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8" r:id="rId2"/>
    <p:sldId id="450" r:id="rId3"/>
    <p:sldId id="451" r:id="rId4"/>
    <p:sldId id="487" r:id="rId5"/>
    <p:sldId id="488" r:id="rId6"/>
    <p:sldId id="489" r:id="rId7"/>
    <p:sldId id="490" r:id="rId8"/>
    <p:sldId id="491" r:id="rId9"/>
    <p:sldId id="536" r:id="rId10"/>
    <p:sldId id="539" r:id="rId11"/>
    <p:sldId id="540" r:id="rId12"/>
    <p:sldId id="537" r:id="rId13"/>
    <p:sldId id="538" r:id="rId14"/>
    <p:sldId id="514" r:id="rId15"/>
    <p:sldId id="547" r:id="rId16"/>
    <p:sldId id="440" r:id="rId17"/>
    <p:sldId id="531" r:id="rId18"/>
    <p:sldId id="548" r:id="rId19"/>
    <p:sldId id="549" r:id="rId20"/>
    <p:sldId id="550" r:id="rId21"/>
    <p:sldId id="551" r:id="rId22"/>
    <p:sldId id="530" r:id="rId23"/>
    <p:sldId id="529" r:id="rId24"/>
  </p:sldIdLst>
  <p:sldSz cx="12192000" cy="6858000"/>
  <p:notesSz cx="6858000" cy="91440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CEABBAE-8E1A-21BD-1AAC-633A821621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B43C2BE-180B-5E24-7784-05AC1C31C7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7B57900-63E0-4002-1EAA-47759E24C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15/1/2026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6DF8EA-7A44-750F-47FD-621E332E7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6F3B124-CA40-82CB-CEBD-88C18FCE6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53404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099853-541F-D7E3-2B70-1D64A4355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93F1ADC-A596-4E8C-0010-6E317D91C1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E204184-A871-3F11-6095-08C6BF9C2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15/1/2026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7DE6C12-F533-0B50-D81C-7BC0A8135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E1C0359-16AB-5AE5-7A8A-C71C24417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86409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5A3E17F-0E06-811A-65C3-2D2DDE5AF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689EAC0-3A90-A4FC-D404-073CC898E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02F3EF-2A15-8668-FEEE-F90CFF5A8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15/1/2026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1B26F85-56A1-E9EC-4B1D-6E882EA3A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06C577E-CBDB-0579-53F4-697DC9446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00190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449B65-D55A-C75B-18C2-B042F79ED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57E58A-6712-C380-1C58-F8E83B1C0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1625DD7-800C-F246-521D-9CDCD0B5A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15/1/2026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11F4325-E7C1-FB5A-B97D-77AB0F979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0970A4B-76BC-1446-31CA-F14DB90AF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3373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BDF015-1A04-ECDD-65FC-04F574D5F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0304FDA-BE5B-0D07-8C9C-CF5CD878A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92A2DB7-AEE0-456F-5E0A-18A7497AE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15/1/2026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6418DBA-49A3-7DBF-9EEC-5AA8514A2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C39F13C-6B68-26AF-E1A2-6435FA348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32813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CB81C9-B7A3-7B4D-C107-E032837BF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30AC26-F4D7-2202-0370-3E63121797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CB2E372-28CD-0089-2F13-DB3AB6FF15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E7E0349-F0BB-27CF-9BA7-D04CA2C7A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15/1/2026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D2D6A50-13B9-0CD9-A0E4-328FF33AF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93957E6-A013-9593-AB57-ED2F442B3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80570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C8D80A-0C6F-28DC-277F-AD4D0F7B6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66D4AFA-134E-0A6E-07F5-9F399AFEFB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8E6B378-1266-75AB-CB52-6C1688E53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471F36D-E794-61E5-9E09-1545C666C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2DB0F5C-5C59-06E3-8665-99223DCF56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BAA935FB-EAC0-FE69-480E-54A5DD6F6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15/1/2026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89DEE90C-23A7-959B-A94D-AD464CF97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AB3DD3A7-F9E5-9CE6-C530-8AF0BCFF2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27335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A6B204-5188-B5FE-E9C8-CF69F1D34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607CD9B-2418-B764-B0BC-21EA0DA1D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15/1/2026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2F92F3B-4A1C-759A-7901-9A7E5C3AF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2EC3633-0FEF-F40D-7035-6421AAAEF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9054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5AA1A07-6B6B-5593-6769-B76DA8698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15/1/2026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E530282-F80E-D850-6B53-43D2BCF2F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176AA2A-0DC9-903D-579D-D2E2EAB5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119344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2A4912-96FA-7921-80BD-F64288DB9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8F1652-1947-6CA5-594B-1D363F1E8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4ED5D5D-6BAF-4490-B1AB-7E9278FD0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CC79616-BEB2-D1EC-B5EF-CCCF2D984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15/1/2026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74782A2-758B-4C07-E21A-D8707270D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E00E910-FB86-B6CE-301E-F8D058795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9897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4747009-AAAB-542E-D072-BA01575FE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665E35A-C8BD-7E45-0354-26D7E7058C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41DFD9A-6D9B-BDE4-5F86-0F9D41191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958309C-EA48-7FC8-BD88-C1CFECA52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15/1/2026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0B60553-66CC-605B-C450-B4E2CC63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391952F-F4B1-9418-9E0C-09F1CCAEE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06056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0FE9D6DE-25A3-A577-6951-C4EC7770D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A5DE9BC-379E-2E64-785F-30E6C3009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AB2CE9B-EAEF-7771-B673-D2657B5095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885C6-2B42-44DA-9496-78B6B71556A7}" type="datetimeFigureOut">
              <a:rPr lang="el-CY" smtClean="0"/>
              <a:t>15/1/2026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5944CA7-9207-427C-15CB-059BF721EF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25C1C84-6590-FF23-CD17-4E4E3ED1E2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26985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685801" y="5561174"/>
            <a:ext cx="6901542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>
                <a:solidFill>
                  <a:schemeClr val="tx1"/>
                </a:solidFill>
              </a:rPr>
              <a:t>38. Ερωτηματικές  λέξεις : Ποιος / Ποια / Τι /Πού/Πώς   </a:t>
            </a:r>
            <a:endParaRPr lang="el-CY" sz="2000" dirty="0">
              <a:solidFill>
                <a:schemeClr val="tx1"/>
              </a:solidFill>
            </a:endParaRPr>
          </a:p>
          <a:p>
            <a:pPr algn="ctr"/>
            <a:endParaRPr lang="el-CY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034">
            <a:extLst>
              <a:ext uri="{FF2B5EF4-FFF2-40B4-BE49-F238E27FC236}">
                <a16:creationId xmlns:a16="http://schemas.microsoft.com/office/drawing/2014/main" id="{0205D939-00C4-4F2E-9797-3170DD040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38EE4E44-1403-472B-8C01-D354CB8F5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Επιτραπέζιο Παιχνίδι Βρες Ποιος Είναι για 2 Παίκτες 4+ Ετών TAV02000 Giochi  Preziosi | Skroutz Cyprus">
            <a:extLst>
              <a:ext uri="{FF2B5EF4-FFF2-40B4-BE49-F238E27FC236}">
                <a16:creationId xmlns:a16="http://schemas.microsoft.com/office/drawing/2014/main" id="{80E9032E-8226-EC97-C036-CDEED119A1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38" r="-2" b="28128"/>
          <a:stretch>
            <a:fillRect/>
          </a:stretch>
        </p:blipFill>
        <p:spPr bwMode="auto">
          <a:xfrm>
            <a:off x="6421035" y="643467"/>
            <a:ext cx="5129784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9" name="Rectangle 1038">
            <a:extLst>
              <a:ext uri="{FF2B5EF4-FFF2-40B4-BE49-F238E27FC236}">
                <a16:creationId xmlns:a16="http://schemas.microsoft.com/office/drawing/2014/main" id="{583CCE40-4C5F-42D3-86D9-7892AD1E9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 descr="Parga Bookstore - Πού είναι η κυρία Κουκουβάγια;">
            <a:extLst>
              <a:ext uri="{FF2B5EF4-FFF2-40B4-BE49-F238E27FC236}">
                <a16:creationId xmlns:a16="http://schemas.microsoft.com/office/drawing/2014/main" id="{D01B5C1D-D203-80E7-618D-995F4E1298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1" r="-1" b="-1"/>
          <a:stretch>
            <a:fillRect/>
          </a:stretch>
        </p:blipFill>
        <p:spPr bwMode="auto">
          <a:xfrm>
            <a:off x="641180" y="643467"/>
            <a:ext cx="5129784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C6D4CE77-61BD-FA42-E7B3-FA7746AED413}"/>
              </a:ext>
            </a:extLst>
          </p:cNvPr>
          <p:cNvSpPr/>
          <p:nvPr/>
        </p:nvSpPr>
        <p:spPr>
          <a:xfrm>
            <a:off x="1589315" y="5970210"/>
            <a:ext cx="2871410" cy="6520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4400" b="1" dirty="0">
                <a:solidFill>
                  <a:schemeClr val="tx1"/>
                </a:solidFill>
              </a:rPr>
              <a:t>παραμύθι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41E28148-0319-D656-48F5-30C2721B11DE}"/>
              </a:ext>
            </a:extLst>
          </p:cNvPr>
          <p:cNvSpPr/>
          <p:nvPr/>
        </p:nvSpPr>
        <p:spPr>
          <a:xfrm>
            <a:off x="8120742" y="6001657"/>
            <a:ext cx="2275115" cy="6520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b="1" dirty="0">
                <a:solidFill>
                  <a:schemeClr val="tx1"/>
                </a:solidFill>
              </a:rPr>
              <a:t>παιχνίδι</a:t>
            </a:r>
            <a:endParaRPr lang="el-CY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692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Freeform: Shape 2056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59" name="Freeform: Shape 2058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61" name="Freeform: Shape 2060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63" name="Freeform: Shape 2062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65" name="Freeform: Shape 2064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2050" name="Picture 2" descr="Τι Κάνει Ένα Πιγκουινάκι (βιβλίο Αφής / ΣΥΛΛΟΓΙΚΟ ΕΡΓΟ | Skroutz Βιβλία">
            <a:extLst>
              <a:ext uri="{FF2B5EF4-FFF2-40B4-BE49-F238E27FC236}">
                <a16:creationId xmlns:a16="http://schemas.microsoft.com/office/drawing/2014/main" id="{45731D71-68D3-1497-8629-267AFBD75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-2"/>
          <a:stretch>
            <a:fillRect/>
          </a:stretch>
        </p:blipFill>
        <p:spPr bwMode="auto"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7" name="Freeform: Shape 2066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2052" name="Picture 4" descr="Photo by Σοφια Βομβα (@sophiabomba50) · January 6, 2026">
            <a:extLst>
              <a:ext uri="{FF2B5EF4-FFF2-40B4-BE49-F238E27FC236}">
                <a16:creationId xmlns:a16="http://schemas.microsoft.com/office/drawing/2014/main" id="{1D9BF008-BC65-620C-4130-A11A8BCE0E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132" y="426090"/>
            <a:ext cx="4548338" cy="5291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3918B6AF-977E-C6DA-A82D-DDB28AAFFE36}"/>
              </a:ext>
            </a:extLst>
          </p:cNvPr>
          <p:cNvSpPr/>
          <p:nvPr/>
        </p:nvSpPr>
        <p:spPr>
          <a:xfrm>
            <a:off x="1985692" y="5345873"/>
            <a:ext cx="2871410" cy="6520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4400" b="1" dirty="0">
                <a:solidFill>
                  <a:schemeClr val="tx1"/>
                </a:solidFill>
              </a:rPr>
              <a:t>παραμύθι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2843E9F3-CE59-8E92-74AD-93D50A93BF4B}"/>
              </a:ext>
            </a:extLst>
          </p:cNvPr>
          <p:cNvSpPr/>
          <p:nvPr/>
        </p:nvSpPr>
        <p:spPr>
          <a:xfrm>
            <a:off x="8535291" y="5694770"/>
            <a:ext cx="2871410" cy="6520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4400" b="1" dirty="0">
                <a:solidFill>
                  <a:schemeClr val="tx1"/>
                </a:solidFill>
              </a:rPr>
              <a:t>συζήτηση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62A196F0-C9AC-1FE2-B232-BF06536AFBCF}"/>
              </a:ext>
            </a:extLst>
          </p:cNvPr>
          <p:cNvSpPr/>
          <p:nvPr/>
        </p:nvSpPr>
        <p:spPr>
          <a:xfrm>
            <a:off x="9460363" y="1628317"/>
            <a:ext cx="2536372" cy="744769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800" dirty="0"/>
              <a:t>-Φοράω πιτζάμες!</a:t>
            </a:r>
            <a:endParaRPr lang="el-CY" sz="2800" dirty="0"/>
          </a:p>
        </p:txBody>
      </p:sp>
    </p:spTree>
    <p:extLst>
      <p:ext uri="{BB962C8B-B14F-4D97-AF65-F5344CB8AC3E}">
        <p14:creationId xmlns:p14="http://schemas.microsoft.com/office/powerpoint/2010/main" val="2115765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33394C-517C-0D34-D7F0-00561813B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5756AF68-680A-282A-BB5B-5E45990B71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704F007-653A-852A-076B-22BFF88EFA1A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chemeClr val="tx1"/>
                </a:solidFill>
              </a:rPr>
              <a:t>Παραγωγή γραπτού λόγου</a:t>
            </a:r>
            <a:endParaRPr lang="el-CY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248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6E2F1BD6-C7B7-904B-9BE2-FFB28CC81F49}"/>
              </a:ext>
            </a:extLst>
          </p:cNvPr>
          <p:cNvSpPr/>
          <p:nvPr/>
        </p:nvSpPr>
        <p:spPr>
          <a:xfrm>
            <a:off x="370114" y="185058"/>
            <a:ext cx="6248400" cy="1988003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Ποια μασάει τσίχλα;</a:t>
            </a:r>
          </a:p>
          <a:p>
            <a:pPr algn="ctr"/>
            <a:endParaRPr lang="el-GR" sz="4400" dirty="0"/>
          </a:p>
          <a:p>
            <a:pPr algn="ctr"/>
            <a:r>
              <a:rPr lang="el-GR" sz="4400" dirty="0"/>
              <a:t>__________________</a:t>
            </a:r>
            <a:endParaRPr lang="el-CY" sz="4400" dirty="0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4C39B1D1-76C0-215D-CAAE-A7F17C1D873C}"/>
              </a:ext>
            </a:extLst>
          </p:cNvPr>
          <p:cNvSpPr/>
          <p:nvPr/>
        </p:nvSpPr>
        <p:spPr>
          <a:xfrm>
            <a:off x="370114" y="2534330"/>
            <a:ext cx="6248400" cy="178934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Τι μασάει;</a:t>
            </a:r>
          </a:p>
          <a:p>
            <a:pPr algn="ctr"/>
            <a:r>
              <a:rPr lang="el-GR" sz="4400" dirty="0"/>
              <a:t>_______________</a:t>
            </a:r>
            <a:endParaRPr lang="el-CY" sz="4400" dirty="0"/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AC006289-F75F-D60B-3E72-189512C52F2B}"/>
              </a:ext>
            </a:extLst>
          </p:cNvPr>
          <p:cNvSpPr/>
          <p:nvPr/>
        </p:nvSpPr>
        <p:spPr>
          <a:xfrm>
            <a:off x="370113" y="4684939"/>
            <a:ext cx="6248399" cy="178934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Πού μασάει τσίχλα;</a:t>
            </a:r>
          </a:p>
          <a:p>
            <a:pPr algn="ctr"/>
            <a:r>
              <a:rPr lang="el-GR" sz="4400"/>
              <a:t>______________</a:t>
            </a:r>
            <a:endParaRPr lang="el-CY" sz="4400" dirty="0"/>
          </a:p>
        </p:txBody>
      </p:sp>
      <p:pic>
        <p:nvPicPr>
          <p:cNvPr id="5124" name="Picture 4" descr="Όταν μαθητές έχουν διαταραχές συμπεριφοράς μέσα στη τάξη">
            <a:extLst>
              <a:ext uri="{FF2B5EF4-FFF2-40B4-BE49-F238E27FC236}">
                <a16:creationId xmlns:a16="http://schemas.microsoft.com/office/drawing/2014/main" id="{6C079029-1347-70CE-2ED5-3E6B6DDA81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080" y="1366472"/>
            <a:ext cx="5136195" cy="3570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μάσημα Στοκ Εικονογραφήσεις, Vectors, &amp; Clipart – (14,115 Στοκ  Εικονογραφήσεις)">
            <a:extLst>
              <a:ext uri="{FF2B5EF4-FFF2-40B4-BE49-F238E27FC236}">
                <a16:creationId xmlns:a16="http://schemas.microsoft.com/office/drawing/2014/main" id="{7F2FAF94-8574-1F1C-C9FB-E100DD5707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289" y="3407843"/>
            <a:ext cx="1240224" cy="1529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5901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48F95-1FF5-E94E-4CEC-C3899E6C2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EDF8C9B6-85F9-6DD6-7811-01429446C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3BA03A0A-F652-6F91-3FD1-5F9248039BF4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ΕΡΓΑΣΙΑ ΣΤΟ ΣΠΙΤΙ</a:t>
            </a:r>
            <a:endParaRPr lang="el-CY" sz="4000" dirty="0">
              <a:solidFill>
                <a:schemeClr val="tx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E5F8D392-7A38-05BB-2FAD-79EED03C2B9E}"/>
              </a:ext>
            </a:extLst>
          </p:cNvPr>
          <p:cNvSpPr/>
          <p:nvPr/>
        </p:nvSpPr>
        <p:spPr>
          <a:xfrm>
            <a:off x="8719457" y="2286000"/>
            <a:ext cx="2405743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Το λεξικό μου </a:t>
            </a:r>
            <a:endParaRPr lang="el-CY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8122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im Nerede Zaman Neden Nasıl Soru Düşünür Çizim Stok İllüstrasyon:  ©iqoncept #179909138">
            <a:extLst>
              <a:ext uri="{FF2B5EF4-FFF2-40B4-BE49-F238E27FC236}">
                <a16:creationId xmlns:a16="http://schemas.microsoft.com/office/drawing/2014/main" id="{6362CC06-BA58-2F42-DAD8-DCF4C6CAD1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09" y="211826"/>
            <a:ext cx="2303690" cy="277159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Soru Ayırt Etme- Kim Nerede Ne İle Ne Yapıyor? Free Games | Activities |  Puzzles | Online for kids | Preschool | Kindergarten | by Hadi Oyna">
            <a:extLst>
              <a:ext uri="{FF2B5EF4-FFF2-40B4-BE49-F238E27FC236}">
                <a16:creationId xmlns:a16="http://schemas.microsoft.com/office/drawing/2014/main" id="{7EEF1141-3E2F-6B3E-36B6-611C924170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98" b="27440"/>
          <a:stretch>
            <a:fillRect/>
          </a:stretch>
        </p:blipFill>
        <p:spPr bwMode="auto">
          <a:xfrm>
            <a:off x="5129213" y="211825"/>
            <a:ext cx="4746171" cy="2771597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ερωτηματικές λέξεις – Reoulita">
            <a:extLst>
              <a:ext uri="{FF2B5EF4-FFF2-40B4-BE49-F238E27FC236}">
                <a16:creationId xmlns:a16="http://schemas.microsoft.com/office/drawing/2014/main" id="{CA978D21-8EE4-4DC8-46A2-19F422C7EC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5204" y="211824"/>
            <a:ext cx="1845129" cy="2771597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87ECFDA-AA5C-5735-522A-F277163DD479}"/>
              </a:ext>
            </a:extLst>
          </p:cNvPr>
          <p:cNvSpPr/>
          <p:nvPr/>
        </p:nvSpPr>
        <p:spPr>
          <a:xfrm>
            <a:off x="45582" y="3145971"/>
            <a:ext cx="2405743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Το λεξικό μου </a:t>
            </a:r>
            <a:endParaRPr lang="el-CY" b="1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C6185AD-4A37-83F1-32EA-8FE48913A232}"/>
              </a:ext>
            </a:extLst>
          </p:cNvPr>
          <p:cNvSpPr/>
          <p:nvPr/>
        </p:nvSpPr>
        <p:spPr>
          <a:xfrm>
            <a:off x="2588078" y="3145971"/>
            <a:ext cx="3301093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Ερωτηματικές λέξεις </a:t>
            </a:r>
            <a:endParaRPr lang="el-CY" b="1" dirty="0">
              <a:solidFill>
                <a:schemeClr val="tx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0847AE2C-1FD4-42A4-A385-FB43E66749D9}"/>
              </a:ext>
            </a:extLst>
          </p:cNvPr>
          <p:cNvSpPr/>
          <p:nvPr/>
        </p:nvSpPr>
        <p:spPr>
          <a:xfrm>
            <a:off x="6096000" y="4593026"/>
            <a:ext cx="2051956" cy="5769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819C71DA-46D2-6A9A-3862-D7C9D359AD3D}"/>
              </a:ext>
            </a:extLst>
          </p:cNvPr>
          <p:cNvSpPr/>
          <p:nvPr/>
        </p:nvSpPr>
        <p:spPr>
          <a:xfrm>
            <a:off x="6096000" y="3821252"/>
            <a:ext cx="2051956" cy="5769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816BEB42-7FAC-07C8-ABEE-1A5B8F45F55C}"/>
              </a:ext>
            </a:extLst>
          </p:cNvPr>
          <p:cNvSpPr/>
          <p:nvPr/>
        </p:nvSpPr>
        <p:spPr>
          <a:xfrm>
            <a:off x="6096000" y="5331129"/>
            <a:ext cx="2051956" cy="5769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3AB98007-2188-EB1F-183B-789004A361BC}"/>
              </a:ext>
            </a:extLst>
          </p:cNvPr>
          <p:cNvSpPr/>
          <p:nvPr/>
        </p:nvSpPr>
        <p:spPr>
          <a:xfrm>
            <a:off x="6096000" y="6069232"/>
            <a:ext cx="2051956" cy="5769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1D723238-3A74-3712-5098-72C0D2B9E70D}"/>
              </a:ext>
            </a:extLst>
          </p:cNvPr>
          <p:cNvSpPr/>
          <p:nvPr/>
        </p:nvSpPr>
        <p:spPr>
          <a:xfrm>
            <a:off x="8294914" y="6069231"/>
            <a:ext cx="2051956" cy="5769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1F6B22AE-64EC-ECE6-A4AB-ED01C214CB41}"/>
              </a:ext>
            </a:extLst>
          </p:cNvPr>
          <p:cNvSpPr/>
          <p:nvPr/>
        </p:nvSpPr>
        <p:spPr>
          <a:xfrm>
            <a:off x="8294914" y="5345152"/>
            <a:ext cx="2051956" cy="5769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C0A5B396-0C1D-9866-A302-06BF909EF595}"/>
              </a:ext>
            </a:extLst>
          </p:cNvPr>
          <p:cNvSpPr/>
          <p:nvPr/>
        </p:nvSpPr>
        <p:spPr>
          <a:xfrm>
            <a:off x="8294914" y="4584535"/>
            <a:ext cx="2051956" cy="5769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7EF5E2E0-34BF-159E-F5D9-C791659D34AD}"/>
              </a:ext>
            </a:extLst>
          </p:cNvPr>
          <p:cNvSpPr/>
          <p:nvPr/>
        </p:nvSpPr>
        <p:spPr>
          <a:xfrm>
            <a:off x="6096000" y="3122811"/>
            <a:ext cx="2051956" cy="57694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Μητρική Γλώσσα</a:t>
            </a:r>
            <a:endParaRPr lang="el-CY" dirty="0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995264E4-18C7-1427-2252-EE85784684AE}"/>
              </a:ext>
            </a:extLst>
          </p:cNvPr>
          <p:cNvSpPr/>
          <p:nvPr/>
        </p:nvSpPr>
        <p:spPr>
          <a:xfrm>
            <a:off x="8294914" y="3837943"/>
            <a:ext cx="2051956" cy="5769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A969803F-FA52-5E13-3E12-ED271B4C16D7}"/>
              </a:ext>
            </a:extLst>
          </p:cNvPr>
          <p:cNvSpPr/>
          <p:nvPr/>
        </p:nvSpPr>
        <p:spPr>
          <a:xfrm>
            <a:off x="8294914" y="3113864"/>
            <a:ext cx="2051956" cy="57694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Ελληνική Γλώσσα</a:t>
            </a:r>
            <a:endParaRPr lang="el-CY" dirty="0"/>
          </a:p>
        </p:txBody>
      </p:sp>
      <p:pic>
        <p:nvPicPr>
          <p:cNvPr id="3084" name="Picture 12" descr="Learn Turkish Lesson 4, How are you? - Nasılsın?">
            <a:extLst>
              <a:ext uri="{FF2B5EF4-FFF2-40B4-BE49-F238E27FC236}">
                <a16:creationId xmlns:a16="http://schemas.microsoft.com/office/drawing/2014/main" id="{665035EB-57D4-18EF-5961-1029E94667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75"/>
          <a:stretch>
            <a:fillRect/>
          </a:stretch>
        </p:blipFill>
        <p:spPr bwMode="auto">
          <a:xfrm>
            <a:off x="10493828" y="3145971"/>
            <a:ext cx="1567544" cy="3500203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>
            <a:extLst>
              <a:ext uri="{FF2B5EF4-FFF2-40B4-BE49-F238E27FC236}">
                <a16:creationId xmlns:a16="http://schemas.microsoft.com/office/drawing/2014/main" id="{79FA70BC-DCE4-8229-F9FC-4C7E7A9FA5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77" r="44754"/>
          <a:stretch>
            <a:fillRect/>
          </a:stretch>
        </p:blipFill>
        <p:spPr bwMode="auto">
          <a:xfrm>
            <a:off x="2588078" y="211823"/>
            <a:ext cx="2351315" cy="2771597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589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E83F3-5C69-EBF6-480E-924D4B03F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585819-3445-38AD-62A2-75A6D19D5FA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l-GR" dirty="0" err="1"/>
              <a:t>Αυτοαξιολόγηση</a:t>
            </a:r>
            <a:r>
              <a:rPr lang="el-GR" dirty="0"/>
              <a:t> στο σπίτι </a:t>
            </a:r>
            <a:endParaRPr lang="el-CY" dirty="0"/>
          </a:p>
        </p:txBody>
      </p:sp>
      <p:pic>
        <p:nvPicPr>
          <p:cNvPr id="2050" name="Picture 2" descr="Αυτοαξιολόγηση: Χρειάζονται ψύχραιμες και συνετές αντιδράσεις | Alfavita">
            <a:extLst>
              <a:ext uri="{FF2B5EF4-FFF2-40B4-BE49-F238E27FC236}">
                <a16:creationId xmlns:a16="http://schemas.microsoft.com/office/drawing/2014/main" id="{22E16BBA-3FCD-3FB1-48C0-819BA4B9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7995"/>
            <a:ext cx="10515600" cy="463122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9296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05353-F7B5-0A9E-ACFA-4BC104ED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D1DECD11-20F9-FF2B-4795-F08FD6BF37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Η νοσοκόμα που φροντίζει τον ασθενή: Vector στοκ (χωρίς δικαιώματα)  265275326 | Shutterstock">
            <a:extLst>
              <a:ext uri="{FF2B5EF4-FFF2-40B4-BE49-F238E27FC236}">
                <a16:creationId xmlns:a16="http://schemas.microsoft.com/office/drawing/2014/main" id="{E4AA1A9D-B77D-E19F-81DC-ADC83576171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31"/>
          <a:stretch>
            <a:fillRect/>
          </a:stretch>
        </p:blipFill>
        <p:spPr bwMode="auto">
          <a:xfrm>
            <a:off x="5963478" y="410016"/>
            <a:ext cx="5680629" cy="366123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12C7E99-D80E-4377-05CC-924053CBDAB3}"/>
              </a:ext>
            </a:extLst>
          </p:cNvPr>
          <p:cNvSpPr/>
          <p:nvPr/>
        </p:nvSpPr>
        <p:spPr>
          <a:xfrm>
            <a:off x="5963478" y="4437110"/>
            <a:ext cx="5858408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b="1" dirty="0">
                <a:solidFill>
                  <a:schemeClr val="tx1"/>
                </a:solidFill>
              </a:rPr>
              <a:t>Η νοσοκόμα φροντίζει τον ασθενή.</a:t>
            </a:r>
            <a:endParaRPr lang="el-CY" sz="3600" b="1" dirty="0">
              <a:solidFill>
                <a:schemeClr val="tx1"/>
              </a:solidFill>
            </a:endParaRP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39923823-BE29-5AD5-CA89-D36D838E8CDA}"/>
              </a:ext>
            </a:extLst>
          </p:cNvPr>
          <p:cNvSpPr/>
          <p:nvPr/>
        </p:nvSpPr>
        <p:spPr>
          <a:xfrm>
            <a:off x="1055914" y="2275114"/>
            <a:ext cx="1763486" cy="155665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Ποια</a:t>
            </a:r>
            <a:r>
              <a:rPr lang="el-GR" b="1" dirty="0">
                <a:solidFill>
                  <a:schemeClr val="tx1"/>
                </a:solidFill>
              </a:rPr>
              <a:t> φροντίζει τον ασθενή</a:t>
            </a:r>
            <a:r>
              <a:rPr lang="el-GR" b="1" dirty="0"/>
              <a:t>; 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1916779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661CD-9F77-1D28-7375-5248F1DCC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DCB2D6CE-03EB-91EF-5E22-EB939D2DC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DCF3D661-D4F4-8346-926B-0108871E00F9}"/>
              </a:ext>
            </a:extLst>
          </p:cNvPr>
          <p:cNvSpPr/>
          <p:nvPr/>
        </p:nvSpPr>
        <p:spPr>
          <a:xfrm>
            <a:off x="5963478" y="4437110"/>
            <a:ext cx="5858408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b="1" dirty="0">
                <a:solidFill>
                  <a:schemeClr val="tx1"/>
                </a:solidFill>
              </a:rPr>
              <a:t>Ο κρεοπώλης  κόβει την μπριζόλα.</a:t>
            </a:r>
            <a:endParaRPr lang="el-CY" sz="3600" b="1" dirty="0">
              <a:solidFill>
                <a:schemeClr val="tx1"/>
              </a:solidFill>
            </a:endParaRP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97A2DDEC-0B6C-FFE7-E530-F8AA9CB22A77}"/>
              </a:ext>
            </a:extLst>
          </p:cNvPr>
          <p:cNvSpPr/>
          <p:nvPr/>
        </p:nvSpPr>
        <p:spPr>
          <a:xfrm>
            <a:off x="1055913" y="2068286"/>
            <a:ext cx="2046515" cy="18396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Τι κάνει ο κρεοπώλης;</a:t>
            </a:r>
            <a:endParaRPr lang="el-CY" b="1" dirty="0"/>
          </a:p>
        </p:txBody>
      </p:sp>
      <p:pic>
        <p:nvPicPr>
          <p:cNvPr id="5122" name="Picture 2" descr="Κρεοπωλείο διάνυσμα χαρακτήρα. Κλασικό επαγγελματίας χασάπης άνδρας με  μαχαίρι. Για μπριζόλα, αγορά κρέατος, αποθήκη διαφήμιση έννοια. Απομονωμένο  εικόνα, κινούμενα σχέδια. Διάνυσμα από ©pikepicture 165787570">
            <a:extLst>
              <a:ext uri="{FF2B5EF4-FFF2-40B4-BE49-F238E27FC236}">
                <a16:creationId xmlns:a16="http://schemas.microsoft.com/office/drawing/2014/main" id="{C3A840F1-B9D8-C67C-4501-66CBBD4D0D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06"/>
          <a:stretch>
            <a:fillRect/>
          </a:stretch>
        </p:blipFill>
        <p:spPr bwMode="auto">
          <a:xfrm>
            <a:off x="6057841" y="545425"/>
            <a:ext cx="5586266" cy="3525829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68008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5D285-E62D-0E22-F490-E1C8B004A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A5160385-36BC-44F3-7F0D-5AFABFA31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52CE3576-8624-84DC-8C4E-1ACE23CE16D6}"/>
              </a:ext>
            </a:extLst>
          </p:cNvPr>
          <p:cNvSpPr/>
          <p:nvPr/>
        </p:nvSpPr>
        <p:spPr>
          <a:xfrm>
            <a:off x="5963478" y="4437110"/>
            <a:ext cx="5858408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b="1" dirty="0">
                <a:solidFill>
                  <a:schemeClr val="tx1"/>
                </a:solidFill>
              </a:rPr>
              <a:t>Ο Γιάννης είναι στην υπεραγορά.</a:t>
            </a:r>
            <a:endParaRPr lang="el-CY" sz="3600" b="1" dirty="0">
              <a:solidFill>
                <a:schemeClr val="tx1"/>
              </a:solidFill>
            </a:endParaRP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A0C1DCEF-0615-7DFA-FE20-0581168E42E9}"/>
              </a:ext>
            </a:extLst>
          </p:cNvPr>
          <p:cNvSpPr/>
          <p:nvPr/>
        </p:nvSpPr>
        <p:spPr>
          <a:xfrm>
            <a:off x="1055913" y="2068286"/>
            <a:ext cx="2046515" cy="18396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Πού  είναι ο  κύριος Γιάννης;</a:t>
            </a:r>
            <a:endParaRPr lang="el-CY" b="1" dirty="0"/>
          </a:p>
        </p:txBody>
      </p:sp>
      <p:pic>
        <p:nvPicPr>
          <p:cNvPr id="6150" name="Picture 6" descr="Supermarket cartoon - 67 χιλιάδες εικόνες, εικονογραφήσεις και φωτογραφίες  στοκ χωρίς δικαιώματα | Shutterstock">
            <a:extLst>
              <a:ext uri="{FF2B5EF4-FFF2-40B4-BE49-F238E27FC236}">
                <a16:creationId xmlns:a16="http://schemas.microsoft.com/office/drawing/2014/main" id="{7AD98908-524E-A713-86C0-A7811F76A4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05"/>
          <a:stretch>
            <a:fillRect/>
          </a:stretch>
        </p:blipFill>
        <p:spPr bwMode="auto">
          <a:xfrm>
            <a:off x="5963478" y="486583"/>
            <a:ext cx="5680629" cy="3530243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3994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pic>
        <p:nvPicPr>
          <p:cNvPr id="1026" name="Picture 2" descr="Να μην ξεχάσω... - Zaldy Tan | Public βιβλία">
            <a:extLst>
              <a:ext uri="{FF2B5EF4-FFF2-40B4-BE49-F238E27FC236}">
                <a16:creationId xmlns:a16="http://schemas.microsoft.com/office/drawing/2014/main" id="{1D0A7130-3A99-49CD-B6E6-1985864249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9" t="15468" r="15517" b="39212"/>
          <a:stretch/>
        </p:blipFill>
        <p:spPr bwMode="auto">
          <a:xfrm rot="20135317">
            <a:off x="10163456" y="799392"/>
            <a:ext cx="1809164" cy="82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ερωτηματικές λέξεις – Reoulita">
            <a:extLst>
              <a:ext uri="{FF2B5EF4-FFF2-40B4-BE49-F238E27FC236}">
                <a16:creationId xmlns:a16="http://schemas.microsoft.com/office/drawing/2014/main" id="{C13DD3BA-853C-5A84-FE7F-53E5F32608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6463" y="500063"/>
            <a:ext cx="7839075" cy="585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99EA4-F49D-A57F-144A-9144599D7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8B85F295-83CD-7A7F-3D39-ED971C6A08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CDAED266-2DD4-5C71-98EA-C0EEC995DA2D}"/>
              </a:ext>
            </a:extLst>
          </p:cNvPr>
          <p:cNvSpPr/>
          <p:nvPr/>
        </p:nvSpPr>
        <p:spPr>
          <a:xfrm>
            <a:off x="5963478" y="4437110"/>
            <a:ext cx="5858408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b="1" dirty="0">
                <a:solidFill>
                  <a:schemeClr val="tx1"/>
                </a:solidFill>
              </a:rPr>
              <a:t>Ο Μάριος το πρωί  τρώει  δημητριακά.</a:t>
            </a:r>
            <a:endParaRPr lang="el-CY" sz="3600" b="1" dirty="0">
              <a:solidFill>
                <a:schemeClr val="tx1"/>
              </a:solidFill>
            </a:endParaRP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1F8D23D2-BE05-9515-28A0-9EAE65BDA1A7}"/>
              </a:ext>
            </a:extLst>
          </p:cNvPr>
          <p:cNvSpPr/>
          <p:nvPr/>
        </p:nvSpPr>
        <p:spPr>
          <a:xfrm>
            <a:off x="1055913" y="2068286"/>
            <a:ext cx="2046515" cy="18396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Ο Μάριος τι τρώει το πρωί;</a:t>
            </a:r>
            <a:endParaRPr lang="el-CY" b="1" dirty="0"/>
          </a:p>
        </p:txBody>
      </p:sp>
      <p:pic>
        <p:nvPicPr>
          <p:cNvPr id="7170" name="Picture 2" descr="Εικονογράφηση κινουμένων σχεδίων ενός χαμογελαστού άνδρα: Vector στοκ  (χωρίς δικαιώματα) 2623941543 | Shutterstock">
            <a:extLst>
              <a:ext uri="{FF2B5EF4-FFF2-40B4-BE49-F238E27FC236}">
                <a16:creationId xmlns:a16="http://schemas.microsoft.com/office/drawing/2014/main" id="{318767E2-4360-56FF-F999-5AF8B5490F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82"/>
          <a:stretch>
            <a:fillRect/>
          </a:stretch>
        </p:blipFill>
        <p:spPr bwMode="auto">
          <a:xfrm>
            <a:off x="6471497" y="388248"/>
            <a:ext cx="5172609" cy="3683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23813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F0036F-C221-9B45-3210-BEBF4C03F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81629203-6989-3A6A-4E2A-38885FC10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A11C996-E524-F952-EA27-89C33D780430}"/>
              </a:ext>
            </a:extLst>
          </p:cNvPr>
          <p:cNvSpPr/>
          <p:nvPr/>
        </p:nvSpPr>
        <p:spPr>
          <a:xfrm>
            <a:off x="5963478" y="4437110"/>
            <a:ext cx="5858408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b="1" dirty="0">
                <a:solidFill>
                  <a:schemeClr val="tx1"/>
                </a:solidFill>
              </a:rPr>
              <a:t>Η Ελένη έχασε κιλά με το τρέξιμο.</a:t>
            </a:r>
            <a:endParaRPr lang="el-CY" sz="3600" b="1" dirty="0">
              <a:solidFill>
                <a:schemeClr val="tx1"/>
              </a:solidFill>
            </a:endParaRPr>
          </a:p>
        </p:txBody>
      </p:sp>
      <p:pic>
        <p:nvPicPr>
          <p:cNvPr id="8196" name="Picture 4" descr="Θεαματικά αποτελέσματα: Τι αλλάζει στο σώμα σου όταν περπατάς 5 λεπτά την  ημέρα">
            <a:extLst>
              <a:ext uri="{FF2B5EF4-FFF2-40B4-BE49-F238E27FC236}">
                <a16:creationId xmlns:a16="http://schemas.microsoft.com/office/drawing/2014/main" id="{041CDF23-7F13-3EF3-2FF5-CE60346E5A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302" y="868315"/>
            <a:ext cx="5349571" cy="2821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βάλ 3">
            <a:extLst>
              <a:ext uri="{FF2B5EF4-FFF2-40B4-BE49-F238E27FC236}">
                <a16:creationId xmlns:a16="http://schemas.microsoft.com/office/drawing/2014/main" id="{DF796D73-561E-EFE5-AFE2-1732B436D564}"/>
              </a:ext>
            </a:extLst>
          </p:cNvPr>
          <p:cNvSpPr/>
          <p:nvPr/>
        </p:nvSpPr>
        <p:spPr>
          <a:xfrm>
            <a:off x="1055913" y="2068286"/>
            <a:ext cx="2046515" cy="18396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Η Ελένη πώς έχασε κιλά;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29511551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6271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56856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Ιανουαρίου 2026 (__/01/2026).Τώρα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3D037-E9EE-4B3C-4D24-A2C2D00FE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4842D083-B19B-96FA-DD1D-8CA819E4BB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AC2AE932-439C-E17D-3EFD-1AE941DD6C58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chemeClr val="tx1"/>
                </a:solidFill>
              </a:rPr>
              <a:t>Κατανόηση προφορικού λόγου</a:t>
            </a:r>
            <a:endParaRPr lang="el-CY" sz="40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A16CD1A5-CD0C-DD3C-6E8C-5C20EB6D950E}"/>
              </a:ext>
            </a:extLst>
          </p:cNvPr>
          <p:cNvSpPr/>
          <p:nvPr/>
        </p:nvSpPr>
        <p:spPr>
          <a:xfrm rot="440519">
            <a:off x="8532868" y="1920817"/>
            <a:ext cx="3687428" cy="10342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3600" b="1" dirty="0">
                <a:solidFill>
                  <a:schemeClr val="tx1"/>
                </a:solidFill>
              </a:rPr>
              <a:t>Συμπλήρωσε !</a:t>
            </a:r>
            <a:r>
              <a:rPr lang="el-GR" sz="3600" dirty="0">
                <a:solidFill>
                  <a:schemeClr val="tx1"/>
                </a:solidFill>
              </a:rPr>
              <a:t> </a:t>
            </a:r>
            <a:r>
              <a:rPr lang="el-GR" sz="3600" b="1" dirty="0">
                <a:solidFill>
                  <a:schemeClr val="tx1"/>
                </a:solidFill>
              </a:rPr>
              <a:t> </a:t>
            </a:r>
            <a:endParaRPr lang="el-CY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4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id sleep Royalty-Free Διανύσματα">
            <a:extLst>
              <a:ext uri="{FF2B5EF4-FFF2-40B4-BE49-F238E27FC236}">
                <a16:creationId xmlns:a16="http://schemas.microsoft.com/office/drawing/2014/main" id="{FE563053-D231-8FB4-4B59-5CFB97EE4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94" y="79688"/>
            <a:ext cx="2143125" cy="1659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D3A8F839-A54E-EFD7-1BCB-59FA3D52672D}"/>
              </a:ext>
            </a:extLst>
          </p:cNvPr>
          <p:cNvSpPr/>
          <p:nvPr/>
        </p:nvSpPr>
        <p:spPr>
          <a:xfrm>
            <a:off x="337457" y="2307777"/>
            <a:ext cx="1985962" cy="1659387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__________ κοιμάται; Ο Πέτρος  κοιμάται.</a:t>
            </a:r>
            <a:endParaRPr lang="el-CY" sz="2000" b="1" dirty="0">
              <a:solidFill>
                <a:schemeClr val="tx1"/>
              </a:solidFill>
            </a:endParaRPr>
          </a:p>
        </p:txBody>
      </p:sp>
      <p:cxnSp>
        <p:nvCxnSpPr>
          <p:cNvPr id="4" name="Ευθεία γραμμή σύνδεσης 3">
            <a:extLst>
              <a:ext uri="{FF2B5EF4-FFF2-40B4-BE49-F238E27FC236}">
                <a16:creationId xmlns:a16="http://schemas.microsoft.com/office/drawing/2014/main" id="{AF5ADFC1-DEFC-51E3-0E80-C918A7C4CD08}"/>
              </a:ext>
            </a:extLst>
          </p:cNvPr>
          <p:cNvCxnSpPr/>
          <p:nvPr/>
        </p:nvCxnSpPr>
        <p:spPr>
          <a:xfrm>
            <a:off x="5529943" y="0"/>
            <a:ext cx="0" cy="678180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2" name="Picture 4">
            <a:extLst>
              <a:ext uri="{FF2B5EF4-FFF2-40B4-BE49-F238E27FC236}">
                <a16:creationId xmlns:a16="http://schemas.microsoft.com/office/drawing/2014/main" id="{592AA301-9988-3BA1-ECB7-AB853F9F56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00"/>
          <a:stretch>
            <a:fillRect/>
          </a:stretch>
        </p:blipFill>
        <p:spPr bwMode="auto">
          <a:xfrm>
            <a:off x="2999013" y="30021"/>
            <a:ext cx="2324100" cy="1758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71F2C249-C533-A114-9308-12F9D7D07F58}"/>
              </a:ext>
            </a:extLst>
          </p:cNvPr>
          <p:cNvSpPr/>
          <p:nvPr/>
        </p:nvSpPr>
        <p:spPr>
          <a:xfrm>
            <a:off x="2688773" y="2284809"/>
            <a:ext cx="2503714" cy="1682355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__________ κοιμάται; Η Μαρία  κοιμάται.</a:t>
            </a:r>
            <a:endParaRPr lang="el-CY" sz="2000" b="1" dirty="0">
              <a:solidFill>
                <a:schemeClr val="tx1"/>
              </a:solidFill>
            </a:endParaRPr>
          </a:p>
        </p:txBody>
      </p:sp>
      <p:pic>
        <p:nvPicPr>
          <p:cNvPr id="2054" name="Picture 6" descr="Κοριτσάκι που κοιμάται: Vector στοκ (χωρίς δικαιώματα) 535677853 |  Shutterstock">
            <a:extLst>
              <a:ext uri="{FF2B5EF4-FFF2-40B4-BE49-F238E27FC236}">
                <a16:creationId xmlns:a16="http://schemas.microsoft.com/office/drawing/2014/main" id="{26066E81-2207-E2F2-8A56-5E1F365DB7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06"/>
          <a:stretch>
            <a:fillRect/>
          </a:stretch>
        </p:blipFill>
        <p:spPr bwMode="auto">
          <a:xfrm>
            <a:off x="7593469" y="46602"/>
            <a:ext cx="2057400" cy="1981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F4E77C1C-DB6D-9669-9F45-20EC5C6EB198}"/>
              </a:ext>
            </a:extLst>
          </p:cNvPr>
          <p:cNvSpPr/>
          <p:nvPr/>
        </p:nvSpPr>
        <p:spPr>
          <a:xfrm>
            <a:off x="6281058" y="2224256"/>
            <a:ext cx="4985657" cy="936171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__________ κοιμάται;  Κοιμάται στο κρεβάτι.</a:t>
            </a:r>
            <a:endParaRPr lang="el-CY" sz="2000" b="1" dirty="0">
              <a:solidFill>
                <a:schemeClr val="tx1"/>
              </a:solidFill>
            </a:endParaRPr>
          </a:p>
        </p:txBody>
      </p:sp>
      <p:cxnSp>
        <p:nvCxnSpPr>
          <p:cNvPr id="7" name="Ευθεία γραμμή σύνδεσης 6">
            <a:extLst>
              <a:ext uri="{FF2B5EF4-FFF2-40B4-BE49-F238E27FC236}">
                <a16:creationId xmlns:a16="http://schemas.microsoft.com/office/drawing/2014/main" id="{CBA95089-4FDB-C4FC-0272-EE3F1BE07FBB}"/>
              </a:ext>
            </a:extLst>
          </p:cNvPr>
          <p:cNvCxnSpPr>
            <a:cxnSpLocks/>
          </p:cNvCxnSpPr>
          <p:nvPr/>
        </p:nvCxnSpPr>
        <p:spPr>
          <a:xfrm flipH="1">
            <a:off x="0" y="4194062"/>
            <a:ext cx="121920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F143361A-9F1A-2DFE-F482-40BBD1B726A2}"/>
              </a:ext>
            </a:extLst>
          </p:cNvPr>
          <p:cNvSpPr/>
          <p:nvPr/>
        </p:nvSpPr>
        <p:spPr>
          <a:xfrm>
            <a:off x="372173" y="4470161"/>
            <a:ext cx="2115900" cy="2035541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_______ κοιμάται;  Κοιμάται μόνος του.</a:t>
            </a:r>
            <a:endParaRPr lang="el-CY" sz="2000" b="1" dirty="0">
              <a:solidFill>
                <a:schemeClr val="tx1"/>
              </a:solidFill>
            </a:endParaRPr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328CC61B-4996-50AA-C851-E1A25224B8E9}"/>
              </a:ext>
            </a:extLst>
          </p:cNvPr>
          <p:cNvSpPr/>
          <p:nvPr/>
        </p:nvSpPr>
        <p:spPr>
          <a:xfrm>
            <a:off x="2825529" y="4463233"/>
            <a:ext cx="2366958" cy="1909249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_______ κοιμάται;  Κοιμάται μόνη της.</a:t>
            </a:r>
            <a:endParaRPr lang="el-CY" sz="2000" b="1" dirty="0">
              <a:solidFill>
                <a:schemeClr val="tx1"/>
              </a:solidFill>
            </a:endParaRP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E7965A81-FD01-FD9B-CB3F-51606DE50E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7400" y="4620818"/>
            <a:ext cx="1687282" cy="1687282"/>
          </a:xfrm>
          <a:prstGeom prst="rect">
            <a:avLst/>
          </a:prstGeom>
        </p:spPr>
      </p:pic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94AA6060-53F6-E40E-92B6-3C275277E719}"/>
              </a:ext>
            </a:extLst>
          </p:cNvPr>
          <p:cNvSpPr/>
          <p:nvPr/>
        </p:nvSpPr>
        <p:spPr>
          <a:xfrm>
            <a:off x="7282544" y="5019845"/>
            <a:ext cx="4103913" cy="936171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Ο Γιάννης  ____ τρώει; Ο Γιάννης τρώει κοτόπουλο.</a:t>
            </a:r>
            <a:endParaRPr lang="el-CY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811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0B992-1143-D35F-DDE5-91014816D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6CAE0533-5E3D-DB8D-540E-AD6629149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40B997FB-13D7-EA30-7F5D-C60D2C254CC0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chemeClr val="tx1"/>
                </a:solidFill>
              </a:rPr>
              <a:t>Παραγωγή  προφορικού  λόγου</a:t>
            </a:r>
            <a:endParaRPr lang="el-CY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592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Φυσαλίδα ομιλίας: Ορθογώνιο με στρογγυλεμένες γωνίες 1">
            <a:extLst>
              <a:ext uri="{FF2B5EF4-FFF2-40B4-BE49-F238E27FC236}">
                <a16:creationId xmlns:a16="http://schemas.microsoft.com/office/drawing/2014/main" id="{CE813BB0-B8E7-0198-DE31-D920AC02A501}"/>
              </a:ext>
            </a:extLst>
          </p:cNvPr>
          <p:cNvSpPr/>
          <p:nvPr/>
        </p:nvSpPr>
        <p:spPr>
          <a:xfrm>
            <a:off x="957943" y="533400"/>
            <a:ext cx="4191000" cy="22315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dirty="0"/>
              <a:t>Ποιος</a:t>
            </a:r>
            <a:endParaRPr lang="el-CY" sz="4800" dirty="0"/>
          </a:p>
        </p:txBody>
      </p:sp>
      <p:sp>
        <p:nvSpPr>
          <p:cNvPr id="3" name="Φυσαλίδα ομιλίας: Ορθογώνιο με στρογγυλεμένες γωνίες 2">
            <a:extLst>
              <a:ext uri="{FF2B5EF4-FFF2-40B4-BE49-F238E27FC236}">
                <a16:creationId xmlns:a16="http://schemas.microsoft.com/office/drawing/2014/main" id="{96CC5F1B-BA3B-48E3-C1B5-88E0E1F3BCFB}"/>
              </a:ext>
            </a:extLst>
          </p:cNvPr>
          <p:cNvSpPr/>
          <p:nvPr/>
        </p:nvSpPr>
        <p:spPr>
          <a:xfrm>
            <a:off x="6183086" y="3548743"/>
            <a:ext cx="4191000" cy="22315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dirty="0"/>
              <a:t>Πού</a:t>
            </a:r>
            <a:endParaRPr lang="el-CY" sz="4800" dirty="0"/>
          </a:p>
        </p:txBody>
      </p:sp>
      <p:sp>
        <p:nvSpPr>
          <p:cNvPr id="4" name="Φυσαλίδα ομιλίας: Ορθογώνιο με στρογγυλεμένες γωνίες 3">
            <a:extLst>
              <a:ext uri="{FF2B5EF4-FFF2-40B4-BE49-F238E27FC236}">
                <a16:creationId xmlns:a16="http://schemas.microsoft.com/office/drawing/2014/main" id="{8C41803A-612E-5782-E2B4-48D5946D35EE}"/>
              </a:ext>
            </a:extLst>
          </p:cNvPr>
          <p:cNvSpPr/>
          <p:nvPr/>
        </p:nvSpPr>
        <p:spPr>
          <a:xfrm>
            <a:off x="1110343" y="3548743"/>
            <a:ext cx="4191000" cy="22315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dirty="0"/>
              <a:t>Τι</a:t>
            </a:r>
            <a:endParaRPr lang="el-CY" sz="4800" dirty="0"/>
          </a:p>
        </p:txBody>
      </p:sp>
      <p:sp>
        <p:nvSpPr>
          <p:cNvPr id="5" name="Φυσαλίδα ομιλίας: Ορθογώνιο με στρογγυλεμένες γωνίες 4">
            <a:extLst>
              <a:ext uri="{FF2B5EF4-FFF2-40B4-BE49-F238E27FC236}">
                <a16:creationId xmlns:a16="http://schemas.microsoft.com/office/drawing/2014/main" id="{C690126D-9EEA-7D2E-9608-3DED39546F78}"/>
              </a:ext>
            </a:extLst>
          </p:cNvPr>
          <p:cNvSpPr/>
          <p:nvPr/>
        </p:nvSpPr>
        <p:spPr>
          <a:xfrm>
            <a:off x="5998029" y="533399"/>
            <a:ext cx="4191000" cy="22315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dirty="0"/>
              <a:t>Ποια</a:t>
            </a:r>
            <a:endParaRPr lang="el-CY" sz="4800" dirty="0"/>
          </a:p>
        </p:txBody>
      </p:sp>
      <p:pic>
        <p:nvPicPr>
          <p:cNvPr id="3074" name="Picture 2" descr="Parga Bookstore - Μάντεψε ποιος;">
            <a:extLst>
              <a:ext uri="{FF2B5EF4-FFF2-40B4-BE49-F238E27FC236}">
                <a16:creationId xmlns:a16="http://schemas.microsoft.com/office/drawing/2014/main" id="{A88F6601-A19A-861A-60EE-FDEEAED98D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638" y="2237694"/>
            <a:ext cx="2143125" cy="21431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8603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Βέλος: Κάτω 1">
            <a:extLst>
              <a:ext uri="{FF2B5EF4-FFF2-40B4-BE49-F238E27FC236}">
                <a16:creationId xmlns:a16="http://schemas.microsoft.com/office/drawing/2014/main" id="{3C436EB5-0E9C-4FF8-6532-6065DAF79559}"/>
              </a:ext>
            </a:extLst>
          </p:cNvPr>
          <p:cNvSpPr/>
          <p:nvPr/>
        </p:nvSpPr>
        <p:spPr>
          <a:xfrm>
            <a:off x="2340428" y="2340429"/>
            <a:ext cx="816428" cy="136071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pic>
        <p:nvPicPr>
          <p:cNvPr id="4098" name="Picture 2" descr="33 Καρτέλες πινακίδας ιδέες | διδασκαλία, ειδική εκπαίδευση, σχολικές  δραστηριότητες">
            <a:extLst>
              <a:ext uri="{FF2B5EF4-FFF2-40B4-BE49-F238E27FC236}">
                <a16:creationId xmlns:a16="http://schemas.microsoft.com/office/drawing/2014/main" id="{8F36482F-8230-C943-1149-0E949BE1A4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568"/>
          <a:stretch>
            <a:fillRect/>
          </a:stretch>
        </p:blipFill>
        <p:spPr bwMode="auto">
          <a:xfrm>
            <a:off x="4335917" y="1711778"/>
            <a:ext cx="146617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33 Καρτέλες πινακίδας ιδέες | διδασκαλία, ειδική εκπαίδευση, σχολικές  δραστηριότητες">
            <a:extLst>
              <a:ext uri="{FF2B5EF4-FFF2-40B4-BE49-F238E27FC236}">
                <a16:creationId xmlns:a16="http://schemas.microsoft.com/office/drawing/2014/main" id="{498DB29C-999F-6B77-162A-AAB58E5FD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869" y="204107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3EA82809-C2FC-4F5D-5EDA-4AF285B5E6E4}"/>
              </a:ext>
            </a:extLst>
          </p:cNvPr>
          <p:cNvSpPr/>
          <p:nvPr/>
        </p:nvSpPr>
        <p:spPr>
          <a:xfrm>
            <a:off x="1649184" y="1102179"/>
            <a:ext cx="936172" cy="7293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>
                <a:solidFill>
                  <a:schemeClr val="tx1"/>
                </a:solidFill>
              </a:rPr>
              <a:t>Ποια; </a:t>
            </a:r>
            <a:endParaRPr lang="el-CY" sz="200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F3174434-9430-0B9A-1FD8-A784AB17BD91}"/>
              </a:ext>
            </a:extLst>
          </p:cNvPr>
          <p:cNvSpPr/>
          <p:nvPr/>
        </p:nvSpPr>
        <p:spPr>
          <a:xfrm>
            <a:off x="2882671" y="951138"/>
            <a:ext cx="936172" cy="7293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Ποιος; </a:t>
            </a:r>
            <a:endParaRPr lang="el-CY" dirty="0">
              <a:solidFill>
                <a:schemeClr val="tx1"/>
              </a:solidFill>
            </a:endParaRPr>
          </a:p>
        </p:txBody>
      </p:sp>
      <p:pic>
        <p:nvPicPr>
          <p:cNvPr id="4102" name="Picture 6" descr="Restaurant cartoon illustration Images - Free Download on Freepik">
            <a:extLst>
              <a:ext uri="{FF2B5EF4-FFF2-40B4-BE49-F238E27FC236}">
                <a16:creationId xmlns:a16="http://schemas.microsoft.com/office/drawing/2014/main" id="{D9493BA6-986F-1E6D-2A2A-FE43F122FD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983" y="3934506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69328D04-55CA-A6D1-8444-DB14D1BC70E2}"/>
              </a:ext>
            </a:extLst>
          </p:cNvPr>
          <p:cNvSpPr/>
          <p:nvPr/>
        </p:nvSpPr>
        <p:spPr>
          <a:xfrm>
            <a:off x="4600916" y="4416879"/>
            <a:ext cx="2278855" cy="7293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>
                <a:solidFill>
                  <a:schemeClr val="tx1"/>
                </a:solidFill>
              </a:rPr>
              <a:t>Πού;</a:t>
            </a:r>
            <a:endParaRPr lang="el-CY" sz="4800" dirty="0">
              <a:solidFill>
                <a:schemeClr val="tx1"/>
              </a:solidFill>
            </a:endParaRPr>
          </a:p>
        </p:txBody>
      </p:sp>
      <p:sp>
        <p:nvSpPr>
          <p:cNvPr id="6" name="Βέλος: Κάτω 5">
            <a:extLst>
              <a:ext uri="{FF2B5EF4-FFF2-40B4-BE49-F238E27FC236}">
                <a16:creationId xmlns:a16="http://schemas.microsoft.com/office/drawing/2014/main" id="{847E9F80-4D42-B93F-D64D-8C99B8AB36CC}"/>
              </a:ext>
            </a:extLst>
          </p:cNvPr>
          <p:cNvSpPr/>
          <p:nvPr/>
        </p:nvSpPr>
        <p:spPr>
          <a:xfrm rot="16200000">
            <a:off x="3980431" y="5634719"/>
            <a:ext cx="816428" cy="136071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pic>
        <p:nvPicPr>
          <p:cNvPr id="4104" name="Picture 8" descr="σερβιτόρος που σερβίρει άτομα σε κινούμενα σχέδια εστιατορίου σερβιτόρα  Διανυσματική απεικόνιση - εικονογραφία από : 213051269">
            <a:extLst>
              <a:ext uri="{FF2B5EF4-FFF2-40B4-BE49-F238E27FC236}">
                <a16:creationId xmlns:a16="http://schemas.microsoft.com/office/drawing/2014/main" id="{EA2A1327-3C84-0004-A42B-7CE421A312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835"/>
          <a:stretch>
            <a:fillRect/>
          </a:stretch>
        </p:blipFill>
        <p:spPr bwMode="auto">
          <a:xfrm>
            <a:off x="7016186" y="4886666"/>
            <a:ext cx="2457450" cy="1581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02F8544A-8312-5B54-AA99-20589A7B2F00}"/>
              </a:ext>
            </a:extLst>
          </p:cNvPr>
          <p:cNvSpPr/>
          <p:nvPr/>
        </p:nvSpPr>
        <p:spPr>
          <a:xfrm>
            <a:off x="9610051" y="5542189"/>
            <a:ext cx="2278855" cy="7293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>
                <a:solidFill>
                  <a:schemeClr val="tx1"/>
                </a:solidFill>
              </a:rPr>
              <a:t>Τι κάνει;</a:t>
            </a:r>
            <a:endParaRPr lang="el-CY" sz="4800" dirty="0">
              <a:solidFill>
                <a:schemeClr val="tx1"/>
              </a:solidFill>
            </a:endParaRPr>
          </a:p>
        </p:txBody>
      </p:sp>
      <p:sp>
        <p:nvSpPr>
          <p:cNvPr id="8" name="Βέλος: Κάτω 7">
            <a:extLst>
              <a:ext uri="{FF2B5EF4-FFF2-40B4-BE49-F238E27FC236}">
                <a16:creationId xmlns:a16="http://schemas.microsoft.com/office/drawing/2014/main" id="{0A1CA7F3-0783-A863-CDC5-1D8F3C74478E}"/>
              </a:ext>
            </a:extLst>
          </p:cNvPr>
          <p:cNvSpPr/>
          <p:nvPr/>
        </p:nvSpPr>
        <p:spPr>
          <a:xfrm rot="10800000">
            <a:off x="10604392" y="3429000"/>
            <a:ext cx="816428" cy="16383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021B3C2A-EDBB-2697-6148-B62F91C59A94}"/>
              </a:ext>
            </a:extLst>
          </p:cNvPr>
          <p:cNvSpPr/>
          <p:nvPr/>
        </p:nvSpPr>
        <p:spPr>
          <a:xfrm>
            <a:off x="6520543" y="772886"/>
            <a:ext cx="5225143" cy="24384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Η Μαρία σερβίρει  στο  εστιατόριο.</a:t>
            </a:r>
            <a:endParaRPr lang="el-CY" sz="4400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7395D5-AEB5-8682-D8C6-191237DB6747}"/>
              </a:ext>
            </a:extLst>
          </p:cNvPr>
          <p:cNvSpPr/>
          <p:nvPr/>
        </p:nvSpPr>
        <p:spPr>
          <a:xfrm>
            <a:off x="4600916" y="2656114"/>
            <a:ext cx="936172" cy="7293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>
                <a:solidFill>
                  <a:schemeClr val="tx1"/>
                </a:solidFill>
              </a:rPr>
              <a:t>Μαρία </a:t>
            </a:r>
            <a:endParaRPr lang="el-CY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270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CD1A6-9AC6-EFED-DE5F-EDB282CAA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15460F92-486C-D835-16B7-04811F93E0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CDC540BF-07FF-7040-1A6B-61657FC18580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chemeClr val="tx1"/>
                </a:solidFill>
              </a:rPr>
              <a:t>Κατανόηση  γραπτού λόγου</a:t>
            </a:r>
            <a:endParaRPr lang="el-CY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11780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226</Words>
  <Application>Microsoft Office PowerPoint</Application>
  <PresentationFormat>Ευρεία οθόνη</PresentationFormat>
  <Paragraphs>62</Paragraphs>
  <Slides>23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7" baseType="lpstr">
      <vt:lpstr>Aptos</vt:lpstr>
      <vt:lpstr>Aptos Display</vt:lpstr>
      <vt:lpstr>Arial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Αυτοαξιολόγηση στο σπίτι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ΕΛΕΝΗ ΧΑΡΑΛΑΜΠΟΥΣ</dc:creator>
  <cp:lastModifiedBy>ΕΛΕΝΗ ΧΑΡΑΛΑΜΠΟΥΣ</cp:lastModifiedBy>
  <cp:revision>33</cp:revision>
  <dcterms:created xsi:type="dcterms:W3CDTF">2026-01-15T13:19:26Z</dcterms:created>
  <dcterms:modified xsi:type="dcterms:W3CDTF">2026-01-15T19:38:41Z</dcterms:modified>
</cp:coreProperties>
</file>