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0" r:id="rId16"/>
    <p:sldId id="270" r:id="rId17"/>
    <p:sldId id="271" r:id="rId18"/>
    <p:sldId id="273" r:id="rId19"/>
    <p:sldId id="274" r:id="rId20"/>
    <p:sldId id="276" r:id="rId21"/>
    <p:sldId id="277" r:id="rId22"/>
    <p:sldId id="279" r:id="rId2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19/1/2026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19/1/2026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ucy.cypruslibraries.ac.cy/search~S2*gre?/cPL248.B77K82+1993/cpl++248+b77+k82+1993/-3,-1,,E/browse" TargetMode="External"/><Relationship Id="rId7" Type="http://schemas.openxmlformats.org/officeDocument/2006/relationships/hyperlink" Target="http://ucy.cypruslibraries.ac.cy/search~S2*gre?/cPL223.K37+1997/cpl++223+k37+1997/-3,-1,,E/browse" TargetMode="External"/><Relationship Id="rId2" Type="http://schemas.openxmlformats.org/officeDocument/2006/relationships/hyperlink" Target="https://www.dr.com.tr/yayinevi/can-cocuk-yayinlari/s=1881"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K3Y33+1932/cpl++248+k3+y33+1932/-3,-1,,E/browse" TargetMode="External"/><Relationship Id="rId5" Type="http://schemas.openxmlformats.org/officeDocument/2006/relationships/hyperlink" Target="http://ucy.cypruslibraries.ac.cy/search~S2*gre?/cGR295.C9G6+2005/cgr++295+c9+g6+2005/-3,-1,,E/browse" TargetMode="External"/><Relationship Id="rId4" Type="http://schemas.openxmlformats.org/officeDocument/2006/relationships/hyperlink" Target="http://kutuphane.mebnet.net/cgi-bin/koha/opac-search.pl?q=Provider:G%C3%BCn%C4%B1%C5%9F%C4%B1%C4%9F%C4%B1%20Kitapl%C4%B1%C4%9F%C4%B1"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beta.lib.ucy.ac.cy/el/opac/web/index"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r>
              <a:rPr lang="el-GR" b="1" dirty="0"/>
              <a:t>ΤΟΜ 417_</a:t>
            </a:r>
            <a:r>
              <a:rPr lang="en-US" b="1" dirty="0"/>
              <a:t>Türk </a:t>
            </a:r>
            <a:r>
              <a:rPr lang="en-US" b="1" dirty="0" err="1"/>
              <a:t>Edebiyatında</a:t>
            </a:r>
            <a:r>
              <a:rPr lang="en-US" b="1" dirty="0"/>
              <a:t> </a:t>
            </a:r>
            <a:r>
              <a:rPr lang="en-US" b="1" dirty="0" err="1"/>
              <a:t>Engellilik</a:t>
            </a:r>
            <a:r>
              <a:rPr lang="el-GR" b="1" dirty="0"/>
              <a:t>/ Η αναπηρία στην Τουρκική Λογοτεχνία </a:t>
            </a:r>
            <a:endParaRPr lang="tr-TR" b="1"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0E48B2-58EE-649F-E484-CA8045DBF521}"/>
              </a:ext>
            </a:extLst>
          </p:cNvPr>
          <p:cNvSpPr txBox="1"/>
          <p:nvPr/>
        </p:nvSpPr>
        <p:spPr>
          <a:xfrm>
            <a:off x="511629" y="566058"/>
            <a:ext cx="5046889" cy="5428153"/>
          </a:xfrm>
          <a:prstGeom prst="rect">
            <a:avLst/>
          </a:prstGeom>
          <a:noFill/>
          <a:ln w="38100">
            <a:solidFill>
              <a:schemeClr val="tx1"/>
            </a:solidFill>
          </a:ln>
        </p:spPr>
        <p:txBody>
          <a:bodyPr wrap="square">
            <a:spAutoFit/>
          </a:bodyPr>
          <a:lstStyle/>
          <a:p>
            <a:pPr algn="just">
              <a:lnSpc>
                <a:spcPct val="107000"/>
              </a:lnSpc>
              <a:spcAft>
                <a:spcPts val="800"/>
              </a:spcAft>
              <a:buNone/>
            </a:pPr>
            <a:r>
              <a:rPr lang="el-CY" sz="1800" b="1" dirty="0">
                <a:solidFill>
                  <a:srgbClr val="FF0000"/>
                </a:solidFill>
                <a:effectLst/>
                <a:ea typeface="Calibri" panose="020F0502020204030204" pitchFamily="34" charset="0"/>
                <a:cs typeface="Times New Roman" panose="02020603050405020304" pitchFamily="18" charset="0"/>
              </a:rPr>
              <a:t>1969  </a:t>
            </a:r>
            <a:r>
              <a:rPr lang="el-CY" sz="1800" b="1" dirty="0" err="1">
                <a:solidFill>
                  <a:srgbClr val="FF0000"/>
                </a:solidFill>
                <a:effectLst/>
                <a:ea typeface="Calibri" panose="020F0502020204030204" pitchFamily="34" charset="0"/>
                <a:cs typeface="Times New Roman" panose="02020603050405020304" pitchFamily="18" charset="0"/>
              </a:rPr>
              <a:t>Kemalettin</a:t>
            </a:r>
            <a:r>
              <a:rPr lang="el-CY" sz="1800" b="1" dirty="0">
                <a:solidFill>
                  <a:srgbClr val="FF0000"/>
                </a:solidFill>
                <a:effectLst/>
                <a:ea typeface="Calibri" panose="020F0502020204030204" pitchFamily="34" charset="0"/>
                <a:cs typeface="Times New Roman" panose="02020603050405020304" pitchFamily="18" charset="0"/>
              </a:rPr>
              <a:t> </a:t>
            </a:r>
            <a:r>
              <a:rPr lang="el-CY" sz="1800" b="1" dirty="0" err="1">
                <a:solidFill>
                  <a:srgbClr val="FF0000"/>
                </a:solidFill>
                <a:effectLst/>
                <a:ea typeface="Calibri" panose="020F0502020204030204" pitchFamily="34" charset="0"/>
                <a:cs typeface="Times New Roman" panose="02020603050405020304" pitchFamily="18" charset="0"/>
              </a:rPr>
              <a:t>Tuğcu</a:t>
            </a:r>
            <a:r>
              <a:rPr lang="el-CY" sz="1800" b="1" dirty="0">
                <a:solidFill>
                  <a:srgbClr val="FF0000"/>
                </a:solidFill>
                <a:effectLst/>
                <a:ea typeface="Calibri" panose="020F0502020204030204" pitchFamily="34" charset="0"/>
                <a:cs typeface="Times New Roman" panose="02020603050405020304" pitchFamily="18" charset="0"/>
              </a:rPr>
              <a:t>   :  </a:t>
            </a:r>
            <a:r>
              <a:rPr lang="el-CY" sz="1800" b="1" i="1" dirty="0" err="1">
                <a:solidFill>
                  <a:srgbClr val="FF0000"/>
                </a:solidFill>
                <a:effectLst/>
                <a:ea typeface="Calibri" panose="020F0502020204030204" pitchFamily="34" charset="0"/>
                <a:cs typeface="Times New Roman" panose="02020603050405020304" pitchFamily="18" charset="0"/>
              </a:rPr>
              <a:t>Garip</a:t>
            </a:r>
            <a:r>
              <a:rPr lang="el-CY" sz="1800" b="1" dirty="0">
                <a:solidFill>
                  <a:srgbClr val="FF0000"/>
                </a:solidFill>
                <a:effectLst/>
                <a:ea typeface="Calibri" panose="020F0502020204030204" pitchFamily="34" charset="0"/>
                <a:cs typeface="Times New Roman" panose="02020603050405020304" pitchFamily="18" charset="0"/>
              </a:rPr>
              <a:t>  </a:t>
            </a:r>
            <a:endParaRPr lang="el-CY" sz="16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800" b="1" dirty="0">
                <a:solidFill>
                  <a:srgbClr val="FF0000"/>
                </a:solidFill>
                <a:effectLst/>
                <a:ea typeface="Calibri" panose="020F0502020204030204" pitchFamily="34" charset="0"/>
                <a:cs typeface="Times New Roman" panose="02020603050405020304" pitchFamily="18" charset="0"/>
              </a:rPr>
              <a:t>1977  </a:t>
            </a:r>
            <a:r>
              <a:rPr lang="el-CY" sz="1800" b="1" dirty="0" err="1">
                <a:solidFill>
                  <a:srgbClr val="FF0000"/>
                </a:solidFill>
                <a:effectLst/>
                <a:ea typeface="Calibri" panose="020F0502020204030204" pitchFamily="34" charset="0"/>
                <a:cs typeface="Times New Roman" panose="02020603050405020304" pitchFamily="18" charset="0"/>
              </a:rPr>
              <a:t>Kemalettin</a:t>
            </a:r>
            <a:r>
              <a:rPr lang="el-CY" sz="1800" b="1" dirty="0">
                <a:solidFill>
                  <a:srgbClr val="FF0000"/>
                </a:solidFill>
                <a:effectLst/>
                <a:ea typeface="Calibri" panose="020F0502020204030204" pitchFamily="34" charset="0"/>
                <a:cs typeface="Times New Roman" panose="02020603050405020304" pitchFamily="18" charset="0"/>
              </a:rPr>
              <a:t> </a:t>
            </a:r>
            <a:r>
              <a:rPr lang="el-CY" sz="1800" b="1" dirty="0" err="1">
                <a:solidFill>
                  <a:srgbClr val="FF0000"/>
                </a:solidFill>
                <a:effectLst/>
                <a:ea typeface="Calibri" panose="020F0502020204030204" pitchFamily="34" charset="0"/>
                <a:cs typeface="Times New Roman" panose="02020603050405020304" pitchFamily="18" charset="0"/>
              </a:rPr>
              <a:t>Tuğcu</a:t>
            </a:r>
            <a:r>
              <a:rPr lang="el-CY" sz="1800" b="1" dirty="0">
                <a:solidFill>
                  <a:srgbClr val="FF0000"/>
                </a:solidFill>
                <a:effectLst/>
                <a:ea typeface="Calibri" panose="020F0502020204030204" pitchFamily="34" charset="0"/>
                <a:cs typeface="Times New Roman" panose="02020603050405020304" pitchFamily="18" charset="0"/>
              </a:rPr>
              <a:t>  : </a:t>
            </a:r>
            <a:r>
              <a:rPr lang="el-CY" sz="1800" b="1" i="1" dirty="0" err="1">
                <a:solidFill>
                  <a:srgbClr val="FF0000"/>
                </a:solidFill>
                <a:effectLst/>
                <a:ea typeface="Calibri" panose="020F0502020204030204" pitchFamily="34" charset="0"/>
                <a:cs typeface="Times New Roman" panose="02020603050405020304" pitchFamily="18" charset="0"/>
              </a:rPr>
              <a:t>Karanlıkta</a:t>
            </a:r>
            <a:r>
              <a:rPr lang="el-CY" sz="1800" b="1" i="1" dirty="0">
                <a:solidFill>
                  <a:srgbClr val="FF0000"/>
                </a:solidFill>
                <a:effectLst/>
                <a:ea typeface="Calibri" panose="020F0502020204030204" pitchFamily="34" charset="0"/>
                <a:cs typeface="Times New Roman" panose="02020603050405020304" pitchFamily="18" charset="0"/>
              </a:rPr>
              <a:t> </a:t>
            </a:r>
            <a:r>
              <a:rPr lang="el-CY" sz="1800" b="1" i="1" dirty="0" err="1">
                <a:solidFill>
                  <a:srgbClr val="FF0000"/>
                </a:solidFill>
                <a:effectLst/>
                <a:ea typeface="Calibri" panose="020F0502020204030204" pitchFamily="34" charset="0"/>
                <a:cs typeface="Times New Roman" panose="02020603050405020304" pitchFamily="18" charset="0"/>
              </a:rPr>
              <a:t>bir</a:t>
            </a:r>
            <a:r>
              <a:rPr lang="el-CY" sz="1800" b="1" i="1" dirty="0">
                <a:solidFill>
                  <a:srgbClr val="FF0000"/>
                </a:solidFill>
                <a:effectLst/>
                <a:ea typeface="Calibri" panose="020F0502020204030204" pitchFamily="34" charset="0"/>
                <a:cs typeface="Times New Roman" panose="02020603050405020304" pitchFamily="18" charset="0"/>
              </a:rPr>
              <a:t> </a:t>
            </a:r>
            <a:r>
              <a:rPr lang="el-CY" sz="1800" b="1" i="1" dirty="0" err="1">
                <a:solidFill>
                  <a:srgbClr val="FF0000"/>
                </a:solidFill>
                <a:effectLst/>
                <a:ea typeface="Calibri" panose="020F0502020204030204" pitchFamily="34" charset="0"/>
                <a:cs typeface="Times New Roman" panose="02020603050405020304" pitchFamily="18" charset="0"/>
              </a:rPr>
              <a:t>Çocuk</a:t>
            </a:r>
            <a:endParaRPr lang="el-CY" sz="16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800" b="1"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CY" sz="1800" dirty="0">
                <a:effectLst/>
                <a:ea typeface="Calibri" panose="020F0502020204030204" pitchFamily="34" charset="0"/>
                <a:cs typeface="Times New Roman" panose="02020603050405020304" pitchFamily="18" charset="0"/>
              </a:rPr>
              <a:t>[…]</a:t>
            </a:r>
            <a:r>
              <a:rPr lang="el-CY" sz="1800" dirty="0" err="1">
                <a:effectLst/>
                <a:ea typeface="Calibri" panose="020F0502020204030204" pitchFamily="34" charset="0"/>
                <a:cs typeface="Times New Roman" panose="02020603050405020304" pitchFamily="18" charset="0"/>
              </a:rPr>
              <a:t>Garip</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ve</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Karanlıkta</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Bir</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Çocuk</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romanlarında</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aşırı</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korumacı</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aileler</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ve</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engelli</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çocuklarını</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dışlayan</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annelere</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yer</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verildiği</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söylenebilir</a:t>
            </a:r>
            <a:r>
              <a:rPr lang="el-CY"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Görmeyen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Yavru</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eserinde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ise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bireyin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üyelerine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suçluluk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duygusu</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hissettirdiği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üzerine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durulmuştur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Küçük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Kambur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romanında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kambur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doğan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çocuğun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ailenin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günahının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bedeli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yorumlanması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sık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karşılaşılan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olumsuz</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kültürel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koddur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Güneşe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Açılan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Pencere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eserinde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ise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bireye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destek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profili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çizildiğini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söylemek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mümkündür</a:t>
            </a:r>
            <a:r>
              <a:rPr lang="en-US" sz="1800" dirty="0">
                <a:effectLst/>
                <a:ea typeface="Calibri" panose="020F0502020204030204" pitchFamily="34" charset="0"/>
                <a:cs typeface="Times New Roman" panose="02020603050405020304" pitchFamily="18" charset="0"/>
              </a:rPr>
              <a:t>. </a:t>
            </a:r>
            <a:r>
              <a:rPr lang="el-CY" sz="1800" dirty="0">
                <a:effectLst/>
                <a:ea typeface="Calibri" panose="020F0502020204030204" pitchFamily="34" charset="0"/>
                <a:cs typeface="Times New Roman" panose="02020603050405020304" pitchFamily="18" charset="0"/>
              </a:rPr>
              <a:t>(</a:t>
            </a:r>
            <a:r>
              <a:rPr lang="el-CY" sz="1800" dirty="0" err="1">
                <a:effectLst/>
                <a:ea typeface="Calibri" panose="020F0502020204030204" pitchFamily="34" charset="0"/>
                <a:cs typeface="Times New Roman" panose="02020603050405020304" pitchFamily="18" charset="0"/>
              </a:rPr>
              <a:t>Seda</a:t>
            </a:r>
            <a:r>
              <a:rPr lang="el-CY" sz="1800" dirty="0">
                <a:effectLst/>
                <a:ea typeface="Calibri" panose="020F0502020204030204" pitchFamily="34" charset="0"/>
                <a:cs typeface="Times New Roman" panose="02020603050405020304" pitchFamily="18" charset="0"/>
              </a:rPr>
              <a:t> Ü</a:t>
            </a:r>
            <a:r>
              <a:rPr lang="tr-TR" sz="1800" dirty="0">
                <a:effectLst/>
                <a:ea typeface="Calibri" panose="020F0502020204030204" pitchFamily="34" charset="0"/>
                <a:cs typeface="Times New Roman" panose="02020603050405020304" pitchFamily="18" charset="0"/>
              </a:rPr>
              <a:t>nlü,</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Aslıhan</a:t>
            </a:r>
            <a:r>
              <a:rPr lang="el-CY" sz="1800" dirty="0">
                <a:effectLst/>
                <a:ea typeface="Calibri" panose="020F0502020204030204" pitchFamily="34" charset="0"/>
                <a:cs typeface="Times New Roman" panose="02020603050405020304" pitchFamily="18" charset="0"/>
              </a:rPr>
              <a:t> B</a:t>
            </a:r>
            <a:r>
              <a:rPr lang="tr-TR" sz="1800" dirty="0">
                <a:effectLst/>
                <a:ea typeface="Calibri" panose="020F0502020204030204" pitchFamily="34" charset="0"/>
                <a:cs typeface="Times New Roman" panose="02020603050405020304" pitchFamily="18" charset="0"/>
              </a:rPr>
              <a:t>ağçıvan  &amp;</a:t>
            </a:r>
            <a:r>
              <a:rPr lang="el-CY" sz="1800" dirty="0">
                <a:effectLst/>
                <a:ea typeface="Calibri" panose="020F0502020204030204" pitchFamily="34" charset="0"/>
                <a:cs typeface="Times New Roman" panose="02020603050405020304" pitchFamily="18" charset="0"/>
              </a:rPr>
              <a:t> </a:t>
            </a:r>
            <a:r>
              <a:rPr lang="el-CY" sz="1800" dirty="0" err="1">
                <a:effectLst/>
                <a:ea typeface="Calibri" panose="020F0502020204030204" pitchFamily="34" charset="0"/>
                <a:cs typeface="Times New Roman" panose="02020603050405020304" pitchFamily="18" charset="0"/>
              </a:rPr>
              <a:t>Bülent</a:t>
            </a:r>
            <a:r>
              <a:rPr lang="el-CY" sz="1800" dirty="0">
                <a:effectLst/>
                <a:ea typeface="Calibri" panose="020F0502020204030204" pitchFamily="34" charset="0"/>
                <a:cs typeface="Times New Roman" panose="02020603050405020304" pitchFamily="18" charset="0"/>
              </a:rPr>
              <a:t> K</a:t>
            </a:r>
            <a:r>
              <a:rPr lang="tr-TR" sz="1800" dirty="0">
                <a:effectLst/>
                <a:ea typeface="Calibri" panose="020F0502020204030204" pitchFamily="34" charset="0"/>
                <a:cs typeface="Times New Roman" panose="02020603050405020304" pitchFamily="18" charset="0"/>
              </a:rPr>
              <a:t>ara, 2022</a:t>
            </a:r>
            <a:r>
              <a:rPr lang="el-CY" sz="1800" dirty="0">
                <a:effectLst/>
                <a:ea typeface="Calibri" panose="020F0502020204030204" pitchFamily="34" charset="0"/>
                <a:cs typeface="Times New Roman" panose="02020603050405020304" pitchFamily="18" charset="0"/>
              </a:rPr>
              <a:t>:118)</a:t>
            </a:r>
            <a:endParaRPr lang="el-CY" sz="1600" dirty="0">
              <a:effectLst/>
              <a:ea typeface="Calibri" panose="020F0502020204030204" pitchFamily="34" charset="0"/>
              <a:cs typeface="Times New Roman" panose="02020603050405020304" pitchFamily="18" charset="0"/>
            </a:endParaRPr>
          </a:p>
        </p:txBody>
      </p:sp>
      <p:pic>
        <p:nvPicPr>
          <p:cNvPr id="5122" name="Picture 2" descr="GARİP - KEMALETTİN TUĞCU | Nadir Kitap">
            <a:extLst>
              <a:ext uri="{FF2B5EF4-FFF2-40B4-BE49-F238E27FC236}">
                <a16:creationId xmlns:a16="http://schemas.microsoft.com/office/drawing/2014/main" id="{342DE48A-CF39-DA61-C4BB-DF3F68523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6695" y="566058"/>
            <a:ext cx="2584675" cy="356690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5124" name="Picture 4" descr="KARANLIKTA BİR ÇOCUK - ÇOCUK ROMANLARI: 1 - KEMALETTİN TUĞCU | Nadir Kitap">
            <a:extLst>
              <a:ext uri="{FF2B5EF4-FFF2-40B4-BE49-F238E27FC236}">
                <a16:creationId xmlns:a16="http://schemas.microsoft.com/office/drawing/2014/main" id="{BABC16B0-F7AD-B5C9-F64D-89FC4B4A9E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9547" y="566058"/>
            <a:ext cx="2983365" cy="356690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5126" name="Picture 6" descr="📌Türk edebiyatının değerli kalemlerinden Kemalettin TUĞCU'yu vefatının 29.  yılında saygı ve rahmetle anıyoruz. #TarihteBugün #KemalettinTuğcu">
            <a:extLst>
              <a:ext uri="{FF2B5EF4-FFF2-40B4-BE49-F238E27FC236}">
                <a16:creationId xmlns:a16="http://schemas.microsoft.com/office/drawing/2014/main" id="{4736E44E-F3FC-0ABB-3A7D-027337F753C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9326" b="31695"/>
          <a:stretch>
            <a:fillRect/>
          </a:stretch>
        </p:blipFill>
        <p:spPr bwMode="auto">
          <a:xfrm>
            <a:off x="5666694" y="4310744"/>
            <a:ext cx="5676217" cy="168346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021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B3EB3C-FDF2-3E9A-F7B2-26F5349B9CAB}"/>
              </a:ext>
            </a:extLst>
          </p:cNvPr>
          <p:cNvSpPr txBox="1"/>
          <p:nvPr/>
        </p:nvSpPr>
        <p:spPr>
          <a:xfrm>
            <a:off x="4865913" y="547688"/>
            <a:ext cx="4245429" cy="5968557"/>
          </a:xfrm>
          <a:prstGeom prst="rect">
            <a:avLst/>
          </a:prstGeom>
          <a:noFill/>
          <a:ln w="38100">
            <a:solidFill>
              <a:schemeClr val="tx1"/>
            </a:solidFill>
          </a:ln>
        </p:spPr>
        <p:txBody>
          <a:bodyPr wrap="square">
            <a:spAutoFit/>
          </a:bodyPr>
          <a:lstStyle/>
          <a:p>
            <a:pPr algn="just">
              <a:lnSpc>
                <a:spcPct val="107000"/>
              </a:lnSpc>
              <a:spcAft>
                <a:spcPts val="800"/>
              </a:spcAft>
              <a:buNone/>
            </a:pPr>
            <a:r>
              <a:rPr lang="el-CY" sz="2800" b="1" dirty="0" err="1">
                <a:effectLst/>
                <a:ea typeface="Calibri" panose="020F0502020204030204" pitchFamily="34" charset="0"/>
                <a:cs typeface="Times New Roman" panose="02020603050405020304" pitchFamily="18" charset="0"/>
              </a:rPr>
              <a:t>Herhangi</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bir</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kaza</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sonucu</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sonradan</a:t>
            </a:r>
            <a:r>
              <a:rPr lang="el-CY" sz="2800" b="1" dirty="0">
                <a:effectLst/>
                <a:ea typeface="Calibri" panose="020F0502020204030204" pitchFamily="34" charset="0"/>
                <a:cs typeface="Times New Roman" panose="02020603050405020304" pitchFamily="18" charset="0"/>
              </a:rPr>
              <a:t> </a:t>
            </a:r>
            <a:endParaRPr lang="tr-TR" sz="28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2800" b="1" dirty="0" err="1">
                <a:effectLst/>
                <a:ea typeface="Calibri" panose="020F0502020204030204" pitchFamily="34" charset="0"/>
                <a:cs typeface="Times New Roman" panose="02020603050405020304" pitchFamily="18" charset="0"/>
              </a:rPr>
              <a:t>engelli</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olan</a:t>
            </a:r>
            <a:r>
              <a:rPr lang="el-CY" sz="2800" b="1" dirty="0">
                <a:effectLst/>
                <a:ea typeface="Calibri" panose="020F0502020204030204" pitchFamily="34" charset="0"/>
                <a:cs typeface="Times New Roman" panose="02020603050405020304" pitchFamily="18" charset="0"/>
              </a:rPr>
              <a:t> </a:t>
            </a:r>
            <a:endParaRPr lang="tr-TR" sz="28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800" b="1" dirty="0">
                <a:effectLst/>
                <a:ea typeface="Calibri" panose="020F0502020204030204" pitchFamily="34" charset="0"/>
                <a:cs typeface="Times New Roman" panose="02020603050405020304" pitchFamily="18" charset="0"/>
              </a:rPr>
              <a:t>B</a:t>
            </a:r>
            <a:r>
              <a:rPr lang="el-CY" sz="2800" b="1" dirty="0" err="1">
                <a:effectLst/>
                <a:ea typeface="Calibri" panose="020F0502020204030204" pitchFamily="34" charset="0"/>
                <a:cs typeface="Times New Roman" panose="02020603050405020304" pitchFamily="18" charset="0"/>
              </a:rPr>
              <a:t>ireyler</a:t>
            </a:r>
            <a:endParaRPr lang="tr-TR" sz="28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bu</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durumu</a:t>
            </a:r>
            <a:r>
              <a:rPr lang="el-CY" sz="2800" b="1" dirty="0">
                <a:effectLst/>
                <a:ea typeface="Calibri" panose="020F0502020204030204" pitchFamily="34" charset="0"/>
                <a:cs typeface="Times New Roman" panose="02020603050405020304" pitchFamily="18" charset="0"/>
              </a:rPr>
              <a:t> </a:t>
            </a:r>
            <a:endParaRPr lang="tr-TR" sz="28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2800" b="1" dirty="0" err="1">
                <a:effectLst/>
                <a:ea typeface="Calibri" panose="020F0502020204030204" pitchFamily="34" charset="0"/>
                <a:cs typeface="Times New Roman" panose="02020603050405020304" pitchFamily="18" charset="0"/>
              </a:rPr>
              <a:t>kabul</a:t>
            </a:r>
            <a:r>
              <a:rPr lang="el-CY" sz="2800" b="1" dirty="0">
                <a:effectLst/>
                <a:ea typeface="Calibri" panose="020F0502020204030204" pitchFamily="34" charset="0"/>
                <a:cs typeface="Times New Roman" panose="02020603050405020304" pitchFamily="18" charset="0"/>
              </a:rPr>
              <a:t> </a:t>
            </a:r>
            <a:r>
              <a:rPr lang="el-CY" sz="2800" b="1" dirty="0" err="1">
                <a:effectLst/>
                <a:ea typeface="Calibri" panose="020F0502020204030204" pitchFamily="34" charset="0"/>
                <a:cs typeface="Times New Roman" panose="02020603050405020304" pitchFamily="18" charset="0"/>
              </a:rPr>
              <a:t>etmekte</a:t>
            </a:r>
            <a:r>
              <a:rPr lang="el-CY" sz="2800" b="1" dirty="0">
                <a:effectLst/>
                <a:ea typeface="Calibri" panose="020F0502020204030204" pitchFamily="34" charset="0"/>
                <a:cs typeface="Times New Roman" panose="02020603050405020304" pitchFamily="18" charset="0"/>
              </a:rPr>
              <a:t> </a:t>
            </a:r>
            <a:endParaRPr lang="tr-TR" sz="28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2800" b="1" dirty="0" err="1">
                <a:effectLst/>
                <a:ea typeface="Calibri" panose="020F0502020204030204" pitchFamily="34" charset="0"/>
                <a:cs typeface="Times New Roman" panose="02020603050405020304" pitchFamily="18" charset="0"/>
              </a:rPr>
              <a:t>zorlanırlar</a:t>
            </a:r>
            <a:endParaRPr lang="el-CY" sz="28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2800" b="1" dirty="0">
                <a:effectLst/>
                <a:ea typeface="Calibri" panose="020F0502020204030204" pitchFamily="34" charset="0"/>
                <a:cs typeface="Times New Roman" panose="02020603050405020304" pitchFamily="18" charset="0"/>
              </a:rPr>
              <a:t> </a:t>
            </a:r>
            <a:endParaRPr lang="el-CY" sz="28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800" b="1" i="0" dirty="0" err="1">
                <a:solidFill>
                  <a:srgbClr val="000000"/>
                </a:solidFill>
                <a:effectLst/>
                <a:ea typeface="Calibri" panose="020F0502020204030204" pitchFamily="34" charset="0"/>
                <a:cs typeface="Times New Roman" panose="02020603050405020304" pitchFamily="18" charset="0"/>
              </a:rPr>
              <a:t>Kendini</a:t>
            </a:r>
            <a:r>
              <a:rPr lang="en-US" sz="2800" b="1" i="0" dirty="0">
                <a:solidFill>
                  <a:srgbClr val="000000"/>
                </a:solidFill>
                <a:effectLst/>
                <a:ea typeface="Calibri" panose="020F0502020204030204" pitchFamily="34" charset="0"/>
                <a:cs typeface="Times New Roman" panose="02020603050405020304" pitchFamily="18" charset="0"/>
              </a:rPr>
              <a:t> </a:t>
            </a:r>
            <a:r>
              <a:rPr lang="en-US" sz="2800" b="1" i="0" dirty="0" err="1">
                <a:solidFill>
                  <a:srgbClr val="000000"/>
                </a:solidFill>
                <a:effectLst/>
                <a:ea typeface="Calibri" panose="020F0502020204030204" pitchFamily="34" charset="0"/>
                <a:cs typeface="Times New Roman" panose="02020603050405020304" pitchFamily="18" charset="0"/>
              </a:rPr>
              <a:t>eksik</a:t>
            </a:r>
            <a:r>
              <a:rPr lang="en-US" sz="2800" b="1" dirty="0">
                <a:solidFill>
                  <a:srgbClr val="000000"/>
                </a:solidFill>
                <a:effectLst/>
                <a:ea typeface="Calibri" panose="020F0502020204030204" pitchFamily="34" charset="0"/>
                <a:cs typeface="Times New Roman" panose="02020603050405020304" pitchFamily="18" charset="0"/>
              </a:rPr>
              <a:t> </a:t>
            </a:r>
            <a:r>
              <a:rPr lang="en-US" sz="2800" b="1" dirty="0" err="1">
                <a:solidFill>
                  <a:srgbClr val="000000"/>
                </a:solidFill>
                <a:effectLst/>
                <a:ea typeface="Calibri" panose="020F0502020204030204" pitchFamily="34" charset="0"/>
                <a:cs typeface="Times New Roman" panose="02020603050405020304" pitchFamily="18" charset="0"/>
              </a:rPr>
              <a:t>hissetmeyen</a:t>
            </a:r>
            <a:r>
              <a:rPr lang="en-US" sz="2800" b="1" dirty="0">
                <a:solidFill>
                  <a:srgbClr val="000000"/>
                </a:solidFill>
                <a:effectLst/>
                <a:ea typeface="Calibri" panose="020F0502020204030204" pitchFamily="34" charset="0"/>
                <a:cs typeface="Times New Roman" panose="02020603050405020304" pitchFamily="18" charset="0"/>
              </a:rPr>
              <a:t> </a:t>
            </a:r>
            <a:endParaRPr lang="tr-TR" sz="2800" b="1" dirty="0">
              <a:solidFill>
                <a:srgbClr val="00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800" b="1" i="0" dirty="0" err="1">
                <a:solidFill>
                  <a:srgbClr val="000000"/>
                </a:solidFill>
                <a:effectLst/>
                <a:ea typeface="Calibri" panose="020F0502020204030204" pitchFamily="34" charset="0"/>
                <a:cs typeface="Times New Roman" panose="02020603050405020304" pitchFamily="18" charset="0"/>
              </a:rPr>
              <a:t>engelli</a:t>
            </a:r>
            <a:endParaRPr lang="el-CY" sz="2800" dirty="0">
              <a:effectLst/>
              <a:ea typeface="Calibri" panose="020F0502020204030204" pitchFamily="34" charset="0"/>
              <a:cs typeface="Times New Roman" panose="02020603050405020304" pitchFamily="18" charset="0"/>
            </a:endParaRPr>
          </a:p>
        </p:txBody>
      </p:sp>
      <p:pic>
        <p:nvPicPr>
          <p:cNvPr id="6146" name="Picture 2" descr="Engelli koşucu | Halka açık vektörler">
            <a:extLst>
              <a:ext uri="{FF2B5EF4-FFF2-40B4-BE49-F238E27FC236}">
                <a16:creationId xmlns:a16="http://schemas.microsoft.com/office/drawing/2014/main" id="{69E93FC9-9E65-28EC-CC29-B9A505CDEE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334"/>
          <a:stretch>
            <a:fillRect/>
          </a:stretch>
        </p:blipFill>
        <p:spPr bwMode="auto">
          <a:xfrm>
            <a:off x="1346767" y="3559629"/>
            <a:ext cx="3312659" cy="295661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6148" name="Picture 4" descr="Çizgi film insanlar oturan tasarım mutsuz genç Engelli kadın karakter  ©kusabi 253506912'e ait Stok Vektör">
            <a:extLst>
              <a:ext uri="{FF2B5EF4-FFF2-40B4-BE49-F238E27FC236}">
                <a16:creationId xmlns:a16="http://schemas.microsoft.com/office/drawing/2014/main" id="{2542A7B1-817A-A8D8-7882-7D6E388114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6767" y="547688"/>
            <a:ext cx="3312659" cy="275068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842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5703D9-49A9-65C7-C80B-70C6F5BC6291}"/>
              </a:ext>
            </a:extLst>
          </p:cNvPr>
          <p:cNvSpPr txBox="1"/>
          <p:nvPr/>
        </p:nvSpPr>
        <p:spPr>
          <a:xfrm>
            <a:off x="239486" y="197570"/>
            <a:ext cx="9753600" cy="6462859"/>
          </a:xfrm>
          <a:prstGeom prst="rect">
            <a:avLst/>
          </a:prstGeom>
          <a:noFill/>
          <a:ln w="38100">
            <a:solidFill>
              <a:schemeClr val="tx1"/>
            </a:solidFill>
          </a:ln>
        </p:spPr>
        <p:txBody>
          <a:bodyPr wrap="square">
            <a:spAutoFit/>
          </a:bodyPr>
          <a:lstStyle/>
          <a:p>
            <a:pPr algn="just">
              <a:lnSpc>
                <a:spcPct val="107000"/>
              </a:lnSpc>
              <a:spcAft>
                <a:spcPts val="800"/>
              </a:spcAft>
              <a:buNone/>
            </a:pPr>
            <a:r>
              <a:rPr lang="en-US" sz="1400" b="1" dirty="0">
                <a:solidFill>
                  <a:srgbClr val="FF0000"/>
                </a:solidFill>
                <a:effectLst/>
                <a:ea typeface="Calibri" panose="020F0502020204030204" pitchFamily="34" charset="0"/>
                <a:cs typeface="Times New Roman" panose="02020603050405020304" pitchFamily="18" charset="0"/>
              </a:rPr>
              <a:t>1997   Melike  Funda Kaynak  : </a:t>
            </a:r>
            <a:r>
              <a:rPr lang="en-US" sz="1400" b="1" i="1" dirty="0" err="1">
                <a:solidFill>
                  <a:srgbClr val="FF0000"/>
                </a:solidFill>
                <a:effectLst/>
                <a:ea typeface="Calibri" panose="020F0502020204030204" pitchFamily="34" charset="0"/>
                <a:cs typeface="Times New Roman" panose="02020603050405020304" pitchFamily="18" charset="0"/>
              </a:rPr>
              <a:t>Güneşe</a:t>
            </a:r>
            <a:r>
              <a:rPr lang="en-US" sz="1400" b="1" i="1" dirty="0">
                <a:solidFill>
                  <a:srgbClr val="FF0000"/>
                </a:solidFill>
                <a:effectLst/>
                <a:ea typeface="Calibri" panose="020F0502020204030204" pitchFamily="34" charset="0"/>
                <a:cs typeface="Times New Roman" panose="02020603050405020304" pitchFamily="18" charset="0"/>
              </a:rPr>
              <a:t> </a:t>
            </a:r>
            <a:r>
              <a:rPr lang="en-US" sz="1400" b="1" i="1" dirty="0" err="1">
                <a:solidFill>
                  <a:srgbClr val="FF0000"/>
                </a:solidFill>
                <a:effectLst/>
                <a:ea typeface="Calibri" panose="020F0502020204030204" pitchFamily="34" charset="0"/>
                <a:cs typeface="Times New Roman" panose="02020603050405020304" pitchFamily="18" charset="0"/>
              </a:rPr>
              <a:t>Açılan</a:t>
            </a:r>
            <a:r>
              <a:rPr lang="en-US" sz="1400" b="1" i="1" dirty="0">
                <a:solidFill>
                  <a:srgbClr val="FF0000"/>
                </a:solidFill>
                <a:effectLst/>
                <a:ea typeface="Calibri" panose="020F0502020204030204" pitchFamily="34" charset="0"/>
                <a:cs typeface="Times New Roman" panose="02020603050405020304" pitchFamily="18" charset="0"/>
              </a:rPr>
              <a:t> </a:t>
            </a:r>
            <a:r>
              <a:rPr lang="en-US" sz="1400" b="1" i="1" dirty="0" err="1">
                <a:solidFill>
                  <a:srgbClr val="FF0000"/>
                </a:solidFill>
                <a:effectLst/>
                <a:ea typeface="Calibri" panose="020F0502020204030204" pitchFamily="34" charset="0"/>
                <a:cs typeface="Times New Roman" panose="02020603050405020304" pitchFamily="18" charset="0"/>
              </a:rPr>
              <a:t>Pencere</a:t>
            </a:r>
            <a:endParaRPr lang="el-CY" sz="1400" b="1"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400" b="1" dirty="0">
                <a:effectLst/>
                <a:ea typeface="Calibri" panose="020F0502020204030204" pitchFamily="34" charset="0"/>
                <a:cs typeface="Times New Roman" panose="02020603050405020304" pitchFamily="18" charset="0"/>
              </a:rPr>
              <a:t>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Ayfer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Ünal’ın</a:t>
            </a:r>
            <a:r>
              <a:rPr lang="el-CY" sz="1400" dirty="0">
                <a:effectLst/>
                <a:ea typeface="Calibri" panose="020F0502020204030204" pitchFamily="34" charset="0"/>
                <a:cs typeface="Times New Roman" panose="02020603050405020304" pitchFamily="18" charset="0"/>
              </a:rPr>
              <a:t> (2010) </a:t>
            </a:r>
            <a:r>
              <a:rPr lang="el-CY" sz="1400" dirty="0" err="1">
                <a:effectLst/>
                <a:ea typeface="Calibri" panose="020F0502020204030204" pitchFamily="34" charset="0"/>
                <a:cs typeface="Times New Roman" panose="02020603050405020304" pitchFamily="18" charset="0"/>
              </a:rPr>
              <a:t>kaleme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aldığı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Türk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Edebiyatında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Engellilerin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Temsili</a:t>
            </a:r>
            <a:r>
              <a:rPr lang="el-CY" sz="1400" dirty="0">
                <a:effectLst/>
                <a:ea typeface="Calibri" panose="020F0502020204030204" pitchFamily="34" charset="0"/>
                <a:cs typeface="Times New Roman" panose="02020603050405020304" pitchFamily="18" charset="0"/>
              </a:rPr>
              <a:t> (1969- 2009) </a:t>
            </a:r>
            <a:r>
              <a:rPr lang="el-CY" sz="1400" dirty="0" err="1">
                <a:effectLst/>
                <a:ea typeface="Calibri" panose="020F0502020204030204" pitchFamily="34" charset="0"/>
                <a:cs typeface="Times New Roman" panose="02020603050405020304" pitchFamily="18" charset="0"/>
              </a:rPr>
              <a:t>adlı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yüksek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lisans</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tezinde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engelli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birey</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aile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üyeleri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tarafından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saklanması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gereken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utanılacak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kimse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gibi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olumsuz</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ifadelerin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özneleri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olmalarının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yanı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sıra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son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yıllarda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engelli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çocuğunun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gereksinimlerine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uygun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olarak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eğitim</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alan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aileler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engelli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çocuğuna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eğitim</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aldıran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ailelerin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varlığından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bahsedilmekte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çocukları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ile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gurur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duyan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ebeveyn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profili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çizilmektedir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Yazarın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edebiyatına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ilişkin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incelediği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birkaç</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romana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örnek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vermek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gerekir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ise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Garip</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Karanlıkta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romanlarında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aşırı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korumacı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aileler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engelli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çocuklarını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dışlayan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annelere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verildiği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söylenebilir</a:t>
            </a:r>
            <a:r>
              <a:rPr lang="el-CY"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Görmeyen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Yavru</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eserinde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ise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engelli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bireyin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aile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üyelerine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suçluluk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duygusu</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hissettirdiği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üzerine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durulmuştur</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Küçük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Kambur</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romanında</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kambur</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doğan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çocuğun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ailenin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bir</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günahının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bedeli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olarak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yorumlanması</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sık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karşılaşılan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olumsuz</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kültürel</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koddur</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Güneşe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Açılan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Pencere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eserinde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ise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engelli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bireye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destek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olan</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aile</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profili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çizildiğini</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söylemek</a:t>
            </a:r>
            <a:r>
              <a:rPr lang="en-US" sz="1400" dirty="0">
                <a:effectLst/>
                <a:ea typeface="Calibri" panose="020F0502020204030204" pitchFamily="34" charset="0"/>
                <a:cs typeface="Times New Roman" panose="02020603050405020304" pitchFamily="18" charset="0"/>
              </a:rPr>
              <a:t> </a:t>
            </a:r>
            <a:r>
              <a:rPr lang="en-US" sz="1400" dirty="0" err="1">
                <a:effectLst/>
                <a:ea typeface="Calibri" panose="020F0502020204030204" pitchFamily="34" charset="0"/>
                <a:cs typeface="Times New Roman" panose="02020603050405020304" pitchFamily="18" charset="0"/>
              </a:rPr>
              <a:t>mümkündür</a:t>
            </a:r>
            <a:r>
              <a:rPr lang="en-US" sz="1400" dirty="0">
                <a:effectLst/>
                <a:ea typeface="Calibri" panose="020F0502020204030204" pitchFamily="34" charset="0"/>
                <a:cs typeface="Times New Roman" panose="02020603050405020304" pitchFamily="18" charset="0"/>
              </a:rPr>
              <a:t>. </a:t>
            </a:r>
            <a:r>
              <a:rPr lang="el-CY" sz="1400" dirty="0">
                <a:effectLst/>
                <a:ea typeface="Calibri" panose="020F0502020204030204" pitchFamily="34" charset="0"/>
                <a:cs typeface="Times New Roman" panose="02020603050405020304" pitchFamily="18" charset="0"/>
              </a:rPr>
              <a:t>(</a:t>
            </a:r>
            <a:r>
              <a:rPr lang="el-CY" sz="1400" dirty="0" err="1">
                <a:effectLst/>
                <a:ea typeface="Calibri" panose="020F0502020204030204" pitchFamily="34" charset="0"/>
                <a:cs typeface="Times New Roman" panose="02020603050405020304" pitchFamily="18" charset="0"/>
              </a:rPr>
              <a:t>Seda</a:t>
            </a:r>
            <a:r>
              <a:rPr lang="el-CY" sz="1400" dirty="0">
                <a:effectLst/>
                <a:ea typeface="Calibri" panose="020F0502020204030204" pitchFamily="34" charset="0"/>
                <a:cs typeface="Times New Roman" panose="02020603050405020304" pitchFamily="18" charset="0"/>
              </a:rPr>
              <a:t> Ü</a:t>
            </a:r>
            <a:r>
              <a:rPr lang="tr-TR" sz="1400" dirty="0">
                <a:effectLst/>
                <a:ea typeface="Calibri" panose="020F0502020204030204" pitchFamily="34" charset="0"/>
                <a:cs typeface="Times New Roman" panose="02020603050405020304" pitchFamily="18" charset="0"/>
              </a:rPr>
              <a:t>nlü,</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Aslıhan</a:t>
            </a:r>
            <a:r>
              <a:rPr lang="el-CY" sz="1400" dirty="0">
                <a:effectLst/>
                <a:ea typeface="Calibri" panose="020F0502020204030204" pitchFamily="34" charset="0"/>
                <a:cs typeface="Times New Roman" panose="02020603050405020304" pitchFamily="18" charset="0"/>
              </a:rPr>
              <a:t> B</a:t>
            </a:r>
            <a:r>
              <a:rPr lang="tr-TR" sz="1400" dirty="0">
                <a:effectLst/>
                <a:ea typeface="Calibri" panose="020F0502020204030204" pitchFamily="34" charset="0"/>
                <a:cs typeface="Times New Roman" panose="02020603050405020304" pitchFamily="18" charset="0"/>
              </a:rPr>
              <a:t>ağçıvan  &amp;</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Bülent</a:t>
            </a:r>
            <a:r>
              <a:rPr lang="el-CY" sz="1400" dirty="0">
                <a:effectLst/>
                <a:ea typeface="Calibri" panose="020F0502020204030204" pitchFamily="34" charset="0"/>
                <a:cs typeface="Times New Roman" panose="02020603050405020304" pitchFamily="18" charset="0"/>
              </a:rPr>
              <a:t> K</a:t>
            </a:r>
            <a:r>
              <a:rPr lang="tr-TR" sz="1400" dirty="0">
                <a:effectLst/>
                <a:ea typeface="Calibri" panose="020F0502020204030204" pitchFamily="34" charset="0"/>
                <a:cs typeface="Times New Roman" panose="02020603050405020304" pitchFamily="18" charset="0"/>
              </a:rPr>
              <a:t>ara, 2022</a:t>
            </a:r>
            <a:r>
              <a:rPr lang="el-CY" sz="1400" dirty="0">
                <a:effectLst/>
                <a:ea typeface="Calibri" panose="020F0502020204030204" pitchFamily="34" charset="0"/>
                <a:cs typeface="Times New Roman" panose="02020603050405020304" pitchFamily="18" charset="0"/>
              </a:rPr>
              <a:t>:</a:t>
            </a:r>
            <a:r>
              <a:rPr lang="en-US" sz="1400" dirty="0">
                <a:effectLst/>
                <a:ea typeface="Calibri" panose="020F0502020204030204" pitchFamily="34" charset="0"/>
                <a:cs typeface="Times New Roman" panose="02020603050405020304" pitchFamily="18" charset="0"/>
              </a:rPr>
              <a:t>118</a:t>
            </a:r>
            <a:r>
              <a:rPr lang="el-CY" sz="1400" dirty="0">
                <a:effectLst/>
                <a:ea typeface="Calibri" panose="020F0502020204030204" pitchFamily="34" charset="0"/>
                <a:cs typeface="Times New Roman" panose="02020603050405020304" pitchFamily="18" charset="0"/>
              </a:rPr>
              <a:t>)</a:t>
            </a: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 </a:t>
            </a:r>
          </a:p>
          <a:p>
            <a:pPr marL="179705" marR="179705" algn="just">
              <a:lnSpc>
                <a:spcPct val="107000"/>
              </a:lnSpc>
              <a:spcAft>
                <a:spcPts val="800"/>
              </a:spcAft>
              <a:buNone/>
            </a:pP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Bu</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insanların</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içinde</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Tutku’nun</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en</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çok</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arabasında</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yığılmış</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gibi</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oturan</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bir</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kız</a:t>
            </a:r>
            <a:r>
              <a:rPr lang="el-CY" sz="1400" dirty="0">
                <a:solidFill>
                  <a:srgbClr val="000000"/>
                </a:solidFill>
                <a:effectLst/>
                <a:ea typeface="Calibri" panose="020F0502020204030204" pitchFamily="34" charset="0"/>
                <a:cs typeface="Times New Roman" panose="02020603050405020304" pitchFamily="18" charset="0"/>
              </a:rPr>
              <a:t> </a:t>
            </a:r>
            <a:r>
              <a:rPr lang="el-CY" sz="1400" dirty="0" err="1">
                <a:solidFill>
                  <a:srgbClr val="000000"/>
                </a:solidFill>
                <a:effectLst/>
                <a:ea typeface="Calibri" panose="020F0502020204030204" pitchFamily="34" charset="0"/>
                <a:cs typeface="Times New Roman" panose="02020603050405020304" pitchFamily="18" charset="0"/>
              </a:rPr>
              <a:t>çekmişti</a:t>
            </a:r>
            <a:r>
              <a:rPr lang="el-CY"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Kızın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ince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kolları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hiç</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hareket</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etmeden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iki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yanında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öylece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duruyordu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Yanında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annesi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olduğu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anlaşılan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kadınsa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ikide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kızcağızın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ağzından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akan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salyaları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mendille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sildikten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sonra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onu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öperek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saçlarını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okşuyordu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Kendisinden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yaşça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büyük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kızın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sadece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bedensel</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değil</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zihinsel</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yönden</a:t>
            </a:r>
            <a:r>
              <a:rPr lang="en-US" sz="1400" dirty="0">
                <a:solidFill>
                  <a:srgbClr val="000000"/>
                </a:solidFill>
                <a:effectLst/>
                <a:ea typeface="Calibri" panose="020F0502020204030204" pitchFamily="34" charset="0"/>
                <a:cs typeface="Times New Roman" panose="02020603050405020304" pitchFamily="18" charset="0"/>
              </a:rPr>
              <a:t> de </a:t>
            </a:r>
            <a:r>
              <a:rPr lang="en-US" sz="1400" dirty="0" err="1">
                <a:solidFill>
                  <a:srgbClr val="000000"/>
                </a:solidFill>
                <a:effectLst/>
                <a:ea typeface="Calibri" panose="020F0502020204030204" pitchFamily="34" charset="0"/>
                <a:cs typeface="Times New Roman" panose="02020603050405020304" pitchFamily="18" charset="0"/>
              </a:rPr>
              <a:t>engeli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olduğunu</a:t>
            </a:r>
            <a:r>
              <a:rPr lang="en-US" sz="1400" dirty="0">
                <a:solidFill>
                  <a:srgbClr val="000000"/>
                </a:solidFill>
                <a:effectLst/>
                <a:ea typeface="Calibri" panose="020F0502020204030204" pitchFamily="34" charset="0"/>
                <a:cs typeface="Times New Roman" panose="02020603050405020304" pitchFamily="18" charset="0"/>
              </a:rPr>
              <a:t> fark </a:t>
            </a:r>
            <a:r>
              <a:rPr lang="en-US" sz="1400" dirty="0" err="1">
                <a:solidFill>
                  <a:srgbClr val="000000"/>
                </a:solidFill>
                <a:effectLst/>
                <a:ea typeface="Calibri" panose="020F0502020204030204" pitchFamily="34" charset="0"/>
                <a:cs typeface="Times New Roman" panose="02020603050405020304" pitchFamily="18" charset="0"/>
              </a:rPr>
              <a:t>eden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Tutku’nun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üzüntüsü</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kat </a:t>
            </a:r>
            <a:r>
              <a:rPr lang="en-US" sz="1400" dirty="0" err="1">
                <a:solidFill>
                  <a:srgbClr val="000000"/>
                </a:solidFill>
                <a:effectLst/>
                <a:ea typeface="Calibri" panose="020F0502020204030204" pitchFamily="34" charset="0"/>
                <a:cs typeface="Times New Roman" panose="02020603050405020304" pitchFamily="18" charset="0"/>
              </a:rPr>
              <a:t>daha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artmıştı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Kendisiyle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kızı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karşılaştırınca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elinde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olmadan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seviniyordu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Sevindiği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için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suçluluk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duyuyor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olsa</a:t>
            </a:r>
            <a:r>
              <a:rPr lang="en-US" sz="1400" dirty="0">
                <a:solidFill>
                  <a:srgbClr val="000000"/>
                </a:solidFill>
                <a:effectLst/>
                <a:ea typeface="Calibri" panose="020F0502020204030204" pitchFamily="34" charset="0"/>
                <a:cs typeface="Times New Roman" panose="02020603050405020304" pitchFamily="18" charset="0"/>
              </a:rPr>
              <a:t> da, </a:t>
            </a:r>
            <a:r>
              <a:rPr lang="en-US" sz="1400" dirty="0" err="1">
                <a:solidFill>
                  <a:srgbClr val="000000"/>
                </a:solidFill>
                <a:effectLst/>
                <a:ea typeface="Calibri" panose="020F0502020204030204" pitchFamily="34" charset="0"/>
                <a:cs typeface="Times New Roman" panose="02020603050405020304" pitchFamily="18" charset="0"/>
              </a:rPr>
              <a:t>içinden</a:t>
            </a:r>
            <a:r>
              <a:rPr lang="en-US" sz="1400" dirty="0">
                <a:solidFill>
                  <a:srgbClr val="000000"/>
                </a:solidFill>
                <a:effectLst/>
                <a:ea typeface="Calibri" panose="020F0502020204030204" pitchFamily="34" charset="0"/>
                <a:cs typeface="Times New Roman" panose="02020603050405020304" pitchFamily="18" charset="0"/>
              </a:rPr>
              <a:t> ‘iyi ki ben </a:t>
            </a:r>
            <a:r>
              <a:rPr lang="en-US" sz="1400" dirty="0" err="1">
                <a:solidFill>
                  <a:srgbClr val="000000"/>
                </a:solidFill>
                <a:effectLst/>
                <a:ea typeface="Calibri" panose="020F0502020204030204" pitchFamily="34" charset="0"/>
                <a:cs typeface="Times New Roman" panose="02020603050405020304" pitchFamily="18" charset="0"/>
              </a:rPr>
              <a:t>böyle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değilim</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diye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geçirmeden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edemedi</a:t>
            </a:r>
            <a:r>
              <a:rPr lang="en-US" sz="1400" dirty="0">
                <a:solidFill>
                  <a:srgbClr val="000000"/>
                </a:solidFill>
                <a:effectLst/>
                <a:ea typeface="Calibri" panose="020F0502020204030204" pitchFamily="34" charset="0"/>
                <a:cs typeface="Times New Roman" panose="02020603050405020304" pitchFamily="18" charset="0"/>
              </a:rPr>
              <a:t> (GAP, 81)”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400" dirty="0" err="1">
                <a:solidFill>
                  <a:srgbClr val="000000"/>
                </a:solidFill>
                <a:effectLst/>
                <a:ea typeface="Calibri" panose="020F0502020204030204" pitchFamily="34" charset="0"/>
                <a:cs typeface="Times New Roman" panose="02020603050405020304" pitchFamily="18" charset="0"/>
              </a:rPr>
              <a:t>Acıma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ve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kendini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diğer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engelliye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oranla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şanslı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hissetme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duygusunu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içinde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barındıran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metnin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satır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aralarında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ise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engeller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arasında</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hiyerarşiye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yer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verilmiştir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Toplumun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genelinde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olmaması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gereken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tutum</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olarak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düşünülen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tür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bakış</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açısını</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engelli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kahramanın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düşüncesi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olarak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yansıtılmasının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olumsuz</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olduğu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düşünülmektedir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Öte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taraftan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bu</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tür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düşünceye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sahip</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olunması</a:t>
            </a:r>
            <a:r>
              <a:rPr lang="en-US" sz="1400" dirty="0">
                <a:solidFill>
                  <a:srgbClr val="000000"/>
                </a:solidFill>
                <a:effectLst/>
                <a:ea typeface="Calibri" panose="020F0502020204030204" pitchFamily="34" charset="0"/>
                <a:cs typeface="Times New Roman" panose="02020603050405020304" pitchFamily="18" charset="0"/>
              </a:rPr>
              <a:t> da </a:t>
            </a:r>
            <a:r>
              <a:rPr lang="en-US" sz="1400" dirty="0" err="1">
                <a:solidFill>
                  <a:srgbClr val="000000"/>
                </a:solidFill>
                <a:effectLst/>
                <a:ea typeface="Calibri" panose="020F0502020204030204" pitchFamily="34" charset="0"/>
                <a:cs typeface="Times New Roman" panose="02020603050405020304" pitchFamily="18" charset="0"/>
              </a:rPr>
              <a:t>hayatın</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gerçekliği</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içinde</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yer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alabilecek</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bir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err="1">
                <a:solidFill>
                  <a:srgbClr val="000000"/>
                </a:solidFill>
                <a:effectLst/>
                <a:ea typeface="Calibri" panose="020F0502020204030204" pitchFamily="34" charset="0"/>
                <a:cs typeface="Times New Roman" panose="02020603050405020304" pitchFamily="18" charset="0"/>
              </a:rPr>
              <a:t>duygudur</a:t>
            </a:r>
            <a:r>
              <a:rPr lang="en-US" sz="1400" dirty="0">
                <a:solidFill>
                  <a:srgbClr val="000000"/>
                </a:solidFill>
                <a:effectLst/>
                <a:ea typeface="Calibri" panose="020F0502020204030204" pitchFamily="34" charset="0"/>
                <a:cs typeface="Times New Roman" panose="02020603050405020304" pitchFamily="18" charset="0"/>
              </a:rPr>
              <a:t>. (</a:t>
            </a:r>
            <a:r>
              <a:rPr lang="en-US" sz="1400" dirty="0">
                <a:effectLst/>
                <a:ea typeface="Calibri" panose="020F0502020204030204" pitchFamily="34" charset="0"/>
                <a:cs typeface="Times New Roman" panose="02020603050405020304" pitchFamily="18" charset="0"/>
              </a:rPr>
              <a:t>Yasin Mahmut Y</a:t>
            </a:r>
            <a:r>
              <a:rPr lang="tr-TR" sz="1400" dirty="0">
                <a:effectLst/>
                <a:ea typeface="Calibri" panose="020F0502020204030204" pitchFamily="34" charset="0"/>
                <a:cs typeface="Times New Roman" panose="02020603050405020304" pitchFamily="18" charset="0"/>
              </a:rPr>
              <a:t>akar</a:t>
            </a:r>
            <a:r>
              <a:rPr lang="en-US" sz="1400" dirty="0">
                <a:effectLst/>
                <a:ea typeface="Calibri" panose="020F0502020204030204" pitchFamily="34" charset="0"/>
                <a:cs typeface="Times New Roman" panose="02020603050405020304" pitchFamily="18" charset="0"/>
              </a:rPr>
              <a:t>, Oğuzhan Yılmaz</a:t>
            </a:r>
            <a:r>
              <a:rPr lang="tr-TR" sz="1400" dirty="0">
                <a:solidFill>
                  <a:srgbClr val="000000"/>
                </a:solidFill>
                <a:effectLst/>
                <a:ea typeface="Calibri" panose="020F0502020204030204" pitchFamily="34" charset="0"/>
                <a:cs typeface="Times New Roman" panose="02020603050405020304" pitchFamily="18" charset="0"/>
              </a:rPr>
              <a:t> &amp; </a:t>
            </a:r>
            <a:r>
              <a:rPr lang="en-US" sz="1400" dirty="0">
                <a:effectLst/>
                <a:ea typeface="Calibri" panose="020F0502020204030204" pitchFamily="34" charset="0"/>
                <a:cs typeface="Times New Roman" panose="02020603050405020304" pitchFamily="18" charset="0"/>
              </a:rPr>
              <a:t>Hatice Derya Yılmaz, </a:t>
            </a:r>
            <a:r>
              <a:rPr lang="en-US" sz="1400" dirty="0">
                <a:solidFill>
                  <a:srgbClr val="000000"/>
                </a:solidFill>
                <a:effectLst/>
                <a:ea typeface="Calibri" panose="020F0502020204030204" pitchFamily="34" charset="0"/>
                <a:cs typeface="Times New Roman" panose="02020603050405020304" pitchFamily="18" charset="0"/>
              </a:rPr>
              <a:t>2019:66)</a:t>
            </a:r>
            <a:endParaRPr lang="el-CY" sz="1400" dirty="0">
              <a:effectLst/>
              <a:ea typeface="Calibri" panose="020F0502020204030204" pitchFamily="34" charset="0"/>
              <a:cs typeface="Times New Roman" panose="02020603050405020304" pitchFamily="18" charset="0"/>
            </a:endParaRPr>
          </a:p>
        </p:txBody>
      </p:sp>
      <p:pic>
        <p:nvPicPr>
          <p:cNvPr id="8194" name="Picture 2" descr="Güneşe Açılan Pencere (Melike Funda Kaynak) Fiyatı, Yorumları, Satın Al -  Kitapyurdu.com">
            <a:extLst>
              <a:ext uri="{FF2B5EF4-FFF2-40B4-BE49-F238E27FC236}">
                <a16:creationId xmlns:a16="http://schemas.microsoft.com/office/drawing/2014/main" id="{12E0629F-2042-7F4F-9A1A-661264646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7251" y="197570"/>
            <a:ext cx="1785259" cy="413494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8196" name="Picture 4" descr="Melike Funda Kaynak - 1000Kitap">
            <a:extLst>
              <a:ext uri="{FF2B5EF4-FFF2-40B4-BE49-F238E27FC236}">
                <a16:creationId xmlns:a16="http://schemas.microsoft.com/office/drawing/2014/main" id="{7C9E11BB-8BB8-1F6B-40A2-AA25CE699E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7251" y="4517304"/>
            <a:ext cx="1785259" cy="214312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4730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920DB1-2FC2-ECB0-A6B2-133422DBD0C4}"/>
              </a:ext>
            </a:extLst>
          </p:cNvPr>
          <p:cNvSpPr txBox="1"/>
          <p:nvPr/>
        </p:nvSpPr>
        <p:spPr>
          <a:xfrm>
            <a:off x="6422571" y="1448216"/>
            <a:ext cx="3657600" cy="3646319"/>
          </a:xfrm>
          <a:prstGeom prst="rect">
            <a:avLst/>
          </a:prstGeom>
          <a:noFill/>
          <a:ln w="38100">
            <a:solidFill>
              <a:schemeClr val="tx1"/>
            </a:solidFill>
          </a:ln>
        </p:spPr>
        <p:txBody>
          <a:bodyPr wrap="square">
            <a:spAutoFit/>
          </a:bodyPr>
          <a:lstStyle/>
          <a:p>
            <a:pPr algn="just">
              <a:lnSpc>
                <a:spcPct val="107000"/>
              </a:lnSpc>
              <a:spcAft>
                <a:spcPts val="800"/>
              </a:spcAft>
              <a:buNone/>
            </a:pPr>
            <a:r>
              <a:rPr lang="el-GR" sz="3200" b="1" dirty="0">
                <a:effectLst/>
                <a:ea typeface="Calibri" panose="020F0502020204030204" pitchFamily="34" charset="0"/>
                <a:cs typeface="Times New Roman" panose="02020603050405020304" pitchFamily="18" charset="0"/>
              </a:rPr>
              <a:t>Τ</a:t>
            </a:r>
            <a:r>
              <a:rPr lang="en-US" sz="3200" b="1" dirty="0" err="1">
                <a:effectLst/>
                <a:ea typeface="Calibri" panose="020F0502020204030204" pitchFamily="34" charset="0"/>
                <a:cs typeface="Times New Roman" panose="02020603050405020304" pitchFamily="18" charset="0"/>
              </a:rPr>
              <a:t>oplumla</a:t>
            </a:r>
            <a:r>
              <a:rPr lang="en-US" sz="3200" b="1" dirty="0">
                <a:effectLst/>
                <a:ea typeface="Calibri" panose="020F0502020204030204" pitchFamily="34" charset="0"/>
                <a:cs typeface="Times New Roman" panose="02020603050405020304" pitchFamily="18" charset="0"/>
              </a:rPr>
              <a:t> </a:t>
            </a:r>
            <a:r>
              <a:rPr lang="en-US" sz="3200" b="1" dirty="0" err="1">
                <a:effectLst/>
                <a:ea typeface="Calibri" panose="020F0502020204030204" pitchFamily="34" charset="0"/>
                <a:cs typeface="Times New Roman" panose="02020603050405020304" pitchFamily="18" charset="0"/>
              </a:rPr>
              <a:t>kaynaşmış</a:t>
            </a:r>
            <a:r>
              <a:rPr lang="en-US" sz="3200" b="1" dirty="0">
                <a:effectLst/>
                <a:ea typeface="Calibri" panose="020F0502020204030204" pitchFamily="34" charset="0"/>
                <a:cs typeface="Times New Roman" panose="02020603050405020304" pitchFamily="18" charset="0"/>
              </a:rPr>
              <a:t>, </a:t>
            </a:r>
            <a:endParaRPr lang="tr-TR" sz="32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3200" b="1" dirty="0">
                <a:effectLst/>
                <a:ea typeface="Calibri" panose="020F0502020204030204" pitchFamily="34" charset="0"/>
                <a:cs typeface="Times New Roman" panose="02020603050405020304" pitchFamily="18" charset="0"/>
              </a:rPr>
              <a:t> </a:t>
            </a:r>
            <a:r>
              <a:rPr lang="en-US" sz="3200" b="1" dirty="0" err="1">
                <a:effectLst/>
                <a:ea typeface="Calibri" panose="020F0502020204030204" pitchFamily="34" charset="0"/>
                <a:cs typeface="Times New Roman" panose="02020603050405020304" pitchFamily="18" charset="0"/>
              </a:rPr>
              <a:t>sevilen</a:t>
            </a:r>
            <a:r>
              <a:rPr lang="en-US" sz="3200" b="1" dirty="0">
                <a:effectLst/>
                <a:ea typeface="Calibri" panose="020F0502020204030204" pitchFamily="34" charset="0"/>
                <a:cs typeface="Times New Roman" panose="02020603050405020304" pitchFamily="18" charset="0"/>
              </a:rPr>
              <a:t>,</a:t>
            </a:r>
            <a:endParaRPr lang="tr-TR" sz="32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3200" b="1" dirty="0">
                <a:effectLst/>
                <a:ea typeface="Calibri" panose="020F0502020204030204" pitchFamily="34" charset="0"/>
                <a:cs typeface="Times New Roman" panose="02020603050405020304" pitchFamily="18" charset="0"/>
              </a:rPr>
              <a:t> </a:t>
            </a:r>
            <a:r>
              <a:rPr lang="en-US" sz="3200" b="1" dirty="0" err="1">
                <a:effectLst/>
                <a:ea typeface="Calibri" panose="020F0502020204030204" pitchFamily="34" charset="0"/>
                <a:cs typeface="Times New Roman" panose="02020603050405020304" pitchFamily="18" charset="0"/>
              </a:rPr>
              <a:t>üretken</a:t>
            </a:r>
            <a:r>
              <a:rPr lang="en-US" sz="3200" b="1" dirty="0">
                <a:effectLst/>
                <a:ea typeface="Calibri" panose="020F0502020204030204" pitchFamily="34" charset="0"/>
                <a:cs typeface="Times New Roman" panose="02020603050405020304" pitchFamily="18" charset="0"/>
              </a:rPr>
              <a:t> </a:t>
            </a:r>
            <a:endParaRPr lang="tr-TR" sz="32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3200" b="1" dirty="0">
                <a:effectLst/>
                <a:ea typeface="Calibri" panose="020F0502020204030204" pitchFamily="34" charset="0"/>
                <a:cs typeface="Times New Roman" panose="02020603050405020304" pitchFamily="18" charset="0"/>
              </a:rPr>
              <a:t>Bir</a:t>
            </a:r>
            <a:endParaRPr lang="tr-TR" sz="32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3200" b="1" dirty="0">
                <a:effectLst/>
                <a:ea typeface="Calibri" panose="020F0502020204030204" pitchFamily="34" charset="0"/>
                <a:cs typeface="Times New Roman" panose="02020603050405020304" pitchFamily="18" charset="0"/>
              </a:rPr>
              <a:t> </a:t>
            </a:r>
            <a:r>
              <a:rPr lang="en-US" sz="3200" b="1" dirty="0" err="1">
                <a:effectLst/>
                <a:ea typeface="Calibri" panose="020F0502020204030204" pitchFamily="34" charset="0"/>
                <a:cs typeface="Times New Roman" panose="02020603050405020304" pitchFamily="18" charset="0"/>
              </a:rPr>
              <a:t>engelli</a:t>
            </a:r>
            <a:r>
              <a:rPr lang="en-US" sz="3200" b="1" dirty="0">
                <a:effectLst/>
                <a:ea typeface="Calibri" panose="020F0502020204030204" pitchFamily="34" charset="0"/>
                <a:cs typeface="Times New Roman" panose="02020603050405020304" pitchFamily="18" charset="0"/>
              </a:rPr>
              <a:t> </a:t>
            </a:r>
            <a:r>
              <a:rPr lang="en-US" sz="3200" b="1" dirty="0" err="1">
                <a:effectLst/>
                <a:ea typeface="Calibri" panose="020F0502020204030204" pitchFamily="34" charset="0"/>
                <a:cs typeface="Times New Roman" panose="02020603050405020304" pitchFamily="18" charset="0"/>
              </a:rPr>
              <a:t>portresi</a:t>
            </a:r>
            <a:r>
              <a:rPr lang="en-US" sz="3200" b="1" dirty="0">
                <a:effectLst/>
                <a:ea typeface="Calibri" panose="020F0502020204030204" pitchFamily="34" charset="0"/>
                <a:cs typeface="Times New Roman" panose="02020603050405020304" pitchFamily="18" charset="0"/>
              </a:rPr>
              <a:t> </a:t>
            </a:r>
            <a:endParaRPr lang="el-CY" sz="3200" dirty="0">
              <a:effectLst/>
              <a:ea typeface="Calibri" panose="020F0502020204030204" pitchFamily="34" charset="0"/>
              <a:cs typeface="Times New Roman" panose="02020603050405020304" pitchFamily="18" charset="0"/>
            </a:endParaRPr>
          </a:p>
        </p:txBody>
      </p:sp>
      <p:pic>
        <p:nvPicPr>
          <p:cNvPr id="7170" name="Picture 2" descr="65,000+ Engelli Oyun Görüntüler | Stok tasarımı görüntüleri ücretsiz indir  - Pikbest">
            <a:extLst>
              <a:ext uri="{FF2B5EF4-FFF2-40B4-BE49-F238E27FC236}">
                <a16:creationId xmlns:a16="http://schemas.microsoft.com/office/drawing/2014/main" id="{DEC250C2-A8CA-A2C7-ED67-FCDAB7FBBE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513" y="1464128"/>
            <a:ext cx="5029201" cy="363040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50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03B907-B8CE-957B-A5CE-81B4E013D1D9}"/>
              </a:ext>
            </a:extLst>
          </p:cNvPr>
          <p:cNvSpPr txBox="1"/>
          <p:nvPr/>
        </p:nvSpPr>
        <p:spPr>
          <a:xfrm>
            <a:off x="272144" y="348343"/>
            <a:ext cx="7826828" cy="6032292"/>
          </a:xfrm>
          <a:prstGeom prst="rect">
            <a:avLst/>
          </a:prstGeom>
          <a:noFill/>
          <a:ln w="38100">
            <a:solidFill>
              <a:schemeClr val="tx1"/>
            </a:solidFill>
          </a:ln>
        </p:spPr>
        <p:txBody>
          <a:bodyPr wrap="square">
            <a:spAutoFit/>
          </a:bodyPr>
          <a:lstStyle/>
          <a:p>
            <a:pPr algn="just">
              <a:lnSpc>
                <a:spcPct val="107000"/>
              </a:lnSpc>
              <a:spcAft>
                <a:spcPts val="800"/>
              </a:spcAft>
              <a:buNone/>
            </a:pPr>
            <a:r>
              <a:rPr lang="en-US" sz="1800" b="1" dirty="0">
                <a:solidFill>
                  <a:srgbClr val="FF0000"/>
                </a:solidFill>
                <a:effectLst/>
                <a:ea typeface="Calibri" panose="020F0502020204030204" pitchFamily="34" charset="0"/>
                <a:cs typeface="Times New Roman" panose="02020603050405020304" pitchFamily="18" charset="0"/>
              </a:rPr>
              <a:t>2003  Zeynep Cemali  :  </a:t>
            </a:r>
            <a:r>
              <a:rPr lang="en-US" sz="1800" b="1" i="1" dirty="0" err="1">
                <a:solidFill>
                  <a:srgbClr val="FF0000"/>
                </a:solidFill>
                <a:effectLst/>
                <a:ea typeface="Calibri" panose="020F0502020204030204" pitchFamily="34" charset="0"/>
                <a:cs typeface="Times New Roman" panose="02020603050405020304" pitchFamily="18" charset="0"/>
              </a:rPr>
              <a:t>Patenli</a:t>
            </a:r>
            <a:r>
              <a:rPr lang="en-US" sz="1800" b="1" i="1" dirty="0">
                <a:solidFill>
                  <a:srgbClr val="FF0000"/>
                </a:solidFill>
                <a:effectLst/>
                <a:ea typeface="Calibri" panose="020F0502020204030204" pitchFamily="34" charset="0"/>
                <a:cs typeface="Times New Roman" panose="02020603050405020304" pitchFamily="18" charset="0"/>
              </a:rPr>
              <a:t> </a:t>
            </a:r>
            <a:r>
              <a:rPr lang="en-US" sz="1800" b="1" i="1" dirty="0" err="1">
                <a:solidFill>
                  <a:srgbClr val="FF0000"/>
                </a:solidFill>
                <a:effectLst/>
                <a:ea typeface="Calibri" panose="020F0502020204030204" pitchFamily="34" charset="0"/>
                <a:cs typeface="Times New Roman" panose="02020603050405020304" pitchFamily="18" charset="0"/>
              </a:rPr>
              <a:t>Kız</a:t>
            </a:r>
            <a:r>
              <a:rPr lang="en-US" sz="1800" b="1" i="1" dirty="0">
                <a:solidFill>
                  <a:srgbClr val="FF0000"/>
                </a:solidFill>
                <a:effectLst/>
                <a:ea typeface="Calibri" panose="020F0502020204030204" pitchFamily="34" charset="0"/>
                <a:cs typeface="Times New Roman" panose="02020603050405020304" pitchFamily="18" charset="0"/>
              </a:rPr>
              <a:t> </a:t>
            </a:r>
            <a:endParaRPr lang="el-CY" sz="16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800"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800" b="1"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Şerare</a:t>
            </a:r>
            <a:r>
              <a:rPr lang="en-US" sz="1800" dirty="0">
                <a:effectLst/>
                <a:ea typeface="Calibri" panose="020F0502020204030204" pitchFamily="34" charset="0"/>
                <a:cs typeface="Times New Roman" panose="02020603050405020304" pitchFamily="18" charset="0"/>
              </a:rPr>
              <a:t> Aydoğdu: </a:t>
            </a:r>
            <a:r>
              <a:rPr lang="en-US" sz="1800" dirty="0" err="1">
                <a:effectLst/>
                <a:ea typeface="Calibri" panose="020F0502020204030204" pitchFamily="34" charset="0"/>
                <a:cs typeface="Times New Roman" panose="02020603050405020304" pitchFamily="18" charset="0"/>
              </a:rPr>
              <a:t>Romanın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başkahramanıdır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İşitme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olmasına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rağmen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yaşama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sıkı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sıkı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tutunan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neşeli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hayat</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dolu</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çocuktur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Azimliliği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kararlılığı</a:t>
            </a:r>
            <a:r>
              <a:rPr lang="en-US" sz="1800"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effectLst/>
                <a:ea typeface="Calibri" panose="020F0502020204030204" pitchFamily="34" charset="0"/>
                <a:cs typeface="Times New Roman" panose="02020603050405020304" pitchFamily="18" charset="0"/>
              </a:rPr>
              <a:t>ince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zekâsı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sayesinde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çevresindekilerin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takdirini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kazanmıştır</a:t>
            </a:r>
            <a:r>
              <a:rPr lang="en-US" sz="1800" dirty="0">
                <a:effectLst/>
                <a:ea typeface="Calibri" panose="020F0502020204030204" pitchFamily="34" charset="0"/>
                <a:cs typeface="Times New Roman" panose="02020603050405020304" pitchFamily="18" charset="0"/>
              </a:rPr>
              <a:t>.(Arife E</a:t>
            </a:r>
            <a:r>
              <a:rPr lang="tr-TR" sz="1800" dirty="0">
                <a:effectLst/>
                <a:ea typeface="Calibri" panose="020F0502020204030204" pitchFamily="34" charset="0"/>
                <a:cs typeface="Times New Roman" panose="02020603050405020304" pitchFamily="18" charset="0"/>
              </a:rPr>
              <a:t>rdoğan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Horasan</a:t>
            </a:r>
            <a:r>
              <a:rPr lang="en-US" sz="1800" dirty="0">
                <a:effectLst/>
                <a:ea typeface="Calibri" panose="020F0502020204030204" pitchFamily="34" charset="0"/>
                <a:cs typeface="Times New Roman" panose="02020603050405020304" pitchFamily="18" charset="0"/>
              </a:rPr>
              <a:t> &amp; Zehra </a:t>
            </a:r>
            <a:r>
              <a:rPr lang="en-US" sz="1800" dirty="0" err="1">
                <a:effectLst/>
                <a:ea typeface="Calibri" panose="020F0502020204030204" pitchFamily="34" charset="0"/>
                <a:cs typeface="Times New Roman" panose="02020603050405020304" pitchFamily="18" charset="0"/>
              </a:rPr>
              <a:t>Göre</a:t>
            </a:r>
            <a:r>
              <a:rPr lang="en-US" sz="1800" dirty="0">
                <a:effectLst/>
                <a:ea typeface="Calibri" panose="020F0502020204030204" pitchFamily="34" charset="0"/>
                <a:cs typeface="Times New Roman" panose="02020603050405020304" pitchFamily="18" charset="0"/>
              </a:rPr>
              <a:t>, 2017:279)</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a:t>
            </a:r>
            <a:r>
              <a:rPr lang="en-US" sz="1800" dirty="0" err="1">
                <a:effectLst/>
                <a:ea typeface="Calibri" panose="020F0502020204030204" pitchFamily="34" charset="0"/>
                <a:cs typeface="Times New Roman" panose="02020603050405020304" pitchFamily="18" charset="0"/>
              </a:rPr>
              <a:t>Eserdeki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İletiler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Patenli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Kız</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romanındaki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önemli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ileti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bütün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engellere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rağmen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hayata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bağlı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olunması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gereğidir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Romanın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başkahramanı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Şerare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işitme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olmasına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rağmen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hayattan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kopmamış</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sıkı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sıkıya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hayata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tutunarak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büyük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başarılara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ulaşmıştır</a:t>
            </a:r>
            <a:r>
              <a:rPr lang="en-US" sz="1800" dirty="0">
                <a:effectLst/>
                <a:ea typeface="Calibri" panose="020F0502020204030204" pitchFamily="34" charset="0"/>
                <a:cs typeface="Times New Roman" panose="02020603050405020304" pitchFamily="18" charset="0"/>
              </a:rPr>
              <a:t>. Romanda </a:t>
            </a:r>
            <a:r>
              <a:rPr lang="en-US" sz="1800" dirty="0" err="1">
                <a:effectLst/>
                <a:ea typeface="Calibri" panose="020F0502020204030204" pitchFamily="34" charset="0"/>
                <a:cs typeface="Times New Roman" panose="02020603050405020304" pitchFamily="18" charset="0"/>
              </a:rPr>
              <a:t>insanların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bireyleri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kabullenmesi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gerektiğine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engelli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bireylerin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ailelerden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toplumdan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beklentilerine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onların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eğitiminin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önemine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verilmiştir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Eserde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dostluk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yardımlaşma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diğer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üzerinde</a:t>
            </a:r>
            <a:r>
              <a:rPr lang="en-US" sz="1800" dirty="0">
                <a:effectLst/>
                <a:ea typeface="Calibri" panose="020F0502020204030204" pitchFamily="34" charset="0"/>
                <a:cs typeface="Times New Roman" panose="02020603050405020304" pitchFamily="18" charset="0"/>
              </a:rPr>
              <a:t> dur </a:t>
            </a:r>
            <a:r>
              <a:rPr lang="en-US" sz="1800" dirty="0" err="1">
                <a:effectLst/>
                <a:ea typeface="Calibri" panose="020F0502020204030204" pitchFamily="34" charset="0"/>
                <a:cs typeface="Times New Roman" panose="02020603050405020304" pitchFamily="18" charset="0"/>
              </a:rPr>
              <a:t>ulan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arasındadır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Doğa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hayvan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sevgisi</a:t>
            </a:r>
            <a:r>
              <a:rPr lang="en-US" sz="1800" dirty="0">
                <a:effectLst/>
                <a:ea typeface="Calibri" panose="020F0502020204030204" pitchFamily="34" charset="0"/>
                <a:cs typeface="Times New Roman" panose="02020603050405020304" pitchFamily="18" charset="0"/>
              </a:rPr>
              <a:t> de </a:t>
            </a:r>
            <a:r>
              <a:rPr lang="en-US" sz="1800" dirty="0" err="1">
                <a:effectLst/>
                <a:ea typeface="Calibri" panose="020F0502020204030204" pitchFamily="34" charset="0"/>
                <a:cs typeface="Times New Roman" panose="02020603050405020304" pitchFamily="18" charset="0"/>
              </a:rPr>
              <a:t>romanda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işlenen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konular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içindedir</a:t>
            </a:r>
            <a:r>
              <a:rPr lang="en-US" sz="1800" dirty="0">
                <a:effectLst/>
                <a:ea typeface="Calibri" panose="020F0502020204030204" pitchFamily="34" charset="0"/>
                <a:cs typeface="Times New Roman" panose="02020603050405020304" pitchFamily="18" charset="0"/>
              </a:rPr>
              <a:t>.(Arife E</a:t>
            </a:r>
            <a:r>
              <a:rPr lang="tr-TR" sz="1800" dirty="0">
                <a:effectLst/>
                <a:ea typeface="Calibri" panose="020F0502020204030204" pitchFamily="34" charset="0"/>
                <a:cs typeface="Times New Roman" panose="02020603050405020304" pitchFamily="18" charset="0"/>
              </a:rPr>
              <a:t>rdoğan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Horasan</a:t>
            </a:r>
            <a:r>
              <a:rPr lang="en-US" sz="1800" dirty="0">
                <a:effectLst/>
                <a:ea typeface="Calibri" panose="020F0502020204030204" pitchFamily="34" charset="0"/>
                <a:cs typeface="Times New Roman" panose="02020603050405020304" pitchFamily="18" charset="0"/>
              </a:rPr>
              <a:t> &amp; Zehra </a:t>
            </a:r>
            <a:r>
              <a:rPr lang="en-US" sz="1800" dirty="0" err="1">
                <a:effectLst/>
                <a:ea typeface="Calibri" panose="020F0502020204030204" pitchFamily="34" charset="0"/>
                <a:cs typeface="Times New Roman" panose="02020603050405020304" pitchFamily="18" charset="0"/>
              </a:rPr>
              <a:t>Göre</a:t>
            </a:r>
            <a:r>
              <a:rPr lang="en-US" sz="1800" dirty="0">
                <a:effectLst/>
                <a:ea typeface="Calibri" panose="020F0502020204030204" pitchFamily="34" charset="0"/>
                <a:cs typeface="Times New Roman" panose="02020603050405020304" pitchFamily="18" charset="0"/>
              </a:rPr>
              <a:t>, 2017:280-281)</a:t>
            </a:r>
            <a:endParaRPr lang="el-CY" sz="1600" dirty="0">
              <a:effectLst/>
              <a:ea typeface="Calibri" panose="020F0502020204030204" pitchFamily="34" charset="0"/>
              <a:cs typeface="Times New Roman" panose="02020603050405020304" pitchFamily="18" charset="0"/>
            </a:endParaRPr>
          </a:p>
        </p:txBody>
      </p:sp>
      <p:pic>
        <p:nvPicPr>
          <p:cNvPr id="9218" name="Picture 2" descr="Patenli Kız by Zeynep Cemali | Goodreads">
            <a:extLst>
              <a:ext uri="{FF2B5EF4-FFF2-40B4-BE49-F238E27FC236}">
                <a16:creationId xmlns:a16="http://schemas.microsoft.com/office/drawing/2014/main" id="{9CC08F9B-965D-C704-CA45-8FC688DEBF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331" y="348343"/>
            <a:ext cx="2600325" cy="3374571"/>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9220" name="Picture 4" descr="Çocukları öyküyle sarmalayan bir anlatıcı: Zeynep Cemali – Günışığı  Kitaplığı">
            <a:extLst>
              <a:ext uri="{FF2B5EF4-FFF2-40B4-BE49-F238E27FC236}">
                <a16:creationId xmlns:a16="http://schemas.microsoft.com/office/drawing/2014/main" id="{DBC8D570-2D77-6239-8227-DFFBC3DBE9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1331" y="3850141"/>
            <a:ext cx="2600325" cy="253049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642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85F5A3-88D4-B8FC-214D-8AA7CBBE201E}"/>
              </a:ext>
            </a:extLst>
          </p:cNvPr>
          <p:cNvSpPr txBox="1"/>
          <p:nvPr/>
        </p:nvSpPr>
        <p:spPr>
          <a:xfrm>
            <a:off x="6096000" y="1761588"/>
            <a:ext cx="3875314" cy="3334824"/>
          </a:xfrm>
          <a:prstGeom prst="rect">
            <a:avLst/>
          </a:prstGeom>
          <a:noFill/>
          <a:ln w="38100">
            <a:solidFill>
              <a:schemeClr val="tx1"/>
            </a:solidFill>
          </a:ln>
        </p:spPr>
        <p:txBody>
          <a:bodyPr wrap="square">
            <a:spAutoFit/>
          </a:bodyPr>
          <a:lstStyle/>
          <a:p>
            <a:pPr algn="just">
              <a:lnSpc>
                <a:spcPct val="107000"/>
              </a:lnSpc>
              <a:spcAft>
                <a:spcPts val="800"/>
              </a:spcAft>
              <a:buNone/>
            </a:pPr>
            <a:r>
              <a:rPr lang="el-GR" sz="3600" b="1" dirty="0">
                <a:solidFill>
                  <a:srgbClr val="000000"/>
                </a:solidFill>
                <a:effectLst/>
                <a:ea typeface="Calibri" panose="020F0502020204030204" pitchFamily="34" charset="0"/>
                <a:cs typeface="Times New Roman" panose="02020603050405020304" pitchFamily="18" charset="0"/>
              </a:rPr>
              <a:t>Παραμύθια </a:t>
            </a:r>
          </a:p>
          <a:p>
            <a:pPr algn="just">
              <a:lnSpc>
                <a:spcPct val="107000"/>
              </a:lnSpc>
              <a:spcAft>
                <a:spcPts val="800"/>
              </a:spcAft>
              <a:buNone/>
            </a:pPr>
            <a:r>
              <a:rPr lang="el-GR" sz="3600" b="1" dirty="0">
                <a:solidFill>
                  <a:srgbClr val="000000"/>
                </a:solidFill>
                <a:effectLst/>
                <a:ea typeface="Calibri" panose="020F0502020204030204" pitchFamily="34" charset="0"/>
                <a:cs typeface="Times New Roman" panose="02020603050405020304" pitchFamily="18" charset="0"/>
              </a:rPr>
              <a:t>από  </a:t>
            </a:r>
          </a:p>
          <a:p>
            <a:pPr algn="just">
              <a:lnSpc>
                <a:spcPct val="107000"/>
              </a:lnSpc>
              <a:spcAft>
                <a:spcPts val="800"/>
              </a:spcAft>
              <a:buNone/>
            </a:pPr>
            <a:r>
              <a:rPr lang="el-GR" sz="3600" b="1" dirty="0">
                <a:solidFill>
                  <a:srgbClr val="000000"/>
                </a:solidFill>
                <a:effectLst/>
                <a:ea typeface="Calibri" panose="020F0502020204030204" pitchFamily="34" charset="0"/>
                <a:cs typeface="Times New Roman" panose="02020603050405020304" pitchFamily="18" charset="0"/>
              </a:rPr>
              <a:t>την  </a:t>
            </a:r>
          </a:p>
          <a:p>
            <a:pPr algn="just">
              <a:lnSpc>
                <a:spcPct val="107000"/>
              </a:lnSpc>
              <a:spcAft>
                <a:spcPts val="800"/>
              </a:spcAft>
              <a:buNone/>
            </a:pPr>
            <a:r>
              <a:rPr lang="el-GR" sz="3600" b="1" dirty="0">
                <a:solidFill>
                  <a:srgbClr val="000000"/>
                </a:solidFill>
                <a:effectLst/>
                <a:ea typeface="Calibri" panose="020F0502020204030204" pitchFamily="34" charset="0"/>
                <a:cs typeface="Times New Roman" panose="02020603050405020304" pitchFamily="18" charset="0"/>
              </a:rPr>
              <a:t>τουρκοκυπριακή λογοτεχνία </a:t>
            </a:r>
            <a:endParaRPr lang="el-CY" sz="3600" dirty="0">
              <a:effectLst/>
              <a:ea typeface="Calibri" panose="020F0502020204030204" pitchFamily="34" charset="0"/>
              <a:cs typeface="Times New Roman" panose="02020603050405020304" pitchFamily="18" charset="0"/>
            </a:endParaRPr>
          </a:p>
        </p:txBody>
      </p:sp>
      <p:pic>
        <p:nvPicPr>
          <p:cNvPr id="10242" name="Picture 2" descr="TOPLU MASALLAR 1 HE BABAM DE BABAM (İMZALI)- KIBRIS TÜRK HALKBİLİMİ MASAL  COĞRAFYAMIZ 1 | Nadir Kitap">
            <a:extLst>
              <a:ext uri="{FF2B5EF4-FFF2-40B4-BE49-F238E27FC236}">
                <a16:creationId xmlns:a16="http://schemas.microsoft.com/office/drawing/2014/main" id="{C2CE874E-C6B4-6719-2688-C6FD8B678F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068" t="7552" r="9305" b="8856"/>
          <a:stretch>
            <a:fillRect/>
          </a:stretch>
        </p:blipFill>
        <p:spPr bwMode="auto">
          <a:xfrm>
            <a:off x="2449285" y="1761589"/>
            <a:ext cx="3461657" cy="333482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2363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CAC1BB-FAC5-0F46-11B5-5318E00DCD51}"/>
              </a:ext>
            </a:extLst>
          </p:cNvPr>
          <p:cNvSpPr txBox="1"/>
          <p:nvPr/>
        </p:nvSpPr>
        <p:spPr>
          <a:xfrm>
            <a:off x="1012373" y="660165"/>
            <a:ext cx="6085114" cy="5537670"/>
          </a:xfrm>
          <a:prstGeom prst="rect">
            <a:avLst/>
          </a:prstGeom>
          <a:noFill/>
          <a:ln w="38100">
            <a:solidFill>
              <a:schemeClr val="tx1"/>
            </a:solidFill>
          </a:ln>
        </p:spPr>
        <p:txBody>
          <a:bodyPr wrap="square">
            <a:spAutoFit/>
          </a:bodyPr>
          <a:lstStyle/>
          <a:p>
            <a:pPr algn="just">
              <a:lnSpc>
                <a:spcPct val="107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i="1" dirty="0">
                <a:solidFill>
                  <a:srgbClr val="FF0000"/>
                </a:solidFill>
                <a:effectLst/>
                <a:ea typeface="Times New Roman" panose="02020603050405020304" pitchFamily="18" charset="0"/>
                <a:cs typeface="Times New Roman" panose="02020603050405020304" pitchFamily="18" charset="0"/>
              </a:rPr>
              <a:t>KÖR HOCA </a:t>
            </a:r>
            <a:endParaRPr lang="el-CY" sz="1600" b="1"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[…]Vaktiyle bir  köyün  hocası ölmüş. […]Yeni hoca aramışlar. Bula bula iki gözü de kör bir hoca bulmuşlar.[…]Hocanın önüne bir çocuk katmışlar. Çocuk  hocayı her gün camiden  evine götürmeye başlamış. Öğleyin  de namaza  giden  köylüler hocaya yemek  götürürlermiş. Günler böyle geçmiş…</a:t>
            </a:r>
            <a:endParaRPr lang="el-CY" sz="1600" dirty="0">
              <a:effectLst/>
              <a:ea typeface="Calibri" panose="020F0502020204030204" pitchFamily="34" charset="0"/>
              <a:cs typeface="Times New Roman" panose="02020603050405020304" pitchFamily="18" charset="0"/>
            </a:endParaRPr>
          </a:p>
          <a:p>
            <a:pPr marL="342900" marR="179705" lvl="0" indent="-342900" algn="just">
              <a:lnSpc>
                <a:spcPct val="107000"/>
              </a:lnSpc>
              <a:spcAft>
                <a:spcPts val="800"/>
              </a:spcAft>
              <a:buFont typeface="Verdana" panose="020B0604030504040204" pitchFamily="34" charset="0"/>
              <a:buChar char="-"/>
            </a:pPr>
            <a:r>
              <a:rPr lang="tr-TR" sz="1800" dirty="0">
                <a:effectLst/>
                <a:ea typeface="Times New Roman" panose="02020603050405020304" pitchFamily="18" charset="0"/>
                <a:cs typeface="Times New Roman" panose="02020603050405020304" pitchFamily="18" charset="0"/>
              </a:rPr>
              <a:t>Hocayı yalnız bırakalım. Evden camiye gitmeyi  kendi  öğrensin. </a:t>
            </a:r>
            <a:endParaRPr lang="el-CY" sz="1600" dirty="0">
              <a:effectLst/>
              <a:ea typeface="Times New Roman" panose="02020603050405020304" pitchFamily="18"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[…]Kadınla hocanın birlikteliği aylarca sürmüş. Her gece ip  bir halkadan  bir halkaya yer değiştirmiş.(</a:t>
            </a:r>
            <a:r>
              <a:rPr lang="el-GR" sz="1800" dirty="0">
                <a:effectLst/>
                <a:ea typeface="Times New Roman" panose="02020603050405020304" pitchFamily="18" charset="0"/>
                <a:cs typeface="Times New Roman" panose="02020603050405020304" pitchFamily="18" charset="0"/>
              </a:rPr>
              <a:t>Μ</a:t>
            </a:r>
            <a:r>
              <a:rPr lang="tr-TR" sz="1800" dirty="0">
                <a:effectLst/>
                <a:ea typeface="Times New Roman" panose="02020603050405020304" pitchFamily="18" charset="0"/>
                <a:cs typeface="Times New Roman" panose="02020603050405020304" pitchFamily="18" charset="0"/>
              </a:rPr>
              <a:t>ustafa </a:t>
            </a:r>
            <a:r>
              <a:rPr lang="tr-TR" sz="1800" dirty="0">
                <a:solidFill>
                  <a:srgbClr val="000000"/>
                </a:solidFill>
                <a:effectLst/>
                <a:ea typeface="Calibri" panose="020F0502020204030204" pitchFamily="34" charset="0"/>
                <a:cs typeface="Times New Roman" panose="02020603050405020304" pitchFamily="18" charset="0"/>
              </a:rPr>
              <a:t>Gökçeoğlu,</a:t>
            </a:r>
            <a:r>
              <a:rPr lang="tr-TR" sz="1800" dirty="0">
                <a:effectLst/>
                <a:ea typeface="Times New Roman" panose="02020603050405020304" pitchFamily="18" charset="0"/>
                <a:cs typeface="Times New Roman" panose="02020603050405020304" pitchFamily="18" charset="0"/>
              </a:rPr>
              <a:t> 2005:477-478b</a:t>
            </a:r>
            <a:r>
              <a:rPr lang="en-US" sz="1800" dirty="0">
                <a:effectLst/>
                <a:ea typeface="Times New Roman" panose="02020603050405020304" pitchFamily="18" charset="0"/>
                <a:cs typeface="Times New Roman" panose="02020603050405020304" pitchFamily="18" charset="0"/>
              </a:rPr>
              <a:t>)</a:t>
            </a:r>
            <a:endParaRPr lang="el-CY" sz="16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en-US" sz="1800"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266" name="Picture 2" descr="Sopa vektör çizim ile kör adam. ©VisualGeneration 129614456'e ait Stok  Vektör">
            <a:extLst>
              <a:ext uri="{FF2B5EF4-FFF2-40B4-BE49-F238E27FC236}">
                <a16:creationId xmlns:a16="http://schemas.microsoft.com/office/drawing/2014/main" id="{DCC2BF15-1111-F57B-ECAF-251606D356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1720" y="660165"/>
            <a:ext cx="2892879" cy="553767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139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179142-7A8A-D64B-C743-9FE983B13405}"/>
              </a:ext>
            </a:extLst>
          </p:cNvPr>
          <p:cNvSpPr txBox="1"/>
          <p:nvPr/>
        </p:nvSpPr>
        <p:spPr>
          <a:xfrm>
            <a:off x="348341" y="736931"/>
            <a:ext cx="7282546" cy="5621924"/>
          </a:xfrm>
          <a:prstGeom prst="rect">
            <a:avLst/>
          </a:prstGeom>
          <a:noFill/>
          <a:ln w="38100">
            <a:solidFill>
              <a:schemeClr val="tx1"/>
            </a:solidFill>
          </a:ln>
        </p:spPr>
        <p:txBody>
          <a:bodyPr wrap="square">
            <a:spAutoFit/>
          </a:bodyPr>
          <a:lstStyle/>
          <a:p>
            <a:pPr marR="179705" algn="just">
              <a:lnSpc>
                <a:spcPct val="107000"/>
              </a:lnSpc>
              <a:spcAft>
                <a:spcPts val="800"/>
              </a:spcAft>
              <a:buNone/>
            </a:pPr>
            <a:r>
              <a:rPr lang="tr-TR" sz="1800" b="1" i="1" dirty="0">
                <a:solidFill>
                  <a:srgbClr val="FF0000"/>
                </a:solidFill>
                <a:effectLst/>
                <a:ea typeface="Times New Roman" panose="02020603050405020304" pitchFamily="18" charset="0"/>
                <a:cs typeface="Times New Roman" panose="02020603050405020304" pitchFamily="18" charset="0"/>
              </a:rPr>
              <a:t>KAMBUR AHMET </a:t>
            </a:r>
            <a:endParaRPr lang="el-CY" sz="1600" b="1" dirty="0">
              <a:solidFill>
                <a:srgbClr val="FF0000"/>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u="none" strike="noStrike"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buNone/>
            </a:pPr>
            <a:r>
              <a:rPr lang="tr-TR" sz="1800" dirty="0">
                <a:effectLst/>
                <a:ea typeface="Times New Roman" panose="02020603050405020304" pitchFamily="18" charset="0"/>
                <a:cs typeface="Times New Roman" panose="02020603050405020304" pitchFamily="18" charset="0"/>
              </a:rPr>
              <a:t>[…]Adını Ahmet koymuşlar. Başka da çocukları olmamış. Çocuk  çok  hoppa büyümüş.[…]Evlerindeki dirlik  bozulmuş. Anası babası elinden usanmış. Dövmüşler. Bir gün yine çok büyük bir suç işlemiş.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buNone/>
            </a:pPr>
            <a:r>
              <a:rPr lang="tr-TR" sz="1800" dirty="0">
                <a:effectLst/>
                <a:ea typeface="Times New Roman" panose="02020603050405020304" pitchFamily="18" charset="0"/>
                <a:cs typeface="Times New Roman" panose="02020603050405020304" pitchFamily="18" charset="0"/>
              </a:rPr>
              <a:t>Geceyi  sokakta geçirmiş. Sabah olunca bir yol  tutmuş. Gitmiş, gitmiş, gitmiş. büyük  bir ev görmüş.[…]İçeri  girmiş.[…]</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buNone/>
            </a:pPr>
            <a:r>
              <a:rPr lang="tr-TR" sz="1800" dirty="0">
                <a:effectLst/>
                <a:ea typeface="Times New Roman" panose="02020603050405020304" pitchFamily="18" charset="0"/>
                <a:cs typeface="Times New Roman" panose="02020603050405020304" pitchFamily="18" charset="0"/>
              </a:rPr>
              <a:t>[…] Ahmet bir anda yüz yaşındaki  adam gidi  kamburlaşmış.</a:t>
            </a:r>
            <a:r>
              <a:rPr lang="en-US" sz="1800" dirty="0">
                <a:effectLst/>
                <a:ea typeface="Times New Roman" panose="02020603050405020304" pitchFamily="18" charset="0"/>
                <a:cs typeface="Times New Roman" panose="02020603050405020304" pitchFamily="18" charset="0"/>
              </a:rPr>
              <a:t>[…] </a:t>
            </a:r>
            <a:r>
              <a:rPr lang="tr-TR" sz="1800" dirty="0">
                <a:effectLst/>
                <a:ea typeface="Times New Roman" panose="02020603050405020304" pitchFamily="18" charset="0"/>
                <a:cs typeface="Times New Roman" panose="02020603050405020304" pitchFamily="18" charset="0"/>
              </a:rPr>
              <a:t>Ahmet gitmiş, yerine dilsiz bir çocuk gelmiş. Anası babası oğullarını böyle görünce çok   üzülmüşler. […]Adı Kambur Ahmet’e çıkmış. Kambur Ahmet o günden sonra babası nereye giderse, o da oraya gitmeye başlamış. Yavaş yavaş çözülmüş dili.  […]Saygılı davranmaya başlamış.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buNone/>
            </a:pPr>
            <a:r>
              <a:rPr lang="tr-TR" sz="1800" dirty="0">
                <a:effectLst/>
                <a:ea typeface="Times New Roman" panose="02020603050405020304" pitchFamily="18" charset="0"/>
                <a:cs typeface="Times New Roman" panose="02020603050405020304" pitchFamily="18" charset="0"/>
              </a:rPr>
              <a:t>Önünden   sonuna  kimseye karșı söz söylememiş. Söz  dinlemiş. İyi  bir insan olmuş   ama kamburundan   da  kurtulamamış.(</a:t>
            </a:r>
            <a:r>
              <a:rPr lang="el-GR" sz="1800" dirty="0">
                <a:effectLst/>
                <a:ea typeface="Times New Roman" panose="02020603050405020304" pitchFamily="18" charset="0"/>
                <a:cs typeface="Times New Roman" panose="02020603050405020304" pitchFamily="18" charset="0"/>
              </a:rPr>
              <a:t>Μ</a:t>
            </a:r>
            <a:r>
              <a:rPr lang="tr-TR" sz="1800" dirty="0">
                <a:effectLst/>
                <a:ea typeface="Times New Roman" panose="02020603050405020304" pitchFamily="18" charset="0"/>
                <a:cs typeface="Times New Roman" panose="02020603050405020304" pitchFamily="18" charset="0"/>
              </a:rPr>
              <a:t>ustafa </a:t>
            </a:r>
            <a:r>
              <a:rPr lang="tr-TR" sz="1800" dirty="0">
                <a:solidFill>
                  <a:srgbClr val="000000"/>
                </a:solidFill>
                <a:effectLst/>
                <a:ea typeface="Calibri" panose="020F0502020204030204" pitchFamily="34" charset="0"/>
                <a:cs typeface="Times New Roman" panose="02020603050405020304" pitchFamily="18" charset="0"/>
              </a:rPr>
              <a:t>Gökçeoğlu,</a:t>
            </a:r>
            <a:r>
              <a:rPr lang="tr-TR" sz="1800" dirty="0">
                <a:effectLst/>
                <a:ea typeface="Times New Roman" panose="02020603050405020304" pitchFamily="18" charset="0"/>
                <a:cs typeface="Times New Roman" panose="02020603050405020304" pitchFamily="18" charset="0"/>
              </a:rPr>
              <a:t> 2005: 200, 201, 203, 204,206b)</a:t>
            </a:r>
            <a:endParaRPr lang="el-CY" sz="1600" dirty="0">
              <a:effectLst/>
              <a:ea typeface="Calibri" panose="020F0502020204030204" pitchFamily="34" charset="0"/>
              <a:cs typeface="Times New Roman" panose="02020603050405020304" pitchFamily="18" charset="0"/>
            </a:endParaRPr>
          </a:p>
          <a:p>
            <a:pPr marL="457200" algn="just">
              <a:lnSpc>
                <a:spcPct val="107000"/>
              </a:lnSpc>
              <a:buNone/>
            </a:pPr>
            <a:r>
              <a:rPr lang="tr-TR" sz="1800" u="none" strike="noStrike"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p:txBody>
      </p:sp>
      <p:pic>
        <p:nvPicPr>
          <p:cNvPr id="12290" name="Picture 2" descr="Üzgün çizgi film vektör kambur. ©FunnyVectorForYou 245830248'e ait Stok  Vektör">
            <a:extLst>
              <a:ext uri="{FF2B5EF4-FFF2-40B4-BE49-F238E27FC236}">
                <a16:creationId xmlns:a16="http://schemas.microsoft.com/office/drawing/2014/main" id="{45FDEE83-D039-704E-A079-A13A75A2BF0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3270"/>
          <a:stretch>
            <a:fillRect/>
          </a:stretch>
        </p:blipFill>
        <p:spPr bwMode="auto">
          <a:xfrm>
            <a:off x="7953374" y="736931"/>
            <a:ext cx="3639911" cy="562192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9472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EE135-FEE9-5362-43A4-A15FF20C38A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30CE9CD-B1AE-EABE-57A1-9224F1FABCE6}"/>
              </a:ext>
            </a:extLst>
          </p:cNvPr>
          <p:cNvSpPr txBox="1"/>
          <p:nvPr/>
        </p:nvSpPr>
        <p:spPr>
          <a:xfrm>
            <a:off x="239484" y="1379187"/>
            <a:ext cx="5638802" cy="3718069"/>
          </a:xfrm>
          <a:prstGeom prst="rect">
            <a:avLst/>
          </a:prstGeom>
          <a:noFill/>
          <a:ln w="38100">
            <a:solidFill>
              <a:schemeClr val="tx1"/>
            </a:solidFill>
          </a:ln>
        </p:spPr>
        <p:txBody>
          <a:bodyPr wrap="square">
            <a:spAutoFit/>
          </a:bodyPr>
          <a:lstStyle/>
          <a:p>
            <a:pPr marL="457200" algn="just">
              <a:lnSpc>
                <a:spcPct val="107000"/>
              </a:lnSpc>
              <a:buNone/>
            </a:pPr>
            <a:r>
              <a:rPr lang="tr-TR" sz="1800" b="1" i="1" dirty="0">
                <a:solidFill>
                  <a:srgbClr val="FF0000"/>
                </a:solidFill>
                <a:effectLst/>
                <a:ea typeface="Times New Roman" panose="02020603050405020304" pitchFamily="18" charset="0"/>
                <a:cs typeface="Times New Roman" panose="02020603050405020304" pitchFamily="18" charset="0"/>
              </a:rPr>
              <a:t>DUL KADININ OĞLU </a:t>
            </a:r>
            <a:endParaRPr lang="el-CY" sz="1600" b="1" dirty="0">
              <a:solidFill>
                <a:srgbClr val="FF0000"/>
              </a:solidFill>
              <a:effectLst/>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tr-TR" sz="1800" u="none" strike="noStrike"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Times New Roman" panose="02020603050405020304" pitchFamily="18" charset="0"/>
                <a:cs typeface="Times New Roman" panose="02020603050405020304" pitchFamily="18" charset="0"/>
              </a:rPr>
              <a:t>[…] </a:t>
            </a:r>
            <a:r>
              <a:rPr lang="tr-TR" sz="1800" dirty="0">
                <a:effectLst/>
                <a:ea typeface="Times New Roman" panose="02020603050405020304" pitchFamily="18" charset="0"/>
                <a:cs typeface="Times New Roman" panose="02020603050405020304" pitchFamily="18" charset="0"/>
              </a:rPr>
              <a:t>Sen  benim hem  gözüm, hem ayağım, hem de elimsin. Ben sensiz ne yaparım</a:t>
            </a:r>
            <a:r>
              <a:rPr lang="en-US" sz="1800" dirty="0">
                <a:effectLst/>
                <a:ea typeface="Times New Roman" panose="02020603050405020304" pitchFamily="18" charset="0"/>
                <a:cs typeface="Times New Roman" panose="02020603050405020304" pitchFamily="18" charset="0"/>
              </a:rPr>
              <a:t>? </a:t>
            </a:r>
            <a:r>
              <a:rPr lang="tr-TR" sz="1800" dirty="0">
                <a:effectLst/>
                <a:ea typeface="Times New Roman" panose="02020603050405020304" pitchFamily="18" charset="0"/>
                <a:cs typeface="Times New Roman" panose="02020603050405020304" pitchFamily="18" charset="0"/>
              </a:rPr>
              <a:t>Gidersen bana  kim  bakacak?</a:t>
            </a:r>
            <a:r>
              <a:rPr lang="en-US" sz="1800" dirty="0">
                <a:effectLst/>
                <a:ea typeface="Times New Roman" panose="02020603050405020304" pitchFamily="18" charset="0"/>
                <a:cs typeface="Times New Roman" panose="02020603050405020304" pitchFamily="18" charset="0"/>
              </a:rPr>
              <a:t>[…]</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-Anacığım. Padişahın çocuğu yok. Beni yanına besleme almak ister. İznin var mı?</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Times New Roman" panose="02020603050405020304" pitchFamily="18" charset="0"/>
                <a:cs typeface="Times New Roman" panose="02020603050405020304" pitchFamily="18" charset="0"/>
              </a:rPr>
              <a:t>-Ey  </a:t>
            </a:r>
            <a:r>
              <a:rPr lang="en-US" sz="1800" dirty="0" err="1">
                <a:effectLst/>
                <a:ea typeface="Times New Roman" panose="02020603050405020304" pitchFamily="18" charset="0"/>
                <a:cs typeface="Times New Roman" panose="02020603050405020304" pitchFamily="18" charset="0"/>
              </a:rPr>
              <a:t>oğlum</a:t>
            </a:r>
            <a:r>
              <a:rPr lang="en-US" sz="1800" dirty="0">
                <a:effectLst/>
                <a:ea typeface="Times New Roman" panose="02020603050405020304" pitchFamily="18" charset="0"/>
                <a:cs typeface="Times New Roman" panose="02020603050405020304" pitchFamily="18" charset="0"/>
              </a:rPr>
              <a:t>.  Sen </a:t>
            </a:r>
            <a:r>
              <a:rPr lang="en-US" sz="1800" dirty="0" err="1">
                <a:effectLst/>
                <a:ea typeface="Times New Roman" panose="02020603050405020304" pitchFamily="18" charset="0"/>
                <a:cs typeface="Times New Roman" panose="02020603050405020304" pitchFamily="18" charset="0"/>
              </a:rPr>
              <a:t>nerede</a:t>
            </a:r>
            <a:r>
              <a:rPr lang="en-US" sz="1800" dirty="0">
                <a:effectLst/>
                <a:ea typeface="Times New Roman" panose="02020603050405020304" pitchFamily="18" charset="0"/>
                <a:cs typeface="Times New Roman" panose="02020603050405020304" pitchFamily="18" charset="0"/>
              </a:rPr>
              <a:t> ben de </a:t>
            </a:r>
            <a:r>
              <a:rPr lang="en-US" sz="1800" dirty="0" err="1">
                <a:effectLst/>
                <a:ea typeface="Times New Roman" panose="02020603050405020304" pitchFamily="18" charset="0"/>
                <a:cs typeface="Times New Roman" panose="02020603050405020304" pitchFamily="18" charset="0"/>
              </a:rPr>
              <a:t>orada</a:t>
            </a:r>
            <a:r>
              <a:rPr lang="en-US" sz="1800" dirty="0">
                <a:effectLst/>
                <a:ea typeface="Times New Roman" panose="02020603050405020304" pitchFamily="18" charset="0"/>
                <a:cs typeface="Times New Roman" panose="02020603050405020304" pitchFamily="18" charset="0"/>
              </a:rPr>
              <a:t>. Beni  de  </a:t>
            </a:r>
            <a:r>
              <a:rPr lang="en-US" sz="1800" dirty="0" err="1">
                <a:effectLst/>
                <a:ea typeface="Times New Roman" panose="02020603050405020304" pitchFamily="18" charset="0"/>
                <a:cs typeface="Times New Roman" panose="02020603050405020304" pitchFamily="18" charset="0"/>
              </a:rPr>
              <a:t>yanına</a:t>
            </a:r>
            <a:r>
              <a:rPr lang="en-US" sz="1800" dirty="0">
                <a:effectLst/>
                <a:ea typeface="Times New Roman" panose="02020603050405020304" pitchFamily="18" charset="0"/>
                <a:cs typeface="Times New Roman" panose="02020603050405020304" pitchFamily="18" charset="0"/>
              </a:rPr>
              <a:t> </a:t>
            </a:r>
            <a:r>
              <a:rPr lang="en-US" sz="1800" dirty="0" err="1">
                <a:effectLst/>
                <a:ea typeface="Times New Roman" panose="02020603050405020304" pitchFamily="18" charset="0"/>
                <a:cs typeface="Times New Roman" panose="02020603050405020304" pitchFamily="18" charset="0"/>
              </a:rPr>
              <a:t>alırsa</a:t>
            </a:r>
            <a:r>
              <a:rPr lang="en-US" sz="1800" dirty="0">
                <a:effectLst/>
                <a:ea typeface="Times New Roman" panose="02020603050405020304" pitchFamily="18" charset="0"/>
                <a:cs typeface="Times New Roman" panose="02020603050405020304" pitchFamily="18" charset="0"/>
              </a:rPr>
              <a:t>  </a:t>
            </a:r>
            <a:r>
              <a:rPr lang="en-US" sz="1800" dirty="0" err="1">
                <a:effectLst/>
                <a:ea typeface="Times New Roman" panose="02020603050405020304" pitchFamily="18" charset="0"/>
                <a:cs typeface="Times New Roman" panose="02020603050405020304" pitchFamily="18" charset="0"/>
              </a:rPr>
              <a:t>iznim</a:t>
            </a:r>
            <a:r>
              <a:rPr lang="en-US" sz="1800" dirty="0">
                <a:effectLst/>
                <a:ea typeface="Times New Roman" panose="02020603050405020304" pitchFamily="18" charset="0"/>
                <a:cs typeface="Times New Roman" panose="02020603050405020304" pitchFamily="18" charset="0"/>
              </a:rPr>
              <a:t>  </a:t>
            </a:r>
            <a:r>
              <a:rPr lang="en-US" sz="1800" dirty="0" err="1">
                <a:effectLst/>
                <a:ea typeface="Times New Roman" panose="02020603050405020304" pitchFamily="18" charset="0"/>
                <a:cs typeface="Times New Roman" panose="02020603050405020304" pitchFamily="18" charset="0"/>
              </a:rPr>
              <a:t>vardır</a:t>
            </a:r>
            <a:r>
              <a:rPr lang="en-US" sz="1800" dirty="0">
                <a:effectLst/>
                <a:ea typeface="Times New Roman" panose="02020603050405020304" pitchFamily="18" charset="0"/>
                <a:cs typeface="Times New Roman" panose="02020603050405020304" pitchFamily="18" charset="0"/>
              </a:rPr>
              <a:t>, </a:t>
            </a:r>
            <a:r>
              <a:rPr lang="en-US" sz="1800" dirty="0" err="1">
                <a:effectLst/>
                <a:ea typeface="Times New Roman" panose="02020603050405020304" pitchFamily="18" charset="0"/>
                <a:cs typeface="Times New Roman" panose="02020603050405020304" pitchFamily="18" charset="0"/>
              </a:rPr>
              <a:t>demiş</a:t>
            </a:r>
            <a:r>
              <a:rPr lang="en-US" sz="1800" dirty="0">
                <a:effectLst/>
                <a:ea typeface="Times New Roman" panose="02020603050405020304" pitchFamily="18" charset="0"/>
                <a:cs typeface="Times New Roman" panose="02020603050405020304" pitchFamily="18" charset="0"/>
              </a:rPr>
              <a:t>. (</a:t>
            </a:r>
            <a:r>
              <a:rPr lang="el-GR" sz="1800" dirty="0">
                <a:effectLst/>
                <a:ea typeface="Times New Roman" panose="02020603050405020304" pitchFamily="18" charset="0"/>
                <a:cs typeface="Times New Roman" panose="02020603050405020304" pitchFamily="18" charset="0"/>
              </a:rPr>
              <a:t>Μ</a:t>
            </a:r>
            <a:r>
              <a:rPr lang="tr-TR" sz="1800" dirty="0">
                <a:effectLst/>
                <a:ea typeface="Times New Roman" panose="02020603050405020304" pitchFamily="18" charset="0"/>
                <a:cs typeface="Times New Roman" panose="02020603050405020304" pitchFamily="18" charset="0"/>
              </a:rPr>
              <a:t>ustafa </a:t>
            </a:r>
            <a:r>
              <a:rPr lang="tr-TR" sz="1800" dirty="0">
                <a:solidFill>
                  <a:srgbClr val="000000"/>
                </a:solidFill>
                <a:effectLst/>
                <a:ea typeface="Calibri" panose="020F0502020204030204" pitchFamily="34" charset="0"/>
                <a:cs typeface="Times New Roman" panose="02020603050405020304" pitchFamily="18" charset="0"/>
              </a:rPr>
              <a:t>Gökçeoğlu, </a:t>
            </a:r>
            <a:r>
              <a:rPr lang="en-US" sz="1800" dirty="0">
                <a:effectLst/>
                <a:ea typeface="Times New Roman" panose="02020603050405020304" pitchFamily="18" charset="0"/>
                <a:cs typeface="Times New Roman" panose="02020603050405020304" pitchFamily="18" charset="0"/>
              </a:rPr>
              <a:t>2005:429, 435</a:t>
            </a:r>
            <a:r>
              <a:rPr lang="tr-TR" sz="1800" dirty="0">
                <a:effectLst/>
                <a:ea typeface="Times New Roman" panose="02020603050405020304" pitchFamily="18" charset="0"/>
                <a:cs typeface="Times New Roman" panose="02020603050405020304" pitchFamily="18" charset="0"/>
              </a:rPr>
              <a:t>b</a:t>
            </a:r>
            <a:r>
              <a:rPr lang="en-US" sz="1800" dirty="0">
                <a:effectLst/>
                <a:ea typeface="Times New Roman" panose="02020603050405020304" pitchFamily="18" charset="0"/>
                <a:cs typeface="Times New Roman" panose="02020603050405020304" pitchFamily="18" charset="0"/>
              </a:rPr>
              <a:t>)</a:t>
            </a:r>
            <a:endParaRPr lang="el-CY"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314" name="Picture 2" descr="5.300+ Dul Kadın Stock İllüstrasyonlar, Royalty-Free Vektör Grafik ve Clip  Art - iStock">
            <a:extLst>
              <a:ext uri="{FF2B5EF4-FFF2-40B4-BE49-F238E27FC236}">
                <a16:creationId xmlns:a16="http://schemas.microsoft.com/office/drawing/2014/main" id="{A273F689-4C81-7FAE-8531-ED1E843DC9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379187"/>
            <a:ext cx="3820886" cy="371806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1638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7626A8-DF06-481A-4246-6A0457551565}"/>
              </a:ext>
            </a:extLst>
          </p:cNvPr>
          <p:cNvSpPr txBox="1"/>
          <p:nvPr/>
        </p:nvSpPr>
        <p:spPr>
          <a:xfrm>
            <a:off x="174172" y="225153"/>
            <a:ext cx="9165771" cy="6481261"/>
          </a:xfrm>
          <a:prstGeom prst="rect">
            <a:avLst/>
          </a:prstGeom>
          <a:noFill/>
          <a:ln w="38100">
            <a:solidFill>
              <a:schemeClr val="tx1"/>
            </a:solidFill>
          </a:ln>
        </p:spPr>
        <p:txBody>
          <a:bodyPr wrap="square">
            <a:spAutoFit/>
          </a:bodyPr>
          <a:lstStyle/>
          <a:p>
            <a:pPr algn="just">
              <a:lnSpc>
                <a:spcPct val="107000"/>
              </a:lnSpc>
              <a:spcAft>
                <a:spcPts val="800"/>
              </a:spcAft>
              <a:buNone/>
            </a:pPr>
            <a:endParaRPr lang="tr-TR"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buNone/>
            </a:pPr>
            <a:r>
              <a:rPr lang="en-US" sz="1600" b="1" i="1" dirty="0">
                <a:solidFill>
                  <a:srgbClr val="FF0000"/>
                </a:solidFill>
                <a:effectLst/>
                <a:ea typeface="Times New Roman" panose="02020603050405020304" pitchFamily="18" charset="0"/>
                <a:cs typeface="Times New Roman" panose="02020603050405020304" pitchFamily="18" charset="0"/>
              </a:rPr>
              <a:t>BALIK AHMET </a:t>
            </a:r>
            <a:endParaRPr lang="el-CY" sz="1600" b="1"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600" u="none" strike="noStrike"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Times New Roman" panose="02020603050405020304" pitchFamily="18" charset="0"/>
                <a:cs typeface="Times New Roman" panose="02020603050405020304" pitchFamily="18" charset="0"/>
              </a:rPr>
              <a:t>[…]-Ne </a:t>
            </a:r>
            <a:r>
              <a:rPr lang="en-US" sz="1600" dirty="0" err="1">
                <a:effectLst/>
                <a:ea typeface="Times New Roman" panose="02020603050405020304" pitchFamily="18" charset="0"/>
                <a:cs typeface="Times New Roman" panose="02020603050405020304" pitchFamily="18" charset="0"/>
              </a:rPr>
              <a:t>yapalım</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Yaradan</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böyle</a:t>
            </a:r>
            <a:r>
              <a:rPr lang="en-US" sz="1600" dirty="0">
                <a:effectLst/>
                <a:ea typeface="Times New Roman" panose="02020603050405020304" pitchFamily="18" charset="0"/>
                <a:cs typeface="Times New Roman" panose="02020603050405020304" pitchFamily="18" charset="0"/>
              </a:rPr>
              <a:t> </a:t>
            </a:r>
            <a:r>
              <a:rPr lang="tr-TR" sz="1600" dirty="0">
                <a:effectLst/>
                <a:ea typeface="Times New Roman" panose="02020603050405020304" pitchFamily="18" charset="0"/>
                <a:cs typeface="Times New Roman" panose="02020603050405020304" pitchFamily="18" charset="0"/>
              </a:rPr>
              <a:t>v</a:t>
            </a:r>
            <a:r>
              <a:rPr lang="en-US" sz="1600" dirty="0" err="1">
                <a:effectLst/>
                <a:ea typeface="Times New Roman" panose="02020603050405020304" pitchFamily="18" charset="0"/>
                <a:cs typeface="Times New Roman" panose="02020603050405020304" pitchFamily="18" charset="0"/>
              </a:rPr>
              <a:t>erdi</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demișler</a:t>
            </a:r>
            <a:r>
              <a:rPr lang="en-US" sz="1600" dirty="0">
                <a:effectLst/>
                <a:ea typeface="Times New Roman" panose="02020603050405020304" pitchFamily="18" charset="0"/>
                <a:cs typeface="Times New Roman" panose="02020603050405020304" pitchFamily="18" charset="0"/>
              </a:rPr>
              <a:t>.[..]Balık Ahmet’ </a:t>
            </a:r>
            <a:r>
              <a:rPr lang="en-US" sz="1600" dirty="0" err="1">
                <a:effectLst/>
                <a:ea typeface="Times New Roman" panose="02020603050405020304" pitchFamily="18" charset="0"/>
                <a:cs typeface="Times New Roman" panose="02020603050405020304" pitchFamily="18" charset="0"/>
              </a:rPr>
              <a:t>im</a:t>
            </a:r>
            <a:r>
              <a:rPr lang="en-US" sz="1600" dirty="0">
                <a:effectLst/>
                <a:ea typeface="Times New Roman" panose="02020603050405020304" pitchFamily="18" charset="0"/>
                <a:cs typeface="Times New Roman" panose="02020603050405020304" pitchFamily="18" charset="0"/>
              </a:rPr>
              <a:t>, can </a:t>
            </a:r>
            <a:r>
              <a:rPr lang="en-US" sz="1600" dirty="0" err="1">
                <a:effectLst/>
                <a:ea typeface="Times New Roman" panose="02020603050405020304" pitchFamily="18" charset="0"/>
                <a:cs typeface="Times New Roman" panose="02020603050405020304" pitchFamily="18" charset="0"/>
              </a:rPr>
              <a:t>oğlum</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canımın</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içi</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çocuğum</a:t>
            </a:r>
            <a:r>
              <a:rPr lang="en-US" sz="1600"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Times New Roman" panose="02020603050405020304" pitchFamily="18" charset="0"/>
                <a:cs typeface="Times New Roman" panose="02020603050405020304" pitchFamily="18" charset="0"/>
              </a:rPr>
              <a:t>-Bana "Sultan </a:t>
            </a:r>
            <a:r>
              <a:rPr lang="en-US" sz="1600" dirty="0" err="1">
                <a:effectLst/>
                <a:ea typeface="Times New Roman" panose="02020603050405020304" pitchFamily="18" charset="0"/>
                <a:cs typeface="Times New Roman" panose="02020603050405020304" pitchFamily="18" charset="0"/>
              </a:rPr>
              <a:t>Kızını</a:t>
            </a:r>
            <a:r>
              <a:rPr lang="en-US" sz="1600" dirty="0">
                <a:effectLst/>
                <a:ea typeface="Times New Roman" panose="02020603050405020304" pitchFamily="18" charset="0"/>
                <a:cs typeface="Times New Roman" panose="02020603050405020304" pitchFamily="18" charset="0"/>
              </a:rPr>
              <a:t> </a:t>
            </a:r>
            <a:r>
              <a:rPr lang="en-US" sz="1600" dirty="0" err="1">
                <a:effectLst/>
                <a:ea typeface="Times New Roman" panose="02020603050405020304" pitchFamily="18" charset="0"/>
                <a:cs typeface="Times New Roman" panose="02020603050405020304" pitchFamily="18" charset="0"/>
              </a:rPr>
              <a:t>isteyin</a:t>
            </a:r>
            <a:r>
              <a:rPr lang="en-US" sz="1600" dirty="0">
                <a:effectLst/>
                <a:ea typeface="Times New Roman" panose="02020603050405020304" pitchFamily="18" charset="0"/>
                <a:cs typeface="Times New Roman" panose="02020603050405020304" pitchFamily="18" charset="0"/>
              </a:rPr>
              <a:t>  ana" </a:t>
            </a:r>
            <a:r>
              <a:rPr lang="en-US" sz="1600" dirty="0" err="1">
                <a:effectLst/>
                <a:ea typeface="Times New Roman" panose="02020603050405020304" pitchFamily="18" charset="0"/>
                <a:cs typeface="Times New Roman" panose="02020603050405020304" pitchFamily="18" charset="0"/>
              </a:rPr>
              <a:t>dedi</a:t>
            </a:r>
            <a:r>
              <a:rPr lang="en-US" sz="1600"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Times New Roman" panose="02020603050405020304" pitchFamily="18" charset="0"/>
                <a:cs typeface="Times New Roman" panose="02020603050405020304" pitchFamily="18" charset="0"/>
              </a:rPr>
              <a:t>[…]- K</a:t>
            </a:r>
            <a:r>
              <a:rPr lang="tr-TR" sz="1600" dirty="0">
                <a:effectLst/>
                <a:ea typeface="Times New Roman" panose="02020603050405020304" pitchFamily="18" charset="0"/>
                <a:cs typeface="Times New Roman" panose="02020603050405020304" pitchFamily="18" charset="0"/>
              </a:rPr>
              <a:t>ızım evlenecek. Bütün hazırlıklar bir eksiksiz tamamlansın, demiş.</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Buyruğunu vermiş. Sonra da odasına çekilmiş. Sultan banasının odasına gelmiş. İki gözü iki  çeşme  ağlıyormuş. İç çekişlerle  sultan kız ağlayarak sormuş:</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-Sultanlar sultanı babacığım. Nasıl kıydın bana?  Bir balıkla beni nasıl evlendireceksin</a:t>
            </a:r>
            <a:r>
              <a:rPr lang="en-US" sz="1600" dirty="0">
                <a:effectLst/>
                <a:ea typeface="Times New Roman" panose="02020603050405020304" pitchFamily="18"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Göz yaşlarını sicim gibi akıtmış.</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Sultan kızı üzüldükçe ağlamış. Ağladıkça üzülmüş. Feryat ede ede babasına yalvarmış,  yakarmış. Ama olmamış. Ağlaya sızlaya düğün alayına katılmış. Kızı, Balık Ahmet’ e götürmüşler.</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Sultan kızı attan  indirilmiş. Ayakları  titreye titreye odaya girmiş. Havuzun başına gitmiş. Havuzdaki balığa şaşkın şaşkın bakmaya başlamış. Bu arada düğün de bitmiş. Herkes evine gitmiş. Balık Ahmet’ le  başbaşa  kalmışlar. Öylesine bakarken  ne görmüş dersiniz? Balık Ahmet derisinden sıyrılmış. İçinden yakışıklı  delikanlı çıkmış. Sultan kızının gelmiş. Kızın ellerini avuçlarının  içine almış.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Times New Roman" panose="02020603050405020304" pitchFamily="18" charset="0"/>
                <a:cs typeface="Times New Roman" panose="02020603050405020304" pitchFamily="18" charset="0"/>
              </a:rPr>
              <a:t>-Bak sultan kızı, Balıkken insan olduğumu kimseye söyleme. Söylersen beni kaybedersin. Bunu böyle  bil, demiş. (</a:t>
            </a:r>
            <a:r>
              <a:rPr lang="el-GR" sz="1600" dirty="0">
                <a:effectLst/>
                <a:ea typeface="Times New Roman" panose="02020603050405020304" pitchFamily="18" charset="0"/>
                <a:cs typeface="Times New Roman" panose="02020603050405020304" pitchFamily="18" charset="0"/>
              </a:rPr>
              <a:t>Μ</a:t>
            </a:r>
            <a:r>
              <a:rPr lang="tr-TR" sz="1600" dirty="0">
                <a:effectLst/>
                <a:ea typeface="Times New Roman" panose="02020603050405020304" pitchFamily="18" charset="0"/>
                <a:cs typeface="Times New Roman" panose="02020603050405020304" pitchFamily="18" charset="0"/>
              </a:rPr>
              <a:t>ustafa </a:t>
            </a:r>
            <a:r>
              <a:rPr lang="tr-TR" sz="1600" dirty="0">
                <a:solidFill>
                  <a:srgbClr val="000000"/>
                </a:solidFill>
                <a:effectLst/>
                <a:ea typeface="Calibri" panose="020F0502020204030204" pitchFamily="34" charset="0"/>
                <a:cs typeface="Times New Roman" panose="02020603050405020304" pitchFamily="18" charset="0"/>
              </a:rPr>
              <a:t>Gökçeoğlu, 2005: </a:t>
            </a:r>
            <a:r>
              <a:rPr lang="tr-TR" sz="1600" dirty="0">
                <a:effectLst/>
                <a:ea typeface="Times New Roman" panose="02020603050405020304" pitchFamily="18" charset="0"/>
                <a:cs typeface="Times New Roman" panose="02020603050405020304" pitchFamily="18" charset="0"/>
              </a:rPr>
              <a:t>438, 439, 443a)</a:t>
            </a:r>
            <a:endParaRPr lang="el-CY" sz="1600" dirty="0">
              <a:effectLst/>
              <a:ea typeface="Calibri" panose="020F0502020204030204" pitchFamily="34" charset="0"/>
              <a:cs typeface="Times New Roman" panose="02020603050405020304" pitchFamily="18" charset="0"/>
            </a:endParaRPr>
          </a:p>
        </p:txBody>
      </p:sp>
      <p:pic>
        <p:nvPicPr>
          <p:cNvPr id="14338" name="Picture 2" descr="El · balık · clipart · eps · moda · okyanus - vektör ilüstrasyonu ©  vectorworks51 (#9080501) | Stockfresh">
            <a:extLst>
              <a:ext uri="{FF2B5EF4-FFF2-40B4-BE49-F238E27FC236}">
                <a16:creationId xmlns:a16="http://schemas.microsoft.com/office/drawing/2014/main" id="{71CD3CFE-5588-64B2-1E1A-20295C63E03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037" r="16207"/>
          <a:stretch>
            <a:fillRect/>
          </a:stretch>
        </p:blipFill>
        <p:spPr bwMode="auto">
          <a:xfrm>
            <a:off x="9601200" y="225152"/>
            <a:ext cx="2230244" cy="6213751"/>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7875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199C33-97A6-1E67-A217-90F18C1518AB}"/>
              </a:ext>
            </a:extLst>
          </p:cNvPr>
          <p:cNvSpPr txBox="1"/>
          <p:nvPr/>
        </p:nvSpPr>
        <p:spPr>
          <a:xfrm>
            <a:off x="5526491" y="1496063"/>
            <a:ext cx="6096000" cy="3456203"/>
          </a:xfrm>
          <a:prstGeom prst="rect">
            <a:avLst/>
          </a:prstGeom>
          <a:noFill/>
          <a:ln w="38100">
            <a:solidFill>
              <a:schemeClr val="tx1"/>
            </a:solidFill>
          </a:ln>
        </p:spPr>
        <p:txBody>
          <a:bodyPr wrap="square">
            <a:spAutoFit/>
          </a:bodyPr>
          <a:lstStyle/>
          <a:p>
            <a:pPr>
              <a:lnSpc>
                <a:spcPct val="107000"/>
              </a:lnSpc>
              <a:spcAft>
                <a:spcPts val="800"/>
              </a:spcAft>
              <a:buNone/>
            </a:pPr>
            <a:r>
              <a:rPr lang="el-GR" b="1" dirty="0">
                <a:solidFill>
                  <a:srgbClr val="000000"/>
                </a:solidFill>
                <a:effectLst/>
                <a:ea typeface="Calibri" panose="020F0502020204030204" pitchFamily="34" charset="0"/>
                <a:cs typeface="Times New Roman" panose="02020603050405020304" pitchFamily="18" charset="0"/>
              </a:rPr>
              <a:t>Ι</a:t>
            </a:r>
            <a:r>
              <a:rPr lang="en-US" b="1" dirty="0">
                <a:solidFill>
                  <a:srgbClr val="000000"/>
                </a:solidFill>
                <a:effectLst/>
                <a:ea typeface="Calibri" panose="020F0502020204030204" pitchFamily="34" charset="0"/>
                <a:cs typeface="Times New Roman" panose="02020603050405020304" pitchFamily="18" charset="0"/>
              </a:rPr>
              <a:t>. B</a:t>
            </a:r>
            <a:r>
              <a:rPr lang="tr-TR" b="1" dirty="0">
                <a:solidFill>
                  <a:srgbClr val="000000"/>
                </a:solidFill>
                <a:effectLst/>
                <a:ea typeface="Calibri" panose="020F0502020204030204" pitchFamily="34" charset="0"/>
                <a:cs typeface="Times New Roman" panose="02020603050405020304" pitchFamily="18" charset="0"/>
              </a:rPr>
              <a:t>irinci Bölüm </a:t>
            </a:r>
            <a:r>
              <a:rPr lang="en-US" b="1" dirty="0">
                <a:solidFill>
                  <a:srgbClr val="000000"/>
                </a:solidFill>
                <a:effectLst/>
                <a:ea typeface="Calibri" panose="020F0502020204030204" pitchFamily="34" charset="0"/>
                <a:cs typeface="Times New Roman" panose="02020603050405020304" pitchFamily="18" charset="0"/>
              </a:rPr>
              <a:t>: </a:t>
            </a:r>
            <a:r>
              <a:rPr lang="en-US" b="1" dirty="0">
                <a:effectLst/>
                <a:ea typeface="Calibri" panose="020F0502020204030204" pitchFamily="34" charset="0"/>
                <a:cs typeface="Times New Roman" panose="02020603050405020304" pitchFamily="18" charset="0"/>
              </a:rPr>
              <a:t>Türk </a:t>
            </a:r>
            <a:r>
              <a:rPr lang="en-US" b="1" dirty="0" err="1">
                <a:effectLst/>
                <a:ea typeface="Calibri" panose="020F0502020204030204" pitchFamily="34" charset="0"/>
                <a:cs typeface="Times New Roman" panose="02020603050405020304" pitchFamily="18" charset="0"/>
              </a:rPr>
              <a:t>Romanı</a:t>
            </a:r>
            <a:r>
              <a:rPr lang="en-US" b="1" dirty="0">
                <a:effectLst/>
                <a:ea typeface="Calibri" panose="020F0502020204030204" pitchFamily="34" charset="0"/>
                <a:cs typeface="Times New Roman" panose="02020603050405020304" pitchFamily="18" charset="0"/>
              </a:rPr>
              <a:t> </a:t>
            </a:r>
            <a:r>
              <a:rPr lang="en-US" b="1" dirty="0" err="1">
                <a:effectLst/>
                <a:ea typeface="Calibri" panose="020F0502020204030204" pitchFamily="34" charset="0"/>
                <a:cs typeface="Times New Roman" panose="02020603050405020304" pitchFamily="18" charset="0"/>
              </a:rPr>
              <a:t>ve</a:t>
            </a:r>
            <a:r>
              <a:rPr lang="en-US" b="1" dirty="0">
                <a:effectLst/>
                <a:ea typeface="Calibri" panose="020F0502020204030204" pitchFamily="34" charset="0"/>
                <a:cs typeface="Times New Roman" panose="02020603050405020304" pitchFamily="18" charset="0"/>
              </a:rPr>
              <a:t> </a:t>
            </a:r>
            <a:r>
              <a:rPr lang="en-US" b="1" dirty="0" err="1">
                <a:effectLst/>
                <a:ea typeface="Calibri" panose="020F0502020204030204" pitchFamily="34" charset="0"/>
                <a:cs typeface="Times New Roman" panose="02020603050405020304" pitchFamily="18" charset="0"/>
              </a:rPr>
              <a:t>Öteki</a:t>
            </a:r>
            <a:endParaRPr lang="el-CY" dirty="0">
              <a:effectLst/>
              <a:ea typeface="Calibri" panose="020F0502020204030204" pitchFamily="34" charset="0"/>
              <a:cs typeface="Times New Roman" panose="02020603050405020304" pitchFamily="18" charset="0"/>
            </a:endParaRPr>
          </a:p>
          <a:p>
            <a:pPr>
              <a:lnSpc>
                <a:spcPct val="107000"/>
              </a:lnSpc>
              <a:spcAft>
                <a:spcPts val="800"/>
              </a:spcAft>
              <a:buNone/>
            </a:pPr>
            <a:r>
              <a:rPr lang="el-GR" b="1" dirty="0">
                <a:effectLst/>
                <a:ea typeface="Calibri" panose="020F0502020204030204" pitchFamily="34" charset="0"/>
                <a:cs typeface="Times New Roman" panose="02020603050405020304" pitchFamily="18" charset="0"/>
              </a:rPr>
              <a:t>Ι</a:t>
            </a:r>
            <a:r>
              <a:rPr lang="en-US" b="1" dirty="0">
                <a:effectLst/>
                <a:ea typeface="Calibri" panose="020F0502020204030204" pitchFamily="34" charset="0"/>
                <a:cs typeface="Times New Roman" panose="02020603050405020304" pitchFamily="18" charset="0"/>
              </a:rPr>
              <a:t>.</a:t>
            </a:r>
            <a:r>
              <a:rPr lang="el-GR" b="1" dirty="0">
                <a:effectLst/>
                <a:ea typeface="Calibri" panose="020F0502020204030204" pitchFamily="34" charset="0"/>
                <a:cs typeface="Times New Roman" panose="02020603050405020304" pitchFamily="18" charset="0"/>
              </a:rPr>
              <a:t>Ι</a:t>
            </a:r>
            <a:r>
              <a:rPr lang="tr-TR" b="1" dirty="0">
                <a:effectLst/>
                <a:ea typeface="Calibri" panose="020F0502020204030204" pitchFamily="34" charset="0"/>
                <a:cs typeface="Times New Roman" panose="02020603050405020304" pitchFamily="18" charset="0"/>
              </a:rPr>
              <a:t>V. </a:t>
            </a:r>
            <a:r>
              <a:rPr lang="en-US" b="1" dirty="0">
                <a:effectLst/>
                <a:ea typeface="Calibri" panose="020F0502020204030204" pitchFamily="34" charset="0"/>
                <a:cs typeface="Times New Roman" panose="02020603050405020304" pitchFamily="18" charset="0"/>
              </a:rPr>
              <a:t>Türk </a:t>
            </a:r>
            <a:r>
              <a:rPr lang="en-US" b="1" dirty="0" err="1">
                <a:effectLst/>
                <a:ea typeface="Calibri" panose="020F0502020204030204" pitchFamily="34" charset="0"/>
                <a:cs typeface="Times New Roman" panose="02020603050405020304" pitchFamily="18" charset="0"/>
              </a:rPr>
              <a:t>Edebiyatında</a:t>
            </a:r>
            <a:r>
              <a:rPr lang="en-US" b="1" dirty="0">
                <a:effectLst/>
                <a:ea typeface="Calibri" panose="020F0502020204030204" pitchFamily="34" charset="0"/>
                <a:cs typeface="Times New Roman" panose="02020603050405020304" pitchFamily="18" charset="0"/>
              </a:rPr>
              <a:t> </a:t>
            </a:r>
            <a:r>
              <a:rPr lang="en-US" b="1" dirty="0" err="1">
                <a:effectLst/>
                <a:ea typeface="Calibri" panose="020F0502020204030204" pitchFamily="34" charset="0"/>
                <a:cs typeface="Times New Roman" panose="02020603050405020304" pitchFamily="18" charset="0"/>
              </a:rPr>
              <a:t>Engellilik</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r">
              <a:lnSpc>
                <a:spcPct val="107000"/>
              </a:lnSpc>
              <a:spcAft>
                <a:spcPts val="800"/>
              </a:spcAft>
              <a:buNone/>
            </a:pP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Atasözleri</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Allah’a</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nasıl</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bakarsa</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Allah</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ta</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öyle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bakar</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Gece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gözü</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gözü</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gece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işi</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işi</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Gördün</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deli</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savul</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geri</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Körle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yatan</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şaşı</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kalkar</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Deli</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deliyi</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görünce</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sopasını</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saklarmış</a:t>
            </a:r>
            <a:r>
              <a:rPr lang="el-CY"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sym typeface="Symbol" panose="05050102010706020507" pitchFamily="18" charset="2"/>
              </a:rPr>
              <a:t></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Kel</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ölür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sırma</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saçlı</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olur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kör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ölür</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badem</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gözlü</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olur</a:t>
            </a:r>
            <a:r>
              <a:rPr lang="el-CY" dirty="0">
                <a:effectLst/>
                <a:ea typeface="Calibri" panose="020F0502020204030204" pitchFamily="34" charset="0"/>
                <a:cs typeface="Times New Roman" panose="02020603050405020304" pitchFamily="18" charset="0"/>
              </a:rPr>
              <a:t>.(</a:t>
            </a:r>
            <a:r>
              <a:rPr lang="el-CY" dirty="0" err="1">
                <a:effectLst/>
                <a:ea typeface="Calibri" panose="020F0502020204030204" pitchFamily="34" charset="0"/>
                <a:cs typeface="Times New Roman" panose="02020603050405020304" pitchFamily="18" charset="0"/>
              </a:rPr>
              <a:t>Seda</a:t>
            </a:r>
            <a:r>
              <a:rPr lang="el-CY" dirty="0">
                <a:effectLst/>
                <a:ea typeface="Calibri" panose="020F0502020204030204" pitchFamily="34" charset="0"/>
                <a:cs typeface="Times New Roman" panose="02020603050405020304" pitchFamily="18" charset="0"/>
              </a:rPr>
              <a:t> Ü</a:t>
            </a:r>
            <a:r>
              <a:rPr lang="tr-TR" dirty="0">
                <a:effectLst/>
                <a:ea typeface="Calibri" panose="020F0502020204030204" pitchFamily="34" charset="0"/>
                <a:cs typeface="Times New Roman" panose="02020603050405020304" pitchFamily="18" charset="0"/>
              </a:rPr>
              <a:t>nlü,</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Aslıhan</a:t>
            </a:r>
            <a:r>
              <a:rPr lang="el-CY" dirty="0">
                <a:effectLst/>
                <a:ea typeface="Calibri" panose="020F0502020204030204" pitchFamily="34" charset="0"/>
                <a:cs typeface="Times New Roman" panose="02020603050405020304" pitchFamily="18" charset="0"/>
              </a:rPr>
              <a:t> B</a:t>
            </a:r>
            <a:r>
              <a:rPr lang="tr-TR" dirty="0">
                <a:effectLst/>
                <a:ea typeface="Calibri" panose="020F0502020204030204" pitchFamily="34" charset="0"/>
                <a:cs typeface="Times New Roman" panose="02020603050405020304" pitchFamily="18" charset="0"/>
              </a:rPr>
              <a:t>ağçıvan  &amp;</a:t>
            </a:r>
            <a:r>
              <a:rPr lang="el-CY" dirty="0">
                <a:effectLst/>
                <a:ea typeface="Calibri" panose="020F0502020204030204" pitchFamily="34" charset="0"/>
                <a:cs typeface="Times New Roman" panose="02020603050405020304" pitchFamily="18" charset="0"/>
              </a:rPr>
              <a:t> </a:t>
            </a:r>
            <a:r>
              <a:rPr lang="el-CY" dirty="0" err="1">
                <a:effectLst/>
                <a:ea typeface="Calibri" panose="020F0502020204030204" pitchFamily="34" charset="0"/>
                <a:cs typeface="Times New Roman" panose="02020603050405020304" pitchFamily="18" charset="0"/>
              </a:rPr>
              <a:t>Bülent</a:t>
            </a:r>
            <a:r>
              <a:rPr lang="el-CY" dirty="0">
                <a:effectLst/>
                <a:ea typeface="Calibri" panose="020F0502020204030204" pitchFamily="34" charset="0"/>
                <a:cs typeface="Times New Roman" panose="02020603050405020304" pitchFamily="18" charset="0"/>
              </a:rPr>
              <a:t> K</a:t>
            </a:r>
            <a:r>
              <a:rPr lang="tr-TR" dirty="0">
                <a:effectLst/>
                <a:ea typeface="Calibri" panose="020F0502020204030204" pitchFamily="34" charset="0"/>
                <a:cs typeface="Times New Roman" panose="02020603050405020304" pitchFamily="18" charset="0"/>
              </a:rPr>
              <a:t>ara, 2022</a:t>
            </a:r>
            <a:r>
              <a:rPr lang="el-CY" dirty="0">
                <a:effectLst/>
                <a:ea typeface="Calibri" panose="020F0502020204030204" pitchFamily="34" charset="0"/>
                <a:cs typeface="Times New Roman" panose="02020603050405020304" pitchFamily="18" charset="0"/>
              </a:rPr>
              <a:t>:114)</a:t>
            </a:r>
          </a:p>
          <a:p>
            <a:pPr algn="just">
              <a:lnSpc>
                <a:spcPct val="107000"/>
              </a:lnSpc>
              <a:spcAft>
                <a:spcPts val="800"/>
              </a:spcAft>
              <a:buNone/>
            </a:pPr>
            <a:r>
              <a:rPr lang="el-CY" b="1"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p:txBody>
      </p:sp>
      <p:pic>
        <p:nvPicPr>
          <p:cNvPr id="1026" name="Picture 2" descr="Türkçe romanda sakat erkeklik deneyimleri | Apaçık Radyo">
            <a:extLst>
              <a:ext uri="{FF2B5EF4-FFF2-40B4-BE49-F238E27FC236}">
                <a16:creationId xmlns:a16="http://schemas.microsoft.com/office/drawing/2014/main" id="{B2C4DA75-BAA1-8611-13B0-5E5A6FC91ED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613" r="20323"/>
          <a:stretch>
            <a:fillRect/>
          </a:stretch>
        </p:blipFill>
        <p:spPr bwMode="auto">
          <a:xfrm>
            <a:off x="829437" y="1583148"/>
            <a:ext cx="4504563" cy="345620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232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0F920-E5DB-71DF-8426-DF067BF9C77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15CDFB4-E5CA-9509-1A29-D454258B07FF}"/>
              </a:ext>
            </a:extLst>
          </p:cNvPr>
          <p:cNvSpPr txBox="1"/>
          <p:nvPr/>
        </p:nvSpPr>
        <p:spPr>
          <a:xfrm>
            <a:off x="604157" y="662951"/>
            <a:ext cx="10983685" cy="5330818"/>
          </a:xfrm>
          <a:prstGeom prst="rect">
            <a:avLst/>
          </a:prstGeom>
          <a:noFill/>
          <a:ln w="38100">
            <a:solidFill>
              <a:schemeClr val="tx1"/>
            </a:solidFill>
          </a:ln>
        </p:spPr>
        <p:txBody>
          <a:bodyPr wrap="square">
            <a:spAutoFit/>
          </a:bodyPr>
          <a:lstStyle/>
          <a:p>
            <a:pPr algn="just">
              <a:lnSpc>
                <a:spcPct val="107000"/>
              </a:lnSpc>
              <a:spcAft>
                <a:spcPts val="800"/>
              </a:spcAft>
              <a:buNone/>
            </a:pPr>
            <a:r>
              <a:rPr lang="el-GR"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Βιβλιογραφία</a:t>
            </a:r>
            <a:endParaRPr lang="el-CY"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effectLst/>
                <a:ea typeface="Calibri" panose="020F0502020204030204" pitchFamily="34" charset="0"/>
                <a:cs typeface="Times New Roman" panose="02020603050405020304" pitchFamily="18" charset="0"/>
              </a:rPr>
              <a:t>ACAR, M. T.(2015). </a:t>
            </a:r>
            <a:r>
              <a:rPr lang="tr-TR" sz="1200" i="1" dirty="0">
                <a:effectLst/>
                <a:ea typeface="Calibri" panose="020F0502020204030204" pitchFamily="34" charset="0"/>
                <a:cs typeface="Times New Roman" panose="02020603050405020304" pitchFamily="18" charset="0"/>
              </a:rPr>
              <a:t>XX. YÜZYIL TÜRK ROMANINDA ENGELLİ KARAKTERLERİN “KÜÇÜK AĞA” VE “KÖYÜN KAMBURU” ROMANLARI ÇERÇEVESİNDE DEĞERLENDİRİLMESİ.</a:t>
            </a:r>
            <a:r>
              <a:rPr lang="tr-TR" sz="1200" dirty="0">
                <a:effectLst/>
                <a:ea typeface="Calibri" panose="020F0502020204030204" pitchFamily="34" charset="0"/>
                <a:cs typeface="Times New Roman" panose="02020603050405020304" pitchFamily="18" charset="0"/>
              </a:rPr>
              <a:t> İSTANBUL: T.C. FATİH SULTAN MEHMET VAKIF ÜNİVERSİTESİ SOSYAL BİLİMLER ENSTİTÜSÜ TÜRK DİLİ VE EDEBİYATI ANABİLİM DALI, </a:t>
            </a:r>
            <a:r>
              <a:rPr lang="el-CY" sz="1200" dirty="0">
                <a:effectLst/>
                <a:ea typeface="Calibri" panose="020F0502020204030204" pitchFamily="34" charset="0"/>
                <a:cs typeface="Times New Roman" panose="02020603050405020304" pitchFamily="18" charset="0"/>
              </a:rPr>
              <a:t>Y</a:t>
            </a:r>
            <a:r>
              <a:rPr lang="tr-TR" sz="1200" dirty="0">
                <a:effectLst/>
                <a:ea typeface="Calibri" panose="020F0502020204030204" pitchFamily="34" charset="0"/>
                <a:cs typeface="Times New Roman" panose="02020603050405020304" pitchFamily="18" charset="0"/>
              </a:rPr>
              <a:t>AYINLANMAMIŞ YÜKSEK LİSANS TEZİ.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solidFill>
                  <a:srgbClr val="000000"/>
                </a:solidFill>
                <a:effectLst/>
                <a:ea typeface="Calibri" panose="020F0502020204030204" pitchFamily="34" charset="0"/>
                <a:cs typeface="Times New Roman" panose="02020603050405020304" pitchFamily="18" charset="0"/>
              </a:rPr>
              <a:t>Ak, S.(2008).  </a:t>
            </a:r>
            <a:r>
              <a:rPr lang="en-US" sz="1200" i="1" dirty="0">
                <a:solidFill>
                  <a:srgbClr val="000000"/>
                </a:solidFill>
                <a:effectLst/>
                <a:ea typeface="Calibri" panose="020F0502020204030204" pitchFamily="34" charset="0"/>
                <a:cs typeface="Times New Roman" panose="02020603050405020304" pitchFamily="18" charset="0"/>
              </a:rPr>
              <a:t>Horoz Adam </a:t>
            </a:r>
            <a:r>
              <a:rPr lang="en-US" sz="1200" i="1" dirty="0" err="1">
                <a:solidFill>
                  <a:srgbClr val="000000"/>
                </a:solidFill>
                <a:effectLst/>
                <a:ea typeface="Calibri" panose="020F0502020204030204" pitchFamily="34" charset="0"/>
                <a:cs typeface="Times New Roman" panose="02020603050405020304" pitchFamily="18" charset="0"/>
              </a:rPr>
              <a:t>ve</a:t>
            </a:r>
            <a:r>
              <a:rPr lang="en-US" sz="1200" i="1" dirty="0">
                <a:solidFill>
                  <a:srgbClr val="000000"/>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Korsan</a:t>
            </a:r>
            <a:r>
              <a:rPr lang="en-US" sz="1200" i="1" dirty="0">
                <a:solidFill>
                  <a:srgbClr val="000000"/>
                </a:solidFill>
                <a:effectLst/>
                <a:ea typeface="Calibri" panose="020F0502020204030204" pitchFamily="34" charset="0"/>
                <a:cs typeface="Times New Roman" panose="02020603050405020304" pitchFamily="18" charset="0"/>
              </a:rPr>
              <a:t>.</a:t>
            </a:r>
            <a:r>
              <a:rPr lang="en-US" sz="1200" dirty="0">
                <a:solidFill>
                  <a:srgbClr val="000000"/>
                </a:solidFill>
                <a:effectLst/>
                <a:ea typeface="Calibri" panose="020F0502020204030204" pitchFamily="34" charset="0"/>
                <a:cs typeface="Times New Roman" panose="02020603050405020304" pitchFamily="18" charset="0"/>
              </a:rPr>
              <a:t>  </a:t>
            </a:r>
            <a:r>
              <a:rPr lang="tr-TR" sz="1200" dirty="0">
                <a:solidFill>
                  <a:srgbClr val="000000"/>
                </a:solidFill>
                <a:effectLst/>
                <a:ea typeface="Calibri" panose="020F0502020204030204" pitchFamily="34" charset="0"/>
                <a:cs typeface="Times New Roman" panose="02020603050405020304" pitchFamily="18" charset="0"/>
              </a:rPr>
              <a:t>İstanbul  </a:t>
            </a:r>
            <a:r>
              <a:rPr lang="en-US" sz="1200" dirty="0">
                <a:solidFill>
                  <a:srgbClr val="000000"/>
                </a:solidFill>
                <a:effectLst/>
                <a:ea typeface="Calibri" panose="020F0502020204030204" pitchFamily="34" charset="0"/>
                <a:cs typeface="Times New Roman" panose="02020603050405020304" pitchFamily="18" charset="0"/>
              </a:rPr>
              <a:t>: </a:t>
            </a:r>
            <a:r>
              <a:rPr lang="en-US" sz="1200" u="none" strike="noStrike" dirty="0">
                <a:solidFill>
                  <a:srgbClr val="000000"/>
                </a:solidFill>
                <a:effectLst/>
                <a:ea typeface="Calibri" panose="020F0502020204030204" pitchFamily="34" charset="0"/>
                <a:cs typeface="Times New Roman" panose="02020603050405020304" pitchFamily="18" charset="0"/>
                <a:hlinkClick r:id="rId2"/>
              </a:rPr>
              <a:t>Can </a:t>
            </a:r>
            <a:r>
              <a:rPr lang="en-US" sz="1200" u="none" strike="noStrike" dirty="0" err="1">
                <a:solidFill>
                  <a:srgbClr val="000000"/>
                </a:solidFill>
                <a:effectLst/>
                <a:ea typeface="Calibri" panose="020F0502020204030204" pitchFamily="34" charset="0"/>
                <a:cs typeface="Times New Roman" panose="02020603050405020304" pitchFamily="18" charset="0"/>
                <a:hlinkClick r:id="rId2"/>
              </a:rPr>
              <a:t>Çocuk</a:t>
            </a:r>
            <a:r>
              <a:rPr lang="en-US" sz="1200" u="none" strike="noStrike" dirty="0">
                <a:solidFill>
                  <a:srgbClr val="000000"/>
                </a:solidFill>
                <a:effectLst/>
                <a:ea typeface="Calibri" panose="020F0502020204030204" pitchFamily="34" charset="0"/>
                <a:cs typeface="Times New Roman" panose="02020603050405020304" pitchFamily="18" charset="0"/>
                <a:hlinkClick r:id="rId2"/>
              </a:rPr>
              <a:t> </a:t>
            </a:r>
            <a:r>
              <a:rPr lang="en-US" sz="1200" u="none" strike="noStrike" dirty="0" err="1">
                <a:solidFill>
                  <a:srgbClr val="000000"/>
                </a:solidFill>
                <a:effectLst/>
                <a:ea typeface="Calibri" panose="020F0502020204030204" pitchFamily="34" charset="0"/>
                <a:cs typeface="Times New Roman" panose="02020603050405020304" pitchFamily="18" charset="0"/>
                <a:hlinkClick r:id="rId2"/>
              </a:rPr>
              <a:t>Yayınları</a:t>
            </a:r>
            <a:r>
              <a:rPr lang="en-US" sz="1200" dirty="0">
                <a:solidFill>
                  <a:srgbClr val="000000"/>
                </a:solidFill>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solidFill>
                  <a:srgbClr val="000000"/>
                </a:solidFill>
                <a:effectLst/>
                <a:ea typeface="Calibri" panose="020F0502020204030204" pitchFamily="34" charset="0"/>
                <a:cs typeface="Times New Roman" panose="02020603050405020304" pitchFamily="18" charset="0"/>
              </a:rPr>
              <a:t>Buğra, T.(1993). </a:t>
            </a:r>
            <a:r>
              <a:rPr lang="en-US" sz="1200" i="1" dirty="0" err="1">
                <a:solidFill>
                  <a:srgbClr val="000000"/>
                </a:solidFill>
                <a:effectLst/>
                <a:ea typeface="Calibri" panose="020F0502020204030204" pitchFamily="34" charset="0"/>
                <a:cs typeface="Times New Roman" panose="02020603050405020304" pitchFamily="18" charset="0"/>
              </a:rPr>
              <a:t>Küçük</a:t>
            </a:r>
            <a:r>
              <a:rPr lang="en-US" sz="1200" i="1" dirty="0">
                <a:solidFill>
                  <a:srgbClr val="000000"/>
                </a:solidFill>
                <a:effectLst/>
                <a:ea typeface="Calibri" panose="020F0502020204030204" pitchFamily="34" charset="0"/>
                <a:cs typeface="Times New Roman" panose="02020603050405020304" pitchFamily="18" charset="0"/>
              </a:rPr>
              <a:t> Ağa</a:t>
            </a:r>
            <a:r>
              <a:rPr lang="en-US" sz="1200" dirty="0">
                <a:solidFill>
                  <a:srgbClr val="000000"/>
                </a:solidFill>
                <a:effectLst/>
                <a:ea typeface="Calibri" panose="020F0502020204030204" pitchFamily="34" charset="0"/>
                <a:cs typeface="Times New Roman" panose="02020603050405020304" pitchFamily="18" charset="0"/>
              </a:rPr>
              <a:t>. İstanbul  : </a:t>
            </a:r>
            <a:r>
              <a:rPr lang="en-US" sz="1200" dirty="0" err="1">
                <a:solidFill>
                  <a:srgbClr val="000000"/>
                </a:solidFill>
                <a:effectLst/>
                <a:ea typeface="Calibri" panose="020F0502020204030204" pitchFamily="34" charset="0"/>
                <a:cs typeface="Times New Roman" panose="02020603050405020304" pitchFamily="18" charset="0"/>
              </a:rPr>
              <a:t>Ötüken</a:t>
            </a:r>
            <a:r>
              <a:rPr lang="en-US" sz="1200" dirty="0">
                <a:solidFill>
                  <a:srgbClr val="000000"/>
                </a:solidFill>
                <a:effectLst/>
                <a:ea typeface="Calibri" panose="020F0502020204030204" pitchFamily="34" charset="0"/>
                <a:cs typeface="Times New Roman" panose="02020603050405020304" pitchFamily="18" charset="0"/>
              </a:rPr>
              <a:t> </a:t>
            </a:r>
            <a:r>
              <a:rPr lang="en-US" sz="1200" dirty="0" err="1">
                <a:solidFill>
                  <a:srgbClr val="000000"/>
                </a:solidFill>
                <a:effectLst/>
                <a:ea typeface="Calibri" panose="020F0502020204030204" pitchFamily="34" charset="0"/>
                <a:cs typeface="Times New Roman" panose="02020603050405020304" pitchFamily="18" charset="0"/>
              </a:rPr>
              <a:t>Neşriyat</a:t>
            </a:r>
            <a:r>
              <a:rPr lang="en-US" sz="1200" dirty="0">
                <a:solidFill>
                  <a:srgbClr val="000000"/>
                </a:solidFill>
                <a:effectLst/>
                <a:ea typeface="Calibri" panose="020F0502020204030204" pitchFamily="34" charset="0"/>
                <a:cs typeface="Times New Roman" panose="02020603050405020304" pitchFamily="18" charset="0"/>
              </a:rPr>
              <a:t>. </a:t>
            </a:r>
            <a:r>
              <a:rPr lang="en-US" sz="1200" u="none" strike="noStrike" dirty="0">
                <a:solidFill>
                  <a:srgbClr val="000000"/>
                </a:solidFill>
                <a:effectLst/>
                <a:ea typeface="Calibri" panose="020F0502020204030204" pitchFamily="34" charset="0"/>
                <a:cs typeface="Times New Roman" panose="02020603050405020304" pitchFamily="18" charset="0"/>
                <a:hlinkClick r:id="rId3"/>
              </a:rPr>
              <a:t>PL248.B77K82 1993</a:t>
            </a:r>
            <a:r>
              <a:rPr lang="en-US" sz="1200"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solidFill>
                  <a:srgbClr val="000000"/>
                </a:solidFill>
                <a:effectLst/>
                <a:ea typeface="Calibri" panose="020F0502020204030204" pitchFamily="34" charset="0"/>
                <a:cs typeface="Times New Roman" panose="02020603050405020304" pitchFamily="18" charset="0"/>
              </a:rPr>
              <a:t>Cemali, Z.(2007). </a:t>
            </a:r>
            <a:r>
              <a:rPr lang="en-US" sz="1200" i="1" dirty="0" err="1">
                <a:solidFill>
                  <a:srgbClr val="000000"/>
                </a:solidFill>
                <a:effectLst/>
                <a:ea typeface="Calibri" panose="020F0502020204030204" pitchFamily="34" charset="0"/>
                <a:cs typeface="Times New Roman" panose="02020603050405020304" pitchFamily="18" charset="0"/>
              </a:rPr>
              <a:t>Patenli</a:t>
            </a:r>
            <a:r>
              <a:rPr lang="en-US" sz="1200" i="1" dirty="0">
                <a:solidFill>
                  <a:srgbClr val="000000"/>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kız</a:t>
            </a:r>
            <a:r>
              <a:rPr lang="en-US" sz="1200" dirty="0">
                <a:solidFill>
                  <a:srgbClr val="000000"/>
                </a:solidFill>
                <a:effectLst/>
                <a:ea typeface="Calibri" panose="020F0502020204030204" pitchFamily="34" charset="0"/>
                <a:cs typeface="Times New Roman" panose="02020603050405020304" pitchFamily="18" charset="0"/>
              </a:rPr>
              <a:t>.  İstanbul  : </a:t>
            </a:r>
            <a:r>
              <a:rPr lang="en-US" sz="1200" u="none" strike="noStrike" dirty="0" err="1">
                <a:solidFill>
                  <a:srgbClr val="000000"/>
                </a:solidFill>
                <a:effectLst/>
                <a:ea typeface="Calibri" panose="020F0502020204030204" pitchFamily="34" charset="0"/>
                <a:cs typeface="Times New Roman" panose="02020603050405020304" pitchFamily="18" charset="0"/>
                <a:hlinkClick r:id="rId4"/>
              </a:rPr>
              <a:t>Günışığı</a:t>
            </a:r>
            <a:r>
              <a:rPr lang="en-US" sz="1200" u="none" strike="noStrike" dirty="0">
                <a:solidFill>
                  <a:srgbClr val="000000"/>
                </a:solidFill>
                <a:effectLst/>
                <a:ea typeface="Calibri" panose="020F0502020204030204" pitchFamily="34" charset="0"/>
                <a:cs typeface="Times New Roman" panose="02020603050405020304" pitchFamily="18" charset="0"/>
                <a:hlinkClick r:id="rId4"/>
              </a:rPr>
              <a:t> </a:t>
            </a:r>
            <a:r>
              <a:rPr lang="en-US" sz="1200" u="none" strike="noStrike" dirty="0" err="1">
                <a:solidFill>
                  <a:srgbClr val="000000"/>
                </a:solidFill>
                <a:effectLst/>
                <a:ea typeface="Calibri" panose="020F0502020204030204" pitchFamily="34" charset="0"/>
                <a:cs typeface="Times New Roman" panose="02020603050405020304" pitchFamily="18" charset="0"/>
                <a:hlinkClick r:id="rId4"/>
              </a:rPr>
              <a:t>Kitaplığı</a:t>
            </a:r>
            <a:r>
              <a:rPr lang="en-US" sz="1200" dirty="0">
                <a:solidFill>
                  <a:srgbClr val="000000"/>
                </a:solidFill>
                <a:effectLst/>
                <a:ea typeface="Calibri" panose="020F0502020204030204" pitchFamily="34" charset="0"/>
                <a:cs typeface="Times New Roman" panose="02020603050405020304" pitchFamily="18" charset="0"/>
              </a:rPr>
              <a:t>. 808.06831 CEM 2007</a:t>
            </a:r>
            <a:endParaRPr lang="el-CY" sz="1200" dirty="0">
              <a:effectLst/>
              <a:ea typeface="Calibri" panose="020F0502020204030204" pitchFamily="34" charset="0"/>
              <a:cs typeface="Times New Roman" panose="02020603050405020304" pitchFamily="18" charset="0"/>
            </a:endParaRPr>
          </a:p>
          <a:p>
            <a:pPr>
              <a:buNone/>
            </a:pPr>
            <a:r>
              <a:rPr lang="el-CY" sz="1200" dirty="0" err="1">
                <a:solidFill>
                  <a:srgbClr val="000000"/>
                </a:solidFill>
                <a:effectLst/>
                <a:ea typeface="Times New Roman" panose="02020603050405020304" pitchFamily="18" charset="0"/>
              </a:rPr>
              <a:t>Ergül</a:t>
            </a:r>
            <a:r>
              <a:rPr lang="en-US" sz="1200" dirty="0">
                <a:solidFill>
                  <a:srgbClr val="000000"/>
                </a:solidFill>
                <a:effectLst/>
                <a:ea typeface="Times New Roman" panose="02020603050405020304" pitchFamily="18" charset="0"/>
              </a:rPr>
              <a:t>,</a:t>
            </a:r>
            <a:r>
              <a:rPr lang="el-CY" sz="1200" dirty="0">
                <a:solidFill>
                  <a:srgbClr val="000000"/>
                </a:solidFill>
                <a:effectLst/>
                <a:ea typeface="Times New Roman" panose="02020603050405020304" pitchFamily="18" charset="0"/>
              </a:rPr>
              <a:t> H</a:t>
            </a:r>
            <a:r>
              <a:rPr lang="en-US" sz="1200" dirty="0">
                <a:solidFill>
                  <a:srgbClr val="000000"/>
                </a:solidFill>
                <a:effectLst/>
                <a:ea typeface="Times New Roman" panose="02020603050405020304" pitchFamily="18" charset="0"/>
              </a:rPr>
              <a:t>.(</a:t>
            </a:r>
            <a:r>
              <a:rPr lang="el-CY" sz="1200" dirty="0">
                <a:solidFill>
                  <a:srgbClr val="000000"/>
                </a:solidFill>
                <a:effectLst/>
                <a:ea typeface="Times New Roman" panose="02020603050405020304" pitchFamily="18" charset="0"/>
              </a:rPr>
              <a:t>1981</a:t>
            </a:r>
            <a:r>
              <a:rPr lang="en-US" sz="1200" dirty="0">
                <a:solidFill>
                  <a:srgbClr val="000000"/>
                </a:solidFill>
                <a:effectLst/>
                <a:ea typeface="Times New Roman" panose="02020603050405020304" pitchFamily="18" charset="0"/>
              </a:rPr>
              <a:t>).</a:t>
            </a:r>
            <a:r>
              <a:rPr lang="el-CY" sz="1200" i="1" dirty="0">
                <a:solidFill>
                  <a:srgbClr val="000000"/>
                </a:solidFill>
                <a:effectLst/>
                <a:ea typeface="Times New Roman" panose="02020603050405020304" pitchFamily="18" charset="0"/>
              </a:rPr>
              <a:t> </a:t>
            </a:r>
            <a:r>
              <a:rPr lang="el-CY" sz="1200" i="1" dirty="0" err="1">
                <a:solidFill>
                  <a:srgbClr val="000000"/>
                </a:solidFill>
                <a:effectLst/>
                <a:ea typeface="Times New Roman" panose="02020603050405020304" pitchFamily="18" charset="0"/>
              </a:rPr>
              <a:t>Sakat</a:t>
            </a:r>
            <a:r>
              <a:rPr lang="el-CY" sz="1200" i="1" dirty="0">
                <a:solidFill>
                  <a:srgbClr val="000000"/>
                </a:solidFill>
                <a:effectLst/>
                <a:ea typeface="Times New Roman" panose="02020603050405020304" pitchFamily="18" charset="0"/>
              </a:rPr>
              <a:t> </a:t>
            </a:r>
            <a:r>
              <a:rPr lang="el-CY" sz="1200" i="1" dirty="0" err="1">
                <a:solidFill>
                  <a:srgbClr val="000000"/>
                </a:solidFill>
                <a:effectLst/>
                <a:ea typeface="Times New Roman" panose="02020603050405020304" pitchFamily="18" charset="0"/>
              </a:rPr>
              <a:t>Çocuk</a:t>
            </a:r>
            <a:r>
              <a:rPr lang="en-US" sz="1200" i="1" dirty="0">
                <a:solidFill>
                  <a:srgbClr val="000000"/>
                </a:solidFill>
                <a:effectLst/>
                <a:ea typeface="Times New Roman" panose="02020603050405020304" pitchFamily="18" charset="0"/>
              </a:rPr>
              <a:t>.</a:t>
            </a:r>
            <a:r>
              <a:rPr lang="el-CY" sz="1200" i="1" dirty="0">
                <a:solidFill>
                  <a:srgbClr val="000000"/>
                </a:solidFill>
                <a:effectLst/>
                <a:ea typeface="Times New Roman" panose="02020603050405020304" pitchFamily="18" charset="0"/>
              </a:rPr>
              <a:t>  </a:t>
            </a:r>
            <a:r>
              <a:rPr lang="tr-TR" sz="1200" dirty="0">
                <a:solidFill>
                  <a:srgbClr val="000000"/>
                </a:solidFill>
                <a:effectLst/>
                <a:ea typeface="Times New Roman" panose="02020603050405020304" pitchFamily="18" charset="0"/>
              </a:rPr>
              <a:t>İstanbul </a:t>
            </a:r>
            <a:r>
              <a:rPr lang="en-US" sz="1200" dirty="0">
                <a:solidFill>
                  <a:srgbClr val="000000"/>
                </a:solidFill>
                <a:effectLst/>
                <a:ea typeface="Times New Roman" panose="02020603050405020304" pitchFamily="18" charset="0"/>
              </a:rPr>
              <a:t>: </a:t>
            </a:r>
            <a:r>
              <a:rPr lang="tr-TR" sz="1200" dirty="0">
                <a:solidFill>
                  <a:srgbClr val="000000"/>
                </a:solidFill>
                <a:effectLst/>
                <a:ea typeface="Times New Roman" panose="02020603050405020304" pitchFamily="18" charset="0"/>
              </a:rPr>
              <a:t>Matbaa 81.</a:t>
            </a:r>
            <a:endParaRPr lang="el-CY" sz="1200" dirty="0">
              <a:effectLst/>
              <a:ea typeface="Times New Roman" panose="02020603050405020304" pitchFamily="18" charset="0"/>
            </a:endParaRPr>
          </a:p>
          <a:p>
            <a:pPr algn="just">
              <a:lnSpc>
                <a:spcPct val="107000"/>
              </a:lnSpc>
              <a:spcAft>
                <a:spcPts val="800"/>
              </a:spcAft>
              <a:buNone/>
            </a:pPr>
            <a:r>
              <a:rPr lang="en-US" sz="1200" dirty="0" err="1">
                <a:solidFill>
                  <a:srgbClr val="000000"/>
                </a:solidFill>
                <a:effectLst/>
                <a:ea typeface="Calibri" panose="020F0502020204030204" pitchFamily="34" charset="0"/>
                <a:cs typeface="Times New Roman" panose="02020603050405020304" pitchFamily="18" charset="0"/>
              </a:rPr>
              <a:t>Gökçeoğlu</a:t>
            </a:r>
            <a:r>
              <a:rPr lang="en-US" sz="1200" dirty="0">
                <a:solidFill>
                  <a:srgbClr val="000000"/>
                </a:solidFill>
                <a:effectLst/>
                <a:ea typeface="Calibri" panose="020F0502020204030204" pitchFamily="34" charset="0"/>
                <a:cs typeface="Times New Roman" panose="02020603050405020304" pitchFamily="18" charset="0"/>
              </a:rPr>
              <a:t>, M.(2005). </a:t>
            </a:r>
            <a:r>
              <a:rPr lang="en-US" sz="1200" i="1" dirty="0" err="1">
                <a:solidFill>
                  <a:srgbClr val="000000"/>
                </a:solidFill>
                <a:effectLst/>
                <a:ea typeface="Calibri" panose="020F0502020204030204" pitchFamily="34" charset="0"/>
                <a:cs typeface="Times New Roman" panose="02020603050405020304" pitchFamily="18" charset="0"/>
              </a:rPr>
              <a:t>Toplu</a:t>
            </a:r>
            <a:r>
              <a:rPr lang="en-US" sz="1200" i="1" dirty="0">
                <a:solidFill>
                  <a:srgbClr val="000000"/>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Masallar</a:t>
            </a:r>
            <a:r>
              <a:rPr lang="en-US" sz="1200" i="1" dirty="0">
                <a:solidFill>
                  <a:srgbClr val="000000"/>
                </a:solidFill>
                <a:effectLst/>
                <a:ea typeface="Calibri" panose="020F0502020204030204" pitchFamily="34" charset="0"/>
                <a:cs typeface="Times New Roman" panose="02020603050405020304" pitchFamily="18" charset="0"/>
              </a:rPr>
              <a:t> I-II</a:t>
            </a:r>
            <a:r>
              <a:rPr lang="en-US" sz="1200" dirty="0">
                <a:solidFill>
                  <a:srgbClr val="000000"/>
                </a:solidFill>
                <a:effectLst/>
                <a:ea typeface="Calibri" panose="020F0502020204030204" pitchFamily="34" charset="0"/>
                <a:cs typeface="Times New Roman" panose="02020603050405020304" pitchFamily="18" charset="0"/>
              </a:rPr>
              <a:t>. </a:t>
            </a:r>
            <a:r>
              <a:rPr lang="en-US" sz="1200" dirty="0" err="1">
                <a:solidFill>
                  <a:srgbClr val="000000"/>
                </a:solidFill>
                <a:effectLst/>
                <a:ea typeface="Calibri" panose="020F0502020204030204" pitchFamily="34" charset="0"/>
                <a:cs typeface="Times New Roman" panose="02020603050405020304" pitchFamily="18" charset="0"/>
              </a:rPr>
              <a:t>Lefkoşa</a:t>
            </a:r>
            <a:r>
              <a:rPr lang="en-US" sz="1200" dirty="0">
                <a:solidFill>
                  <a:srgbClr val="000000"/>
                </a:solidFill>
                <a:effectLst/>
                <a:ea typeface="Calibri" panose="020F0502020204030204" pitchFamily="34" charset="0"/>
                <a:cs typeface="Times New Roman" panose="02020603050405020304" pitchFamily="18" charset="0"/>
              </a:rPr>
              <a:t>  : </a:t>
            </a:r>
            <a:r>
              <a:rPr lang="en-US" sz="1200" dirty="0" err="1">
                <a:solidFill>
                  <a:srgbClr val="000000"/>
                </a:solidFill>
                <a:effectLst/>
                <a:ea typeface="Calibri" panose="020F0502020204030204" pitchFamily="34" charset="0"/>
                <a:cs typeface="Times New Roman" panose="02020603050405020304" pitchFamily="18" charset="0"/>
              </a:rPr>
              <a:t>Özyay</a:t>
            </a:r>
            <a:r>
              <a:rPr lang="en-US" sz="1200" dirty="0">
                <a:solidFill>
                  <a:srgbClr val="000000"/>
                </a:solidFill>
                <a:effectLst/>
                <a:ea typeface="Calibri" panose="020F0502020204030204" pitchFamily="34" charset="0"/>
                <a:cs typeface="Times New Roman" panose="02020603050405020304" pitchFamily="18" charset="0"/>
              </a:rPr>
              <a:t> </a:t>
            </a:r>
            <a:r>
              <a:rPr lang="en-US" sz="1200" dirty="0" err="1">
                <a:solidFill>
                  <a:srgbClr val="000000"/>
                </a:solidFill>
                <a:effectLst/>
                <a:ea typeface="Calibri" panose="020F0502020204030204" pitchFamily="34" charset="0"/>
                <a:cs typeface="Times New Roman" panose="02020603050405020304" pitchFamily="18" charset="0"/>
              </a:rPr>
              <a:t>Matbaası</a:t>
            </a:r>
            <a:r>
              <a:rPr lang="en-US" sz="1200" dirty="0">
                <a:solidFill>
                  <a:srgbClr val="000000"/>
                </a:solidFill>
                <a:effectLst/>
                <a:ea typeface="Calibri" panose="020F0502020204030204" pitchFamily="34" charset="0"/>
                <a:cs typeface="Times New Roman" panose="02020603050405020304" pitchFamily="18" charset="0"/>
              </a:rPr>
              <a:t>. </a:t>
            </a:r>
            <a:r>
              <a:rPr lang="en-US" sz="1200" u="none" strike="noStrike" dirty="0">
                <a:solidFill>
                  <a:srgbClr val="000000"/>
                </a:solidFill>
                <a:effectLst/>
                <a:ea typeface="Calibri" panose="020F0502020204030204" pitchFamily="34" charset="0"/>
                <a:cs typeface="Times New Roman" panose="02020603050405020304" pitchFamily="18" charset="0"/>
                <a:hlinkClick r:id="rId5"/>
              </a:rPr>
              <a:t>GR295.C9G6 2005</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err="1">
                <a:solidFill>
                  <a:srgbClr val="000000"/>
                </a:solidFill>
                <a:effectLst/>
                <a:ea typeface="Calibri" panose="020F0502020204030204" pitchFamily="34" charset="0"/>
                <a:cs typeface="Times New Roman" panose="02020603050405020304" pitchFamily="18" charset="0"/>
              </a:rPr>
              <a:t>Gökçeoğlu</a:t>
            </a:r>
            <a:r>
              <a:rPr lang="en-US" sz="1200" dirty="0">
                <a:solidFill>
                  <a:srgbClr val="000000"/>
                </a:solidFill>
                <a:effectLst/>
                <a:ea typeface="Calibri" panose="020F0502020204030204" pitchFamily="34" charset="0"/>
                <a:cs typeface="Times New Roman" panose="02020603050405020304" pitchFamily="18" charset="0"/>
              </a:rPr>
              <a:t>, M.(2005). </a:t>
            </a:r>
            <a:r>
              <a:rPr lang="en-US" sz="1200" i="1" dirty="0" err="1">
                <a:solidFill>
                  <a:srgbClr val="000000"/>
                </a:solidFill>
                <a:effectLst/>
                <a:ea typeface="Calibri" panose="020F0502020204030204" pitchFamily="34" charset="0"/>
                <a:cs typeface="Times New Roman" panose="02020603050405020304" pitchFamily="18" charset="0"/>
              </a:rPr>
              <a:t>Toplu</a:t>
            </a:r>
            <a:r>
              <a:rPr lang="en-US" sz="1200" i="1" dirty="0">
                <a:solidFill>
                  <a:srgbClr val="000000"/>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Masallar</a:t>
            </a:r>
            <a:r>
              <a:rPr lang="en-US" sz="1200" i="1" dirty="0">
                <a:solidFill>
                  <a:srgbClr val="000000"/>
                </a:solidFill>
                <a:effectLst/>
                <a:ea typeface="Calibri" panose="020F0502020204030204" pitchFamily="34" charset="0"/>
                <a:cs typeface="Times New Roman" panose="02020603050405020304" pitchFamily="18" charset="0"/>
              </a:rPr>
              <a:t> I-II</a:t>
            </a:r>
            <a:r>
              <a:rPr lang="en-US" sz="1200" dirty="0">
                <a:solidFill>
                  <a:srgbClr val="000000"/>
                </a:solidFill>
                <a:effectLst/>
                <a:ea typeface="Calibri" panose="020F0502020204030204" pitchFamily="34" charset="0"/>
                <a:cs typeface="Times New Roman" panose="02020603050405020304" pitchFamily="18" charset="0"/>
              </a:rPr>
              <a:t>. </a:t>
            </a:r>
            <a:r>
              <a:rPr lang="en-US" sz="1200" dirty="0" err="1">
                <a:solidFill>
                  <a:srgbClr val="000000"/>
                </a:solidFill>
                <a:effectLst/>
                <a:ea typeface="Calibri" panose="020F0502020204030204" pitchFamily="34" charset="0"/>
                <a:cs typeface="Times New Roman" panose="02020603050405020304" pitchFamily="18" charset="0"/>
              </a:rPr>
              <a:t>Lefkoşa</a:t>
            </a:r>
            <a:r>
              <a:rPr lang="en-US" sz="1200" dirty="0">
                <a:solidFill>
                  <a:srgbClr val="000000"/>
                </a:solidFill>
                <a:effectLst/>
                <a:ea typeface="Calibri" panose="020F0502020204030204" pitchFamily="34" charset="0"/>
                <a:cs typeface="Times New Roman" panose="02020603050405020304" pitchFamily="18" charset="0"/>
              </a:rPr>
              <a:t>  : </a:t>
            </a:r>
            <a:r>
              <a:rPr lang="en-US" sz="1200" dirty="0" err="1">
                <a:solidFill>
                  <a:srgbClr val="000000"/>
                </a:solidFill>
                <a:effectLst/>
                <a:ea typeface="Calibri" panose="020F0502020204030204" pitchFamily="34" charset="0"/>
                <a:cs typeface="Times New Roman" panose="02020603050405020304" pitchFamily="18" charset="0"/>
              </a:rPr>
              <a:t>Özyay</a:t>
            </a:r>
            <a:r>
              <a:rPr lang="en-US" sz="1200" dirty="0">
                <a:solidFill>
                  <a:srgbClr val="000000"/>
                </a:solidFill>
                <a:effectLst/>
                <a:ea typeface="Calibri" panose="020F0502020204030204" pitchFamily="34" charset="0"/>
                <a:cs typeface="Times New Roman" panose="02020603050405020304" pitchFamily="18" charset="0"/>
              </a:rPr>
              <a:t> </a:t>
            </a:r>
            <a:r>
              <a:rPr lang="en-US" sz="1200" dirty="0" err="1">
                <a:solidFill>
                  <a:srgbClr val="000000"/>
                </a:solidFill>
                <a:effectLst/>
                <a:ea typeface="Calibri" panose="020F0502020204030204" pitchFamily="34" charset="0"/>
                <a:cs typeface="Times New Roman" panose="02020603050405020304" pitchFamily="18" charset="0"/>
              </a:rPr>
              <a:t>Matbaası</a:t>
            </a:r>
            <a:r>
              <a:rPr lang="en-US" sz="1200" dirty="0">
                <a:solidFill>
                  <a:srgbClr val="000000"/>
                </a:solidFill>
                <a:effectLst/>
                <a:ea typeface="Calibri" panose="020F0502020204030204" pitchFamily="34" charset="0"/>
                <a:cs typeface="Times New Roman" panose="02020603050405020304" pitchFamily="18" charset="0"/>
              </a:rPr>
              <a:t>. </a:t>
            </a:r>
            <a:r>
              <a:rPr lang="en-US" sz="1200" u="none" strike="noStrike" dirty="0">
                <a:solidFill>
                  <a:srgbClr val="000000"/>
                </a:solidFill>
                <a:effectLst/>
                <a:ea typeface="Calibri" panose="020F0502020204030204" pitchFamily="34" charset="0"/>
                <a:cs typeface="Times New Roman" panose="02020603050405020304" pitchFamily="18" charset="0"/>
                <a:hlinkClick r:id="rId5"/>
              </a:rPr>
              <a:t>GR295.C9G6 2005</a:t>
            </a:r>
            <a:endParaRPr lang="el-CY" sz="12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en-US" sz="1200" dirty="0" err="1">
                <a:effectLst/>
                <a:ea typeface="Calibri" panose="020F0502020204030204" pitchFamily="34" charset="0"/>
                <a:cs typeface="Times New Roman" panose="02020603050405020304" pitchFamily="18" charset="0"/>
              </a:rPr>
              <a:t>Horasan</a:t>
            </a:r>
            <a:r>
              <a:rPr lang="en-US" sz="1200" dirty="0">
                <a:effectLst/>
                <a:ea typeface="Calibri" panose="020F0502020204030204" pitchFamily="34" charset="0"/>
                <a:cs typeface="Times New Roman" panose="02020603050405020304" pitchFamily="18" charset="0"/>
              </a:rPr>
              <a:t>, A. E. &amp; </a:t>
            </a:r>
            <a:r>
              <a:rPr lang="en-US" sz="1200" dirty="0" err="1">
                <a:effectLst/>
                <a:ea typeface="Calibri" panose="020F0502020204030204" pitchFamily="34" charset="0"/>
                <a:cs typeface="Times New Roman" panose="02020603050405020304" pitchFamily="18" charset="0"/>
              </a:rPr>
              <a:t>Göre</a:t>
            </a:r>
            <a:r>
              <a:rPr lang="en-US" sz="1200" dirty="0">
                <a:effectLst/>
                <a:ea typeface="Calibri" panose="020F0502020204030204" pitchFamily="34" charset="0"/>
                <a:cs typeface="Times New Roman" panose="02020603050405020304" pitchFamily="18" charset="0"/>
              </a:rPr>
              <a:t>, Z.(2017). Zeynep </a:t>
            </a:r>
            <a:r>
              <a:rPr lang="en-US" sz="1200" dirty="0" err="1">
                <a:effectLst/>
                <a:ea typeface="Calibri" panose="020F0502020204030204" pitchFamily="34" charset="0"/>
                <a:cs typeface="Times New Roman" panose="02020603050405020304" pitchFamily="18" charset="0"/>
              </a:rPr>
              <a:t>Cemali’nin</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Patenli</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Kız</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Romanının</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Çocuk</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Edebiyatının</a:t>
            </a:r>
            <a:r>
              <a:rPr lang="en-US" sz="1200" dirty="0">
                <a:effectLst/>
                <a:ea typeface="Calibri" panose="020F0502020204030204" pitchFamily="34" charset="0"/>
                <a:cs typeface="Times New Roman" panose="02020603050405020304" pitchFamily="18" charset="0"/>
              </a:rPr>
              <a:t> Temel </a:t>
            </a:r>
            <a:r>
              <a:rPr lang="en-US" sz="1200" dirty="0" err="1">
                <a:effectLst/>
                <a:ea typeface="Calibri" panose="020F0502020204030204" pitchFamily="34" charset="0"/>
                <a:cs typeface="Times New Roman" panose="02020603050405020304" pitchFamily="18" charset="0"/>
              </a:rPr>
              <a:t>Ögeleri</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Açısından</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İncelenmesi</a:t>
            </a:r>
            <a:r>
              <a:rPr lang="en-US" sz="1200" i="1" dirty="0">
                <a:effectLst/>
                <a:ea typeface="Calibri" panose="020F0502020204030204" pitchFamily="34" charset="0"/>
                <a:cs typeface="Times New Roman" panose="02020603050405020304" pitchFamily="18" charset="0"/>
              </a:rPr>
              <a:t>. International Journal of Language Academy</a:t>
            </a:r>
            <a:r>
              <a:rPr lang="en-US" sz="1200" dirty="0">
                <a:effectLst/>
                <a:ea typeface="Calibri" panose="020F0502020204030204" pitchFamily="34" charset="0"/>
                <a:cs typeface="Times New Roman" panose="02020603050405020304" pitchFamily="18" charset="0"/>
              </a:rPr>
              <a:t>. 5(6)273-283.</a:t>
            </a:r>
            <a:endParaRPr lang="el-CY" sz="1200" dirty="0">
              <a:effectLst/>
              <a:ea typeface="Calibri" panose="020F0502020204030204" pitchFamily="34" charset="0"/>
              <a:cs typeface="Times New Roman" panose="02020603050405020304" pitchFamily="18" charset="0"/>
            </a:endParaRPr>
          </a:p>
          <a:p>
            <a:pPr algn="just">
              <a:buNone/>
            </a:pPr>
            <a:r>
              <a:rPr lang="tr-TR" sz="1200" dirty="0">
                <a:effectLst/>
                <a:ea typeface="Calibri" panose="020F0502020204030204" pitchFamily="34" charset="0"/>
                <a:cs typeface="Times New Roman" panose="02020603050405020304" pitchFamily="18" charset="0"/>
              </a:rPr>
              <a:t>İ</a:t>
            </a:r>
            <a:r>
              <a:rPr lang="en-US" sz="1200" dirty="0" err="1">
                <a:effectLst/>
                <a:ea typeface="Calibri" panose="020F0502020204030204" pitchFamily="34" charset="0"/>
                <a:cs typeface="Times New Roman" panose="02020603050405020304" pitchFamily="18" charset="0"/>
              </a:rPr>
              <a:t>slamoğlu</a:t>
            </a:r>
            <a:r>
              <a:rPr lang="en-US" sz="1200" dirty="0">
                <a:effectLst/>
                <a:ea typeface="Calibri" panose="020F0502020204030204" pitchFamily="34" charset="0"/>
                <a:cs typeface="Times New Roman" panose="02020603050405020304" pitchFamily="18" charset="0"/>
              </a:rPr>
              <a:t>, M. &amp; </a:t>
            </a:r>
            <a:r>
              <a:rPr lang="en-US" sz="1200" dirty="0" err="1">
                <a:effectLst/>
                <a:ea typeface="Calibri" panose="020F0502020204030204" pitchFamily="34" charset="0"/>
                <a:cs typeface="Times New Roman" panose="02020603050405020304" pitchFamily="18" charset="0"/>
              </a:rPr>
              <a:t>Şevet</a:t>
            </a:r>
            <a:r>
              <a:rPr lang="en-US" sz="1200" dirty="0">
                <a:effectLst/>
                <a:ea typeface="Calibri" panose="020F0502020204030204" pitchFamily="34" charset="0"/>
                <a:cs typeface="Times New Roman" panose="02020603050405020304" pitchFamily="18" charset="0"/>
              </a:rPr>
              <a:t>, O.(ed.) (2007).</a:t>
            </a:r>
            <a:r>
              <a:rPr lang="en-US" sz="1200" dirty="0">
                <a:solidFill>
                  <a:srgbClr val="4D5156"/>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Karşılaştırmalı</a:t>
            </a:r>
            <a:r>
              <a:rPr lang="en-US" sz="1200" i="1" dirty="0">
                <a:solidFill>
                  <a:srgbClr val="000000"/>
                </a:solidFill>
                <a:effectLst/>
                <a:ea typeface="Calibri" panose="020F0502020204030204" pitchFamily="34" charset="0"/>
                <a:cs typeface="Times New Roman" panose="02020603050405020304" pitchFamily="18" charset="0"/>
              </a:rPr>
              <a:t> </a:t>
            </a:r>
            <a:r>
              <a:rPr lang="en-US" sz="1200" i="0" dirty="0" err="1">
                <a:solidFill>
                  <a:srgbClr val="000000"/>
                </a:solidFill>
                <a:effectLst/>
                <a:ea typeface="Calibri" panose="020F0502020204030204" pitchFamily="34" charset="0"/>
                <a:cs typeface="Times New Roman" panose="02020603050405020304" pitchFamily="18" charset="0"/>
              </a:rPr>
              <a:t>Kıbrıs</a:t>
            </a:r>
            <a:r>
              <a:rPr lang="en-US" sz="1200" i="0" dirty="0">
                <a:solidFill>
                  <a:srgbClr val="000000"/>
                </a:solidFill>
                <a:effectLst/>
                <a:ea typeface="Calibri" panose="020F0502020204030204" pitchFamily="34" charset="0"/>
                <a:cs typeface="Times New Roman" panose="02020603050405020304" pitchFamily="18" charset="0"/>
              </a:rPr>
              <a:t> Türk</a:t>
            </a:r>
            <a:r>
              <a:rPr lang="en-US" sz="1200" i="1" dirty="0">
                <a:solidFill>
                  <a:srgbClr val="000000"/>
                </a:solidFill>
                <a:effectLst/>
                <a:ea typeface="Calibri" panose="020F0502020204030204" pitchFamily="34" charset="0"/>
                <a:cs typeface="Times New Roman" panose="02020603050405020304" pitchFamily="18" charset="0"/>
              </a:rPr>
              <a:t> </a:t>
            </a:r>
            <a:r>
              <a:rPr lang="en-US" sz="1200" i="1" dirty="0" err="1">
                <a:solidFill>
                  <a:srgbClr val="000000"/>
                </a:solidFill>
                <a:effectLst/>
                <a:ea typeface="Calibri" panose="020F0502020204030204" pitchFamily="34" charset="0"/>
                <a:cs typeface="Times New Roman" panose="02020603050405020304" pitchFamily="18" charset="0"/>
              </a:rPr>
              <a:t>ve</a:t>
            </a:r>
            <a:r>
              <a:rPr lang="en-US" sz="1200" i="1" dirty="0">
                <a:solidFill>
                  <a:srgbClr val="000000"/>
                </a:solidFill>
                <a:effectLst/>
                <a:ea typeface="Calibri" panose="020F0502020204030204" pitchFamily="34" charset="0"/>
                <a:cs typeface="Times New Roman" panose="02020603050405020304" pitchFamily="18" charset="0"/>
              </a:rPr>
              <a:t> </a:t>
            </a:r>
            <a:r>
              <a:rPr lang="en-US" sz="1200" i="0" dirty="0">
                <a:solidFill>
                  <a:srgbClr val="000000"/>
                </a:solidFill>
                <a:effectLst/>
                <a:ea typeface="Calibri" panose="020F0502020204030204" pitchFamily="34" charset="0"/>
                <a:cs typeface="Times New Roman" panose="02020603050405020304" pitchFamily="18" charset="0"/>
              </a:rPr>
              <a:t>Rum </a:t>
            </a:r>
            <a:r>
              <a:rPr lang="en-US" sz="1200" i="0" dirty="0" err="1">
                <a:solidFill>
                  <a:srgbClr val="000000"/>
                </a:solidFill>
                <a:effectLst/>
                <a:ea typeface="Calibri" panose="020F0502020204030204" pitchFamily="34" charset="0"/>
                <a:cs typeface="Times New Roman" panose="02020603050405020304" pitchFamily="18" charset="0"/>
              </a:rPr>
              <a:t>masalları</a:t>
            </a:r>
            <a:r>
              <a:rPr lang="en-US" sz="1200" i="1" dirty="0">
                <a:solidFill>
                  <a:srgbClr val="000000"/>
                </a:solidFill>
                <a:effectLst/>
                <a:ea typeface="Calibri" panose="020F0502020204030204" pitchFamily="34" charset="0"/>
                <a:cs typeface="Times New Roman" panose="02020603050405020304" pitchFamily="18" charset="0"/>
              </a:rPr>
              <a:t>= Παρα</a:t>
            </a:r>
            <a:r>
              <a:rPr lang="en-US" sz="1200" i="1" dirty="0" err="1">
                <a:solidFill>
                  <a:srgbClr val="000000"/>
                </a:solidFill>
                <a:effectLst/>
                <a:ea typeface="Calibri" panose="020F0502020204030204" pitchFamily="34" charset="0"/>
                <a:cs typeface="Times New Roman" panose="02020603050405020304" pitchFamily="18" charset="0"/>
              </a:rPr>
              <a:t>μύθι</a:t>
            </a:r>
            <a:r>
              <a:rPr lang="en-US" sz="1200" i="1" dirty="0">
                <a:solidFill>
                  <a:srgbClr val="000000"/>
                </a:solidFill>
                <a:effectLst/>
                <a:ea typeface="Calibri" panose="020F0502020204030204" pitchFamily="34" charset="0"/>
                <a:cs typeface="Times New Roman" panose="02020603050405020304" pitchFamily="18" charset="0"/>
              </a:rPr>
              <a:t>α της Κύπρου = Comparative analysis of Turkish Cypriot and Greek Cypriot </a:t>
            </a:r>
            <a:r>
              <a:rPr lang="en-US" sz="1200" dirty="0">
                <a:effectLst/>
                <a:ea typeface="Calibri" panose="020F0502020204030204" pitchFamily="34" charset="0"/>
                <a:cs typeface="Times New Roman" panose="02020603050405020304" pitchFamily="18" charset="0"/>
              </a:rPr>
              <a:t>tales. Nicosia : </a:t>
            </a:r>
            <a:r>
              <a:rPr lang="en-US" sz="1200" dirty="0" err="1">
                <a:effectLst/>
                <a:ea typeface="Calibri" panose="020F0502020204030204" pitchFamily="34" charset="0"/>
                <a:cs typeface="Times New Roman" panose="02020603050405020304" pitchFamily="18" charset="0"/>
              </a:rPr>
              <a:t>Gökada</a:t>
            </a:r>
            <a:r>
              <a:rPr lang="en-US" sz="1200" dirty="0">
                <a:effectLst/>
                <a:ea typeface="Calibri" panose="020F0502020204030204" pitchFamily="34" charset="0"/>
                <a:cs typeface="Times New Roman" panose="02020603050405020304" pitchFamily="18" charset="0"/>
              </a:rPr>
              <a:t> </a:t>
            </a:r>
            <a:r>
              <a:rPr lang="en-US" sz="1200" dirty="0" err="1">
                <a:effectLst/>
                <a:ea typeface="Calibri" panose="020F0502020204030204" pitchFamily="34" charset="0"/>
                <a:cs typeface="Times New Roman" panose="02020603050405020304" pitchFamily="18" charset="0"/>
              </a:rPr>
              <a:t>Yayınları</a:t>
            </a:r>
            <a:r>
              <a:rPr lang="en-US"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i="0" dirty="0" err="1">
                <a:solidFill>
                  <a:srgbClr val="000000"/>
                </a:solidFill>
                <a:effectLst/>
                <a:ea typeface="Calibri" panose="020F0502020204030204" pitchFamily="34" charset="0"/>
                <a:cs typeface="Times New Roman" panose="02020603050405020304" pitchFamily="18" charset="0"/>
              </a:rPr>
              <a:t>Karaosmanoğlu</a:t>
            </a:r>
            <a:r>
              <a:rPr lang="en-US" sz="1200" dirty="0">
                <a:solidFill>
                  <a:srgbClr val="000000"/>
                </a:solidFill>
                <a:effectLst/>
                <a:ea typeface="Calibri" panose="020F0502020204030204" pitchFamily="34" charset="0"/>
                <a:cs typeface="Times New Roman" panose="02020603050405020304" pitchFamily="18" charset="0"/>
              </a:rPr>
              <a:t>, </a:t>
            </a:r>
            <a:r>
              <a:rPr lang="en-US" sz="1200" i="0" dirty="0">
                <a:solidFill>
                  <a:srgbClr val="000000"/>
                </a:solidFill>
                <a:effectLst/>
                <a:ea typeface="Calibri" panose="020F0502020204030204" pitchFamily="34" charset="0"/>
                <a:cs typeface="Times New Roman" panose="02020603050405020304" pitchFamily="18" charset="0"/>
              </a:rPr>
              <a:t>Y. K. (1932).</a:t>
            </a:r>
            <a:r>
              <a:rPr lang="en-US" sz="1200" i="1" dirty="0">
                <a:solidFill>
                  <a:srgbClr val="000000"/>
                </a:solidFill>
                <a:effectLst/>
                <a:ea typeface="Times New Roman" panose="02020603050405020304" pitchFamily="18" charset="0"/>
                <a:cs typeface="Times New Roman" panose="02020603050405020304" pitchFamily="18" charset="0"/>
              </a:rPr>
              <a:t> </a:t>
            </a:r>
            <a:r>
              <a:rPr lang="tr-TR" sz="1200" i="1" dirty="0">
                <a:solidFill>
                  <a:srgbClr val="000000"/>
                </a:solidFill>
                <a:effectLst/>
                <a:ea typeface="Times New Roman" panose="02020603050405020304" pitchFamily="18" charset="0"/>
                <a:cs typeface="Times New Roman" panose="02020603050405020304" pitchFamily="18" charset="0"/>
              </a:rPr>
              <a:t>Yaban</a:t>
            </a:r>
            <a:r>
              <a:rPr lang="en-US" sz="1200" dirty="0">
                <a:solidFill>
                  <a:srgbClr val="000000"/>
                </a:solidFill>
                <a:effectLst/>
                <a:ea typeface="Times New Roman" panose="02020603050405020304" pitchFamily="18" charset="0"/>
                <a:cs typeface="Times New Roman" panose="02020603050405020304" pitchFamily="18" charset="0"/>
              </a:rPr>
              <a:t>, </a:t>
            </a:r>
            <a:r>
              <a:rPr lang="tr-TR" sz="1200" dirty="0">
                <a:solidFill>
                  <a:srgbClr val="000000"/>
                </a:solidFill>
                <a:effectLst/>
                <a:ea typeface="Times New Roman" panose="02020603050405020304" pitchFamily="18" charset="0"/>
                <a:cs typeface="Times New Roman" panose="02020603050405020304" pitchFamily="18" charset="0"/>
              </a:rPr>
              <a:t>İ</a:t>
            </a:r>
            <a:r>
              <a:rPr lang="en-US" sz="1200" dirty="0" err="1">
                <a:solidFill>
                  <a:srgbClr val="000000"/>
                </a:solidFill>
                <a:effectLst/>
                <a:ea typeface="Times New Roman" panose="02020603050405020304" pitchFamily="18" charset="0"/>
                <a:cs typeface="Times New Roman" panose="02020603050405020304" pitchFamily="18" charset="0"/>
              </a:rPr>
              <a:t>stanbul</a:t>
            </a:r>
            <a:r>
              <a:rPr lang="en-US" sz="1200" dirty="0">
                <a:solidFill>
                  <a:srgbClr val="000000"/>
                </a:solidFill>
                <a:effectLst/>
                <a:ea typeface="Times New Roman" panose="02020603050405020304" pitchFamily="18" charset="0"/>
                <a:cs typeface="Times New Roman" panose="02020603050405020304" pitchFamily="18" charset="0"/>
              </a:rPr>
              <a:t>: </a:t>
            </a:r>
            <a:r>
              <a:rPr lang="en-US" sz="1200" i="0" dirty="0">
                <a:solidFill>
                  <a:srgbClr val="000000"/>
                </a:solidFill>
                <a:effectLst/>
                <a:ea typeface="Calibri" panose="020F0502020204030204" pitchFamily="34" charset="0"/>
                <a:cs typeface="Times New Roman" panose="02020603050405020304" pitchFamily="18" charset="0"/>
              </a:rPr>
              <a:t>Muallim Ahmet Halit</a:t>
            </a:r>
            <a:r>
              <a:rPr lang="tr-TR" sz="1200" dirty="0">
                <a:solidFill>
                  <a:srgbClr val="000000"/>
                </a:solidFill>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u="none" strike="noStrike" dirty="0">
                <a:solidFill>
                  <a:srgbClr val="000000"/>
                </a:solidFill>
                <a:effectLst/>
                <a:ea typeface="Calibri" panose="020F0502020204030204" pitchFamily="34" charset="0"/>
                <a:cs typeface="Times New Roman" panose="02020603050405020304" pitchFamily="18" charset="0"/>
                <a:hlinkClick r:id="rId6"/>
              </a:rPr>
              <a:t>PL248.K3Y33 1932</a:t>
            </a:r>
            <a:r>
              <a:rPr lang="tr-TR" sz="1200"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200" b="0" dirty="0" err="1">
                <a:solidFill>
                  <a:srgbClr val="000000"/>
                </a:solidFill>
                <a:effectLst/>
                <a:ea typeface="Calibri" panose="020F0502020204030204" pitchFamily="34" charset="0"/>
                <a:cs typeface="Times New Roman" panose="02020603050405020304" pitchFamily="18" charset="0"/>
              </a:rPr>
              <a:t>Kaplan</a:t>
            </a:r>
            <a:r>
              <a:rPr lang="el-CY" sz="1200" b="0" dirty="0">
                <a:solidFill>
                  <a:srgbClr val="000000"/>
                </a:solidFill>
                <a:effectLst/>
                <a:ea typeface="Calibri" panose="020F0502020204030204" pitchFamily="34" charset="0"/>
                <a:cs typeface="Times New Roman" panose="02020603050405020304" pitchFamily="18" charset="0"/>
              </a:rPr>
              <a:t>, R.(1997). </a:t>
            </a:r>
            <a:r>
              <a:rPr lang="el-CY" sz="1200" b="0" i="1" dirty="0" err="1">
                <a:solidFill>
                  <a:srgbClr val="000000"/>
                </a:solidFill>
                <a:effectLst/>
                <a:ea typeface="Calibri" panose="020F0502020204030204" pitchFamily="34" charset="0"/>
                <a:cs typeface="Times New Roman" panose="02020603050405020304" pitchFamily="18" charset="0"/>
              </a:rPr>
              <a:t>Cumhuriyet</a:t>
            </a:r>
            <a:r>
              <a:rPr lang="el-CY" sz="1200" b="0" i="1" dirty="0">
                <a:solidFill>
                  <a:srgbClr val="000000"/>
                </a:solidFill>
                <a:effectLst/>
                <a:ea typeface="Calibri" panose="020F0502020204030204" pitchFamily="34" charset="0"/>
                <a:cs typeface="Times New Roman" panose="02020603050405020304" pitchFamily="18" charset="0"/>
              </a:rPr>
              <a:t> </a:t>
            </a:r>
            <a:r>
              <a:rPr lang="el-CY" sz="1200" b="0" i="1" dirty="0" err="1">
                <a:solidFill>
                  <a:srgbClr val="000000"/>
                </a:solidFill>
                <a:effectLst/>
                <a:ea typeface="Calibri" panose="020F0502020204030204" pitchFamily="34" charset="0"/>
                <a:cs typeface="Times New Roman" panose="02020603050405020304" pitchFamily="18" charset="0"/>
              </a:rPr>
              <a:t>dönemi</a:t>
            </a:r>
            <a:r>
              <a:rPr lang="el-CY" sz="1200" b="0" i="1" dirty="0">
                <a:solidFill>
                  <a:srgbClr val="000000"/>
                </a:solidFill>
                <a:effectLst/>
                <a:ea typeface="Calibri" panose="020F0502020204030204" pitchFamily="34" charset="0"/>
                <a:cs typeface="Times New Roman" panose="02020603050405020304" pitchFamily="18" charset="0"/>
              </a:rPr>
              <a:t> </a:t>
            </a:r>
            <a:r>
              <a:rPr lang="el-CY" sz="1200" b="0" i="1" dirty="0" err="1">
                <a:solidFill>
                  <a:srgbClr val="000000"/>
                </a:solidFill>
                <a:effectLst/>
                <a:ea typeface="Calibri" panose="020F0502020204030204" pitchFamily="34" charset="0"/>
                <a:cs typeface="Times New Roman" panose="02020603050405020304" pitchFamily="18" charset="0"/>
              </a:rPr>
              <a:t>Türk</a:t>
            </a:r>
            <a:r>
              <a:rPr lang="el-CY" sz="1200" b="0" i="1" dirty="0">
                <a:solidFill>
                  <a:srgbClr val="000000"/>
                </a:solidFill>
                <a:effectLst/>
                <a:ea typeface="Calibri" panose="020F0502020204030204" pitchFamily="34" charset="0"/>
                <a:cs typeface="Times New Roman" panose="02020603050405020304" pitchFamily="18" charset="0"/>
              </a:rPr>
              <a:t> </a:t>
            </a:r>
            <a:r>
              <a:rPr lang="el-CY" sz="1200" b="0" i="1" dirty="0" err="1">
                <a:solidFill>
                  <a:srgbClr val="000000"/>
                </a:solidFill>
                <a:effectLst/>
                <a:ea typeface="Calibri" panose="020F0502020204030204" pitchFamily="34" charset="0"/>
                <a:cs typeface="Times New Roman" panose="02020603050405020304" pitchFamily="18" charset="0"/>
              </a:rPr>
              <a:t>romanında</a:t>
            </a:r>
            <a:r>
              <a:rPr lang="el-CY" sz="1200" b="0" i="1" dirty="0">
                <a:solidFill>
                  <a:srgbClr val="000000"/>
                </a:solidFill>
                <a:effectLst/>
                <a:ea typeface="Calibri" panose="020F0502020204030204" pitchFamily="34" charset="0"/>
                <a:cs typeface="Times New Roman" panose="02020603050405020304" pitchFamily="18" charset="0"/>
              </a:rPr>
              <a:t> </a:t>
            </a:r>
            <a:r>
              <a:rPr lang="el-CY" sz="1200" b="0" i="1" dirty="0" err="1">
                <a:solidFill>
                  <a:srgbClr val="000000"/>
                </a:solidFill>
                <a:effectLst/>
                <a:ea typeface="Calibri" panose="020F0502020204030204" pitchFamily="34" charset="0"/>
                <a:cs typeface="Times New Roman" panose="02020603050405020304" pitchFamily="18" charset="0"/>
              </a:rPr>
              <a:t>köy</a:t>
            </a:r>
            <a:r>
              <a:rPr lang="el-CY" sz="1200" b="0" dirty="0">
                <a:solidFill>
                  <a:srgbClr val="000000"/>
                </a:solidFill>
                <a:effectLst/>
                <a:ea typeface="Calibri" panose="020F0502020204030204" pitchFamily="34" charset="0"/>
                <a:cs typeface="Times New Roman" panose="02020603050405020304" pitchFamily="18" charset="0"/>
              </a:rPr>
              <a:t>.</a:t>
            </a:r>
            <a:r>
              <a:rPr lang="el-CY" sz="1200" dirty="0">
                <a:solidFill>
                  <a:srgbClr val="000000"/>
                </a:solidFill>
                <a:effectLst/>
                <a:ea typeface="Calibri" panose="020F0502020204030204" pitchFamily="34" charset="0"/>
                <a:cs typeface="Times New Roman" panose="02020603050405020304" pitchFamily="18" charset="0"/>
              </a:rPr>
              <a:t> </a:t>
            </a:r>
            <a:r>
              <a:rPr lang="el-CY" sz="1200" dirty="0" err="1">
                <a:solidFill>
                  <a:srgbClr val="000000"/>
                </a:solidFill>
                <a:effectLst/>
                <a:ea typeface="Calibri" panose="020F0502020204030204" pitchFamily="34" charset="0"/>
                <a:cs typeface="Times New Roman" panose="02020603050405020304" pitchFamily="18" charset="0"/>
              </a:rPr>
              <a:t>Ankara</a:t>
            </a:r>
            <a:r>
              <a:rPr lang="el-CY" sz="1200" dirty="0">
                <a:solidFill>
                  <a:srgbClr val="000000"/>
                </a:solidFill>
                <a:effectLst/>
                <a:ea typeface="Calibri" panose="020F0502020204030204" pitchFamily="34" charset="0"/>
                <a:cs typeface="Times New Roman" panose="02020603050405020304" pitchFamily="18" charset="0"/>
              </a:rPr>
              <a:t> : </a:t>
            </a:r>
            <a:r>
              <a:rPr lang="el-CY" sz="1200" dirty="0" err="1">
                <a:solidFill>
                  <a:srgbClr val="000000"/>
                </a:solidFill>
                <a:effectLst/>
                <a:ea typeface="Calibri" panose="020F0502020204030204" pitchFamily="34" charset="0"/>
                <a:cs typeface="Times New Roman" panose="02020603050405020304" pitchFamily="18" charset="0"/>
              </a:rPr>
              <a:t>Akçag</a:t>
            </a:r>
            <a:r>
              <a:rPr lang="el-CY" sz="1200" dirty="0">
                <a:solidFill>
                  <a:srgbClr val="000000"/>
                </a:solidFill>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200" u="none" strike="noStrike" dirty="0">
                <a:solidFill>
                  <a:srgbClr val="000000"/>
                </a:solidFill>
                <a:effectLst/>
                <a:ea typeface="Calibri" panose="020F0502020204030204" pitchFamily="34" charset="0"/>
                <a:cs typeface="Times New Roman" panose="02020603050405020304" pitchFamily="18" charset="0"/>
                <a:hlinkClick r:id="rId7"/>
              </a:rPr>
              <a:t>PL223.K37 1997</a:t>
            </a:r>
            <a:r>
              <a:rPr lang="el-CY" sz="1200"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3317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69FE3E-B359-E1BE-0DF8-DF3B20321B12}"/>
              </a:ext>
            </a:extLst>
          </p:cNvPr>
          <p:cNvSpPr txBox="1"/>
          <p:nvPr/>
        </p:nvSpPr>
        <p:spPr>
          <a:xfrm>
            <a:off x="729341" y="879959"/>
            <a:ext cx="10254344" cy="5267083"/>
          </a:xfrm>
          <a:prstGeom prst="rect">
            <a:avLst/>
          </a:prstGeom>
          <a:noFill/>
          <a:ln w="38100">
            <a:solidFill>
              <a:schemeClr val="tx1"/>
            </a:solidFill>
          </a:ln>
        </p:spPr>
        <p:txBody>
          <a:bodyPr wrap="square">
            <a:spAutoFit/>
          </a:bodyPr>
          <a:lstStyle/>
          <a:p>
            <a:pPr algn="just">
              <a:lnSpc>
                <a:spcPct val="107000"/>
              </a:lnSpc>
              <a:spcAft>
                <a:spcPts val="800"/>
              </a:spcAft>
              <a:buNone/>
            </a:pPr>
            <a:r>
              <a:rPr lang="en-US" sz="1200" b="1" i="0" dirty="0" err="1">
                <a:solidFill>
                  <a:srgbClr val="FF0000"/>
                </a:solidFill>
                <a:effectLst/>
                <a:ea typeface="Calibri" panose="020F0502020204030204" pitchFamily="34" charset="0"/>
                <a:cs typeface="Times New Roman" panose="02020603050405020304" pitchFamily="18" charset="0"/>
              </a:rPr>
              <a:t>Θεωρητικό</a:t>
            </a:r>
            <a:r>
              <a:rPr lang="en-US" sz="1200" b="1" i="0" dirty="0">
                <a:solidFill>
                  <a:srgbClr val="FF0000"/>
                </a:solidFill>
                <a:effectLst/>
                <a:ea typeface="Calibri" panose="020F0502020204030204" pitchFamily="34" charset="0"/>
                <a:cs typeface="Times New Roman" panose="02020603050405020304" pitchFamily="18" charset="0"/>
              </a:rPr>
              <a:t> υπόβα</a:t>
            </a:r>
            <a:r>
              <a:rPr lang="en-US" sz="1200" b="1" i="0" dirty="0" err="1">
                <a:solidFill>
                  <a:srgbClr val="FF0000"/>
                </a:solidFill>
                <a:effectLst/>
                <a:ea typeface="Calibri" panose="020F0502020204030204" pitchFamily="34" charset="0"/>
                <a:cs typeface="Times New Roman" panose="02020603050405020304" pitchFamily="18" charset="0"/>
              </a:rPr>
              <a:t>θρο</a:t>
            </a:r>
            <a:r>
              <a:rPr lang="el-CY" sz="1200" b="1" dirty="0">
                <a:solidFill>
                  <a:srgbClr val="FF0000"/>
                </a:solidFill>
                <a:effectLst/>
                <a:ea typeface="Calibri" panose="020F0502020204030204" pitchFamily="34" charset="0"/>
                <a:cs typeface="Times New Roman" panose="02020603050405020304" pitchFamily="18" charset="0"/>
              </a:rPr>
              <a:t> - </a:t>
            </a:r>
            <a:r>
              <a:rPr lang="el-GR" sz="1200" b="1" i="0" dirty="0">
                <a:solidFill>
                  <a:srgbClr val="FF0000"/>
                </a:solidFill>
                <a:effectLst/>
                <a:ea typeface="Calibri" panose="020F0502020204030204" pitchFamily="34" charset="0"/>
                <a:cs typeface="Times New Roman" panose="02020603050405020304" pitchFamily="18" charset="0"/>
              </a:rPr>
              <a:t>Β</a:t>
            </a:r>
            <a:r>
              <a:rPr lang="en-US" sz="1200" b="1" i="0" dirty="0">
                <a:solidFill>
                  <a:srgbClr val="FF0000"/>
                </a:solidFill>
                <a:effectLst/>
                <a:ea typeface="Calibri" panose="020F0502020204030204" pitchFamily="34" charset="0"/>
                <a:cs typeface="Times New Roman" panose="02020603050405020304" pitchFamily="18" charset="0"/>
              </a:rPr>
              <a:t>ιβ</a:t>
            </a:r>
            <a:r>
              <a:rPr lang="en-US" sz="1200" b="1" i="0" dirty="0" err="1">
                <a:solidFill>
                  <a:srgbClr val="FF0000"/>
                </a:solidFill>
                <a:effectLst/>
                <a:ea typeface="Calibri" panose="020F0502020204030204" pitchFamily="34" charset="0"/>
                <a:cs typeface="Times New Roman" panose="02020603050405020304" pitchFamily="18" charset="0"/>
              </a:rPr>
              <a:t>λιογρ</a:t>
            </a:r>
            <a:r>
              <a:rPr lang="en-US" sz="1200" b="1" i="0" dirty="0">
                <a:solidFill>
                  <a:srgbClr val="FF0000"/>
                </a:solidFill>
                <a:effectLst/>
                <a:ea typeface="Calibri" panose="020F0502020204030204" pitchFamily="34" charset="0"/>
                <a:cs typeface="Times New Roman" panose="02020603050405020304" pitchFamily="18" charset="0"/>
              </a:rPr>
              <a:t>αφική</a:t>
            </a:r>
            <a:r>
              <a:rPr lang="el-CY" sz="1200" b="1" dirty="0">
                <a:solidFill>
                  <a:srgbClr val="FF0000"/>
                </a:solidFill>
                <a:effectLst/>
                <a:ea typeface="Calibri" panose="020F0502020204030204" pitchFamily="34" charset="0"/>
                <a:cs typeface="Times New Roman" panose="02020603050405020304" pitchFamily="18" charset="0"/>
              </a:rPr>
              <a:t> </a:t>
            </a:r>
            <a:r>
              <a:rPr lang="en-US" sz="1200" b="1" dirty="0">
                <a:solidFill>
                  <a:srgbClr val="FF0000"/>
                </a:solidFill>
                <a:effectLst/>
                <a:ea typeface="Calibri" panose="020F0502020204030204" pitchFamily="34" charset="0"/>
                <a:cs typeface="Times New Roman" panose="02020603050405020304" pitchFamily="18" charset="0"/>
              </a:rPr>
              <a:t>ανα</a:t>
            </a:r>
            <a:r>
              <a:rPr lang="en-US" sz="1200" b="1" dirty="0" err="1">
                <a:solidFill>
                  <a:srgbClr val="FF0000"/>
                </a:solidFill>
                <a:effectLst/>
                <a:ea typeface="Calibri" panose="020F0502020204030204" pitchFamily="34" charset="0"/>
                <a:cs typeface="Times New Roman" panose="02020603050405020304" pitchFamily="18" charset="0"/>
              </a:rPr>
              <a:t>σκό</a:t>
            </a:r>
            <a:r>
              <a:rPr lang="en-US" sz="1200" b="1" dirty="0">
                <a:solidFill>
                  <a:srgbClr val="FF0000"/>
                </a:solidFill>
                <a:effectLst/>
                <a:ea typeface="Calibri" panose="020F0502020204030204" pitchFamily="34" charset="0"/>
                <a:cs typeface="Times New Roman" panose="02020603050405020304" pitchFamily="18" charset="0"/>
              </a:rPr>
              <a:t>πηση</a:t>
            </a:r>
            <a:r>
              <a:rPr lang="el-CY" sz="1200" b="1" u="sng" dirty="0">
                <a:solidFill>
                  <a:srgbClr val="FF0000"/>
                </a:solidFill>
                <a:effectLst/>
                <a:ea typeface="Times New Roman" panose="02020603050405020304" pitchFamily="18" charset="0"/>
                <a:cs typeface="Times New Roman" panose="02020603050405020304" pitchFamily="18" charset="0"/>
              </a:rPr>
              <a:t>    </a:t>
            </a:r>
            <a:endParaRPr lang="el-CY" sz="1200" b="1"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200" dirty="0">
                <a:effectLst/>
                <a:ea typeface="Times New Roman" panose="02020603050405020304" pitchFamily="18"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effectLst/>
                <a:ea typeface="Times New Roman" panose="02020603050405020304" pitchFamily="18" charset="0"/>
                <a:cs typeface="Times New Roman" panose="02020603050405020304" pitchFamily="18" charset="0"/>
              </a:rPr>
              <a:t>Barnes, C. (1995).Disability, cultural representation  and  language. </a:t>
            </a:r>
            <a:r>
              <a:rPr lang="en-US" sz="1200" i="1" dirty="0">
                <a:effectLst/>
                <a:ea typeface="Times New Roman" panose="02020603050405020304" pitchFamily="18" charset="0"/>
                <a:cs typeface="Times New Roman" panose="02020603050405020304" pitchFamily="18" charset="0"/>
              </a:rPr>
              <a:t>Critical Public Health</a:t>
            </a:r>
            <a:r>
              <a:rPr lang="en-US" sz="1200" dirty="0">
                <a:effectLst/>
                <a:ea typeface="Times New Roman" panose="02020603050405020304" pitchFamily="18" charset="0"/>
                <a:cs typeface="Times New Roman" panose="02020603050405020304" pitchFamily="18" charset="0"/>
              </a:rPr>
              <a:t>, 6(2)9-20.</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effectLst/>
                <a:ea typeface="Calibri" panose="020F0502020204030204" pitchFamily="34" charset="0"/>
                <a:cs typeface="Times New Roman" panose="02020603050405020304" pitchFamily="18" charset="0"/>
              </a:rPr>
              <a:t>Corker, M. &amp; French,  S. (ed.). </a:t>
            </a:r>
            <a:r>
              <a:rPr lang="en-US" sz="1200" i="1" dirty="0">
                <a:effectLst/>
                <a:ea typeface="Calibri" panose="020F0502020204030204" pitchFamily="34" charset="0"/>
                <a:cs typeface="Times New Roman" panose="02020603050405020304" pitchFamily="18" charset="0"/>
              </a:rPr>
              <a:t>Disability discourse</a:t>
            </a:r>
            <a:r>
              <a:rPr lang="en-US" sz="1200" dirty="0">
                <a:effectLst/>
                <a:ea typeface="Calibri" panose="020F0502020204030204" pitchFamily="34" charset="0"/>
                <a:cs typeface="Times New Roman" panose="02020603050405020304" pitchFamily="18" charset="0"/>
              </a:rPr>
              <a:t>. Buckingham, Philadelphia : Open University Press.</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Times New Roman" panose="02020603050405020304" pitchFamily="18" charset="0"/>
                <a:cs typeface="Times New Roman" panose="02020603050405020304" pitchFamily="18" charset="0"/>
              </a:rPr>
              <a:t>Κουππάνου</a:t>
            </a:r>
            <a:r>
              <a:rPr lang="el-GR" sz="1200" dirty="0">
                <a:effectLst/>
                <a:ea typeface="Times New Roman" panose="02020603050405020304" pitchFamily="18" charset="0"/>
                <a:cs typeface="Times New Roman" panose="02020603050405020304" pitchFamily="18" charset="0"/>
              </a:rPr>
              <a:t>, Α. &amp; </a:t>
            </a:r>
            <a:r>
              <a:rPr lang="el-GR" sz="1200" dirty="0" err="1">
                <a:effectLst/>
                <a:ea typeface="Times New Roman" panose="02020603050405020304" pitchFamily="18" charset="0"/>
                <a:cs typeface="Times New Roman" panose="02020603050405020304" pitchFamily="18" charset="0"/>
              </a:rPr>
              <a:t>Φτιάκα</a:t>
            </a:r>
            <a:r>
              <a:rPr lang="el-GR" sz="1200" dirty="0">
                <a:effectLst/>
                <a:ea typeface="Times New Roman" panose="02020603050405020304" pitchFamily="18" charset="0"/>
                <a:cs typeface="Times New Roman" panose="02020603050405020304" pitchFamily="18" charset="0"/>
              </a:rPr>
              <a:t>, </a:t>
            </a:r>
            <a:r>
              <a:rPr lang="en-US" sz="1200" dirty="0">
                <a:effectLst/>
                <a:ea typeface="Times New Roman" panose="02020603050405020304" pitchFamily="18" charset="0"/>
                <a:cs typeface="Times New Roman" panose="02020603050405020304" pitchFamily="18" charset="0"/>
              </a:rPr>
              <a:t>E</a:t>
            </a:r>
            <a:r>
              <a:rPr lang="el-GR" sz="1200" dirty="0">
                <a:effectLst/>
                <a:ea typeface="Times New Roman" panose="02020603050405020304" pitchFamily="18" charset="0"/>
                <a:cs typeface="Times New Roman" panose="02020603050405020304" pitchFamily="18" charset="0"/>
              </a:rPr>
              <a:t>.(2009). </a:t>
            </a:r>
            <a:r>
              <a:rPr lang="el-GR" sz="1200" i="1" dirty="0">
                <a:effectLst/>
                <a:ea typeface="Calibri" panose="020F0502020204030204" pitchFamily="34" charset="0"/>
                <a:cs typeface="Times New Roman" panose="02020603050405020304" pitchFamily="18" charset="0"/>
              </a:rPr>
              <a:t>Από το περιθώριο στο μάτι του κυκλώνα : η εκπαίδευση των κωφών στην Κύπρο</a:t>
            </a:r>
            <a:r>
              <a:rPr lang="el-GR" sz="1200" dirty="0">
                <a:effectLst/>
                <a:ea typeface="Calibri" panose="020F0502020204030204" pitchFamily="34" charset="0"/>
                <a:cs typeface="Times New Roman" panose="02020603050405020304" pitchFamily="18" charset="0"/>
              </a:rPr>
              <a:t>. Αθήνα : Πεδίο.</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a:effectLst/>
                <a:ea typeface="Times New Roman" panose="02020603050405020304" pitchFamily="18" charset="0"/>
                <a:cs typeface="Times New Roman" panose="02020603050405020304" pitchFamily="18" charset="0"/>
              </a:rPr>
              <a:t>Παναγή,  Γ. Μ.(2004). Πως η  προσέγγιση  της λογοτεχνίας μπορεί  να συμβάλει  στη διαμόρφωση  πολιτών  μιας κοσμοπολιτικής  κοινωνίας.  </a:t>
            </a:r>
            <a:r>
              <a:rPr lang="el-GR" sz="1200" dirty="0">
                <a:effectLst/>
                <a:ea typeface="Calibri" panose="020F0502020204030204" pitchFamily="34" charset="0"/>
                <a:cs typeface="Times New Roman" panose="02020603050405020304" pitchFamily="18" charset="0"/>
              </a:rPr>
              <a:t>στο Αθανάσιος </a:t>
            </a:r>
            <a:r>
              <a:rPr lang="el-GR" sz="1200" dirty="0" err="1">
                <a:effectLst/>
                <a:ea typeface="Calibri" panose="020F0502020204030204" pitchFamily="34" charset="0"/>
                <a:cs typeface="Times New Roman" panose="02020603050405020304" pitchFamily="18" charset="0"/>
              </a:rPr>
              <a:t>Γαγάτσης</a:t>
            </a:r>
            <a:r>
              <a:rPr lang="el-GR" sz="1200" dirty="0">
                <a:effectLst/>
                <a:ea typeface="Calibri" panose="020F0502020204030204" pitchFamily="34" charset="0"/>
                <a:cs typeface="Times New Roman" panose="02020603050405020304" pitchFamily="18" charset="0"/>
              </a:rPr>
              <a:t>  [κ.ά.]   (επιμέλεια έκδοσης) (2004). </a:t>
            </a:r>
            <a:r>
              <a:rPr lang="el-GR" sz="1200" i="1" dirty="0">
                <a:effectLst/>
                <a:ea typeface="Times New Roman" panose="02020603050405020304" pitchFamily="18" charset="0"/>
                <a:cs typeface="Times New Roman" panose="02020603050405020304" pitchFamily="18" charset="0"/>
              </a:rPr>
              <a:t> </a:t>
            </a:r>
            <a:r>
              <a:rPr lang="el-GR" sz="1200" i="1" dirty="0">
                <a:effectLst/>
                <a:ea typeface="Calibri" panose="020F0502020204030204" pitchFamily="34" charset="0"/>
                <a:cs typeface="Times New Roman" panose="02020603050405020304" pitchFamily="18" charset="0"/>
              </a:rPr>
              <a:t>Σύγχρονες τάσεις στην εκπαιδευτική έρευνα και πρακτική : πρακτικά </a:t>
            </a:r>
            <a:r>
              <a:rPr lang="en-US" sz="1200" i="1" dirty="0">
                <a:effectLst/>
                <a:ea typeface="Calibri" panose="020F0502020204030204" pitchFamily="34" charset="0"/>
                <a:cs typeface="Times New Roman" panose="02020603050405020304" pitchFamily="18" charset="0"/>
              </a:rPr>
              <a:t>VIII</a:t>
            </a:r>
            <a:r>
              <a:rPr lang="el-GR" sz="1200" i="1" dirty="0">
                <a:effectLst/>
                <a:ea typeface="Calibri" panose="020F0502020204030204" pitchFamily="34" charset="0"/>
                <a:cs typeface="Times New Roman" panose="02020603050405020304" pitchFamily="18" charset="0"/>
              </a:rPr>
              <a:t> </a:t>
            </a:r>
            <a:r>
              <a:rPr lang="el-GR" sz="1200" i="1" dirty="0" err="1">
                <a:effectLst/>
                <a:ea typeface="Calibri" panose="020F0502020204030204" pitchFamily="34" charset="0"/>
                <a:cs typeface="Times New Roman" panose="02020603050405020304" pitchFamily="18" charset="0"/>
              </a:rPr>
              <a:t>παγκύπριου</a:t>
            </a:r>
            <a:r>
              <a:rPr lang="el-GR" sz="1200" i="1" dirty="0">
                <a:effectLst/>
                <a:ea typeface="Calibri" panose="020F0502020204030204" pitchFamily="34" charset="0"/>
                <a:cs typeface="Times New Roman" panose="02020603050405020304" pitchFamily="18" charset="0"/>
              </a:rPr>
              <a:t> συνεδρίου Παιδαγωγικής Εταιρείας Κύπρου.  </a:t>
            </a:r>
            <a:r>
              <a:rPr lang="el-GR" sz="1200" dirty="0">
                <a:effectLst/>
                <a:ea typeface="Calibri" panose="020F0502020204030204" pitchFamily="34" charset="0"/>
                <a:cs typeface="Times New Roman" panose="02020603050405020304" pitchFamily="18" charset="0"/>
              </a:rPr>
              <a:t>Λευκωσία, Μάιος 2004, Πανεπιστήμιο Κύπρου.</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Times New Roman" panose="02020603050405020304" pitchFamily="18" charset="0"/>
                <a:cs typeface="Times New Roman" panose="02020603050405020304" pitchFamily="18" charset="0"/>
              </a:rPr>
              <a:t>Περικλέους</a:t>
            </a:r>
            <a:r>
              <a:rPr lang="el-GR" sz="1200" dirty="0">
                <a:effectLst/>
                <a:ea typeface="Times New Roman" panose="02020603050405020304" pitchFamily="18" charset="0"/>
                <a:cs typeface="Times New Roman" panose="02020603050405020304" pitchFamily="18" charset="0"/>
              </a:rPr>
              <a:t>, Σ., </a:t>
            </a:r>
            <a:r>
              <a:rPr lang="el-GR" sz="1200" dirty="0" err="1">
                <a:effectLst/>
                <a:ea typeface="Times New Roman" panose="02020603050405020304" pitchFamily="18" charset="0"/>
                <a:cs typeface="Times New Roman" panose="02020603050405020304" pitchFamily="18" charset="0"/>
              </a:rPr>
              <a:t>Λιασίδου</a:t>
            </a:r>
            <a:r>
              <a:rPr lang="el-GR" sz="1200" dirty="0">
                <a:effectLst/>
                <a:ea typeface="Times New Roman" panose="02020603050405020304" pitchFamily="18" charset="0"/>
                <a:cs typeface="Times New Roman" panose="02020603050405020304" pitchFamily="18" charset="0"/>
              </a:rPr>
              <a:t>, Α. &amp; </a:t>
            </a:r>
            <a:r>
              <a:rPr lang="el-GR" sz="1200" dirty="0" err="1">
                <a:effectLst/>
                <a:ea typeface="Times New Roman" panose="02020603050405020304" pitchFamily="18" charset="0"/>
                <a:cs typeface="Times New Roman" panose="02020603050405020304" pitchFamily="18" charset="0"/>
              </a:rPr>
              <a:t>Φτιάκα</a:t>
            </a:r>
            <a:r>
              <a:rPr lang="el-GR" sz="1200" dirty="0">
                <a:effectLst/>
                <a:ea typeface="Times New Roman" panose="02020603050405020304" pitchFamily="18" charset="0"/>
                <a:cs typeface="Times New Roman" panose="02020603050405020304" pitchFamily="18" charset="0"/>
              </a:rPr>
              <a:t>, Ε.(2011). Ανάλυση Περιεχομένου : Η αναπηρία στα τέσσερα Ευαγγέλια. Πώς προσεγγίζεται  η αναπηρία  και η ασθένεια  από  τον  Ορθόδοξο Χριστιανισμό;. στο </a:t>
            </a:r>
            <a:r>
              <a:rPr lang="el-GR" sz="1200" dirty="0">
                <a:effectLst/>
                <a:ea typeface="Calibri" panose="020F0502020204030204" pitchFamily="34" charset="0"/>
                <a:cs typeface="Times New Roman" panose="02020603050405020304" pitchFamily="18" charset="0"/>
              </a:rPr>
              <a:t>Κατερίνα Μαύρου και </a:t>
            </a:r>
            <a:r>
              <a:rPr lang="el-GR" sz="1200" dirty="0" err="1">
                <a:effectLst/>
                <a:ea typeface="Calibri" panose="020F0502020204030204" pitchFamily="34" charset="0"/>
                <a:cs typeface="Times New Roman" panose="02020603050405020304" pitchFamily="18" charset="0"/>
              </a:rPr>
              <a:t>Ιάσονας</a:t>
            </a:r>
            <a:r>
              <a:rPr lang="el-GR" sz="1200" dirty="0">
                <a:effectLst/>
                <a:ea typeface="Calibri" panose="020F0502020204030204" pitchFamily="34" charset="0"/>
                <a:cs typeface="Times New Roman" panose="02020603050405020304" pitchFamily="18" charset="0"/>
              </a:rPr>
              <a:t> </a:t>
            </a:r>
            <a:r>
              <a:rPr lang="el-GR" sz="1200" dirty="0" err="1">
                <a:effectLst/>
                <a:ea typeface="Calibri" panose="020F0502020204030204" pitchFamily="34" charset="0"/>
                <a:cs typeface="Times New Roman" panose="02020603050405020304" pitchFamily="18" charset="0"/>
              </a:rPr>
              <a:t>Λαμπριανού</a:t>
            </a:r>
            <a:r>
              <a:rPr lang="el-GR" sz="1200" dirty="0">
                <a:effectLst/>
                <a:ea typeface="Calibri" panose="020F0502020204030204" pitchFamily="34" charset="0"/>
                <a:cs typeface="Times New Roman" panose="02020603050405020304" pitchFamily="18" charset="0"/>
              </a:rPr>
              <a:t> (</a:t>
            </a:r>
            <a:r>
              <a:rPr lang="el-GR" sz="1200" dirty="0" err="1">
                <a:effectLst/>
                <a:ea typeface="Calibri" panose="020F0502020204030204" pitchFamily="34" charset="0"/>
                <a:cs typeface="Times New Roman" panose="02020603050405020304" pitchFamily="18" charset="0"/>
              </a:rPr>
              <a:t>επιμ</a:t>
            </a:r>
            <a:r>
              <a:rPr lang="el-GR" sz="1200" dirty="0">
                <a:effectLst/>
                <a:ea typeface="Calibri" panose="020F0502020204030204" pitchFamily="34" charset="0"/>
                <a:cs typeface="Times New Roman" panose="02020603050405020304" pitchFamily="18" charset="0"/>
              </a:rPr>
              <a:t>.).</a:t>
            </a:r>
            <a:r>
              <a:rPr lang="el-GR" sz="1200" i="1" dirty="0">
                <a:effectLst/>
                <a:ea typeface="Calibri" panose="020F0502020204030204" pitchFamily="34" charset="0"/>
                <a:cs typeface="Times New Roman" panose="02020603050405020304" pitchFamily="18" charset="0"/>
              </a:rPr>
              <a:t> </a:t>
            </a:r>
            <a:r>
              <a:rPr lang="el-GR" sz="1200" i="1" u="none" strike="noStrike" dirty="0">
                <a:solidFill>
                  <a:srgbClr val="0000FF"/>
                </a:solidFill>
                <a:effectLst/>
                <a:ea typeface="Calibri" panose="020F0502020204030204" pitchFamily="34" charset="0"/>
                <a:cs typeface="Times New Roman" panose="02020603050405020304" pitchFamily="18" charset="0"/>
                <a:hlinkClick r:id="rId2"/>
              </a:rPr>
              <a:t>Κοινωνική δικαιοσύνη και συμμετοχή : ο ρόλος της τριτοβάθμιας εκπαίδευσης, : πρακτικά από το συνέδριο: </a:t>
            </a:r>
            <a:r>
              <a:rPr lang="en-US" sz="1200" i="1" u="none" strike="noStrike" dirty="0">
                <a:solidFill>
                  <a:srgbClr val="0000FF"/>
                </a:solidFill>
                <a:effectLst/>
                <a:ea typeface="Calibri" panose="020F0502020204030204" pitchFamily="34" charset="0"/>
                <a:cs typeface="Times New Roman" panose="02020603050405020304" pitchFamily="18" charset="0"/>
                <a:hlinkClick r:id="rId2"/>
              </a:rPr>
              <a:t>Social justice and participation</a:t>
            </a:r>
            <a:r>
              <a:rPr lang="el-GR" sz="1200" i="1" u="none" strike="noStrike" dirty="0">
                <a:solidFill>
                  <a:srgbClr val="0000FF"/>
                </a:solidFill>
                <a:effectLst/>
                <a:ea typeface="Calibri" panose="020F0502020204030204" pitchFamily="34" charset="0"/>
                <a:cs typeface="Times New Roman" panose="02020603050405020304" pitchFamily="18" charset="0"/>
                <a:hlinkClick r:id="rId2"/>
              </a:rPr>
              <a:t> : </a:t>
            </a:r>
            <a:r>
              <a:rPr lang="en-US" sz="1200" i="1" u="none" strike="noStrike" dirty="0">
                <a:solidFill>
                  <a:srgbClr val="0000FF"/>
                </a:solidFill>
                <a:effectLst/>
                <a:ea typeface="Calibri" panose="020F0502020204030204" pitchFamily="34" charset="0"/>
                <a:cs typeface="Times New Roman" panose="02020603050405020304" pitchFamily="18" charset="0"/>
                <a:hlinkClick r:id="rId2"/>
              </a:rPr>
              <a:t>the role of higher education</a:t>
            </a:r>
            <a:r>
              <a:rPr lang="el-GR" sz="1200" i="1" u="none" strike="noStrike" dirty="0">
                <a:solidFill>
                  <a:srgbClr val="0000FF"/>
                </a:solidFill>
                <a:effectLst/>
                <a:ea typeface="Calibri" panose="020F0502020204030204" pitchFamily="34" charset="0"/>
                <a:cs typeface="Times New Roman" panose="02020603050405020304" pitchFamily="18" charset="0"/>
                <a:hlinkClick r:id="rId2"/>
              </a:rPr>
              <a:t>. </a:t>
            </a:r>
            <a:r>
              <a:rPr lang="el-GR" sz="1200" u="none" strike="noStrike" dirty="0">
                <a:solidFill>
                  <a:srgbClr val="0000FF"/>
                </a:solidFill>
                <a:effectLst/>
                <a:ea typeface="Calibri" panose="020F0502020204030204" pitchFamily="34" charset="0"/>
                <a:cs typeface="Times New Roman" panose="02020603050405020304" pitchFamily="18" charset="0"/>
                <a:hlinkClick r:id="rId2"/>
              </a:rPr>
              <a:t>Λευκωσία</a:t>
            </a:r>
            <a:r>
              <a:rPr lang="en-US" sz="1200" i="1" u="none" strike="noStrike" dirty="0">
                <a:solidFill>
                  <a:srgbClr val="0000FF"/>
                </a:solidFill>
                <a:effectLst/>
                <a:ea typeface="Calibri" panose="020F0502020204030204" pitchFamily="34" charset="0"/>
                <a:cs typeface="Times New Roman" panose="02020603050405020304" pitchFamily="18" charset="0"/>
                <a:hlinkClick r:id="rId2"/>
              </a:rPr>
              <a:t>, </a:t>
            </a:r>
            <a:r>
              <a:rPr lang="en-US" sz="1200" dirty="0">
                <a:effectLst/>
                <a:ea typeface="Calibri" panose="020F0502020204030204" pitchFamily="34" charset="0"/>
                <a:cs typeface="Times New Roman" panose="02020603050405020304" pitchFamily="18" charset="0"/>
              </a:rPr>
              <a:t>25-27 </a:t>
            </a:r>
            <a:r>
              <a:rPr lang="el-GR" sz="1200" dirty="0">
                <a:effectLst/>
                <a:ea typeface="Calibri" panose="020F0502020204030204" pitchFamily="34" charset="0"/>
                <a:cs typeface="Times New Roman" panose="02020603050405020304" pitchFamily="18" charset="0"/>
              </a:rPr>
              <a:t>Νοεμβρίου</a:t>
            </a:r>
            <a:r>
              <a:rPr lang="en-US" sz="1200" dirty="0">
                <a:effectLst/>
                <a:ea typeface="Calibri" panose="020F0502020204030204" pitchFamily="34" charset="0"/>
                <a:cs typeface="Times New Roman" panose="02020603050405020304" pitchFamily="18" charset="0"/>
              </a:rPr>
              <a:t> 2011, </a:t>
            </a:r>
            <a:r>
              <a:rPr lang="el-GR" sz="1200" dirty="0">
                <a:effectLst/>
                <a:ea typeface="Calibri" panose="020F0502020204030204" pitchFamily="34" charset="0"/>
                <a:cs typeface="Times New Roman" panose="02020603050405020304" pitchFamily="18" charset="0"/>
              </a:rPr>
              <a:t>Πανεπιστήμιο Κύπρου</a:t>
            </a:r>
            <a:r>
              <a:rPr lang="en-US"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effectLst/>
                <a:ea typeface="Calibri" panose="020F0502020204030204" pitchFamily="34" charset="0"/>
                <a:cs typeface="Times New Roman" panose="02020603050405020304" pitchFamily="18" charset="0"/>
              </a:rPr>
              <a:t>Shakespeare, T. (1999).</a:t>
            </a:r>
            <a:r>
              <a:rPr lang="en-US" sz="1200" dirty="0">
                <a:effectLst/>
                <a:ea typeface="Times New Roman" panose="02020603050405020304" pitchFamily="18" charset="0"/>
                <a:cs typeface="Times New Roman" panose="02020603050405020304" pitchFamily="18" charset="0"/>
              </a:rPr>
              <a:t> </a:t>
            </a:r>
            <a:r>
              <a:rPr lang="en-US" sz="1200" i="1" dirty="0">
                <a:effectLst/>
                <a:ea typeface="Times New Roman" panose="02020603050405020304" pitchFamily="18" charset="0"/>
                <a:cs typeface="Times New Roman" panose="02020603050405020304" pitchFamily="18" charset="0"/>
              </a:rPr>
              <a:t>Disability rights and wrongs.</a:t>
            </a:r>
            <a:r>
              <a:rPr lang="en-US" sz="1200" dirty="0">
                <a:effectLst/>
                <a:ea typeface="Times New Roman" panose="02020603050405020304" pitchFamily="18" charset="0"/>
                <a:cs typeface="Times New Roman" panose="02020603050405020304" pitchFamily="18" charset="0"/>
              </a:rPr>
              <a:t> London New York : Routledge.</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a:effectLst/>
                <a:ea typeface="Calibri" panose="020F0502020204030204" pitchFamily="34" charset="0"/>
                <a:cs typeface="Times New Roman" panose="02020603050405020304" pitchFamily="18" charset="0"/>
              </a:rPr>
              <a:t>Σιδέρη</a:t>
            </a:r>
            <a:r>
              <a:rPr lang="en-US" sz="1200"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Α</a:t>
            </a:r>
            <a:r>
              <a:rPr lang="en-US" sz="1200"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Ζ</a:t>
            </a:r>
            <a:r>
              <a:rPr lang="en-US" sz="1200" dirty="0">
                <a:effectLst/>
                <a:ea typeface="Calibri" panose="020F0502020204030204" pitchFamily="34" charset="0"/>
                <a:cs typeface="Times New Roman" panose="02020603050405020304" pitchFamily="18" charset="0"/>
              </a:rPr>
              <a:t>.(1991).</a:t>
            </a:r>
            <a:r>
              <a:rPr lang="en-US" sz="1200" dirty="0">
                <a:effectLst/>
                <a:ea typeface="Times New Roman" panose="02020603050405020304" pitchFamily="18" charset="0"/>
                <a:cs typeface="Times New Roman" panose="02020603050405020304" pitchFamily="18" charset="0"/>
              </a:rPr>
              <a:t> </a:t>
            </a:r>
            <a:r>
              <a:rPr lang="el-GR" sz="1200" i="1" dirty="0">
                <a:effectLst/>
                <a:ea typeface="Calibri" panose="020F0502020204030204" pitchFamily="34" charset="0"/>
                <a:cs typeface="Times New Roman" panose="02020603050405020304" pitchFamily="18" charset="0"/>
              </a:rPr>
              <a:t>Οι ανάπηροι και η εκπαίδευση τους : μια ψυχοπαιδαγωγική προσέγγιση της ένταξης</a:t>
            </a:r>
            <a:r>
              <a:rPr lang="el-GR" sz="1200" dirty="0">
                <a:effectLst/>
                <a:ea typeface="Calibri" panose="020F0502020204030204" pitchFamily="34" charset="0"/>
                <a:cs typeface="Times New Roman" panose="02020603050405020304" pitchFamily="18" charset="0"/>
              </a:rPr>
              <a:t>. Αθήνα</a:t>
            </a:r>
            <a:r>
              <a:rPr lang="en-US" sz="1200" dirty="0">
                <a:effectLst/>
                <a:ea typeface="Calibri" panose="020F0502020204030204" pitchFamily="34" charset="0"/>
                <a:cs typeface="Times New Roman" panose="02020603050405020304" pitchFamily="18" charset="0"/>
              </a:rPr>
              <a:t> : </a:t>
            </a:r>
            <a:r>
              <a:rPr lang="el-GR" sz="1200" dirty="0" err="1">
                <a:effectLst/>
                <a:ea typeface="Calibri" panose="020F0502020204030204" pitchFamily="34" charset="0"/>
                <a:cs typeface="Times New Roman" panose="02020603050405020304" pitchFamily="18" charset="0"/>
              </a:rPr>
              <a:t>Βιβλιογονία</a:t>
            </a:r>
            <a:r>
              <a:rPr lang="en-US"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err="1">
                <a:effectLst/>
                <a:ea typeface="Calibri" panose="020F0502020204030204" pitchFamily="34" charset="0"/>
                <a:cs typeface="Times New Roman" panose="02020603050405020304" pitchFamily="18" charset="0"/>
              </a:rPr>
              <a:t>Solity</a:t>
            </a:r>
            <a:r>
              <a:rPr lang="en-US" sz="1200" dirty="0">
                <a:effectLst/>
                <a:ea typeface="Calibri" panose="020F0502020204030204" pitchFamily="34" charset="0"/>
                <a:cs typeface="Times New Roman" panose="02020603050405020304" pitchFamily="18" charset="0"/>
              </a:rPr>
              <a:t>,  J. (1992).</a:t>
            </a:r>
            <a:r>
              <a:rPr lang="en-US" sz="1200" i="1" dirty="0">
                <a:effectLst/>
                <a:ea typeface="Calibri" panose="020F0502020204030204" pitchFamily="34" charset="0"/>
                <a:cs typeface="Times New Roman" panose="02020603050405020304" pitchFamily="18" charset="0"/>
              </a:rPr>
              <a:t> Special education</a:t>
            </a:r>
            <a:r>
              <a:rPr lang="en-US" sz="1200" dirty="0">
                <a:effectLst/>
                <a:ea typeface="Calibri" panose="020F0502020204030204" pitchFamily="34" charset="0"/>
                <a:cs typeface="Times New Roman" panose="02020603050405020304" pitchFamily="18" charset="0"/>
              </a:rPr>
              <a:t>. London : Cassell.</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a:effectLst/>
                <a:ea typeface="Calibri" panose="020F0502020204030204" pitchFamily="34" charset="0"/>
                <a:cs typeface="Times New Roman" panose="02020603050405020304" pitchFamily="18" charset="0"/>
              </a:rPr>
              <a:t>Σούλης</a:t>
            </a:r>
            <a:r>
              <a:rPr lang="en-US" sz="1200"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Σ</a:t>
            </a:r>
            <a:r>
              <a:rPr lang="en-US" sz="1200"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Γ</a:t>
            </a:r>
            <a:r>
              <a:rPr lang="en-US" sz="1200"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(2002).  </a:t>
            </a:r>
            <a:r>
              <a:rPr lang="el-GR" sz="1200" i="1" dirty="0">
                <a:effectLst/>
                <a:ea typeface="Calibri" panose="020F0502020204030204" pitchFamily="34" charset="0"/>
                <a:cs typeface="Times New Roman" panose="02020603050405020304" pitchFamily="18" charset="0"/>
              </a:rPr>
              <a:t>Παιδαγωγική της ένταξης : Από το «σχολείο του διαχωρισμού» σε ένα «σχολείο για όλους»</a:t>
            </a:r>
            <a:r>
              <a:rPr lang="el-GR" sz="1200" dirty="0">
                <a:effectLst/>
                <a:ea typeface="Calibri" panose="020F0502020204030204" pitchFamily="34" charset="0"/>
                <a:cs typeface="Times New Roman" panose="02020603050405020304" pitchFamily="18" charset="0"/>
              </a:rPr>
              <a:t>. τόμος  Α΄,  Αθήνα : </a:t>
            </a:r>
            <a:r>
              <a:rPr lang="el-GR" sz="1200" dirty="0" err="1">
                <a:effectLst/>
                <a:ea typeface="Calibri" panose="020F0502020204030204" pitchFamily="34" charset="0"/>
                <a:cs typeface="Times New Roman" panose="02020603050405020304" pitchFamily="18" charset="0"/>
              </a:rPr>
              <a:t>Τυπωθήτω</a:t>
            </a:r>
            <a:r>
              <a:rPr lang="el-GR" sz="1200" dirty="0">
                <a:effectLst/>
                <a:ea typeface="Calibri" panose="020F0502020204030204" pitchFamily="34" charset="0"/>
                <a:cs typeface="Times New Roman" panose="02020603050405020304" pitchFamily="18" charset="0"/>
              </a:rPr>
              <a:t> Γιώργος </a:t>
            </a:r>
            <a:r>
              <a:rPr lang="el-GR" sz="1200" dirty="0" err="1">
                <a:effectLst/>
                <a:ea typeface="Calibri" panose="020F0502020204030204" pitchFamily="34" charset="0"/>
                <a:cs typeface="Times New Roman" panose="02020603050405020304" pitchFamily="18" charset="0"/>
              </a:rPr>
              <a:t>Δαρδάνος</a:t>
            </a:r>
            <a:r>
              <a:rPr lang="el-GR"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Calibri" panose="020F0502020204030204" pitchFamily="34" charset="0"/>
                <a:cs typeface="Times New Roman" panose="02020603050405020304" pitchFamily="18" charset="0"/>
              </a:rPr>
              <a:t>Στασίνος</a:t>
            </a:r>
            <a:r>
              <a:rPr lang="el-GR" sz="1200" dirty="0">
                <a:effectLst/>
                <a:ea typeface="Calibri" panose="020F0502020204030204" pitchFamily="34" charset="0"/>
                <a:cs typeface="Times New Roman" panose="02020603050405020304" pitchFamily="18" charset="0"/>
              </a:rPr>
              <a:t>, Π. Δ.(1989).</a:t>
            </a:r>
            <a:r>
              <a:rPr lang="el-GR" sz="1200" dirty="0">
                <a:effectLst/>
                <a:ea typeface="Times New Roman" panose="02020603050405020304" pitchFamily="18" charset="0"/>
                <a:cs typeface="Times New Roman" panose="02020603050405020304" pitchFamily="18" charset="0"/>
              </a:rPr>
              <a:t> </a:t>
            </a:r>
            <a:r>
              <a:rPr lang="el-GR" sz="1200" i="1" dirty="0">
                <a:effectLst/>
                <a:ea typeface="Times New Roman" panose="02020603050405020304" pitchFamily="18" charset="0"/>
                <a:cs typeface="Times New Roman" panose="02020603050405020304" pitchFamily="18" charset="0"/>
              </a:rPr>
              <a:t>Η ειδική εκπαίδευση στην Ελλάδα : αντιλήψεις, θεσμοί και πρακτικές, κράτος και ιδιωτική πρωτοβουλία (1906 - 1989)</a:t>
            </a:r>
            <a:r>
              <a:rPr lang="el-GR" sz="1200" dirty="0">
                <a:effectLst/>
                <a:ea typeface="Times New Roman" panose="02020603050405020304" pitchFamily="18" charset="0"/>
                <a:cs typeface="Times New Roman" panose="02020603050405020304" pitchFamily="18" charset="0"/>
              </a:rPr>
              <a:t>. Αθήνα : </a:t>
            </a:r>
            <a:r>
              <a:rPr lang="en-US" sz="1200" dirty="0">
                <a:effectLst/>
                <a:ea typeface="Times New Roman" panose="02020603050405020304" pitchFamily="18" charset="0"/>
                <a:cs typeface="Times New Roman" panose="02020603050405020304" pitchFamily="18" charset="0"/>
              </a:rPr>
              <a:t>Gutenberg</a:t>
            </a:r>
            <a:r>
              <a:rPr lang="el-GR" sz="1200" dirty="0">
                <a:effectLst/>
                <a:ea typeface="Times New Roman" panose="02020603050405020304" pitchFamily="18"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0668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D3B95-9B3A-0BFF-4093-8690E8C31FB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5CDB6B7-DDCF-1411-CF4F-EB95ADF51C4B}"/>
              </a:ext>
            </a:extLst>
          </p:cNvPr>
          <p:cNvSpPr txBox="1"/>
          <p:nvPr/>
        </p:nvSpPr>
        <p:spPr>
          <a:xfrm>
            <a:off x="968828" y="1021474"/>
            <a:ext cx="10254344" cy="4668586"/>
          </a:xfrm>
          <a:prstGeom prst="rect">
            <a:avLst/>
          </a:prstGeom>
          <a:noFill/>
          <a:ln w="38100">
            <a:solidFill>
              <a:schemeClr val="tx1"/>
            </a:solidFill>
          </a:ln>
        </p:spPr>
        <p:txBody>
          <a:bodyPr wrap="square">
            <a:spAutoFit/>
          </a:bodyPr>
          <a:lstStyle/>
          <a:p>
            <a:pPr algn="just">
              <a:lnSpc>
                <a:spcPct val="107000"/>
              </a:lnSpc>
              <a:spcAft>
                <a:spcPts val="800"/>
              </a:spcAft>
              <a:buNone/>
            </a:pPr>
            <a:r>
              <a:rPr lang="el-GR" sz="1200" dirty="0" err="1">
                <a:effectLst/>
                <a:ea typeface="Calibri" panose="020F0502020204030204" pitchFamily="34" charset="0"/>
                <a:cs typeface="Times New Roman" panose="02020603050405020304" pitchFamily="18" charset="0"/>
              </a:rPr>
              <a:t>Στασίνος</a:t>
            </a:r>
            <a:r>
              <a:rPr lang="el-GR" sz="1200" dirty="0">
                <a:effectLst/>
                <a:ea typeface="Calibri" panose="020F0502020204030204" pitchFamily="34" charset="0"/>
                <a:cs typeface="Times New Roman" panose="02020603050405020304" pitchFamily="18" charset="0"/>
              </a:rPr>
              <a:t>, Π. Δ.(1989).</a:t>
            </a:r>
            <a:r>
              <a:rPr lang="el-GR" sz="1200" dirty="0">
                <a:effectLst/>
                <a:ea typeface="Times New Roman" panose="02020603050405020304" pitchFamily="18" charset="0"/>
                <a:cs typeface="Times New Roman" panose="02020603050405020304" pitchFamily="18" charset="0"/>
              </a:rPr>
              <a:t> </a:t>
            </a:r>
            <a:r>
              <a:rPr lang="el-GR" sz="1200" i="1" dirty="0">
                <a:effectLst/>
                <a:ea typeface="Times New Roman" panose="02020603050405020304" pitchFamily="18" charset="0"/>
                <a:cs typeface="Times New Roman" panose="02020603050405020304" pitchFamily="18" charset="0"/>
              </a:rPr>
              <a:t>Η ειδική εκπαίδευση στην Ελλάδα : αντιλήψεις, θεσμοί και πρακτικές, κράτος και ιδιωτική πρωτοβουλία (1906 - 1989)</a:t>
            </a:r>
            <a:r>
              <a:rPr lang="el-GR" sz="1200" dirty="0">
                <a:effectLst/>
                <a:ea typeface="Times New Roman" panose="02020603050405020304" pitchFamily="18" charset="0"/>
                <a:cs typeface="Times New Roman" panose="02020603050405020304" pitchFamily="18" charset="0"/>
              </a:rPr>
              <a:t>. Αθήνα : </a:t>
            </a:r>
            <a:r>
              <a:rPr lang="en-US" sz="1200" dirty="0">
                <a:effectLst/>
                <a:ea typeface="Times New Roman" panose="02020603050405020304" pitchFamily="18" charset="0"/>
                <a:cs typeface="Times New Roman" panose="02020603050405020304" pitchFamily="18" charset="0"/>
              </a:rPr>
              <a:t>Gutenberg</a:t>
            </a:r>
            <a:r>
              <a:rPr lang="el-GR" sz="1200" dirty="0">
                <a:effectLst/>
                <a:ea typeface="Times New Roman" panose="02020603050405020304" pitchFamily="18"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a:effectLst/>
                <a:ea typeface="Calibri" panose="020F0502020204030204" pitchFamily="34" charset="0"/>
                <a:cs typeface="Times New Roman" panose="02020603050405020304" pitchFamily="18" charset="0"/>
              </a:rPr>
              <a:t>Συμεωνίδου,  Σ. &amp; </a:t>
            </a:r>
            <a:r>
              <a:rPr lang="el-GR" sz="1200" dirty="0" err="1">
                <a:effectLst/>
                <a:ea typeface="Calibri" panose="020F0502020204030204" pitchFamily="34" charset="0"/>
                <a:cs typeface="Times New Roman" panose="02020603050405020304" pitchFamily="18" charset="0"/>
              </a:rPr>
              <a:t>Φτιάκα</a:t>
            </a:r>
            <a:r>
              <a:rPr lang="el-GR" sz="1200" dirty="0">
                <a:effectLst/>
                <a:ea typeface="Calibri" panose="020F0502020204030204" pitchFamily="34" charset="0"/>
                <a:cs typeface="Times New Roman" panose="02020603050405020304" pitchFamily="18" charset="0"/>
              </a:rPr>
              <a:t>, Ε.(2002). Διαμόρφωση  πολιτικής   για την ειδική εκπαίδευση   στην Κύπρο : διαπιστώσεις  και προεκτάσεις. </a:t>
            </a:r>
            <a:r>
              <a:rPr lang="el-GR" sz="1200" i="1" dirty="0">
                <a:effectLst/>
                <a:ea typeface="Times New Roman" panose="02020603050405020304" pitchFamily="18" charset="0"/>
                <a:cs typeface="Times New Roman" panose="02020603050405020304" pitchFamily="18" charset="0"/>
              </a:rPr>
              <a:t>Παιδαγωγική Επιθεώρηση </a:t>
            </a:r>
            <a:r>
              <a:rPr lang="en-US" sz="1200" dirty="0">
                <a:effectLst/>
                <a:ea typeface="Times New Roman" panose="02020603050405020304" pitchFamily="18" charset="0"/>
                <a:cs typeface="Times New Roman" panose="02020603050405020304" pitchFamily="18" charset="0"/>
              </a:rPr>
              <a:t>(33)177-193.</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err="1">
                <a:effectLst/>
                <a:ea typeface="Calibri" panose="020F0502020204030204" pitchFamily="34" charset="0"/>
                <a:cs typeface="Times New Roman" panose="02020603050405020304" pitchFamily="18" charset="0"/>
              </a:rPr>
              <a:t>Phtiaka</a:t>
            </a:r>
            <a:r>
              <a:rPr lang="en-US" sz="1200" dirty="0">
                <a:effectLst/>
                <a:ea typeface="Calibri" panose="020F0502020204030204" pitchFamily="34" charset="0"/>
                <a:cs typeface="Times New Roman" panose="02020603050405020304" pitchFamily="18" charset="0"/>
              </a:rPr>
              <a:t>, H. (1997).</a:t>
            </a:r>
            <a:r>
              <a:rPr lang="en-US" sz="1200" i="1" dirty="0">
                <a:effectLst/>
                <a:ea typeface="Calibri" panose="020F0502020204030204" pitchFamily="34" charset="0"/>
                <a:cs typeface="Times New Roman" panose="02020603050405020304" pitchFamily="18" charset="0"/>
              </a:rPr>
              <a:t> Special kids for special treatment?, or, How special do you need to be to find yourself in a special school?</a:t>
            </a:r>
            <a:r>
              <a:rPr lang="en-US" sz="1200" dirty="0">
                <a:effectLst/>
                <a:ea typeface="Calibri" panose="020F0502020204030204" pitchFamily="34" charset="0"/>
                <a:cs typeface="Times New Roman" panose="02020603050405020304" pitchFamily="18" charset="0"/>
              </a:rPr>
              <a:t>. London</a:t>
            </a:r>
            <a:r>
              <a:rPr lang="el-GR" sz="1200" dirty="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Washington</a:t>
            </a:r>
            <a:r>
              <a:rPr lang="el-GR" sz="1200" dirty="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D</a:t>
            </a:r>
            <a:r>
              <a:rPr lang="el-GR" sz="1200" dirty="0">
                <a:effectLst/>
                <a:ea typeface="Calibri" panose="020F0502020204030204" pitchFamily="34" charset="0"/>
                <a:cs typeface="Times New Roman" panose="02020603050405020304" pitchFamily="18" charset="0"/>
              </a:rPr>
              <a:t>.</a:t>
            </a:r>
            <a:r>
              <a:rPr lang="en-US" sz="1200" dirty="0">
                <a:effectLst/>
                <a:ea typeface="Calibri" panose="020F0502020204030204" pitchFamily="34" charset="0"/>
                <a:cs typeface="Times New Roman" panose="02020603050405020304" pitchFamily="18" charset="0"/>
              </a:rPr>
              <a:t>C</a:t>
            </a:r>
            <a:r>
              <a:rPr lang="el-GR" sz="1200" dirty="0">
                <a:effectLst/>
                <a:ea typeface="Calibri" panose="020F0502020204030204" pitchFamily="34" charset="0"/>
                <a:cs typeface="Times New Roman" panose="02020603050405020304" pitchFamily="18" charset="0"/>
              </a:rPr>
              <a:t>. : </a:t>
            </a:r>
            <a:r>
              <a:rPr lang="en-US" sz="1200" dirty="0">
                <a:effectLst/>
                <a:ea typeface="Calibri" panose="020F0502020204030204" pitchFamily="34" charset="0"/>
                <a:cs typeface="Times New Roman" panose="02020603050405020304" pitchFamily="18" charset="0"/>
              </a:rPr>
              <a:t>Falmer Press</a:t>
            </a:r>
            <a:r>
              <a:rPr lang="el-GR"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Times New Roman" panose="02020603050405020304" pitchFamily="18" charset="0"/>
                <a:cs typeface="Times New Roman" panose="02020603050405020304" pitchFamily="18" charset="0"/>
              </a:rPr>
              <a:t>Φτιάκα</a:t>
            </a:r>
            <a:r>
              <a:rPr lang="el-GR" sz="1200" dirty="0">
                <a:effectLst/>
                <a:ea typeface="Times New Roman" panose="02020603050405020304" pitchFamily="18" charset="0"/>
                <a:cs typeface="Times New Roman" panose="02020603050405020304" pitchFamily="18" charset="0"/>
              </a:rPr>
              <a:t>, Ε.(1999), Σύγχρονες τάσεις της ειδικής εκπαίδευσης στο διεθνές χώρο: Η πρόκληση για την εκπαίδευση των εκπαιδευτικών στο Πανεπιστήμιο Κύπρου. </a:t>
            </a:r>
            <a:r>
              <a:rPr lang="el-GR" sz="1200" i="1" dirty="0">
                <a:effectLst/>
                <a:ea typeface="Times New Roman" panose="02020603050405020304" pitchFamily="18" charset="0"/>
                <a:cs typeface="Times New Roman" panose="02020603050405020304" pitchFamily="18" charset="0"/>
              </a:rPr>
              <a:t>Παιδαγωγική Επιθεώρηση </a:t>
            </a:r>
            <a:r>
              <a:rPr lang="el-GR" sz="1200" dirty="0">
                <a:effectLst/>
                <a:ea typeface="Times New Roman" panose="02020603050405020304" pitchFamily="18" charset="0"/>
                <a:cs typeface="Times New Roman" panose="02020603050405020304" pitchFamily="18" charset="0"/>
              </a:rPr>
              <a:t>29(99): 55-72. </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Times New Roman" panose="02020603050405020304" pitchFamily="18" charset="0"/>
                <a:cs typeface="Times New Roman" panose="02020603050405020304" pitchFamily="18" charset="0"/>
              </a:rPr>
              <a:t>Φτιάκα</a:t>
            </a:r>
            <a:r>
              <a:rPr lang="el-GR" sz="1200" dirty="0">
                <a:effectLst/>
                <a:ea typeface="Times New Roman" panose="02020603050405020304" pitchFamily="18" charset="0"/>
                <a:cs typeface="Times New Roman" panose="02020603050405020304" pitchFamily="18" charset="0"/>
              </a:rPr>
              <a:t>, Ε.(2001)."Ειδική Εκπαίδευση" : Ένα προσωπικό Όραμα, </a:t>
            </a:r>
            <a:r>
              <a:rPr lang="el-GR" sz="1200" i="1" dirty="0">
                <a:effectLst/>
                <a:ea typeface="Times New Roman" panose="02020603050405020304" pitchFamily="18" charset="0"/>
                <a:cs typeface="Times New Roman" panose="02020603050405020304" pitchFamily="18" charset="0"/>
              </a:rPr>
              <a:t>Σύγχρονη Εποχή</a:t>
            </a:r>
            <a:r>
              <a:rPr lang="el-GR" sz="1200" dirty="0">
                <a:effectLst/>
                <a:ea typeface="Times New Roman" panose="02020603050405020304" pitchFamily="18" charset="0"/>
                <a:cs typeface="Times New Roman" panose="02020603050405020304" pitchFamily="18" charset="0"/>
              </a:rPr>
              <a:t>. </a:t>
            </a:r>
            <a:r>
              <a:rPr lang="tr-TR" sz="1200" dirty="0">
                <a:effectLst/>
                <a:ea typeface="Times New Roman" panose="02020603050405020304" pitchFamily="18" charset="0"/>
                <a:cs typeface="Times New Roman" panose="02020603050405020304" pitchFamily="18" charset="0"/>
              </a:rPr>
              <a:t>(</a:t>
            </a:r>
            <a:r>
              <a:rPr lang="el-GR" sz="1200" dirty="0">
                <a:effectLst/>
                <a:ea typeface="Times New Roman" panose="02020603050405020304" pitchFamily="18" charset="0"/>
                <a:cs typeface="Times New Roman" panose="02020603050405020304" pitchFamily="18" charset="0"/>
              </a:rPr>
              <a:t>2</a:t>
            </a:r>
            <a:r>
              <a:rPr lang="tr-TR" sz="1200" dirty="0">
                <a:effectLst/>
                <a:ea typeface="Times New Roman" panose="02020603050405020304" pitchFamily="18" charset="0"/>
                <a:cs typeface="Times New Roman" panose="02020603050405020304" pitchFamily="18" charset="0"/>
              </a:rPr>
              <a:t>)</a:t>
            </a:r>
            <a:r>
              <a:rPr lang="el-GR" sz="1200" dirty="0">
                <a:effectLst/>
                <a:ea typeface="Times New Roman" panose="02020603050405020304" pitchFamily="18" charset="0"/>
                <a:cs typeface="Times New Roman" panose="02020603050405020304" pitchFamily="18" charset="0"/>
              </a:rPr>
              <a:t>13-10.</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Calibri" panose="020F0502020204030204" pitchFamily="34" charset="0"/>
                <a:cs typeface="Times New Roman" panose="02020603050405020304" pitchFamily="18" charset="0"/>
              </a:rPr>
              <a:t>Φτιάκα</a:t>
            </a:r>
            <a:r>
              <a:rPr lang="el-GR" sz="1200" dirty="0">
                <a:effectLst/>
                <a:ea typeface="Calibri" panose="020F0502020204030204" pitchFamily="34" charset="0"/>
                <a:cs typeface="Times New Roman" panose="02020603050405020304" pitchFamily="18" charset="0"/>
              </a:rPr>
              <a:t>, Ε.(2001). «Γιατί  χρειαζόμαστε  λογοτεχνία  με θέμα τη νοητική  υστέρηση» (απόσπασμα  ομιλίας  εκπροσώπου  της κριτικής  επιτροπής, </a:t>
            </a:r>
            <a:r>
              <a:rPr lang="el-GR" sz="1200" dirty="0" err="1">
                <a:effectLst/>
                <a:ea typeface="Calibri" panose="020F0502020204030204" pitchFamily="34" charset="0"/>
                <a:cs typeface="Times New Roman" panose="02020603050405020304" pitchFamily="18" charset="0"/>
              </a:rPr>
              <a:t>κας</a:t>
            </a:r>
            <a:r>
              <a:rPr lang="el-GR" sz="1200" dirty="0">
                <a:effectLst/>
                <a:ea typeface="Calibri" panose="020F0502020204030204" pitchFamily="34" charset="0"/>
                <a:cs typeface="Times New Roman" panose="02020603050405020304" pitchFamily="18" charset="0"/>
              </a:rPr>
              <a:t> Ελένης </a:t>
            </a:r>
            <a:r>
              <a:rPr lang="el-GR" sz="1200" dirty="0" err="1">
                <a:effectLst/>
                <a:ea typeface="Calibri" panose="020F0502020204030204" pitchFamily="34" charset="0"/>
                <a:cs typeface="Times New Roman" panose="02020603050405020304" pitchFamily="18" charset="0"/>
              </a:rPr>
              <a:t>Φτιάκα</a:t>
            </a:r>
            <a:r>
              <a:rPr lang="el-GR" sz="1200" dirty="0">
                <a:effectLst/>
                <a:ea typeface="Calibri" panose="020F0502020204030204" pitchFamily="34" charset="0"/>
                <a:cs typeface="Times New Roman" panose="02020603050405020304" pitchFamily="18" charset="0"/>
              </a:rPr>
              <a:t>, Επίκουρης Καθηγήτριας Πανεπιστημίου  Κύπρου).</a:t>
            </a:r>
            <a:r>
              <a:rPr lang="el-GR" sz="1200" i="1" dirty="0">
                <a:effectLst/>
                <a:ea typeface="Calibri" panose="020F0502020204030204" pitchFamily="34" charset="0"/>
                <a:cs typeface="Times New Roman" panose="02020603050405020304" pitchFamily="18" charset="0"/>
              </a:rPr>
              <a:t> </a:t>
            </a:r>
            <a:r>
              <a:rPr lang="el-GR" sz="1200" dirty="0">
                <a:effectLst/>
                <a:ea typeface="Calibri" panose="020F0502020204030204" pitchFamily="34" charset="0"/>
                <a:cs typeface="Times New Roman" panose="02020603050405020304" pitchFamily="18" charset="0"/>
              </a:rPr>
              <a:t>Επιτροπή Προστασίας Νοητικά Καθυστερημένων Ατόμων.(</a:t>
            </a:r>
            <a:r>
              <a:rPr lang="el-GR" sz="1200" dirty="0" err="1">
                <a:effectLst/>
                <a:ea typeface="Calibri" panose="020F0502020204030204" pitchFamily="34" charset="0"/>
                <a:cs typeface="Times New Roman" panose="02020603050405020304" pitchFamily="18" charset="0"/>
              </a:rPr>
              <a:t>επιμ</a:t>
            </a:r>
            <a:r>
              <a:rPr lang="el-GR" sz="1200" dirty="0">
                <a:effectLst/>
                <a:ea typeface="Calibri" panose="020F0502020204030204" pitchFamily="34" charset="0"/>
                <a:cs typeface="Times New Roman" panose="02020603050405020304" pitchFamily="18" charset="0"/>
              </a:rPr>
              <a:t>.) (2001). </a:t>
            </a:r>
            <a:r>
              <a:rPr lang="el-GR" sz="1200" i="1" dirty="0">
                <a:effectLst/>
                <a:ea typeface="Calibri" panose="020F0502020204030204" pitchFamily="34" charset="0"/>
                <a:cs typeface="Times New Roman" panose="02020603050405020304" pitchFamily="18" charset="0"/>
              </a:rPr>
              <a:t>Όλοι διαφορετικοί, όλοι ίσοι.</a:t>
            </a:r>
            <a:r>
              <a:rPr lang="el-GR" sz="1200" dirty="0">
                <a:effectLst/>
                <a:ea typeface="Calibri" panose="020F0502020204030204" pitchFamily="34" charset="0"/>
                <a:cs typeface="Times New Roman" panose="02020603050405020304" pitchFamily="18" charset="0"/>
              </a:rPr>
              <a:t> Λευκωσία : [</a:t>
            </a:r>
            <a:r>
              <a:rPr lang="el-GR" sz="1200" dirty="0" err="1">
                <a:effectLst/>
                <a:ea typeface="Calibri" panose="020F0502020204030204" pitchFamily="34" charset="0"/>
                <a:cs typeface="Times New Roman" panose="02020603050405020304" pitchFamily="18" charset="0"/>
              </a:rPr>
              <a:t>χ.ό</a:t>
            </a:r>
            <a:r>
              <a:rPr lang="el-GR"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Times New Roman" panose="02020603050405020304" pitchFamily="18" charset="0"/>
                <a:cs typeface="Times New Roman" panose="02020603050405020304" pitchFamily="18" charset="0"/>
              </a:rPr>
              <a:t>Φτιάκα</a:t>
            </a:r>
            <a:r>
              <a:rPr lang="el-GR" sz="1200" dirty="0">
                <a:effectLst/>
                <a:ea typeface="Times New Roman" panose="02020603050405020304" pitchFamily="18" charset="0"/>
                <a:cs typeface="Times New Roman" panose="02020603050405020304" pitchFamily="18" charset="0"/>
              </a:rPr>
              <a:t>, Ε. (2007), </a:t>
            </a:r>
            <a:r>
              <a:rPr lang="el-GR" sz="1200" i="1" dirty="0">
                <a:effectLst/>
                <a:ea typeface="Calibri" panose="020F0502020204030204" pitchFamily="34" charset="0"/>
                <a:cs typeface="Times New Roman" panose="02020603050405020304" pitchFamily="18" charset="0"/>
              </a:rPr>
              <a:t>Ειδική και ενιαία εκπαίδευση στην Κύπρο,</a:t>
            </a:r>
            <a:r>
              <a:rPr lang="el-GR" sz="1200" dirty="0">
                <a:effectLst/>
                <a:ea typeface="Calibri" panose="020F0502020204030204" pitchFamily="34" charset="0"/>
                <a:cs typeface="Times New Roman" panose="02020603050405020304" pitchFamily="18" charset="0"/>
              </a:rPr>
              <a:t> Αθήνα : Ταξιδευτής.</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dirty="0" err="1">
                <a:effectLst/>
                <a:ea typeface="Calibri" panose="020F0502020204030204" pitchFamily="34" charset="0"/>
                <a:cs typeface="Times New Roman" panose="02020603050405020304" pitchFamily="18" charset="0"/>
              </a:rPr>
              <a:t>Φτιάκα</a:t>
            </a:r>
            <a:r>
              <a:rPr lang="el-GR" sz="1200" dirty="0">
                <a:effectLst/>
                <a:ea typeface="Calibri" panose="020F0502020204030204" pitchFamily="34" charset="0"/>
                <a:cs typeface="Times New Roman" panose="02020603050405020304" pitchFamily="18" charset="0"/>
              </a:rPr>
              <a:t>, Ε. (</a:t>
            </a:r>
            <a:r>
              <a:rPr lang="el-GR" sz="1200" dirty="0" err="1">
                <a:effectLst/>
                <a:ea typeface="Calibri" panose="020F0502020204030204" pitchFamily="34" charset="0"/>
                <a:cs typeface="Times New Roman" panose="02020603050405020304" pitchFamily="18" charset="0"/>
              </a:rPr>
              <a:t>επίμ</a:t>
            </a:r>
            <a:r>
              <a:rPr lang="el-GR" sz="1200" dirty="0">
                <a:effectLst/>
                <a:ea typeface="Calibri" panose="020F0502020204030204" pitchFamily="34" charset="0"/>
                <a:cs typeface="Times New Roman" panose="02020603050405020304" pitchFamily="18" charset="0"/>
              </a:rPr>
              <a:t>.) (2008)</a:t>
            </a:r>
            <a:r>
              <a:rPr lang="el-GR" sz="1200" i="1" dirty="0">
                <a:effectLst/>
                <a:ea typeface="Calibri" panose="020F0502020204030204" pitchFamily="34" charset="0"/>
                <a:cs typeface="Times New Roman" panose="02020603050405020304" pitchFamily="18" charset="0"/>
              </a:rPr>
              <a:t> Περάστε για έναν καφέ : σχέσεις οικογένειας και σχολείου στην κόψη της διαφορετικότητας</a:t>
            </a:r>
            <a:r>
              <a:rPr lang="el-GR" sz="1200" dirty="0">
                <a:effectLst/>
                <a:ea typeface="Calibri" panose="020F0502020204030204" pitchFamily="34" charset="0"/>
                <a:cs typeface="Times New Roman" panose="02020603050405020304" pitchFamily="18" charset="0"/>
              </a:rPr>
              <a:t>. Αθήνα</a:t>
            </a:r>
            <a:r>
              <a:rPr lang="en-US" sz="1200" dirty="0">
                <a:effectLst/>
                <a:ea typeface="Calibri" panose="020F0502020204030204" pitchFamily="34" charset="0"/>
                <a:cs typeface="Times New Roman" panose="02020603050405020304" pitchFamily="18" charset="0"/>
              </a:rPr>
              <a:t> : </a:t>
            </a:r>
            <a:r>
              <a:rPr lang="el-GR" sz="1200" dirty="0">
                <a:effectLst/>
                <a:ea typeface="Calibri" panose="020F0502020204030204" pitchFamily="34" charset="0"/>
                <a:cs typeface="Times New Roman" panose="02020603050405020304" pitchFamily="18" charset="0"/>
              </a:rPr>
              <a:t>Ταξιδευτής</a:t>
            </a:r>
            <a:r>
              <a:rPr lang="en-US" sz="1200" dirty="0">
                <a:effectLst/>
                <a:ea typeface="Calibri" panose="020F0502020204030204" pitchFamily="34" charset="0"/>
                <a:cs typeface="Times New Roman" panose="02020603050405020304" pitchFamily="18" charset="0"/>
              </a:rPr>
              <a:t>.</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err="1">
                <a:effectLst/>
                <a:ea typeface="Calibri" panose="020F0502020204030204" pitchFamily="34" charset="0"/>
                <a:cs typeface="Times New Roman" panose="02020603050405020304" pitchFamily="18" charset="0"/>
              </a:rPr>
              <a:t>Phtiaka</a:t>
            </a:r>
            <a:r>
              <a:rPr lang="en-US" sz="1200" dirty="0">
                <a:effectLst/>
                <a:ea typeface="Calibri" panose="020F0502020204030204" pitchFamily="34" charset="0"/>
                <a:cs typeface="Times New Roman" panose="02020603050405020304" pitchFamily="18" charset="0"/>
              </a:rPr>
              <a:t>, H. (2007). Educating  the other : A journey in  Cyprus time and space . in  L. Barton and F. Armstrong (ed.).  </a:t>
            </a:r>
            <a:r>
              <a:rPr lang="en-US" sz="1200" i="1" dirty="0">
                <a:effectLst/>
                <a:ea typeface="Calibri" panose="020F0502020204030204" pitchFamily="34" charset="0"/>
                <a:cs typeface="Times New Roman" panose="02020603050405020304" pitchFamily="18" charset="0"/>
              </a:rPr>
              <a:t>Policy, experience and change : cross-cultural reflections on inclusive education</a:t>
            </a:r>
            <a:r>
              <a:rPr lang="en-US" sz="1200" dirty="0">
                <a:effectLst/>
                <a:ea typeface="Calibri" panose="020F0502020204030204" pitchFamily="34" charset="0"/>
                <a:cs typeface="Times New Roman" panose="02020603050405020304" pitchFamily="18" charset="0"/>
              </a:rPr>
              <a:t>. Dordrecht , The Netherlands : Springer.</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err="1">
                <a:effectLst/>
                <a:ea typeface="Calibri" panose="020F0502020204030204" pitchFamily="34" charset="0"/>
                <a:cs typeface="Times New Roman" panose="02020603050405020304" pitchFamily="18" charset="0"/>
              </a:rPr>
              <a:t>Vlachou</a:t>
            </a:r>
            <a:r>
              <a:rPr lang="en-US" sz="1200" dirty="0">
                <a:effectLst/>
                <a:ea typeface="Calibri" panose="020F0502020204030204" pitchFamily="34" charset="0"/>
                <a:cs typeface="Times New Roman" panose="02020603050405020304" pitchFamily="18" charset="0"/>
              </a:rPr>
              <a:t>, A. (1997). </a:t>
            </a:r>
            <a:r>
              <a:rPr lang="en-US" sz="1200" i="1" dirty="0">
                <a:effectLst/>
                <a:ea typeface="Calibri" panose="020F0502020204030204" pitchFamily="34" charset="0"/>
                <a:cs typeface="Times New Roman" panose="02020603050405020304" pitchFamily="18" charset="0"/>
              </a:rPr>
              <a:t>Struggles for inclusive education : an ethnographic study</a:t>
            </a:r>
            <a:r>
              <a:rPr lang="en-US" sz="1200" dirty="0">
                <a:effectLst/>
                <a:ea typeface="Calibri" panose="020F0502020204030204" pitchFamily="34" charset="0"/>
                <a:cs typeface="Times New Roman" panose="02020603050405020304" pitchFamily="18" charset="0"/>
              </a:rPr>
              <a:t>. Buckingham   Philadelphia : Open University Press.</a:t>
            </a:r>
            <a:endParaRPr lang="el-CY" sz="12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effectLst/>
                <a:ea typeface="Calibri" panose="020F0502020204030204" pitchFamily="34" charset="0"/>
                <a:cs typeface="Times New Roman" panose="02020603050405020304" pitchFamily="18" charset="0"/>
              </a:rPr>
              <a:t>Ware, L. (2001). Whiting, identity, and the other : Dare we do  disability studies ?.  </a:t>
            </a:r>
            <a:r>
              <a:rPr lang="en-US" sz="1200" i="1" dirty="0">
                <a:effectLst/>
                <a:ea typeface="Calibri" panose="020F0502020204030204" pitchFamily="34" charset="0"/>
                <a:cs typeface="Times New Roman" panose="02020603050405020304" pitchFamily="18" charset="0"/>
              </a:rPr>
              <a:t>Journal of teacher Education</a:t>
            </a:r>
            <a:r>
              <a:rPr lang="en-US" sz="1200" dirty="0">
                <a:effectLst/>
                <a:ea typeface="Calibri" panose="020F0502020204030204" pitchFamily="34" charset="0"/>
                <a:cs typeface="Times New Roman" panose="02020603050405020304" pitchFamily="18" charset="0"/>
              </a:rPr>
              <a:t>. 52(2): 107-123. </a:t>
            </a:r>
            <a:endParaRPr lang="el-CY"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3677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B03599-7C8C-C91F-B31E-3EE29449ECE9}"/>
              </a:ext>
            </a:extLst>
          </p:cNvPr>
          <p:cNvSpPr txBox="1"/>
          <p:nvPr/>
        </p:nvSpPr>
        <p:spPr>
          <a:xfrm>
            <a:off x="859971" y="808346"/>
            <a:ext cx="6096000" cy="5542158"/>
          </a:xfrm>
          <a:prstGeom prst="rect">
            <a:avLst/>
          </a:prstGeom>
          <a:noFill/>
          <a:ln w="38100">
            <a:solidFill>
              <a:schemeClr val="tx1"/>
            </a:solidFill>
          </a:ln>
        </p:spPr>
        <p:txBody>
          <a:bodyPr wrap="square">
            <a:spAutoFit/>
          </a:bodyPr>
          <a:lstStyle/>
          <a:p>
            <a:pPr algn="just">
              <a:lnSpc>
                <a:spcPct val="107000"/>
              </a:lnSpc>
              <a:spcAft>
                <a:spcPts val="800"/>
              </a:spcAft>
              <a:buNone/>
            </a:pPr>
            <a:r>
              <a:rPr lang="en-US" sz="1800" b="1" dirty="0">
                <a:solidFill>
                  <a:srgbClr val="FF0000"/>
                </a:solidFill>
                <a:effectLst/>
                <a:ea typeface="Calibri" panose="020F0502020204030204" pitchFamily="34" charset="0"/>
                <a:cs typeface="Times New Roman" panose="02020603050405020304" pitchFamily="18" charset="0"/>
              </a:rPr>
              <a:t>1930  </a:t>
            </a:r>
            <a:r>
              <a:rPr lang="en-US" sz="1800" b="1" dirty="0" err="1">
                <a:solidFill>
                  <a:srgbClr val="FF0000"/>
                </a:solidFill>
                <a:effectLst/>
                <a:ea typeface="Calibri" panose="020F0502020204030204" pitchFamily="34" charset="0"/>
                <a:cs typeface="Times New Roman" panose="02020603050405020304" pitchFamily="18" charset="0"/>
              </a:rPr>
              <a:t>Peyami</a:t>
            </a:r>
            <a:r>
              <a:rPr lang="en-US" sz="1800" b="1" dirty="0">
                <a:solidFill>
                  <a:srgbClr val="FF0000"/>
                </a:solidFill>
                <a:effectLst/>
                <a:ea typeface="Calibri" panose="020F0502020204030204" pitchFamily="34" charset="0"/>
                <a:cs typeface="Times New Roman" panose="02020603050405020304" pitchFamily="18" charset="0"/>
              </a:rPr>
              <a:t> Safa  :  </a:t>
            </a:r>
            <a:r>
              <a:rPr lang="en-US" sz="1800" b="1" i="1" dirty="0" err="1">
                <a:solidFill>
                  <a:srgbClr val="FF0000"/>
                </a:solidFill>
                <a:effectLst/>
                <a:ea typeface="Calibri" panose="020F0502020204030204" pitchFamily="34" charset="0"/>
                <a:cs typeface="Times New Roman" panose="02020603050405020304" pitchFamily="18" charset="0"/>
              </a:rPr>
              <a:t>Dokuzuncu</a:t>
            </a:r>
            <a:r>
              <a:rPr lang="en-US" sz="1800" b="1" i="1" dirty="0">
                <a:solidFill>
                  <a:srgbClr val="FF0000"/>
                </a:solidFill>
                <a:effectLst/>
                <a:ea typeface="Calibri" panose="020F0502020204030204" pitchFamily="34" charset="0"/>
                <a:cs typeface="Times New Roman" panose="02020603050405020304" pitchFamily="18" charset="0"/>
              </a:rPr>
              <a:t> </a:t>
            </a:r>
            <a:r>
              <a:rPr lang="en-US" sz="1800" b="1" i="1" dirty="0" err="1">
                <a:solidFill>
                  <a:srgbClr val="FF0000"/>
                </a:solidFill>
                <a:effectLst/>
                <a:ea typeface="Calibri" panose="020F0502020204030204" pitchFamily="34" charset="0"/>
                <a:cs typeface="Times New Roman" panose="02020603050405020304" pitchFamily="18" charset="0"/>
              </a:rPr>
              <a:t>Hariciye</a:t>
            </a:r>
            <a:r>
              <a:rPr lang="en-US" sz="1800" b="1" i="1" dirty="0">
                <a:solidFill>
                  <a:srgbClr val="FF0000"/>
                </a:solidFill>
                <a:effectLst/>
                <a:ea typeface="Calibri" panose="020F0502020204030204" pitchFamily="34" charset="0"/>
                <a:cs typeface="Times New Roman" panose="02020603050405020304" pitchFamily="18" charset="0"/>
              </a:rPr>
              <a:t>  </a:t>
            </a:r>
            <a:r>
              <a:rPr lang="en-US" sz="1800" b="1" i="1" dirty="0" err="1">
                <a:solidFill>
                  <a:srgbClr val="FF0000"/>
                </a:solidFill>
                <a:effectLst/>
                <a:ea typeface="Calibri" panose="020F0502020204030204" pitchFamily="34" charset="0"/>
                <a:cs typeface="Times New Roman" panose="02020603050405020304" pitchFamily="18" charset="0"/>
              </a:rPr>
              <a:t>Koğuşu</a:t>
            </a:r>
            <a:endParaRPr lang="el-CY" sz="16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800" b="1" i="1" dirty="0">
                <a:solidFill>
                  <a:srgbClr val="000000"/>
                </a:solidFill>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 </a:t>
            </a:r>
            <a:r>
              <a:rPr lang="tr-TR" sz="1800" dirty="0">
                <a:effectLst/>
                <a:ea typeface="Calibri" panose="020F0502020204030204" pitchFamily="34" charset="0"/>
                <a:cs typeface="Times New Roman" panose="02020603050405020304" pitchFamily="18" charset="0"/>
              </a:rPr>
              <a:t>Bak, bacağın  iyi olsun, futbol oynayacaksın!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Calibri" panose="020F0502020204030204" pitchFamily="34" charset="0"/>
                <a:cs typeface="Times New Roman" panose="02020603050405020304" pitchFamily="18" charset="0"/>
              </a:rPr>
              <a:t>Fakat oynamasan daha iyi. Hastalık tamamıyla   geçse bile o bacağı yorma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a:t>
            </a:r>
            <a:r>
              <a:rPr lang="tr-TR" sz="1800" dirty="0">
                <a:effectLst/>
                <a:ea typeface="Calibri" panose="020F0502020204030204" pitchFamily="34" charset="0"/>
                <a:cs typeface="Times New Roman" panose="02020603050405020304" pitchFamily="18" charset="0"/>
              </a:rPr>
              <a:t>Ben futbol sevmem.</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a:t>
            </a:r>
            <a:r>
              <a:rPr lang="tr-TR" sz="1800" dirty="0">
                <a:effectLst/>
                <a:ea typeface="Calibri" panose="020F0502020204030204" pitchFamily="34" charset="0"/>
                <a:cs typeface="Times New Roman" panose="02020603050405020304" pitchFamily="18" charset="0"/>
              </a:rPr>
              <a:t>Ha….Sen roman okumayı seviyorsun. Fakat onu da okuma, heyecan senin için  iyi değil. Sinirlerine dikkat et. El işleriyle meşgul ol.</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Calibri" panose="020F0502020204030204" pitchFamily="34" charset="0"/>
                <a:cs typeface="Times New Roman" panose="02020603050405020304" pitchFamily="18" charset="0"/>
              </a:rPr>
              <a:t>O zaman bu tavsiyelerinden dolayı operatörü soğuk bulmuştum, mizacıma zıt  ihtarlar yapan doktorlara kızıyordum bile: Hepsinde aynı kusuru  buluyordum : Tedavilerinde hastanın  psikolojisine  yer vermemek.</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Calibri" panose="020F0502020204030204" pitchFamily="34" charset="0"/>
                <a:cs typeface="Times New Roman" panose="02020603050405020304" pitchFamily="18" charset="0"/>
              </a:rPr>
              <a:t>Fakat keşke futbol oynasaymışım </a:t>
            </a:r>
            <a:r>
              <a:rPr lang="en-US" sz="1800" dirty="0">
                <a:effectLst/>
                <a:ea typeface="Calibri" panose="020F0502020204030204" pitchFamily="34" charset="0"/>
                <a:cs typeface="Times New Roman" panose="02020603050405020304" pitchFamily="18" charset="0"/>
              </a:rPr>
              <a:t>: </a:t>
            </a:r>
            <a:r>
              <a:rPr lang="tr-TR" sz="1800" dirty="0">
                <a:effectLst/>
                <a:ea typeface="Calibri" panose="020F0502020204030204" pitchFamily="34" charset="0"/>
                <a:cs typeface="Times New Roman" panose="02020603050405020304" pitchFamily="18" charset="0"/>
              </a:rPr>
              <a:t>belki de bacağımı Nüzher’ in aşkı kadar yormazdı. (</a:t>
            </a:r>
            <a:r>
              <a:rPr lang="tr-TR" sz="1800" dirty="0">
                <a:solidFill>
                  <a:srgbClr val="000000"/>
                </a:solidFill>
                <a:effectLst/>
                <a:ea typeface="Calibri" panose="020F0502020204030204" pitchFamily="34" charset="0"/>
                <a:cs typeface="Times New Roman" panose="02020603050405020304" pitchFamily="18" charset="0"/>
              </a:rPr>
              <a:t>Peyami Safa,1993:94-95)</a:t>
            </a:r>
            <a:r>
              <a:rPr lang="tr-TR" sz="1800" b="1" dirty="0">
                <a:solidFill>
                  <a:srgbClr val="000000"/>
                </a:solidFill>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p:txBody>
      </p:sp>
      <p:pic>
        <p:nvPicPr>
          <p:cNvPr id="1026" name="Picture 2" descr="Dokuzuncu Hariciye Koğuşu (Peyami Safa) Fiyatı, Yorumları, Satın Al -  Kitapyurdu.com">
            <a:extLst>
              <a:ext uri="{FF2B5EF4-FFF2-40B4-BE49-F238E27FC236}">
                <a16:creationId xmlns:a16="http://schemas.microsoft.com/office/drawing/2014/main" id="{D19CE2FB-9752-E35D-FD93-6DA3D0D37E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8596" y="3559628"/>
            <a:ext cx="2691834" cy="249002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descr="Peyami SAFA (1899 - 1961))">
            <a:extLst>
              <a:ext uri="{FF2B5EF4-FFF2-40B4-BE49-F238E27FC236}">
                <a16:creationId xmlns:a16="http://schemas.microsoft.com/office/drawing/2014/main" id="{BC917B0E-CD50-7169-3762-40A4C2550A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8595" y="808346"/>
            <a:ext cx="2691834" cy="262065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478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43F68B-2F5E-6CE8-1AAE-3B225F4BEF6F}"/>
              </a:ext>
            </a:extLst>
          </p:cNvPr>
          <p:cNvSpPr txBox="1"/>
          <p:nvPr/>
        </p:nvSpPr>
        <p:spPr>
          <a:xfrm>
            <a:off x="217715" y="457200"/>
            <a:ext cx="6640286" cy="6129755"/>
          </a:xfrm>
          <a:prstGeom prst="rect">
            <a:avLst/>
          </a:prstGeom>
          <a:noFill/>
          <a:ln w="38100">
            <a:solidFill>
              <a:schemeClr val="tx1"/>
            </a:solidFill>
          </a:ln>
        </p:spPr>
        <p:txBody>
          <a:bodyPr wrap="square">
            <a:spAutoFit/>
          </a:bodyPr>
          <a:lstStyle/>
          <a:p>
            <a:pPr algn="just">
              <a:lnSpc>
                <a:spcPct val="107000"/>
              </a:lnSpc>
              <a:spcAft>
                <a:spcPts val="800"/>
              </a:spcAft>
              <a:buNone/>
            </a:pPr>
            <a:r>
              <a:rPr lang="el-CY" sz="1400" b="1" dirty="0">
                <a:solidFill>
                  <a:srgbClr val="FF0000"/>
                </a:solidFill>
                <a:effectLst/>
                <a:ea typeface="Calibri" panose="020F0502020204030204" pitchFamily="34" charset="0"/>
                <a:cs typeface="Times New Roman" panose="02020603050405020304" pitchFamily="18" charset="0"/>
              </a:rPr>
              <a:t>1932   </a:t>
            </a:r>
            <a:r>
              <a:rPr lang="el-CY" sz="1400" b="1" dirty="0" err="1">
                <a:solidFill>
                  <a:srgbClr val="FF0000"/>
                </a:solidFill>
                <a:effectLst/>
                <a:ea typeface="Calibri" panose="020F0502020204030204" pitchFamily="34" charset="0"/>
                <a:cs typeface="Times New Roman" panose="02020603050405020304" pitchFamily="18" charset="0"/>
              </a:rPr>
              <a:t>Yakup</a:t>
            </a:r>
            <a:r>
              <a:rPr lang="el-CY" sz="1400" b="1" dirty="0">
                <a:solidFill>
                  <a:srgbClr val="FF0000"/>
                </a:solidFill>
                <a:effectLst/>
                <a:ea typeface="Calibri" panose="020F0502020204030204" pitchFamily="34" charset="0"/>
                <a:cs typeface="Times New Roman" panose="02020603050405020304" pitchFamily="18" charset="0"/>
              </a:rPr>
              <a:t> </a:t>
            </a:r>
            <a:r>
              <a:rPr lang="el-CY" sz="1400" b="1" dirty="0" err="1">
                <a:solidFill>
                  <a:srgbClr val="FF0000"/>
                </a:solidFill>
                <a:effectLst/>
                <a:ea typeface="Calibri" panose="020F0502020204030204" pitchFamily="34" charset="0"/>
                <a:cs typeface="Times New Roman" panose="02020603050405020304" pitchFamily="18" charset="0"/>
              </a:rPr>
              <a:t>Kadri</a:t>
            </a:r>
            <a:r>
              <a:rPr lang="el-CY" sz="1400" b="1" dirty="0">
                <a:solidFill>
                  <a:srgbClr val="FF0000"/>
                </a:solidFill>
                <a:effectLst/>
                <a:ea typeface="Calibri" panose="020F0502020204030204" pitchFamily="34" charset="0"/>
                <a:cs typeface="Times New Roman" panose="02020603050405020304" pitchFamily="18" charset="0"/>
              </a:rPr>
              <a:t> </a:t>
            </a:r>
            <a:r>
              <a:rPr lang="el-CY" sz="1400" b="1" dirty="0" err="1">
                <a:solidFill>
                  <a:srgbClr val="FF0000"/>
                </a:solidFill>
                <a:effectLst/>
                <a:ea typeface="Calibri" panose="020F0502020204030204" pitchFamily="34" charset="0"/>
                <a:cs typeface="Times New Roman" panose="02020603050405020304" pitchFamily="18" charset="0"/>
              </a:rPr>
              <a:t>Karaosmanoğlu</a:t>
            </a:r>
            <a:r>
              <a:rPr lang="el-CY" sz="1400" b="1" dirty="0">
                <a:solidFill>
                  <a:srgbClr val="FF0000"/>
                </a:solidFill>
                <a:effectLst/>
                <a:ea typeface="Calibri" panose="020F0502020204030204" pitchFamily="34" charset="0"/>
                <a:cs typeface="Times New Roman" panose="02020603050405020304" pitchFamily="18" charset="0"/>
              </a:rPr>
              <a:t> : </a:t>
            </a:r>
            <a:r>
              <a:rPr lang="el-CY" sz="1400" b="1" i="1" dirty="0" err="1">
                <a:solidFill>
                  <a:srgbClr val="FF0000"/>
                </a:solidFill>
                <a:effectLst/>
                <a:ea typeface="Calibri" panose="020F0502020204030204" pitchFamily="34" charset="0"/>
                <a:cs typeface="Times New Roman" panose="02020603050405020304" pitchFamily="18" charset="0"/>
              </a:rPr>
              <a:t>Yaban</a:t>
            </a:r>
            <a:r>
              <a:rPr lang="el-CY" sz="1400" b="1" dirty="0">
                <a:solidFill>
                  <a:srgbClr val="FF0000"/>
                </a:solidFill>
                <a:effectLst/>
                <a:ea typeface="Calibri" panose="020F0502020204030204" pitchFamily="34" charset="0"/>
                <a:cs typeface="Times New Roman" panose="02020603050405020304" pitchFamily="18" charset="0"/>
              </a:rPr>
              <a:t> </a:t>
            </a:r>
            <a:endParaRPr lang="el-CY" sz="14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400" b="1" dirty="0">
                <a:solidFill>
                  <a:srgbClr val="000000"/>
                </a:solidFill>
                <a:effectLst/>
                <a:ea typeface="Calibri" panose="020F0502020204030204" pitchFamily="34" charset="0"/>
                <a:cs typeface="Times New Roman" panose="02020603050405020304" pitchFamily="18" charset="0"/>
              </a:rPr>
              <a:t>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CY" sz="1400" b="0" dirty="0">
                <a:effectLst/>
                <a:ea typeface="Calibri" panose="020F0502020204030204" pitchFamily="34" charset="0"/>
                <a:cs typeface="Times New Roman" panose="02020603050405020304" pitchFamily="18" charset="0"/>
              </a:rPr>
              <a:t>[…] </a:t>
            </a:r>
            <a:r>
              <a:rPr lang="tr-TR" sz="1400" b="0" dirty="0">
                <a:effectLst/>
                <a:ea typeface="Calibri" panose="020F0502020204030204" pitchFamily="34" charset="0"/>
                <a:cs typeface="Times New Roman" panose="02020603050405020304" pitchFamily="18" charset="0"/>
              </a:rPr>
              <a:t>Yaban</a:t>
            </a:r>
            <a:r>
              <a:rPr lang="el-CY" sz="1400" b="0" dirty="0">
                <a:effectLst/>
                <a:ea typeface="Calibri" panose="020F0502020204030204" pitchFamily="34" charset="0"/>
                <a:cs typeface="Times New Roman" panose="02020603050405020304" pitchFamily="18" charset="0"/>
              </a:rPr>
              <a:t>’</a:t>
            </a:r>
            <a:r>
              <a:rPr lang="tr-TR" sz="1400" b="0" dirty="0">
                <a:effectLst/>
                <a:ea typeface="Calibri" panose="020F0502020204030204" pitchFamily="34" charset="0"/>
                <a:cs typeface="Times New Roman" panose="02020603050405020304" pitchFamily="18" charset="0"/>
              </a:rPr>
              <a:t> da ayrıca, insanların  vücutça  sakatlıkları köyde  normal  bir  durum  halini almıştır. Birinci   Dünya  Savaşı’nda kolunu  kaybeden  Ahmet Celâl, bu durumunun  köyde ya takdir, ya da merhamet  uyandırmasını bekler. Fakat köylü, onun  sağ  kolunun yokluğuyla hiç de ilgilenmez. Çünkü "burada, sakatlık hemen herkese mahsus bir hal gibidir"[…](</a:t>
            </a:r>
            <a:r>
              <a:rPr lang="tr-TR" sz="1400" b="0" dirty="0">
                <a:solidFill>
                  <a:srgbClr val="000000"/>
                </a:solidFill>
                <a:effectLst/>
                <a:ea typeface="Calibri" panose="020F0502020204030204" pitchFamily="34" charset="0"/>
                <a:cs typeface="Times New Roman" panose="02020603050405020304" pitchFamily="18" charset="0"/>
              </a:rPr>
              <a:t>Ramazan Kaplan, 1997:120)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b="0" dirty="0">
                <a:solidFill>
                  <a:srgbClr val="000000"/>
                </a:solidFill>
                <a:effectLst/>
                <a:ea typeface="Calibri" panose="020F0502020204030204" pitchFamily="34" charset="0"/>
                <a:cs typeface="Times New Roman" panose="02020603050405020304" pitchFamily="18" charset="0"/>
              </a:rPr>
              <a:t>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202124"/>
                </a:solidFill>
                <a:effectLst/>
                <a:ea typeface="Calibri" panose="020F0502020204030204" pitchFamily="34" charset="0"/>
                <a:cs typeface="Times New Roman" panose="02020603050405020304" pitchFamily="18" charset="0"/>
              </a:rPr>
              <a:t>[…]Lakin, bu köyde de  hiç kolsuz olduğumun farkında değil …Halbuki, burada, isterdim ki, farkında olsunlar. Zira, sağ kolumu, ben, onlar için  kaybettim. İstanbul’ da  zilletim  olan  şey burada şerefimdir. Hatta, ilk günler Mehmet Ali  ile  köyde dolaşırken  şuna buna rast geldik  mi, hemen  sağ  yanımı  çevirirdim. Hele yeni yetişen  delikanlılara  genç  kızlara ne   yapıp yapıp mutlaka bu noksanımı  hissettirmeğe  çabalardım. Bu,  benim  son  süsüm, son  şuhluğum, son  çalımımdı. Beş on gün  içinde o da gitti. Sağ kolumun yokluğu  kimsenin  takdirini celbetmek  şöyle dursun, hatta merhametini bile uyandırmadı. Acaba niçin</a:t>
            </a:r>
            <a:r>
              <a:rPr lang="en-US" sz="1400" dirty="0">
                <a:solidFill>
                  <a:srgbClr val="202124"/>
                </a:solidFill>
                <a:effectLst/>
                <a:ea typeface="Calibri" panose="020F0502020204030204" pitchFamily="34" charset="0"/>
                <a:cs typeface="Times New Roman" panose="02020603050405020304" pitchFamily="18" charset="0"/>
              </a:rPr>
              <a:t>?</a:t>
            </a:r>
            <a:r>
              <a:rPr lang="tr-TR" sz="1400" dirty="0">
                <a:solidFill>
                  <a:srgbClr val="202124"/>
                </a:solidFill>
                <a:effectLst/>
                <a:ea typeface="Calibri" panose="020F0502020204030204" pitchFamily="34" charset="0"/>
                <a:cs typeface="Times New Roman" panose="02020603050405020304" pitchFamily="18" charset="0"/>
              </a:rPr>
              <a:t> Bunu  sonradan anladım. Zira, burada, sakatlık hemen  herkese mahsus bir  hal  gibidir</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1400" dirty="0">
                <a:solidFill>
                  <a:srgbClr val="202124"/>
                </a:solidFill>
                <a:effectLst/>
                <a:ea typeface="Calibri" panose="020F0502020204030204" pitchFamily="34" charset="0"/>
                <a:cs typeface="Times New Roman" panose="02020603050405020304" pitchFamily="18" charset="0"/>
              </a:rPr>
              <a:t>Μ</a:t>
            </a:r>
            <a:r>
              <a:rPr lang="tr-TR" sz="1400" dirty="0">
                <a:solidFill>
                  <a:srgbClr val="202124"/>
                </a:solidFill>
                <a:effectLst/>
                <a:ea typeface="Calibri" panose="020F0502020204030204" pitchFamily="34" charset="0"/>
                <a:cs typeface="Times New Roman" panose="02020603050405020304" pitchFamily="18" charset="0"/>
              </a:rPr>
              <a:t>ehmet Alinin  anası enikonu topallıyor. Salih ağanın oğullarından biri  kamburdur. Bekir çavuşun kızı Zehra amadır. Ben görmedim, fakat Mehmet Alinin  rivayetine göre muhtarın  karısını, adı bilinmeyen bir illet  sekiz yıldan beri öyle  bir evirip kıvırmış, o kadar karmakarışık bir hale sokmuş ki,  bacaklarını kollarından, kollarını bacaklarından ayırmanın  imkanı yokmuş. Bütün  vücudunda canlı yalnız bir yeri  kalmış. (</a:t>
            </a:r>
            <a:r>
              <a:rPr lang="el-CY" sz="1400" dirty="0" err="1">
                <a:solidFill>
                  <a:srgbClr val="202124"/>
                </a:solidFill>
                <a:effectLst/>
                <a:ea typeface="Calibri" panose="020F0502020204030204" pitchFamily="34" charset="0"/>
                <a:cs typeface="Times New Roman" panose="02020603050405020304" pitchFamily="18" charset="0"/>
              </a:rPr>
              <a:t>Yakup</a:t>
            </a:r>
            <a:r>
              <a:rPr lang="el-CY" sz="1400" dirty="0">
                <a:solidFill>
                  <a:srgbClr val="202124"/>
                </a:solidFill>
                <a:effectLst/>
                <a:ea typeface="Calibri" panose="020F0502020204030204" pitchFamily="34" charset="0"/>
                <a:cs typeface="Times New Roman" panose="02020603050405020304" pitchFamily="18" charset="0"/>
              </a:rPr>
              <a:t> </a:t>
            </a:r>
            <a:r>
              <a:rPr lang="el-CY" sz="1400" dirty="0" err="1">
                <a:solidFill>
                  <a:srgbClr val="202124"/>
                </a:solidFill>
                <a:effectLst/>
                <a:ea typeface="Calibri" panose="020F0502020204030204" pitchFamily="34" charset="0"/>
                <a:cs typeface="Times New Roman" panose="02020603050405020304" pitchFamily="18" charset="0"/>
              </a:rPr>
              <a:t>Kadri</a:t>
            </a:r>
            <a:r>
              <a:rPr lang="el-CY" sz="1400" dirty="0">
                <a:solidFill>
                  <a:srgbClr val="202124"/>
                </a:solidFill>
                <a:effectLst/>
                <a:ea typeface="Calibri" panose="020F0502020204030204" pitchFamily="34" charset="0"/>
                <a:cs typeface="Times New Roman" panose="02020603050405020304" pitchFamily="18" charset="0"/>
              </a:rPr>
              <a:t> </a:t>
            </a:r>
            <a:r>
              <a:rPr lang="el-CY" sz="1400" dirty="0" err="1">
                <a:solidFill>
                  <a:srgbClr val="202124"/>
                </a:solidFill>
                <a:effectLst/>
                <a:ea typeface="Calibri" panose="020F0502020204030204" pitchFamily="34" charset="0"/>
                <a:cs typeface="Times New Roman" panose="02020603050405020304" pitchFamily="18" charset="0"/>
              </a:rPr>
              <a:t>Karaosmanoğlu</a:t>
            </a:r>
            <a:r>
              <a:rPr lang="tr-TR" sz="1400" dirty="0">
                <a:solidFill>
                  <a:srgbClr val="202124"/>
                </a:solidFill>
                <a:effectLst/>
                <a:ea typeface="Calibri" panose="020F0502020204030204" pitchFamily="34" charset="0"/>
                <a:cs typeface="Times New Roman" panose="02020603050405020304" pitchFamily="18" charset="0"/>
              </a:rPr>
              <a:t>,1932:15)</a:t>
            </a:r>
            <a:endParaRPr lang="el-CY" sz="1400" dirty="0">
              <a:effectLst/>
              <a:ea typeface="Calibri" panose="020F0502020204030204" pitchFamily="34" charset="0"/>
              <a:cs typeface="Times New Roman" panose="02020603050405020304" pitchFamily="18" charset="0"/>
            </a:endParaRPr>
          </a:p>
        </p:txBody>
      </p:sp>
      <p:pic>
        <p:nvPicPr>
          <p:cNvPr id="2050" name="Picture 2" descr="Yaban - Yakup Kadri Karaosmanoğlu - 1000Kitap">
            <a:extLst>
              <a:ext uri="{FF2B5EF4-FFF2-40B4-BE49-F238E27FC236}">
                <a16:creationId xmlns:a16="http://schemas.microsoft.com/office/drawing/2014/main" id="{31ED3CD3-F84D-A99C-E246-39038F1AA6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1967" y="462158"/>
            <a:ext cx="3482748" cy="2966842"/>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052" name="Picture 4" descr="Yakup Kadri: A bored democrat | Daily Sabah">
            <a:extLst>
              <a:ext uri="{FF2B5EF4-FFF2-40B4-BE49-F238E27FC236}">
                <a16:creationId xmlns:a16="http://schemas.microsoft.com/office/drawing/2014/main" id="{437C4AF5-30EE-9F45-499C-854CD42799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1967" y="3603172"/>
            <a:ext cx="3482748" cy="274974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79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81F69B-9152-7CFA-149B-F3F450E86A5B}"/>
              </a:ext>
            </a:extLst>
          </p:cNvPr>
          <p:cNvSpPr txBox="1"/>
          <p:nvPr/>
        </p:nvSpPr>
        <p:spPr>
          <a:xfrm>
            <a:off x="337456" y="338154"/>
            <a:ext cx="8055429" cy="6181692"/>
          </a:xfrm>
          <a:prstGeom prst="rect">
            <a:avLst/>
          </a:prstGeom>
          <a:noFill/>
          <a:ln w="38100">
            <a:solidFill>
              <a:schemeClr val="tx1"/>
            </a:solidFill>
          </a:ln>
        </p:spPr>
        <p:txBody>
          <a:bodyPr wrap="square">
            <a:spAutoFit/>
          </a:bodyPr>
          <a:lstStyle/>
          <a:p>
            <a:pPr algn="just">
              <a:lnSpc>
                <a:spcPct val="107000"/>
              </a:lnSpc>
              <a:spcAft>
                <a:spcPts val="800"/>
              </a:spcAft>
              <a:buNone/>
            </a:pPr>
            <a:r>
              <a:rPr lang="el-CY" sz="1400" b="1" dirty="0">
                <a:solidFill>
                  <a:srgbClr val="FF0000"/>
                </a:solidFill>
                <a:effectLst/>
                <a:ea typeface="Calibri" panose="020F0502020204030204" pitchFamily="34" charset="0"/>
                <a:cs typeface="Times New Roman" panose="02020603050405020304" pitchFamily="18" charset="0"/>
              </a:rPr>
              <a:t>1955  </a:t>
            </a:r>
            <a:r>
              <a:rPr lang="el-CY" sz="1400" b="1" dirty="0" err="1">
                <a:solidFill>
                  <a:srgbClr val="FF0000"/>
                </a:solidFill>
                <a:effectLst/>
                <a:ea typeface="Calibri" panose="020F0502020204030204" pitchFamily="34" charset="0"/>
                <a:cs typeface="Times New Roman" panose="02020603050405020304" pitchFamily="18" charset="0"/>
              </a:rPr>
              <a:t>Kemal</a:t>
            </a:r>
            <a:r>
              <a:rPr lang="el-CY" sz="1400" b="1" dirty="0">
                <a:solidFill>
                  <a:srgbClr val="FF0000"/>
                </a:solidFill>
                <a:effectLst/>
                <a:ea typeface="Calibri" panose="020F0502020204030204" pitchFamily="34" charset="0"/>
                <a:cs typeface="Times New Roman" panose="02020603050405020304" pitchFamily="18" charset="0"/>
              </a:rPr>
              <a:t> </a:t>
            </a:r>
            <a:r>
              <a:rPr lang="el-CY" sz="1400" b="1" dirty="0" err="1">
                <a:solidFill>
                  <a:srgbClr val="FF0000"/>
                </a:solidFill>
                <a:effectLst/>
                <a:ea typeface="Calibri" panose="020F0502020204030204" pitchFamily="34" charset="0"/>
                <a:cs typeface="Times New Roman" panose="02020603050405020304" pitchFamily="18" charset="0"/>
              </a:rPr>
              <a:t>Tahir</a:t>
            </a:r>
            <a:r>
              <a:rPr lang="el-CY" sz="1400" b="1" dirty="0">
                <a:solidFill>
                  <a:srgbClr val="FF0000"/>
                </a:solidFill>
                <a:effectLst/>
                <a:ea typeface="Calibri" panose="020F0502020204030204" pitchFamily="34" charset="0"/>
                <a:cs typeface="Times New Roman" panose="02020603050405020304" pitchFamily="18" charset="0"/>
              </a:rPr>
              <a:t> : </a:t>
            </a:r>
            <a:r>
              <a:rPr lang="el-CY" sz="1400" b="1" i="1" dirty="0" err="1">
                <a:solidFill>
                  <a:srgbClr val="FF0000"/>
                </a:solidFill>
                <a:effectLst/>
                <a:ea typeface="Calibri" panose="020F0502020204030204" pitchFamily="34" charset="0"/>
                <a:cs typeface="Times New Roman" panose="02020603050405020304" pitchFamily="18" charset="0"/>
              </a:rPr>
              <a:t>Sağırdere</a:t>
            </a:r>
            <a:endParaRPr lang="el-CY" sz="14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400" b="1" dirty="0">
                <a:effectLst/>
                <a:ea typeface="Calibri" panose="020F0502020204030204" pitchFamily="34" charset="0"/>
                <a:cs typeface="Times New Roman" panose="02020603050405020304" pitchFamily="18" charset="0"/>
              </a:rPr>
              <a:t>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a:t>
            </a:r>
            <a:r>
              <a:rPr lang="el-CY" sz="1400" dirty="0" err="1">
                <a:effectLst/>
                <a:ea typeface="Calibri" panose="020F0502020204030204" pitchFamily="34" charset="0"/>
                <a:cs typeface="Times New Roman" panose="02020603050405020304" pitchFamily="18" charset="0"/>
              </a:rPr>
              <a:t>Kemal</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Tahir’in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betimlediği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köylüler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genelde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dine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kadere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yaratıcıya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karşı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sorgulama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içinde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olmayan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karakterlerdir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Her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şeyin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ile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ilgili</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kavramlarla</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açıklanması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hususu</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söz</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konusu</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olmaktadır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Köylü</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insanının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dogmatik</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düşüncelere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karşı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inancını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destekleyen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bu</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bakış</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Tahir’in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eserlerinde</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egemen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konulardan</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birisidir</a:t>
            </a:r>
            <a:r>
              <a:rPr lang="el-CY" sz="1400" dirty="0">
                <a:effectLst/>
                <a:ea typeface="Calibri" panose="020F0502020204030204" pitchFamily="34" charset="0"/>
                <a:cs typeface="Times New Roman" panose="02020603050405020304" pitchFamily="18" charset="0"/>
              </a:rPr>
              <a:t>.(</a:t>
            </a:r>
            <a:r>
              <a:rPr lang="el-CY" sz="1400" dirty="0" err="1">
                <a:effectLst/>
                <a:ea typeface="Calibri" panose="020F0502020204030204" pitchFamily="34" charset="0"/>
                <a:cs typeface="Times New Roman" panose="02020603050405020304" pitchFamily="18" charset="0"/>
              </a:rPr>
              <a:t>Ebru</a:t>
            </a:r>
            <a:r>
              <a:rPr lang="el-CY" sz="1400" dirty="0">
                <a:effectLst/>
                <a:ea typeface="Calibri" panose="020F0502020204030204" pitchFamily="34" charset="0"/>
                <a:cs typeface="Times New Roman" panose="02020603050405020304" pitchFamily="18" charset="0"/>
              </a:rPr>
              <a:t> Y</a:t>
            </a:r>
            <a:r>
              <a:rPr lang="tr-TR" sz="1400" dirty="0">
                <a:effectLst/>
                <a:ea typeface="Calibri" panose="020F0502020204030204" pitchFamily="34" charset="0"/>
                <a:cs typeface="Times New Roman" panose="02020603050405020304" pitchFamily="18" charset="0"/>
              </a:rPr>
              <a:t>ılmaz </a:t>
            </a:r>
            <a:r>
              <a:rPr lang="el-CY" sz="1400" dirty="0">
                <a:effectLst/>
                <a:ea typeface="Calibri" panose="020F0502020204030204" pitchFamily="34" charset="0"/>
                <a:cs typeface="Times New Roman" panose="02020603050405020304" pitchFamily="18" charset="0"/>
              </a:rPr>
              <a:t>&amp; </a:t>
            </a:r>
            <a:r>
              <a:rPr lang="el-CY" sz="1400" dirty="0" err="1">
                <a:effectLst/>
                <a:ea typeface="Calibri" panose="020F0502020204030204" pitchFamily="34" charset="0"/>
                <a:cs typeface="Times New Roman" panose="02020603050405020304" pitchFamily="18" charset="0"/>
              </a:rPr>
              <a:t>Fuat</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Güllüpınar</a:t>
            </a:r>
            <a:r>
              <a:rPr lang="el-CY" sz="1400" dirty="0">
                <a:effectLst/>
                <a:ea typeface="Calibri" panose="020F0502020204030204" pitchFamily="34" charset="0"/>
                <a:cs typeface="Times New Roman" panose="02020603050405020304" pitchFamily="18" charset="0"/>
              </a:rPr>
              <a:t>, 2020:405)</a:t>
            </a: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 </a:t>
            </a: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a:t>
            </a:r>
            <a:r>
              <a:rPr lang="el-CY" sz="1400" dirty="0" err="1">
                <a:effectLst/>
                <a:ea typeface="Calibri" panose="020F0502020204030204" pitchFamily="34" charset="0"/>
                <a:cs typeface="Times New Roman" panose="02020603050405020304" pitchFamily="18" charset="0"/>
              </a:rPr>
              <a:t>Muhtar</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odas</a:t>
            </a:r>
            <a:r>
              <a:rPr lang="tr-TR" sz="1400" dirty="0">
                <a:effectLst/>
                <a:ea typeface="Calibri" panose="020F0502020204030204" pitchFamily="34" charset="0"/>
                <a:cs typeface="Times New Roman" panose="02020603050405020304" pitchFamily="18" charset="0"/>
              </a:rPr>
              <a:t>ının karşısındaki dut ağacının dallarını kar kaplamıştı. «Koca Yamören» de -elli hanelik   bir köydür-  bu duttan başka dikili ağaç yoktu. «Ne biçim bir ağaç!» gövdesinin bir adamı boyundan yukarısı ikiye ayrılmış. Çatallardan  bir tanesi dirseklendiği   için  tıpkı sapan koluna benziyor. «Ulan Topal İsmail</a:t>
            </a:r>
            <a:r>
              <a:rPr lang="en-US"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 Ulan hırsız herif</a:t>
            </a:r>
            <a:r>
              <a:rPr lang="en-US"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 Topala kalsa, biçareyi kesecek te gövdesinden bağlama yapacak!» Mustafa her sene, karlı zamanlarda bu ağacın baharda tekrar yapraklanacağına mümkünü yok, inanmaz, kış geceleri ona insan gibi  acırdı.</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Kemal</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Tahir</a:t>
            </a:r>
            <a:r>
              <a:rPr lang="el-CY" sz="1400" dirty="0">
                <a:effectLst/>
                <a:ea typeface="Calibri" panose="020F0502020204030204" pitchFamily="34" charset="0"/>
                <a:cs typeface="Times New Roman" panose="02020603050405020304" pitchFamily="18" charset="0"/>
              </a:rPr>
              <a:t>, 1955</a:t>
            </a:r>
            <a:r>
              <a:rPr lang="tr-TR" sz="1400" dirty="0">
                <a:effectLst/>
                <a:ea typeface="Calibri" panose="020F0502020204030204" pitchFamily="34" charset="0"/>
                <a:cs typeface="Times New Roman" panose="02020603050405020304" pitchFamily="18" charset="0"/>
              </a:rPr>
              <a:t>:17</a:t>
            </a:r>
            <a:r>
              <a:rPr lang="el-CY" sz="1400" dirty="0">
                <a:effectLst/>
                <a:ea typeface="Calibri" panose="020F0502020204030204" pitchFamily="34" charset="0"/>
                <a:cs typeface="Times New Roman" panose="02020603050405020304" pitchFamily="18" charset="0"/>
              </a:rPr>
              <a:t>)</a:t>
            </a:r>
          </a:p>
          <a:p>
            <a:pPr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 </a:t>
            </a: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Vahid inat etti</a:t>
            </a:r>
            <a:r>
              <a:rPr lang="el-CY" sz="1400" dirty="0">
                <a:effectLst/>
                <a:ea typeface="Calibri" panose="020F0502020204030204" pitchFamily="34" charset="0"/>
                <a:cs typeface="Times New Roman" panose="02020603050405020304" pitchFamily="18" charset="0"/>
              </a:rPr>
              <a:t>:</a:t>
            </a:r>
          </a:p>
          <a:p>
            <a:pPr marL="179705" marR="179705" algn="just">
              <a:lnSpc>
                <a:spcPct val="107000"/>
              </a:lnSpc>
              <a:spcAft>
                <a:spcPts val="800"/>
              </a:spcAft>
              <a:buNone/>
            </a:pPr>
            <a:r>
              <a:rPr lang="el-CY"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Sen dur alçak topal</a:t>
            </a:r>
            <a:r>
              <a:rPr lang="el-CY"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 Yarın müslümanlara :  «Bu İsmail orucu  bütün yemiş!» diyeceğim. İmamın kulağını bükmedi, ha, Mustafa?  Bu İsmail  dinsizini köyden çıkarmamış olmayacak.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effectLst/>
                <a:ea typeface="Calibri" panose="020F0502020204030204" pitchFamily="34" charset="0"/>
                <a:cs typeface="Times New Roman" panose="02020603050405020304" pitchFamily="18" charset="0"/>
              </a:rPr>
              <a:t>-Sus Vahid, sus birader,  o nasıl bir lâkırdı</a:t>
            </a:r>
            <a:r>
              <a:rPr lang="en-US" sz="1400" dirty="0">
                <a:effectLst/>
                <a:ea typeface="Calibri" panose="020F0502020204030204" pitchFamily="34" charset="0"/>
                <a:cs typeface="Times New Roman" panose="02020603050405020304" pitchFamily="18" charset="0"/>
              </a:rPr>
              <a:t>!</a:t>
            </a:r>
            <a:r>
              <a:rPr lang="tr-TR" sz="1400" dirty="0">
                <a:effectLst/>
                <a:ea typeface="Calibri" panose="020F0502020204030204" pitchFamily="34" charset="0"/>
                <a:cs typeface="Times New Roman" panose="02020603050405020304" pitchFamily="18" charset="0"/>
              </a:rPr>
              <a:t> Oruç, kısmı hiç  yenir mi imiş? Niyetsiz de olsan,  mutlak, tutacaksın. </a:t>
            </a:r>
            <a:endParaRPr lang="el-CY"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effectLst/>
                <a:ea typeface="Calibri" panose="020F0502020204030204" pitchFamily="34" charset="0"/>
                <a:cs typeface="Times New Roman" panose="02020603050405020304" pitchFamily="18" charset="0"/>
              </a:rPr>
              <a:t>-Yemin et. Yemin etmezsen yarın, şart olsun, köyde tellâl bağırtırım.</a:t>
            </a:r>
            <a:r>
              <a:rPr lang="tr-TR" sz="1400" b="1" dirty="0">
                <a:effectLst/>
                <a:ea typeface="Calibri" panose="020F0502020204030204" pitchFamily="34" charset="0"/>
                <a:cs typeface="Times New Roman" panose="02020603050405020304" pitchFamily="18" charset="0"/>
              </a:rPr>
              <a:t> </a:t>
            </a:r>
            <a:r>
              <a:rPr lang="el-CY" sz="1400" dirty="0">
                <a:effectLst/>
                <a:ea typeface="Calibri" panose="020F0502020204030204" pitchFamily="34" charset="0"/>
                <a:cs typeface="Times New Roman" panose="02020603050405020304" pitchFamily="18" charset="0"/>
              </a:rPr>
              <a:t>(</a:t>
            </a:r>
            <a:r>
              <a:rPr lang="el-CY" sz="1400" dirty="0" err="1">
                <a:effectLst/>
                <a:ea typeface="Calibri" panose="020F0502020204030204" pitchFamily="34" charset="0"/>
                <a:cs typeface="Times New Roman" panose="02020603050405020304" pitchFamily="18" charset="0"/>
              </a:rPr>
              <a:t>Kemal</a:t>
            </a:r>
            <a:r>
              <a:rPr lang="el-CY" sz="1400" dirty="0">
                <a:effectLst/>
                <a:ea typeface="Calibri" panose="020F0502020204030204" pitchFamily="34" charset="0"/>
                <a:cs typeface="Times New Roman" panose="02020603050405020304" pitchFamily="18" charset="0"/>
              </a:rPr>
              <a:t> </a:t>
            </a:r>
            <a:r>
              <a:rPr lang="el-CY" sz="1400" dirty="0" err="1">
                <a:effectLst/>
                <a:ea typeface="Calibri" panose="020F0502020204030204" pitchFamily="34" charset="0"/>
                <a:cs typeface="Times New Roman" panose="02020603050405020304" pitchFamily="18" charset="0"/>
              </a:rPr>
              <a:t>Tahir</a:t>
            </a:r>
            <a:r>
              <a:rPr lang="el-CY" sz="1400" dirty="0">
                <a:effectLst/>
                <a:ea typeface="Calibri" panose="020F0502020204030204" pitchFamily="34" charset="0"/>
                <a:cs typeface="Times New Roman" panose="02020603050405020304" pitchFamily="18" charset="0"/>
              </a:rPr>
              <a:t>, 1955: 22-23)</a:t>
            </a:r>
          </a:p>
          <a:p>
            <a:pPr algn="just">
              <a:lnSpc>
                <a:spcPct val="107000"/>
              </a:lnSpc>
              <a:spcAft>
                <a:spcPts val="800"/>
              </a:spcAft>
              <a:buNone/>
            </a:pPr>
            <a:r>
              <a:rPr lang="el-CY" sz="1400" b="1" dirty="0">
                <a:effectLst/>
                <a:ea typeface="Calibri" panose="020F0502020204030204" pitchFamily="34" charset="0"/>
                <a:cs typeface="Times New Roman" panose="02020603050405020304" pitchFamily="18" charset="0"/>
              </a:rPr>
              <a:t> </a:t>
            </a:r>
            <a:endParaRPr lang="el-CY" sz="1400" dirty="0">
              <a:effectLst/>
              <a:ea typeface="Calibri" panose="020F0502020204030204" pitchFamily="34" charset="0"/>
              <a:cs typeface="Times New Roman" panose="02020603050405020304" pitchFamily="18" charset="0"/>
            </a:endParaRPr>
          </a:p>
        </p:txBody>
      </p:sp>
      <p:pic>
        <p:nvPicPr>
          <p:cNvPr id="3074" name="Picture 2" descr="Sağırdere [İLK BASKI] - Kemal Tahir | Nadir Kitap">
            <a:extLst>
              <a:ext uri="{FF2B5EF4-FFF2-40B4-BE49-F238E27FC236}">
                <a16:creationId xmlns:a16="http://schemas.microsoft.com/office/drawing/2014/main" id="{D1A7F490-139A-BE65-F8AD-B674C2F24C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69085" y="338153"/>
            <a:ext cx="3167744" cy="356981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Kemal Tahir: Historian as novelist | Daily Sabah">
            <a:extLst>
              <a:ext uri="{FF2B5EF4-FFF2-40B4-BE49-F238E27FC236}">
                <a16:creationId xmlns:a16="http://schemas.microsoft.com/office/drawing/2014/main" id="{F5158644-F492-D23E-24FD-F20E1E558D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9085" y="4128406"/>
            <a:ext cx="3243944" cy="239144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197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C0F684-1063-D535-D2B3-CBD65CE1FEF1}"/>
              </a:ext>
            </a:extLst>
          </p:cNvPr>
          <p:cNvSpPr txBox="1"/>
          <p:nvPr/>
        </p:nvSpPr>
        <p:spPr>
          <a:xfrm>
            <a:off x="315685" y="427376"/>
            <a:ext cx="9557658" cy="5928803"/>
          </a:xfrm>
          <a:prstGeom prst="rect">
            <a:avLst/>
          </a:prstGeom>
          <a:noFill/>
          <a:ln w="38100">
            <a:solidFill>
              <a:schemeClr val="tx1"/>
            </a:solidFill>
          </a:ln>
        </p:spPr>
        <p:txBody>
          <a:bodyPr wrap="square">
            <a:spAutoFit/>
          </a:bodyPr>
          <a:lstStyle/>
          <a:p>
            <a:pPr>
              <a:buNone/>
            </a:pPr>
            <a:r>
              <a:rPr lang="tr-TR" sz="1200" b="1" dirty="0">
                <a:solidFill>
                  <a:srgbClr val="FF0000"/>
                </a:solidFill>
                <a:effectLst/>
                <a:ea typeface="Times New Roman" panose="02020603050405020304" pitchFamily="18" charset="0"/>
              </a:rPr>
              <a:t>1959  </a:t>
            </a:r>
            <a:r>
              <a:rPr lang="el-CY" sz="1200" b="1" dirty="0" err="1">
                <a:solidFill>
                  <a:srgbClr val="FF0000"/>
                </a:solidFill>
                <a:effectLst/>
                <a:ea typeface="Times New Roman" panose="02020603050405020304" pitchFamily="18" charset="0"/>
              </a:rPr>
              <a:t>Kemal</a:t>
            </a:r>
            <a:r>
              <a:rPr lang="el-CY" sz="1200" b="1" dirty="0">
                <a:solidFill>
                  <a:srgbClr val="FF0000"/>
                </a:solidFill>
                <a:effectLst/>
                <a:ea typeface="Times New Roman" panose="02020603050405020304" pitchFamily="18" charset="0"/>
              </a:rPr>
              <a:t> </a:t>
            </a:r>
            <a:r>
              <a:rPr lang="el-CY" sz="1200" b="1" dirty="0" err="1">
                <a:solidFill>
                  <a:srgbClr val="FF0000"/>
                </a:solidFill>
                <a:effectLst/>
                <a:ea typeface="Times New Roman" panose="02020603050405020304" pitchFamily="18" charset="0"/>
              </a:rPr>
              <a:t>Tahir</a:t>
            </a:r>
            <a:r>
              <a:rPr lang="el-CY" sz="1200" b="1" dirty="0">
                <a:solidFill>
                  <a:srgbClr val="FF0000"/>
                </a:solidFill>
                <a:effectLst/>
                <a:ea typeface="Times New Roman" panose="02020603050405020304" pitchFamily="18" charset="0"/>
              </a:rPr>
              <a:t> : </a:t>
            </a:r>
            <a:r>
              <a:rPr lang="tr-TR" sz="1200" b="1" i="1" dirty="0">
                <a:solidFill>
                  <a:srgbClr val="FF0000"/>
                </a:solidFill>
                <a:effectLst/>
                <a:ea typeface="Times New Roman" panose="02020603050405020304" pitchFamily="18" charset="0"/>
              </a:rPr>
              <a:t>Köyün Kamburu</a:t>
            </a:r>
            <a:endParaRPr lang="el-CY" sz="1200" b="1" dirty="0">
              <a:solidFill>
                <a:srgbClr val="FF0000"/>
              </a:solidFill>
              <a:effectLst/>
              <a:ea typeface="Times New Roman" panose="02020603050405020304" pitchFamily="18" charset="0"/>
            </a:endParaRPr>
          </a:p>
          <a:p>
            <a:pPr algn="just">
              <a:lnSpc>
                <a:spcPct val="107000"/>
              </a:lnSpc>
              <a:spcAft>
                <a:spcPts val="800"/>
              </a:spcAft>
              <a:buNone/>
            </a:pPr>
            <a:r>
              <a:rPr lang="el-CY" sz="1200" b="1" dirty="0">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CY" sz="1200" b="0" dirty="0">
                <a:solidFill>
                  <a:srgbClr val="000000"/>
                </a:solidFill>
                <a:effectLst/>
                <a:ea typeface="Calibri" panose="020F0502020204030204" pitchFamily="34" charset="0"/>
                <a:cs typeface="Times New Roman" panose="02020603050405020304" pitchFamily="18" charset="0"/>
              </a:rPr>
              <a:t>[…] </a:t>
            </a:r>
            <a:r>
              <a:rPr lang="tr-TR" sz="1200" b="0" dirty="0">
                <a:solidFill>
                  <a:srgbClr val="000000"/>
                </a:solidFill>
                <a:effectLst/>
                <a:ea typeface="Calibri" panose="020F0502020204030204" pitchFamily="34" charset="0"/>
                <a:cs typeface="Times New Roman" panose="02020603050405020304" pitchFamily="18" charset="0"/>
              </a:rPr>
              <a:t>Köyün Kamburu</a:t>
            </a:r>
            <a:r>
              <a:rPr lang="el-CY" sz="1200" b="0" dirty="0">
                <a:solidFill>
                  <a:srgbClr val="000000"/>
                </a:solidFill>
                <a:effectLst/>
                <a:ea typeface="Calibri" panose="020F0502020204030204" pitchFamily="34" charset="0"/>
                <a:cs typeface="Times New Roman" panose="02020603050405020304" pitchFamily="18" charset="0"/>
              </a:rPr>
              <a:t>’</a:t>
            </a:r>
            <a:r>
              <a:rPr lang="tr-TR" sz="1200" b="0" dirty="0">
                <a:solidFill>
                  <a:srgbClr val="000000"/>
                </a:solidFill>
                <a:effectLst/>
                <a:ea typeface="Calibri" panose="020F0502020204030204" pitchFamily="34" charset="0"/>
                <a:cs typeface="Times New Roman" panose="02020603050405020304" pitchFamily="18" charset="0"/>
              </a:rPr>
              <a:t> nda ise frenginin insan psikolojisine ve avranışlarına kadar uzanan etkileri söz  konusu edilir.</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Times New Roman" panose="02020603050405020304" pitchFamily="18" charset="0"/>
              </a:rPr>
              <a:t>On iki yaşında anne ve babasını yitiren  Parpar  Ahmet’i, tütün kaçakçısı Gâvur Ali, Bafra’ nın  lâz ağalarına  hizmetkâr  götürür. Aradan  yıllar geçer, Ahmet yetişmiş  biri  olarak  köye döner. İlk  günlerde  köylüyle uyum halindedir. Aralarındaki  bir  tartışmadan  sonra  İhsan  Çavuş’ un  dövdüğü Ahmet  iyice huysuzlaşır. Muhtar Kadir Ağa’nın  yatırıp  otuz değnek  vurması  fayda etmez. Bütün  köylü onunla ilgisini keser. Ahmet de evine çekilir. İyice yabanileşir. Yalnız  başına yaşamaya  başlayışının dördüncü  yılında berbere gider. Berber Rıza onbaşı, onun  durumundan şüphelenir. "Belinden aşağısının el  ayası büyüklüğünde Karaçıban dökmüş olduğunu"(s.16) görür. Ahmet de bunu  açıklar. "Samsun’ da arada bir, kötü karılara gidermiş" (s.16). Bu hastalık ona oradan bulaşmış.</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Times New Roman" panose="02020603050405020304" pitchFamily="18" charset="0"/>
              </a:rPr>
              <a:t>"Ahmet’ in  ‘Köy  sürgünü’ olmasının  beşinci yılının sonunda burun  direği  çöktü, suratı ekmek tahtası gibi yassılandı, lafı sözü büsbütün anlaşılmaz oldu"(s.16). Gittikçe huysuzlaşan  Parpar Ahmet’in, evlendirilirse düzeleceğine inanan  köylüler onu, Topal Ayşe’ yle evlendirirler. Uysallaşıp yola gelmesi beklenirken o, daha da azıtır. Eline geçirdiği herşeyi kırıp parçalar. "Onu cinlerin  tuttuğuna hükmeden ve cinlerden kurtarmak isteyen  köylüler bir direğe bağlayıp sopalarlar. Parpar Ahmet bu dayak sonucunda ölür.</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Times New Roman" panose="02020603050405020304" pitchFamily="18" charset="0"/>
              </a:rPr>
              <a:t>Kemal Tahir bu romanında frenginin, Parpar Ahmet’i trajik  bir sonuca götüren, çevresinde yalnız bırakan, hırçınlaştıran, fizikî yapısını değiştiren  bir hastalık oluşuna işaret ediyor. Roman  sanatı bakımından hastalığın  gerçekte de böyle olmasının  pek büyük  bir önemi yoktur. Yazar bu şekilde görmüş  ya da tasarlamış ve aktarmıştır. Ancak, bu hastalık dolayısıyla, frengi karşısında insanın  çaresizliğinin, gerçek  tedavi bilgisi ve imkânlarından uzak  oluşunun  belirtilmesi  önemlidir.</a:t>
            </a:r>
            <a:endParaRPr lang="el-CY" sz="12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Times New Roman" panose="02020603050405020304" pitchFamily="18" charset="0"/>
              </a:rPr>
              <a:t>Babası Parpar  Ahmet’in  hastalığının izlerini taşıyan  Çalık Kerim de en  az babası kadar sağlıksız bir kişidir. Doğumunda hiç durmadan ağlaması ancak altı ay sonra kesilir. Üç yaşını bitirince konuşmaya başlar. Dört yaşında ayakları üzerinde duramaz. Beş buçuk yaşında ayağa kalkar. Yedi yaşına geldiğince namaz surelerinin başkalarına göre daha kolay ezberler. Erkek işlerinden çok  kadın işine ilgi duyar. İlk zamanlar son derece ürkektir. Bir korku  anındaki değişiklikten sonra ürkekliği giderek korkusuz biri olur. "Adam yapısına" (s.39) benzemeyen  vücut yapısı, çevresindekileri şaşırtan davranışları, sadistliği, bozuk ve dengesiz psikolojisiyle de Çalık Kerim; öteden beri sürüp gelen hastalıkların etkilerini taşıyan, bazı yönleri dolaysıyla yaşadığı çevrede aşağılanan insan örneğidir.(Ramazan Kaplan, 1997:242-245) </a:t>
            </a:r>
            <a:endParaRPr lang="el-CY" sz="12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200" b="1" u="none" strike="noStrike"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p:txBody>
      </p:sp>
      <p:pic>
        <p:nvPicPr>
          <p:cNvPr id="4098" name="Picture 2" descr="Köyün Kamburu by Kemal Tahir | Goodreads">
            <a:extLst>
              <a:ext uri="{FF2B5EF4-FFF2-40B4-BE49-F238E27FC236}">
                <a16:creationId xmlns:a16="http://schemas.microsoft.com/office/drawing/2014/main" id="{829EFC92-2F4F-7C65-21F6-5F986C42C0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2957" y="427376"/>
            <a:ext cx="1846554" cy="339351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Kemal Tahir: Historian as novelist | Daily Sabah">
            <a:extLst>
              <a:ext uri="{FF2B5EF4-FFF2-40B4-BE49-F238E27FC236}">
                <a16:creationId xmlns:a16="http://schemas.microsoft.com/office/drawing/2014/main" id="{215B82F0-E22A-975D-41E6-A4562C030B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52957" y="3986893"/>
            <a:ext cx="1846554" cy="2369286"/>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4022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35BC02-756F-C6C2-3709-B14D2DA634E9}"/>
              </a:ext>
            </a:extLst>
          </p:cNvPr>
          <p:cNvSpPr txBox="1"/>
          <p:nvPr/>
        </p:nvSpPr>
        <p:spPr>
          <a:xfrm>
            <a:off x="6547079" y="896773"/>
            <a:ext cx="3940628" cy="4736297"/>
          </a:xfrm>
          <a:prstGeom prst="rect">
            <a:avLst/>
          </a:prstGeom>
          <a:noFill/>
          <a:ln w="38100">
            <a:solidFill>
              <a:schemeClr val="tx1"/>
            </a:solidFill>
          </a:ln>
        </p:spPr>
        <p:txBody>
          <a:bodyPr wrap="square">
            <a:spAutoFit/>
          </a:bodyPr>
          <a:lstStyle/>
          <a:p>
            <a:pPr marR="179705" algn="ctr">
              <a:lnSpc>
                <a:spcPct val="107000"/>
              </a:lnSpc>
              <a:spcAft>
                <a:spcPts val="800"/>
              </a:spcAft>
              <a:buNone/>
            </a:pPr>
            <a:r>
              <a:rPr lang="tr-TR" sz="4000" b="1" dirty="0">
                <a:solidFill>
                  <a:srgbClr val="FF0000"/>
                </a:solidFill>
                <a:effectLst/>
                <a:ea typeface="Calibri" panose="020F0502020204030204" pitchFamily="34" charset="0"/>
                <a:cs typeface="Times New Roman" panose="02020603050405020304" pitchFamily="18" charset="0"/>
              </a:rPr>
              <a:t>Arkadaş </a:t>
            </a:r>
          </a:p>
          <a:p>
            <a:pPr marR="179705" algn="ctr">
              <a:lnSpc>
                <a:spcPct val="107000"/>
              </a:lnSpc>
              <a:spcAft>
                <a:spcPts val="800"/>
              </a:spcAft>
              <a:buNone/>
            </a:pPr>
            <a:r>
              <a:rPr lang="tr-TR" sz="4000" b="1" dirty="0">
                <a:solidFill>
                  <a:srgbClr val="FF0000"/>
                </a:solidFill>
                <a:effectLst/>
                <a:ea typeface="Calibri" panose="020F0502020204030204" pitchFamily="34" charset="0"/>
                <a:cs typeface="Times New Roman" panose="02020603050405020304" pitchFamily="18" charset="0"/>
              </a:rPr>
              <a:t>çevresi tarafından dışlanma </a:t>
            </a:r>
          </a:p>
          <a:p>
            <a:pPr marR="179705" algn="ctr">
              <a:lnSpc>
                <a:spcPct val="107000"/>
              </a:lnSpc>
              <a:spcAft>
                <a:spcPts val="800"/>
              </a:spcAft>
              <a:buNone/>
            </a:pPr>
            <a:r>
              <a:rPr lang="tr-TR" sz="4000" b="1" dirty="0">
                <a:solidFill>
                  <a:srgbClr val="FF0000"/>
                </a:solidFill>
                <a:effectLst/>
                <a:ea typeface="Calibri" panose="020F0502020204030204" pitchFamily="34" charset="0"/>
                <a:cs typeface="Times New Roman" panose="02020603050405020304" pitchFamily="18" charset="0"/>
              </a:rPr>
              <a:t>ve </a:t>
            </a:r>
          </a:p>
          <a:p>
            <a:pPr marR="179705" algn="ctr">
              <a:lnSpc>
                <a:spcPct val="107000"/>
              </a:lnSpc>
              <a:spcAft>
                <a:spcPts val="800"/>
              </a:spcAft>
              <a:buNone/>
            </a:pPr>
            <a:r>
              <a:rPr lang="tr-TR" sz="4000" b="1" dirty="0">
                <a:solidFill>
                  <a:srgbClr val="FF0000"/>
                </a:solidFill>
                <a:effectLst/>
                <a:ea typeface="Calibri" panose="020F0502020204030204" pitchFamily="34" charset="0"/>
                <a:cs typeface="Times New Roman" panose="02020603050405020304" pitchFamily="18" charset="0"/>
              </a:rPr>
              <a:t>damgalama</a:t>
            </a:r>
            <a:endParaRPr lang="el-CY" sz="4000" dirty="0">
              <a:solidFill>
                <a:srgbClr val="FF0000"/>
              </a:solidFill>
              <a:effectLst/>
              <a:ea typeface="Calibri" panose="020F0502020204030204" pitchFamily="34" charset="0"/>
              <a:cs typeface="Times New Roman" panose="02020603050405020304" pitchFamily="18" charset="0"/>
            </a:endParaRPr>
          </a:p>
          <a:p>
            <a:pPr algn="ctr">
              <a:lnSpc>
                <a:spcPct val="107000"/>
              </a:lnSpc>
              <a:spcAft>
                <a:spcPts val="800"/>
              </a:spcAft>
              <a:buNone/>
            </a:pPr>
            <a:r>
              <a:rPr lang="tr-TR" sz="1800" b="1" u="none" strike="noStrike" dirty="0">
                <a:solidFill>
                  <a:srgbClr val="FF0000"/>
                </a:solidFill>
                <a:effectLst/>
                <a:ea typeface="Calibri" panose="020F0502020204030204" pitchFamily="34" charset="0"/>
                <a:cs typeface="Times New Roman" panose="02020603050405020304" pitchFamily="18" charset="0"/>
              </a:rPr>
              <a:t> </a:t>
            </a:r>
            <a:endParaRPr lang="el-CY" sz="1600" dirty="0">
              <a:solidFill>
                <a:srgbClr val="FF0000"/>
              </a:solidFill>
              <a:effectLst/>
              <a:ea typeface="Calibri" panose="020F0502020204030204" pitchFamily="34" charset="0"/>
              <a:cs typeface="Times New Roman" panose="02020603050405020304" pitchFamily="18" charset="0"/>
            </a:endParaRPr>
          </a:p>
        </p:txBody>
      </p:sp>
      <p:pic>
        <p:nvPicPr>
          <p:cNvPr id="2050" name="Picture 2" descr="Damgalama Nedir? Nedenleri ve Türleri Nelerdir - DDM">
            <a:extLst>
              <a:ext uri="{FF2B5EF4-FFF2-40B4-BE49-F238E27FC236}">
                <a16:creationId xmlns:a16="http://schemas.microsoft.com/office/drawing/2014/main" id="{6AF1BE8A-0D9C-819A-0C77-227F13FF74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5578" y="896773"/>
            <a:ext cx="5284335" cy="473629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732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C9A0A7-8F3F-020E-C7C2-D29CF588D1B2}"/>
              </a:ext>
            </a:extLst>
          </p:cNvPr>
          <p:cNvSpPr txBox="1"/>
          <p:nvPr/>
        </p:nvSpPr>
        <p:spPr>
          <a:xfrm>
            <a:off x="348342" y="599359"/>
            <a:ext cx="8752115" cy="5968301"/>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600" b="1" dirty="0">
                <a:solidFill>
                  <a:srgbClr val="FF0000"/>
                </a:solidFill>
                <a:effectLst/>
                <a:ea typeface="Calibri" panose="020F0502020204030204" pitchFamily="34" charset="0"/>
                <a:cs typeface="Times New Roman" panose="02020603050405020304" pitchFamily="18" charset="0"/>
              </a:rPr>
              <a:t>1963  Tarık Buğra  :  </a:t>
            </a:r>
            <a:r>
              <a:rPr lang="tr-TR" sz="1600" b="1" i="1" dirty="0">
                <a:solidFill>
                  <a:srgbClr val="FF0000"/>
                </a:solidFill>
                <a:effectLst/>
                <a:ea typeface="Calibri" panose="020F0502020204030204" pitchFamily="34" charset="0"/>
                <a:cs typeface="Times New Roman" panose="02020603050405020304" pitchFamily="18" charset="0"/>
              </a:rPr>
              <a:t>Küçük Ağa</a:t>
            </a:r>
            <a:endParaRPr lang="el-CY" sz="1600" dirty="0">
              <a:solidFill>
                <a:srgbClr val="FF000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600" b="1"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[…]Nikoların meyhanesinde  görüp işittikleri Salih’ i ta yüreğinde sarsmış, bir başka adam, o değilse bile bambaşka duyguların  ve arzuların  adamı yapmıştı. Bir mes’uliyeti olduğunu şimdi artık seziyor, hatta anlıyor. Bu mes’uliyeti açıkça  öğrenmek, bunu  karşılamak için  neler yapabileceğini, neler yapması gerektiğini bilmek istiyordu. Hem de  hırsla. Fakat bunu kimden öğrenecek, bunu hatta, kime kabul ettirebilecekti? Değiştiğini, hiç değilse değişmek istediğini kime anlatabilirdi?  Bu arada  : «Ahh sağ kolum» diye hayıflandıkları çok olmuştu. Bu noktada da takılıp kalacaktı. Bir sabah, sanki  bir ilhamla «Ne dırlayıp duruyorsun ülen Salih, sağ kolun olmayacak, olmayacak  işte. Sen bu halinde yapabileceğini yapmaya bak» deyiverdi.(Tarık Buğra, 1993:116)</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[…]Salih kendine gelmişti. Ardından bağırdı :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-Meraklanma çavuş, bizimkiler hep çift gezer.</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Şaka, zevzeklik, çocuk oyunları… ama Salih üzgündü, hep  üzgündü, her zaman  üzgündü. Çolak olduğu  için  onu  asker yerine koymuyorlar, bu da onun  çok ağrına gidiyordu. Çeteler bir bir ortadan kalmakta, ortaya adıyla sanıyla bir ordu çıkmakta idi. Bu ilerledikçe  de Salih kendini biraz daha kıyıya  itilmiş  duyuyordu. Halbuki onun bir tek isteği  vardı : </a:t>
            </a:r>
            <a:r>
              <a:rPr lang="el-GR" sz="1600" dirty="0">
                <a:effectLst/>
                <a:ea typeface="Calibri" panose="020F0502020204030204" pitchFamily="34" charset="0"/>
                <a:cs typeface="Times New Roman" panose="02020603050405020304" pitchFamily="18" charset="0"/>
              </a:rPr>
              <a:t>Ν</a:t>
            </a:r>
            <a:r>
              <a:rPr lang="tr-TR" sz="1600" dirty="0">
                <a:effectLst/>
                <a:ea typeface="Calibri" panose="020F0502020204030204" pitchFamily="34" charset="0"/>
                <a:cs typeface="Times New Roman" panose="02020603050405020304" pitchFamily="18" charset="0"/>
              </a:rPr>
              <a:t>ikonun  karşısına çıkmak. Yerini  yolunu bilmediği Karadeniz kıyıları  burnunda bir sıla özleyişi  gibi  tütüyordu. (Tarık Buğra, 1993:307-308)</a:t>
            </a:r>
            <a:endParaRPr lang="el-CY" sz="1600" dirty="0">
              <a:effectLst/>
              <a:ea typeface="Calibri" panose="020F0502020204030204" pitchFamily="34" charset="0"/>
              <a:cs typeface="Times New Roman" panose="02020603050405020304" pitchFamily="18" charset="0"/>
            </a:endParaRPr>
          </a:p>
        </p:txBody>
      </p:sp>
      <p:pic>
        <p:nvPicPr>
          <p:cNvPr id="3074" name="Picture 2" descr="KÜÇÜK AĞA ANKARADA [İLK BASKI]">
            <a:extLst>
              <a:ext uri="{FF2B5EF4-FFF2-40B4-BE49-F238E27FC236}">
                <a16:creationId xmlns:a16="http://schemas.microsoft.com/office/drawing/2014/main" id="{F3868651-D9BD-6179-C9E5-8F1A840848D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827" r="23222"/>
          <a:stretch>
            <a:fillRect/>
          </a:stretch>
        </p:blipFill>
        <p:spPr bwMode="auto">
          <a:xfrm>
            <a:off x="9258980" y="599358"/>
            <a:ext cx="2323419" cy="314532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Küçük Ağa - Tarık Buğra Kitap Fiyatı &amp; Satın Al | Tamadres">
            <a:extLst>
              <a:ext uri="{FF2B5EF4-FFF2-40B4-BE49-F238E27FC236}">
                <a16:creationId xmlns:a16="http://schemas.microsoft.com/office/drawing/2014/main" id="{C01F8F43-6894-98F2-EC53-00F8F919B00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254" r="18730"/>
          <a:stretch>
            <a:fillRect/>
          </a:stretch>
        </p:blipFill>
        <p:spPr bwMode="auto">
          <a:xfrm>
            <a:off x="9258980" y="3963117"/>
            <a:ext cx="2323418" cy="260454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209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1848A6-D2E4-AA6E-F81E-5DD0E77E2F8F}"/>
              </a:ext>
            </a:extLst>
          </p:cNvPr>
          <p:cNvSpPr txBox="1"/>
          <p:nvPr/>
        </p:nvSpPr>
        <p:spPr>
          <a:xfrm>
            <a:off x="5508171" y="1553706"/>
            <a:ext cx="4572000" cy="4304320"/>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4400" b="1" dirty="0">
                <a:effectLst/>
                <a:ea typeface="Calibri" panose="020F0502020204030204" pitchFamily="34" charset="0"/>
                <a:cs typeface="Times New Roman" panose="02020603050405020304" pitchFamily="18" charset="0"/>
              </a:rPr>
              <a:t>Ç</a:t>
            </a:r>
            <a:r>
              <a:rPr lang="el-CY" sz="4400" b="1" dirty="0" err="1">
                <a:effectLst/>
                <a:ea typeface="Calibri" panose="020F0502020204030204" pitchFamily="34" charset="0"/>
                <a:cs typeface="Times New Roman" panose="02020603050405020304" pitchFamily="18" charset="0"/>
              </a:rPr>
              <a:t>ocuğunu</a:t>
            </a:r>
            <a:r>
              <a:rPr lang="el-CY" sz="4400" b="1" dirty="0">
                <a:effectLst/>
                <a:ea typeface="Calibri" panose="020F0502020204030204" pitchFamily="34" charset="0"/>
                <a:cs typeface="Times New Roman" panose="02020603050405020304" pitchFamily="18" charset="0"/>
              </a:rPr>
              <a:t> </a:t>
            </a:r>
            <a:r>
              <a:rPr lang="el-CY" sz="4400" b="1" dirty="0" err="1">
                <a:effectLst/>
                <a:ea typeface="Calibri" panose="020F0502020204030204" pitchFamily="34" charset="0"/>
                <a:cs typeface="Times New Roman" panose="02020603050405020304" pitchFamily="18" charset="0"/>
              </a:rPr>
              <a:t>olduğu</a:t>
            </a:r>
            <a:r>
              <a:rPr lang="el-CY" sz="4400" b="1" dirty="0">
                <a:effectLst/>
                <a:ea typeface="Calibri" panose="020F0502020204030204" pitchFamily="34" charset="0"/>
                <a:cs typeface="Times New Roman" panose="02020603050405020304" pitchFamily="18" charset="0"/>
              </a:rPr>
              <a:t> </a:t>
            </a:r>
            <a:r>
              <a:rPr lang="el-CY" sz="4400" b="1" dirty="0" err="1">
                <a:effectLst/>
                <a:ea typeface="Calibri" panose="020F0502020204030204" pitchFamily="34" charset="0"/>
                <a:cs typeface="Times New Roman" panose="02020603050405020304" pitchFamily="18" charset="0"/>
              </a:rPr>
              <a:t>gibi</a:t>
            </a:r>
            <a:r>
              <a:rPr lang="el-CY" sz="4400" b="1" dirty="0">
                <a:effectLst/>
                <a:ea typeface="Calibri" panose="020F0502020204030204" pitchFamily="34" charset="0"/>
                <a:cs typeface="Times New Roman" panose="02020603050405020304" pitchFamily="18" charset="0"/>
              </a:rPr>
              <a:t> </a:t>
            </a:r>
            <a:endParaRPr lang="tr-TR" sz="44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4400" b="1" dirty="0" err="1">
                <a:effectLst/>
                <a:ea typeface="Calibri" panose="020F0502020204030204" pitchFamily="34" charset="0"/>
                <a:cs typeface="Times New Roman" panose="02020603050405020304" pitchFamily="18" charset="0"/>
              </a:rPr>
              <a:t>kabul</a:t>
            </a:r>
            <a:r>
              <a:rPr lang="el-CY" sz="4400" b="1" dirty="0">
                <a:effectLst/>
                <a:ea typeface="Calibri" panose="020F0502020204030204" pitchFamily="34" charset="0"/>
                <a:cs typeface="Times New Roman" panose="02020603050405020304" pitchFamily="18" charset="0"/>
              </a:rPr>
              <a:t> </a:t>
            </a:r>
            <a:r>
              <a:rPr lang="el-CY" sz="4400" b="1" dirty="0" err="1">
                <a:effectLst/>
                <a:ea typeface="Calibri" panose="020F0502020204030204" pitchFamily="34" charset="0"/>
                <a:cs typeface="Times New Roman" panose="02020603050405020304" pitchFamily="18" charset="0"/>
              </a:rPr>
              <a:t>edemeyen</a:t>
            </a:r>
            <a:r>
              <a:rPr lang="el-CY" sz="4400" b="1" dirty="0">
                <a:effectLst/>
                <a:ea typeface="Calibri" panose="020F0502020204030204" pitchFamily="34" charset="0"/>
                <a:cs typeface="Times New Roman" panose="02020603050405020304" pitchFamily="18" charset="0"/>
              </a:rPr>
              <a:t> </a:t>
            </a:r>
            <a:r>
              <a:rPr lang="el-CY" sz="4400" b="1" dirty="0" err="1">
                <a:effectLst/>
                <a:ea typeface="Calibri" panose="020F0502020204030204" pitchFamily="34" charset="0"/>
                <a:cs typeface="Times New Roman" panose="02020603050405020304" pitchFamily="18" charset="0"/>
              </a:rPr>
              <a:t>bir</a:t>
            </a:r>
            <a:r>
              <a:rPr lang="el-CY" sz="4400" b="1" dirty="0">
                <a:effectLst/>
                <a:ea typeface="Calibri" panose="020F0502020204030204" pitchFamily="34" charset="0"/>
                <a:cs typeface="Times New Roman" panose="02020603050405020304" pitchFamily="18" charset="0"/>
              </a:rPr>
              <a:t> </a:t>
            </a:r>
            <a:r>
              <a:rPr lang="el-CY" sz="4400" b="1" dirty="0" err="1">
                <a:effectLst/>
                <a:ea typeface="Calibri" panose="020F0502020204030204" pitchFamily="34" charset="0"/>
                <a:cs typeface="Times New Roman" panose="02020603050405020304" pitchFamily="18" charset="0"/>
              </a:rPr>
              <a:t>anne</a:t>
            </a:r>
            <a:r>
              <a:rPr lang="el-CY" sz="4400" b="1" dirty="0">
                <a:effectLst/>
                <a:ea typeface="Calibri" panose="020F0502020204030204" pitchFamily="34" charset="0"/>
                <a:cs typeface="Times New Roman" panose="02020603050405020304" pitchFamily="18" charset="0"/>
              </a:rPr>
              <a:t> </a:t>
            </a:r>
            <a:endParaRPr lang="tr-TR" sz="4400" b="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4400" b="1" dirty="0" err="1">
                <a:effectLst/>
                <a:ea typeface="Calibri" panose="020F0502020204030204" pitchFamily="34" charset="0"/>
                <a:cs typeface="Times New Roman" panose="02020603050405020304" pitchFamily="18" charset="0"/>
              </a:rPr>
              <a:t>örneği</a:t>
            </a:r>
            <a:endParaRPr lang="el-CY" sz="44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CY"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098" name="Picture 2" descr="Engelli Çocuğu Olan Kadın İşçinin Erken Emekliliği - iskanunu.com">
            <a:extLst>
              <a:ext uri="{FF2B5EF4-FFF2-40B4-BE49-F238E27FC236}">
                <a16:creationId xmlns:a16="http://schemas.microsoft.com/office/drawing/2014/main" id="{80104A55-1986-6071-EAA5-844F741F87C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0611" r="35172"/>
          <a:stretch>
            <a:fillRect/>
          </a:stretch>
        </p:blipFill>
        <p:spPr bwMode="auto">
          <a:xfrm>
            <a:off x="1393371" y="1553706"/>
            <a:ext cx="3929743" cy="430432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0742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TotalTime>
  <Words>3657</Words>
  <Application>Microsoft Office PowerPoint</Application>
  <PresentationFormat>Ευρεία οθόνη</PresentationFormat>
  <Paragraphs>172</Paragraphs>
  <Slides>22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Aptos</vt:lpstr>
      <vt:lpstr>Aptos Display</vt:lpstr>
      <vt:lpstr>Arial</vt:lpstr>
      <vt:lpstr>Calibri</vt:lpstr>
      <vt:lpstr>Times New Roman</vt:lpstr>
      <vt:lpstr>Verdana</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ΕΛΕΝΗ ΧΑΡΑΛΑΜΠΟΥΣ</cp:lastModifiedBy>
  <cp:revision>16</cp:revision>
  <dcterms:created xsi:type="dcterms:W3CDTF">2026-01-19T12:41:24Z</dcterms:created>
  <dcterms:modified xsi:type="dcterms:W3CDTF">2026-01-19T14:00:34Z</dcterms:modified>
</cp:coreProperties>
</file>