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2" r:id="rId2"/>
    <p:sldId id="459" r:id="rId3"/>
    <p:sldId id="256" r:id="rId4"/>
    <p:sldId id="474" r:id="rId5"/>
    <p:sldId id="460" r:id="rId6"/>
    <p:sldId id="462" r:id="rId7"/>
    <p:sldId id="463" r:id="rId8"/>
    <p:sldId id="465" r:id="rId9"/>
    <p:sldId id="466" r:id="rId10"/>
    <p:sldId id="467" r:id="rId11"/>
    <p:sldId id="468" r:id="rId12"/>
    <p:sldId id="469" r:id="rId13"/>
    <p:sldId id="470" r:id="rId14"/>
    <p:sldId id="472" r:id="rId15"/>
    <p:sldId id="473" r:id="rId16"/>
    <p:sldId id="461" r:id="rId17"/>
    <p:sldId id="476" r:id="rId18"/>
    <p:sldId id="478" r:id="rId19"/>
    <p:sldId id="479" r:id="rId20"/>
    <p:sldId id="475" r:id="rId21"/>
    <p:sldId id="477" r:id="rId22"/>
    <p:sldId id="396" r:id="rId23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2CFAD-8297-4550-88AE-AF90BBB8ADAA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5E159-E2D1-4E5F-87EB-C16AFE6991E2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4155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B98143-D3DC-5C03-960B-5BA710C52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976C121-BACD-527D-9C6D-AA446AC3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BFADD2D-2F13-9D85-CCC3-330F1777B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9D5147F-73A3-A5C0-86BF-90368198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BD1838D-6675-A071-3809-ED504C67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9724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A40460-209B-6C96-18FF-97657112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987DE52-765D-D22B-91BC-0FD95DE8D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0B7FB8E-5246-A772-CDA2-13ABB488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7D4CE9A-2020-6E95-30F2-40F922E7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709046F-195F-8716-16AE-3EB027EE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4815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E25603B-3FBA-BE91-2DE8-78AD7DD7F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40691E9-1EFC-B9B9-5A7E-990035B39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58EFA8C-192C-8854-D57F-D6C35666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49680EB-AAF5-F483-052A-3EEEBA94B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DEF3391-9A83-7596-68CA-EF06E35A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9424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F146B8-1D65-2EA6-54E1-EB425DD82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2EB4D9-676D-1915-DEA7-97F3A3B38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50A80C-9F28-F5CB-3EB3-8331E541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EA6F8BA-4D79-05D0-E7E9-81D49A19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F7CB080-5665-6009-7EAE-13E80440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7146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F69015-B63F-DC0A-3B1A-8556F4FD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B38ACF8-D57E-3A6C-CC17-0ED481BAB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D4FEE6F-E022-BEA3-6C62-9DE84D9D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F641194-5212-2D0E-2475-583A4182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3BCF5FC-8656-AC6C-6DC1-DC9FAF85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3436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DF5049-0136-7BEF-8300-6D6753EF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6CB087-8211-FBBC-D479-8E0B4C242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D07D81D-D715-0A54-A58F-74739DC9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56FA94A-0DCB-11E1-D042-7575DC6D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951889E-B6AF-0F7F-E9F4-E3623E43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DE2DF50-7285-1873-0217-743B319A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5336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FE3424-508A-7956-B76F-25D71B55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48F7F11-D8A3-B88C-2AD2-B0BEAF60A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2F454D0-43E8-1B47-B198-0A3BAA173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343840B-17A6-CEA5-792B-AF9739403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6894C01-A273-1BCE-FBDD-7FA716D81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0CA550A-E8AB-D059-2B24-32AEBC09E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5300ECA-B0CA-3B94-9D83-A390C66F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A5F0EE5-9D4D-AF71-9D45-807D8DF7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6490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2C5B58-3A93-1184-EA7A-A39D76764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DE7011B-EE64-860E-C528-297FC915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797D614-9D04-D695-22DE-2B6EC263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814B32C-3891-5441-C188-ED4672F5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9208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0677440-D448-F9C1-B493-99CC5525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EF41D07-1FDC-6FD3-F0A7-1807FBD2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578B4B5-559F-418A-9BDE-5E265367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996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0259A8-3E6F-F178-89FE-F410738D0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65E4E1-FB38-5199-E457-4F3C44D79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25156D0-6022-3145-1812-B7DD442D4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C8C2EDE-77E1-0FBF-3BD8-7760A94A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E5EF8A2-ABD4-F76A-887C-EC830349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63B0304-3063-C759-198A-A1862FEA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82170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EB4D8E-29D6-C520-3CDE-4C06CDA0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4101640-FE83-B1B1-D0A4-AF0532602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126766D-4AFF-8757-AF4D-42232BC6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A73A162-C150-B5A3-2EEC-3A9E1CF63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CF6BA05-2A68-44D2-75D5-5FF1081B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D6BF092-9BDD-95B5-22CF-82BFA57B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7790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388B73D-0CAE-BAA4-90AE-E36D7275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21BEBE-8491-8D27-C41D-4A5329FC2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233C876-F117-03D1-1D29-BB0E8F222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85CFFB-49C1-41C1-903B-6045318A0E6E}" type="datetimeFigureOut">
              <a:rPr lang="el-CY" smtClean="0"/>
              <a:t>12/1/2026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7D7337D-4D4B-0F63-B200-A50C80871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F5DBECC-1268-0E19-B2AF-B274E160B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8952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4.jpeg"/><Relationship Id="rId3" Type="http://schemas.openxmlformats.org/officeDocument/2006/relationships/image" Target="../media/image1.png"/><Relationship Id="rId21" Type="http://schemas.openxmlformats.org/officeDocument/2006/relationships/image" Target="../media/image17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19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166546" y="-118696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2772314" y="1594704"/>
            <a:ext cx="6945033" cy="36853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/>
              <a:t>19</a:t>
            </a:r>
            <a:r>
              <a:rPr lang="el-GR" sz="2400" b="1" baseline="30000"/>
              <a:t>ο</a:t>
            </a:r>
            <a:r>
              <a:rPr lang="el-GR" sz="2400" b="1"/>
              <a:t> </a:t>
            </a:r>
            <a:r>
              <a:rPr lang="el-GR" sz="2400" b="1" dirty="0"/>
              <a:t>ΜΑΘΗΜΑ : Ορολογία &amp; Ιστορία : Ώρα για  αυτοαξιολόγηση </a:t>
            </a:r>
            <a:endParaRPr lang="el-CY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2400" dirty="0"/>
          </a:p>
          <a:p>
            <a:endParaRPr lang="en-US" sz="2400" dirty="0"/>
          </a:p>
          <a:p>
            <a:endParaRPr lang="en-US" sz="1400" u="sng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B6EFF6F-5A13-908C-F2F7-8D15EB9769A0}"/>
              </a:ext>
            </a:extLst>
          </p:cNvPr>
          <p:cNvSpPr/>
          <p:nvPr/>
        </p:nvSpPr>
        <p:spPr>
          <a:xfrm rot="20919887">
            <a:off x="8129600" y="5283532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  <p:pic>
        <p:nvPicPr>
          <p:cNvPr id="1026" name="Picture 2" descr="15 αρχαίοι πολιτισμοί που δεν έχεις ακούσει ποτέ - SERRESPOST">
            <a:extLst>
              <a:ext uri="{FF2B5EF4-FFF2-40B4-BE49-F238E27FC236}">
                <a16:creationId xmlns:a16="http://schemas.microsoft.com/office/drawing/2014/main" id="{033BFDF4-F27D-F6CF-1F0C-EB1C27E0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386">
            <a:off x="2978348" y="3827339"/>
            <a:ext cx="1686320" cy="108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BC: Ο αρχαίος ελληνικός πολιτισμός εμπνέει μέχρι σήμερα καλλιτέχνες και  σχεδιαστές - iefimerida.gr">
            <a:extLst>
              <a:ext uri="{FF2B5EF4-FFF2-40B4-BE49-F238E27FC236}">
                <a16:creationId xmlns:a16="http://schemas.microsoft.com/office/drawing/2014/main" id="{9E15C244-894C-3717-8B86-34084C6D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27" y="3843399"/>
            <a:ext cx="1755887" cy="104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Ιστορία Α΄ λυκείου (3) – Ο Μυκηναϊκός Πολιτισμός – Μετά το κουδούνι">
            <a:extLst>
              <a:ext uri="{FF2B5EF4-FFF2-40B4-BE49-F238E27FC236}">
                <a16:creationId xmlns:a16="http://schemas.microsoft.com/office/drawing/2014/main" id="{D3C3B6E8-37CA-9044-420F-50C564558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34" y="3637279"/>
            <a:ext cx="1358462" cy="1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Αρχαιολογικός Χώρος Χοιροκοιτίας (Νεολιθικός Οικισμός) - Visit Cyprus">
            <a:extLst>
              <a:ext uri="{FF2B5EF4-FFF2-40B4-BE49-F238E27FC236}">
                <a16:creationId xmlns:a16="http://schemas.microsoft.com/office/drawing/2014/main" id="{4805DA34-6151-3ECC-6F62-9DDFC8E31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071" y="3052080"/>
            <a:ext cx="124879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Μαρμάρινο ειδώλιο γυναικείας μορφής - Μουσείο Αφής">
            <a:extLst>
              <a:ext uri="{FF2B5EF4-FFF2-40B4-BE49-F238E27FC236}">
                <a16:creationId xmlns:a16="http://schemas.microsoft.com/office/drawing/2014/main" id="{BAD1EA69-1833-7277-ADEA-9AC7CEBA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869" y="1864650"/>
            <a:ext cx="1285523" cy="96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Χαλκός">
            <a:extLst>
              <a:ext uri="{FF2B5EF4-FFF2-40B4-BE49-F238E27FC236}">
                <a16:creationId xmlns:a16="http://schemas.microsoft.com/office/drawing/2014/main" id="{C64F1E0F-9A9D-4AA5-D5C7-D296E008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49" y="1657697"/>
            <a:ext cx="1557337" cy="10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Γραμμική Β - Εγκυκλοπαίδεια Παγκόσμιας Ιστορίας">
            <a:extLst>
              <a:ext uri="{FF2B5EF4-FFF2-40B4-BE49-F238E27FC236}">
                <a16:creationId xmlns:a16="http://schemas.microsoft.com/office/drawing/2014/main" id="{A1B3598B-0A8C-3876-80D8-6024A79A5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061" y="1626039"/>
            <a:ext cx="1557336" cy="89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Αγγειοπλαστική">
            <a:extLst>
              <a:ext uri="{FF2B5EF4-FFF2-40B4-BE49-F238E27FC236}">
                <a16:creationId xmlns:a16="http://schemas.microsoft.com/office/drawing/2014/main" id="{8E8CF6FF-03E4-9658-0584-44E5A07A2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16769" r="27828" b="12022"/>
          <a:stretch>
            <a:fillRect/>
          </a:stretch>
        </p:blipFill>
        <p:spPr bwMode="auto">
          <a:xfrm>
            <a:off x="293914" y="239485"/>
            <a:ext cx="7434943" cy="62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D68D8B-3256-6A2C-DDB7-2C6C1DBF18FD}"/>
              </a:ext>
            </a:extLst>
          </p:cNvPr>
          <p:cNvSpPr txBox="1"/>
          <p:nvPr/>
        </p:nvSpPr>
        <p:spPr>
          <a:xfrm>
            <a:off x="424543" y="5032329"/>
            <a:ext cx="4811486" cy="1477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Μυκηναϊκός Πολιτισμός</a:t>
            </a:r>
          </a:p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Αργολίδα (μέσα 15ου αιώνα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π.Χ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Δ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ιακοσμείται με χταπόδι και άλλα θαλασσινά μοτίβα.</a:t>
            </a:r>
            <a:br>
              <a:rPr lang="el-GR" dirty="0"/>
            </a:b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(Αθήνα, Εθνικό Αρχαιολογικό Μουσείο)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B48837AD-5073-78A6-D43E-F61FFFC1F3CE}"/>
              </a:ext>
            </a:extLst>
          </p:cNvPr>
          <p:cNvSpPr/>
          <p:nvPr/>
        </p:nvSpPr>
        <p:spPr>
          <a:xfrm>
            <a:off x="8186052" y="1044688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22714A13-4B7A-9292-75C7-EF937567E0D9}"/>
              </a:ext>
            </a:extLst>
          </p:cNvPr>
          <p:cNvSpPr/>
          <p:nvPr/>
        </p:nvSpPr>
        <p:spPr>
          <a:xfrm>
            <a:off x="8186053" y="246017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974CA6F4-2005-6ECC-C12B-3BA224ADD791}"/>
              </a:ext>
            </a:extLst>
          </p:cNvPr>
          <p:cNvSpPr/>
          <p:nvPr/>
        </p:nvSpPr>
        <p:spPr>
          <a:xfrm>
            <a:off x="8186053" y="4038598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6805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BE7E8-781B-45F0-EBE3-6CB9C9B08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Αγγειοπλαστική">
            <a:extLst>
              <a:ext uri="{FF2B5EF4-FFF2-40B4-BE49-F238E27FC236}">
                <a16:creationId xmlns:a16="http://schemas.microsoft.com/office/drawing/2014/main" id="{B26E82CD-5A82-77F1-943B-803696902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16769" r="27828" b="12022"/>
          <a:stretch>
            <a:fillRect/>
          </a:stretch>
        </p:blipFill>
        <p:spPr bwMode="auto">
          <a:xfrm>
            <a:off x="293914" y="239485"/>
            <a:ext cx="7434943" cy="62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AF4870-1F91-77F4-A2E6-4B9E9D36FF87}"/>
              </a:ext>
            </a:extLst>
          </p:cNvPr>
          <p:cNvSpPr txBox="1"/>
          <p:nvPr/>
        </p:nvSpPr>
        <p:spPr>
          <a:xfrm>
            <a:off x="424543" y="5032329"/>
            <a:ext cx="4811486" cy="1477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Μυκηναϊκός Πολιτισμός</a:t>
            </a:r>
          </a:p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Αργολίδα (μέσα 15ου αιώνα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π.Χ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Δ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ιακοσμείται με χταπόδι και άλλα θαλασσινά μοτίβα.</a:t>
            </a:r>
            <a:br>
              <a:rPr lang="el-GR" dirty="0"/>
            </a:b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(Αθήνα, Εθνικό Αρχαιολογικό Μουσείο)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1A574B6-6CFE-8CC4-EB2E-CA8693AA99AA}"/>
              </a:ext>
            </a:extLst>
          </p:cNvPr>
          <p:cNvSpPr/>
          <p:nvPr/>
        </p:nvSpPr>
        <p:spPr>
          <a:xfrm>
            <a:off x="8327569" y="389331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0F295C2-A0DE-98A1-5B37-61BCB3DAEFF4}"/>
              </a:ext>
            </a:extLst>
          </p:cNvPr>
          <p:cNvSpPr/>
          <p:nvPr/>
        </p:nvSpPr>
        <p:spPr>
          <a:xfrm>
            <a:off x="8412956" y="1780151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Τέχνη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13E8D56F-4C11-896C-1A0E-255132311EE0}"/>
              </a:ext>
            </a:extLst>
          </p:cNvPr>
          <p:cNvSpPr/>
          <p:nvPr/>
        </p:nvSpPr>
        <p:spPr>
          <a:xfrm>
            <a:off x="7859486" y="3309255"/>
            <a:ext cx="4169229" cy="225334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Κεραμική (Αγγειοπλαστική)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4488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Πύλη των Λεόντων - Βικιπαίδεια">
            <a:extLst>
              <a:ext uri="{FF2B5EF4-FFF2-40B4-BE49-F238E27FC236}">
                <a16:creationId xmlns:a16="http://schemas.microsoft.com/office/drawing/2014/main" id="{71A530C7-23C5-CAC5-F12F-8CC60981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2" y="272143"/>
            <a:ext cx="7434262" cy="61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B39F3-38D2-58CE-4591-3227BCDDF38A}"/>
              </a:ext>
            </a:extLst>
          </p:cNvPr>
          <p:cNvSpPr txBox="1"/>
          <p:nvPr/>
        </p:nvSpPr>
        <p:spPr>
          <a:xfrm>
            <a:off x="517411" y="5691779"/>
            <a:ext cx="334701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effectLst/>
                <a:latin typeface="Tahoma" panose="020B0604030504040204" pitchFamily="34" charset="0"/>
              </a:rPr>
              <a:t>Η Πύλη των λεόντων, στην ακρόπολη των Μυκηνών.</a:t>
            </a:r>
            <a:endParaRPr lang="el-CY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8A424884-1794-E108-1A6B-BC6960C3A162}"/>
              </a:ext>
            </a:extLst>
          </p:cNvPr>
          <p:cNvSpPr/>
          <p:nvPr/>
        </p:nvSpPr>
        <p:spPr>
          <a:xfrm>
            <a:off x="8098969" y="42454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BBA4A355-0D04-B541-038A-3AE32EDED170}"/>
              </a:ext>
            </a:extLst>
          </p:cNvPr>
          <p:cNvSpPr/>
          <p:nvPr/>
        </p:nvSpPr>
        <p:spPr>
          <a:xfrm>
            <a:off x="8175169" y="342900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98D07609-709D-48DD-99AF-9C7A9C6D50C8}"/>
              </a:ext>
            </a:extLst>
          </p:cNvPr>
          <p:cNvSpPr/>
          <p:nvPr/>
        </p:nvSpPr>
        <p:spPr>
          <a:xfrm>
            <a:off x="8098969" y="192677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3D465D4-33DD-1C31-1111-60F6CF7C327C}"/>
              </a:ext>
            </a:extLst>
          </p:cNvPr>
          <p:cNvSpPr/>
          <p:nvPr/>
        </p:nvSpPr>
        <p:spPr>
          <a:xfrm>
            <a:off x="8175169" y="493123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314619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674E-2229-442F-5F30-A09E0BE6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Πύλη των Λεόντων - Βικιπαίδεια">
            <a:extLst>
              <a:ext uri="{FF2B5EF4-FFF2-40B4-BE49-F238E27FC236}">
                <a16:creationId xmlns:a16="http://schemas.microsoft.com/office/drawing/2014/main" id="{49B15B5F-F526-5469-8E44-D422C76A6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2" y="272143"/>
            <a:ext cx="7434262" cy="61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F4F20-1FCA-1688-C790-2825F4C7A676}"/>
              </a:ext>
            </a:extLst>
          </p:cNvPr>
          <p:cNvSpPr txBox="1"/>
          <p:nvPr/>
        </p:nvSpPr>
        <p:spPr>
          <a:xfrm>
            <a:off x="517411" y="5691779"/>
            <a:ext cx="334701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effectLst/>
                <a:latin typeface="Tahoma" panose="020B0604030504040204" pitchFamily="34" charset="0"/>
              </a:rPr>
              <a:t>Η Πύλη των λεόντων, στην ακρόπολη των Μυκηνών.</a:t>
            </a:r>
            <a:endParaRPr lang="el-CY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0BF05A7D-0D87-0D7B-5A43-736FF416FB00}"/>
              </a:ext>
            </a:extLst>
          </p:cNvPr>
          <p:cNvSpPr/>
          <p:nvPr/>
        </p:nvSpPr>
        <p:spPr>
          <a:xfrm>
            <a:off x="8098969" y="239485"/>
            <a:ext cx="3461660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2AFFD2F0-32CD-B2D7-DDA4-71E3BE710B95}"/>
              </a:ext>
            </a:extLst>
          </p:cNvPr>
          <p:cNvSpPr/>
          <p:nvPr/>
        </p:nvSpPr>
        <p:spPr>
          <a:xfrm>
            <a:off x="8175169" y="342900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Οχύρωση </a:t>
            </a:r>
            <a:endParaRPr lang="el-CY" sz="40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DD6053CA-79A0-E853-F17D-20DCA2CD100B}"/>
              </a:ext>
            </a:extLst>
          </p:cNvPr>
          <p:cNvSpPr/>
          <p:nvPr/>
        </p:nvSpPr>
        <p:spPr>
          <a:xfrm>
            <a:off x="8098969" y="1926770"/>
            <a:ext cx="3461660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Αρχιτεκτονική </a:t>
            </a:r>
            <a:endParaRPr lang="el-CY" sz="40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1AC5DC3-9B60-C3A2-E904-CFE7B2CF872B}"/>
              </a:ext>
            </a:extLst>
          </p:cNvPr>
          <p:cNvSpPr/>
          <p:nvPr/>
        </p:nvSpPr>
        <p:spPr>
          <a:xfrm>
            <a:off x="8175169" y="493123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Ανάκτορο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10997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43128-639E-0CA4-680E-E7AF4E283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23B31D5-7E1C-E081-355D-0A4F02BB2579}"/>
              </a:ext>
            </a:extLst>
          </p:cNvPr>
          <p:cNvSpPr/>
          <p:nvPr/>
        </p:nvSpPr>
        <p:spPr>
          <a:xfrm>
            <a:off x="8218711" y="979713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F1C01697-117B-26E7-C70A-5A7C59F74A77}"/>
              </a:ext>
            </a:extLst>
          </p:cNvPr>
          <p:cNvSpPr/>
          <p:nvPr/>
        </p:nvSpPr>
        <p:spPr>
          <a:xfrm>
            <a:off x="8218712" y="4180114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D5250D3-4872-FFA3-5C5D-C68F701985EA}"/>
              </a:ext>
            </a:extLst>
          </p:cNvPr>
          <p:cNvSpPr/>
          <p:nvPr/>
        </p:nvSpPr>
        <p:spPr>
          <a:xfrm>
            <a:off x="8218712" y="2623117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endParaRPr lang="el-CY" dirty="0"/>
          </a:p>
        </p:txBody>
      </p:sp>
      <p:pic>
        <p:nvPicPr>
          <p:cNvPr id="2" name="Picture 2" descr="ΚΕΦΑΛΑΙΟ B: 6. ΜYΚΗΝΑΪΚΗ ΘΡΗΣΚΕIΑ ΚΑI ΤΕΧΝΗ">
            <a:extLst>
              <a:ext uri="{FF2B5EF4-FFF2-40B4-BE49-F238E27FC236}">
                <a16:creationId xmlns:a16="http://schemas.microsoft.com/office/drawing/2014/main" id="{4BB106B4-FABD-249E-D832-2B634BAD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9" y="239485"/>
            <a:ext cx="7015842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5EBE02-4CE8-AC40-579B-EF11573625E9}"/>
              </a:ext>
            </a:extLst>
          </p:cNvPr>
          <p:cNvSpPr txBox="1"/>
          <p:nvPr/>
        </p:nvSpPr>
        <p:spPr>
          <a:xfrm>
            <a:off x="718457" y="5693227"/>
            <a:ext cx="3341914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effectLst/>
                <a:latin typeface="Tahoma" panose="020B0604030504040204" pitchFamily="34" charset="0"/>
              </a:rPr>
              <a:t>Ο «Θησαυρός του Ατρέα»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156319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BC80-AE75-0B5D-E3AB-C493400E1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538C112-4A6C-B2D2-B4DF-B07812241571}"/>
              </a:ext>
            </a:extLst>
          </p:cNvPr>
          <p:cNvSpPr/>
          <p:nvPr/>
        </p:nvSpPr>
        <p:spPr>
          <a:xfrm>
            <a:off x="8218711" y="979713"/>
            <a:ext cx="3499759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D8BCE99-EF3B-2859-A74D-0A7192B3958D}"/>
              </a:ext>
            </a:extLst>
          </p:cNvPr>
          <p:cNvSpPr/>
          <p:nvPr/>
        </p:nvSpPr>
        <p:spPr>
          <a:xfrm>
            <a:off x="8218712" y="4180114"/>
            <a:ext cx="3499758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Ταφικά έθιμα</a:t>
            </a:r>
            <a:endParaRPr lang="el-CY" sz="40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704D2F14-A17F-1F7F-53FC-16A26F47C0EF}"/>
              </a:ext>
            </a:extLst>
          </p:cNvPr>
          <p:cNvSpPr/>
          <p:nvPr/>
        </p:nvSpPr>
        <p:spPr>
          <a:xfrm>
            <a:off x="8218712" y="2623117"/>
            <a:ext cx="3499759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Αρχιτεκτονική </a:t>
            </a:r>
            <a:endParaRPr lang="el-CY" sz="4000" dirty="0"/>
          </a:p>
        </p:txBody>
      </p:sp>
      <p:pic>
        <p:nvPicPr>
          <p:cNvPr id="2" name="Picture 2" descr="ΚΕΦΑΛΑΙΟ B: 6. ΜYΚΗΝΑΪΚΗ ΘΡΗΣΚΕIΑ ΚΑI ΤΕΧΝΗ">
            <a:extLst>
              <a:ext uri="{FF2B5EF4-FFF2-40B4-BE49-F238E27FC236}">
                <a16:creationId xmlns:a16="http://schemas.microsoft.com/office/drawing/2014/main" id="{ADB30F64-388A-C550-2C98-57EE3231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9" y="239485"/>
            <a:ext cx="7015842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751343-4CE0-7A23-B8D2-BEB26BEDC3A4}"/>
              </a:ext>
            </a:extLst>
          </p:cNvPr>
          <p:cNvSpPr txBox="1"/>
          <p:nvPr/>
        </p:nvSpPr>
        <p:spPr>
          <a:xfrm>
            <a:off x="718457" y="5693227"/>
            <a:ext cx="3341914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effectLst/>
                <a:latin typeface="Tahoma" panose="020B0604030504040204" pitchFamily="34" charset="0"/>
              </a:rPr>
              <a:t>Ο «Θησαυρός του Ατρέα»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00673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12,500+ Boy Running Stock Illustrations, Royalty-Free Vector Graphics &amp;  Clip Art - iStock">
            <a:extLst>
              <a:ext uri="{FF2B5EF4-FFF2-40B4-BE49-F238E27FC236}">
                <a16:creationId xmlns:a16="http://schemas.microsoft.com/office/drawing/2014/main" id="{66CE0DA1-6069-B288-92BE-E23E77F6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3" b="1456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52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E22D9-5B16-2D94-0B53-44DD9BF6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Ξύλινη ταμπέλα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0D6299A6-DE4B-522A-3184-6BBDF32A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08" y="381000"/>
            <a:ext cx="3989387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22B8DEE-27A2-97F2-3041-4B2BC459B654}"/>
              </a:ext>
            </a:extLst>
          </p:cNvPr>
          <p:cNvSpPr/>
          <p:nvPr/>
        </p:nvSpPr>
        <p:spPr>
          <a:xfrm>
            <a:off x="7489372" y="968827"/>
            <a:ext cx="3004458" cy="50074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/>
              <a:t>Ιστορικές περίοδοι αρχαίας ιστορίας</a:t>
            </a:r>
            <a:endParaRPr lang="el-CY" sz="16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305A40F-EADE-A3C4-FD16-A2EF4A08D6F2}"/>
              </a:ext>
            </a:extLst>
          </p:cNvPr>
          <p:cNvSpPr/>
          <p:nvPr/>
        </p:nvSpPr>
        <p:spPr>
          <a:xfrm>
            <a:off x="7813336" y="2253342"/>
            <a:ext cx="2789350" cy="50074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Παραδείγματα</a:t>
            </a:r>
            <a:endParaRPr lang="el-CY" sz="32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C351355-E8FA-E73B-8570-F725CEA0F249}"/>
              </a:ext>
            </a:extLst>
          </p:cNvPr>
          <p:cNvSpPr/>
          <p:nvPr/>
        </p:nvSpPr>
        <p:spPr>
          <a:xfrm>
            <a:off x="8278587" y="5976256"/>
            <a:ext cx="1426028" cy="5007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Άσκηση 2</a:t>
            </a:r>
            <a:endParaRPr lang="el-CY" sz="16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10DD6489-9917-4FF9-4C62-A323DFC94073}"/>
              </a:ext>
            </a:extLst>
          </p:cNvPr>
          <p:cNvSpPr/>
          <p:nvPr/>
        </p:nvSpPr>
        <p:spPr>
          <a:xfrm>
            <a:off x="1551215" y="511626"/>
            <a:ext cx="1714499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γεωργία</a:t>
            </a:r>
            <a:endParaRPr lang="el-CY" dirty="0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1B91DD33-5850-30FF-78E7-33F6EF428610}"/>
              </a:ext>
            </a:extLst>
          </p:cNvPr>
          <p:cNvSpPr/>
          <p:nvPr/>
        </p:nvSpPr>
        <p:spPr>
          <a:xfrm rot="2059718">
            <a:off x="3091543" y="2057400"/>
            <a:ext cx="1981200" cy="13933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DC8FE0FB-5BB3-DBB4-EED0-CDE968E930E4}"/>
              </a:ext>
            </a:extLst>
          </p:cNvPr>
          <p:cNvSpPr/>
          <p:nvPr/>
        </p:nvSpPr>
        <p:spPr>
          <a:xfrm rot="7028795">
            <a:off x="215104" y="2351313"/>
            <a:ext cx="1981200" cy="13933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C0544AED-4238-844C-62FC-4A2894D82CA5}"/>
              </a:ext>
            </a:extLst>
          </p:cNvPr>
          <p:cNvSpPr/>
          <p:nvPr/>
        </p:nvSpPr>
        <p:spPr>
          <a:xfrm>
            <a:off x="407181" y="4604660"/>
            <a:ext cx="2368676" cy="1741714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 του Λίθου – Νεολιθική Εποχή</a:t>
            </a:r>
            <a:endParaRPr lang="el-CY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943A9496-BC59-0D1C-5AE0-77D2C039B52E}"/>
              </a:ext>
            </a:extLst>
          </p:cNvPr>
          <p:cNvSpPr/>
          <p:nvPr/>
        </p:nvSpPr>
        <p:spPr>
          <a:xfrm>
            <a:off x="3707966" y="3888058"/>
            <a:ext cx="2368676" cy="1741714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Κύπρος- Χοιροκοιτία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876697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1B1F64-0013-84D2-2DB5-DBB35C78E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54">
            <a:extLst>
              <a:ext uri="{FF2B5EF4-FFF2-40B4-BE49-F238E27FC236}">
                <a16:creationId xmlns:a16="http://schemas.microsoft.com/office/drawing/2014/main" id="{B1664DBF-5122-3830-CAF7-61E8F75D7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Soapbox derby with children racing car | Free Vector">
            <a:extLst>
              <a:ext uri="{FF2B5EF4-FFF2-40B4-BE49-F238E27FC236}">
                <a16:creationId xmlns:a16="http://schemas.microsoft.com/office/drawing/2014/main" id="{B470AC4A-C012-5F61-C70C-65259E1B4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9C7FA6B4-D80E-CAA2-A317-B08FB7723E5B}"/>
              </a:ext>
            </a:extLst>
          </p:cNvPr>
          <p:cNvSpPr/>
          <p:nvPr/>
        </p:nvSpPr>
        <p:spPr>
          <a:xfrm rot="794260">
            <a:off x="5878361" y="1572167"/>
            <a:ext cx="3429000" cy="8065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ΑΦΕΤΗΡΙΑ</a:t>
            </a:r>
            <a:endParaRPr lang="el-CY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4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ζάρια Στοκ Εικονογραφήσεις, Vectors, &amp; Clipart – (63,471 Στοκ  Εικονογραφήσεις)">
            <a:extLst>
              <a:ext uri="{FF2B5EF4-FFF2-40B4-BE49-F238E27FC236}">
                <a16:creationId xmlns:a16="http://schemas.microsoft.com/office/drawing/2014/main" id="{BDCB44B7-649B-FC5B-A538-D05D6AAC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85" y="789214"/>
            <a:ext cx="5279571" cy="52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1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 3 | Assiduousness Images - Free Download on Freepik">
            <a:extLst>
              <a:ext uri="{FF2B5EF4-FFF2-40B4-BE49-F238E27FC236}">
                <a16:creationId xmlns:a16="http://schemas.microsoft.com/office/drawing/2014/main" id="{ECCB1279-2B65-453A-8527-7AC2A5D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68338"/>
            <a:ext cx="6723062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FD9F977-CAB3-4C53-9636-539865590C42}"/>
              </a:ext>
            </a:extLst>
          </p:cNvPr>
          <p:cNvSpPr/>
          <p:nvPr/>
        </p:nvSpPr>
        <p:spPr>
          <a:xfrm>
            <a:off x="6100762" y="1219200"/>
            <a:ext cx="5575300" cy="4051300"/>
          </a:xfrm>
          <a:prstGeom prst="wedgeEllipse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chemeClr val="tx1"/>
                </a:solidFill>
              </a:rPr>
              <a:t>Στα προηγούμενα μαθήματα  έμαθα  ….</a:t>
            </a:r>
            <a:endParaRPr lang="el-CY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51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2770C-1187-63AD-F6C3-4AC04CE8E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0314CD3-0AC6-BAE5-CD64-6A01D6D6DA18}"/>
              </a:ext>
            </a:extLst>
          </p:cNvPr>
          <p:cNvSpPr/>
          <p:nvPr/>
        </p:nvSpPr>
        <p:spPr>
          <a:xfrm>
            <a:off x="261259" y="555177"/>
            <a:ext cx="157298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Κεραμική 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E2331BA5-715F-2987-D833-AB44B63A7F0E}"/>
              </a:ext>
            </a:extLst>
          </p:cNvPr>
          <p:cNvSpPr/>
          <p:nvPr/>
        </p:nvSpPr>
        <p:spPr>
          <a:xfrm>
            <a:off x="2171703" y="2100953"/>
            <a:ext cx="221524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Ταφικά έθιμα</a:t>
            </a:r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38A9DC6-9F16-6014-965A-656BA5AE48CE}"/>
              </a:ext>
            </a:extLst>
          </p:cNvPr>
          <p:cNvSpPr/>
          <p:nvPr/>
        </p:nvSpPr>
        <p:spPr>
          <a:xfrm>
            <a:off x="6193972" y="55517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Μικροτεχνία</a:t>
            </a:r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C83BA91F-A79F-1D17-F38C-070D210213DB}"/>
              </a:ext>
            </a:extLst>
          </p:cNvPr>
          <p:cNvSpPr/>
          <p:nvPr/>
        </p:nvSpPr>
        <p:spPr>
          <a:xfrm>
            <a:off x="293914" y="3624947"/>
            <a:ext cx="164918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Τοιχογραφία </a:t>
            </a:r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B38AEFBC-1A05-1CDB-17D3-62C1EE288363}"/>
              </a:ext>
            </a:extLst>
          </p:cNvPr>
          <p:cNvSpPr/>
          <p:nvPr/>
        </p:nvSpPr>
        <p:spPr>
          <a:xfrm>
            <a:off x="4563837" y="2090057"/>
            <a:ext cx="153216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Ειδώλια </a:t>
            </a:r>
            <a:endParaRPr lang="el-CY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86A7D67A-175E-B9AE-D6A5-1F54711F35D8}"/>
              </a:ext>
            </a:extLst>
          </p:cNvPr>
          <p:cNvSpPr/>
          <p:nvPr/>
        </p:nvSpPr>
        <p:spPr>
          <a:xfrm>
            <a:off x="4708077" y="5138045"/>
            <a:ext cx="138792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Εμπόριο </a:t>
            </a:r>
            <a:endParaRPr lang="el-CY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EBCB9CB3-71F2-64EC-2405-712B56E5E643}"/>
              </a:ext>
            </a:extLst>
          </p:cNvPr>
          <p:cNvSpPr/>
          <p:nvPr/>
        </p:nvSpPr>
        <p:spPr>
          <a:xfrm>
            <a:off x="244931" y="2090062"/>
            <a:ext cx="157298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Γεωργία </a:t>
            </a:r>
            <a:endParaRPr lang="el-CY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51E0ABF2-000D-D586-7EE3-05879293C005}"/>
              </a:ext>
            </a:extLst>
          </p:cNvPr>
          <p:cNvSpPr/>
          <p:nvPr/>
        </p:nvSpPr>
        <p:spPr>
          <a:xfrm>
            <a:off x="2171704" y="555174"/>
            <a:ext cx="221524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Κτηνοτροφία </a:t>
            </a:r>
            <a:endParaRPr lang="el-CY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F00B184E-E48C-327F-9A3D-B41A60FCC6D0}"/>
              </a:ext>
            </a:extLst>
          </p:cNvPr>
          <p:cNvSpPr/>
          <p:nvPr/>
        </p:nvSpPr>
        <p:spPr>
          <a:xfrm>
            <a:off x="2152651" y="3614052"/>
            <a:ext cx="232137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Αρχιτεκτονική </a:t>
            </a:r>
            <a:endParaRPr lang="el-CY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9E1E450C-4895-9616-96CE-C1B66C240FA6}"/>
              </a:ext>
            </a:extLst>
          </p:cNvPr>
          <p:cNvSpPr/>
          <p:nvPr/>
        </p:nvSpPr>
        <p:spPr>
          <a:xfrm>
            <a:off x="8229598" y="533396"/>
            <a:ext cx="131717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Διοίκηση </a:t>
            </a:r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316C318-D27B-7722-4AA4-76C12083E30E}"/>
              </a:ext>
            </a:extLst>
          </p:cNvPr>
          <p:cNvSpPr/>
          <p:nvPr/>
        </p:nvSpPr>
        <p:spPr>
          <a:xfrm>
            <a:off x="9769922" y="2100952"/>
            <a:ext cx="2166255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Οικονομία </a:t>
            </a:r>
            <a:endParaRPr lang="el-CY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0D37615D-7EF3-3176-3CAB-EA6387C342A5}"/>
              </a:ext>
            </a:extLst>
          </p:cNvPr>
          <p:cNvSpPr/>
          <p:nvPr/>
        </p:nvSpPr>
        <p:spPr>
          <a:xfrm>
            <a:off x="6248399" y="364673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Πολιτισμός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0EFBAD21-A2BB-DECA-5B97-FB270618A082}"/>
              </a:ext>
            </a:extLst>
          </p:cNvPr>
          <p:cNvSpPr/>
          <p:nvPr/>
        </p:nvSpPr>
        <p:spPr>
          <a:xfrm>
            <a:off x="4544782" y="555173"/>
            <a:ext cx="155121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Κοινωνία </a:t>
            </a:r>
            <a:endParaRPr lang="el-CY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A8A219CF-A72B-B42D-E41F-790F15E7E833}"/>
              </a:ext>
            </a:extLst>
          </p:cNvPr>
          <p:cNvSpPr/>
          <p:nvPr/>
        </p:nvSpPr>
        <p:spPr>
          <a:xfrm>
            <a:off x="4585604" y="3614051"/>
            <a:ext cx="153216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Θρησκεία </a:t>
            </a:r>
            <a:endParaRPr lang="el-CY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07D2D8F3-DD51-B9F9-5215-533706CAA7BA}"/>
              </a:ext>
            </a:extLst>
          </p:cNvPr>
          <p:cNvSpPr/>
          <p:nvPr/>
        </p:nvSpPr>
        <p:spPr>
          <a:xfrm>
            <a:off x="277586" y="5159832"/>
            <a:ext cx="1714499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Γραφή </a:t>
            </a:r>
            <a:endParaRPr lang="el-CY" dirty="0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19D716B8-1257-BC86-03C3-73D6DB5A45FA}"/>
              </a:ext>
            </a:extLst>
          </p:cNvPr>
          <p:cNvSpPr/>
          <p:nvPr/>
        </p:nvSpPr>
        <p:spPr>
          <a:xfrm>
            <a:off x="2136325" y="5159831"/>
            <a:ext cx="242751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Ανάκτορα   </a:t>
            </a:r>
            <a:endParaRPr lang="el-CY" dirty="0"/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2C119E72-223C-E6EA-0787-666E8D0AF6B4}"/>
              </a:ext>
            </a:extLst>
          </p:cNvPr>
          <p:cNvSpPr/>
          <p:nvPr/>
        </p:nvSpPr>
        <p:spPr>
          <a:xfrm>
            <a:off x="8251364" y="3614051"/>
            <a:ext cx="129540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Τέχνη </a:t>
            </a:r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D93C8404-D32F-DC1D-6853-E59EAF68796F}"/>
              </a:ext>
            </a:extLst>
          </p:cNvPr>
          <p:cNvSpPr/>
          <p:nvPr/>
        </p:nvSpPr>
        <p:spPr>
          <a:xfrm>
            <a:off x="8251364" y="5138044"/>
            <a:ext cx="131717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Θεσμοί </a:t>
            </a:r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2F99F5B5-F02E-1677-888D-74C92D5FCE1A}"/>
              </a:ext>
            </a:extLst>
          </p:cNvPr>
          <p:cNvSpPr/>
          <p:nvPr/>
        </p:nvSpPr>
        <p:spPr>
          <a:xfrm>
            <a:off x="9731831" y="555173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Βασίλεια </a:t>
            </a:r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B1E3644D-AEF7-562A-DA29-43228B7E278E}"/>
              </a:ext>
            </a:extLst>
          </p:cNvPr>
          <p:cNvSpPr/>
          <p:nvPr/>
        </p:nvSpPr>
        <p:spPr>
          <a:xfrm>
            <a:off x="8251364" y="2090056"/>
            <a:ext cx="129540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Έθιμα </a:t>
            </a:r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3BCC1135-EABB-FD59-5531-7067C82934EB}"/>
              </a:ext>
            </a:extLst>
          </p:cNvPr>
          <p:cNvSpPr/>
          <p:nvPr/>
        </p:nvSpPr>
        <p:spPr>
          <a:xfrm>
            <a:off x="6248399" y="210095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Μεταλλοτεχνία   </a:t>
            </a:r>
            <a:endParaRPr lang="el-CY" dirty="0"/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E126BAD5-18E0-12CB-F244-52BDD28DCDC2}"/>
              </a:ext>
            </a:extLst>
          </p:cNvPr>
          <p:cNvSpPr/>
          <p:nvPr/>
        </p:nvSpPr>
        <p:spPr>
          <a:xfrm>
            <a:off x="6248398" y="5138044"/>
            <a:ext cx="185056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Οχύρωση </a:t>
            </a:r>
            <a:endParaRPr lang="el-CY" dirty="0"/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71801985-E5EA-BE68-274C-34DB29F11F6D}"/>
              </a:ext>
            </a:extLst>
          </p:cNvPr>
          <p:cNvSpPr/>
          <p:nvPr/>
        </p:nvSpPr>
        <p:spPr>
          <a:xfrm>
            <a:off x="9818905" y="3614050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Αποικία </a:t>
            </a:r>
            <a:endParaRPr lang="el-CY" dirty="0"/>
          </a:p>
        </p:txBody>
      </p: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848C6B0C-3BDB-A8D0-BCE6-4F495A44530D}"/>
              </a:ext>
            </a:extLst>
          </p:cNvPr>
          <p:cNvSpPr/>
          <p:nvPr/>
        </p:nvSpPr>
        <p:spPr>
          <a:xfrm>
            <a:off x="9867890" y="5159831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Γλυπτική  </a:t>
            </a:r>
            <a:endParaRPr lang="el-CY" dirty="0"/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AE718A9A-5D96-52A9-48A7-D3B814A00716}"/>
              </a:ext>
            </a:extLst>
          </p:cNvPr>
          <p:cNvSpPr/>
          <p:nvPr/>
        </p:nvSpPr>
        <p:spPr>
          <a:xfrm>
            <a:off x="1355274" y="5159831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28" name="Οβάλ 27">
            <a:extLst>
              <a:ext uri="{FF2B5EF4-FFF2-40B4-BE49-F238E27FC236}">
                <a16:creationId xmlns:a16="http://schemas.microsoft.com/office/drawing/2014/main" id="{203E164D-A2B3-0734-A98E-99175B402D0F}"/>
              </a:ext>
            </a:extLst>
          </p:cNvPr>
          <p:cNvSpPr/>
          <p:nvPr/>
        </p:nvSpPr>
        <p:spPr>
          <a:xfrm>
            <a:off x="3946068" y="5170727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29" name="Οβάλ 28">
            <a:extLst>
              <a:ext uri="{FF2B5EF4-FFF2-40B4-BE49-F238E27FC236}">
                <a16:creationId xmlns:a16="http://schemas.microsoft.com/office/drawing/2014/main" id="{F5F413A8-6929-C7CD-D846-DC442FD7935E}"/>
              </a:ext>
            </a:extLst>
          </p:cNvPr>
          <p:cNvSpPr/>
          <p:nvPr/>
        </p:nvSpPr>
        <p:spPr>
          <a:xfrm>
            <a:off x="1211056" y="533396"/>
            <a:ext cx="647695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24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0" name="Οβάλ 29">
            <a:extLst>
              <a:ext uri="{FF2B5EF4-FFF2-40B4-BE49-F238E27FC236}">
                <a16:creationId xmlns:a16="http://schemas.microsoft.com/office/drawing/2014/main" id="{7B59A9D5-2060-9830-1260-E94BB178BFA7}"/>
              </a:ext>
            </a:extLst>
          </p:cNvPr>
          <p:cNvSpPr/>
          <p:nvPr/>
        </p:nvSpPr>
        <p:spPr>
          <a:xfrm>
            <a:off x="1219200" y="2095511"/>
            <a:ext cx="634106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13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1" name="Οβάλ 30">
            <a:extLst>
              <a:ext uri="{FF2B5EF4-FFF2-40B4-BE49-F238E27FC236}">
                <a16:creationId xmlns:a16="http://schemas.microsoft.com/office/drawing/2014/main" id="{FB829D07-C428-117A-CE39-B432A925983D}"/>
              </a:ext>
            </a:extLst>
          </p:cNvPr>
          <p:cNvSpPr/>
          <p:nvPr/>
        </p:nvSpPr>
        <p:spPr>
          <a:xfrm>
            <a:off x="1219200" y="3646733"/>
            <a:ext cx="723902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12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2" name="Οβάλ 31">
            <a:extLst>
              <a:ext uri="{FF2B5EF4-FFF2-40B4-BE49-F238E27FC236}">
                <a16:creationId xmlns:a16="http://schemas.microsoft.com/office/drawing/2014/main" id="{F54D81D3-42BA-46BD-A45B-6F7859DC8BC7}"/>
              </a:ext>
            </a:extLst>
          </p:cNvPr>
          <p:cNvSpPr/>
          <p:nvPr/>
        </p:nvSpPr>
        <p:spPr>
          <a:xfrm>
            <a:off x="11326586" y="5159831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6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3" name="Οβάλ 32">
            <a:extLst>
              <a:ext uri="{FF2B5EF4-FFF2-40B4-BE49-F238E27FC236}">
                <a16:creationId xmlns:a16="http://schemas.microsoft.com/office/drawing/2014/main" id="{935B3EF1-4824-AD7D-17AD-1637D15AB58A}"/>
              </a:ext>
            </a:extLst>
          </p:cNvPr>
          <p:cNvSpPr/>
          <p:nvPr/>
        </p:nvSpPr>
        <p:spPr>
          <a:xfrm>
            <a:off x="8980710" y="5159831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5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4" name="Οβάλ 33">
            <a:extLst>
              <a:ext uri="{FF2B5EF4-FFF2-40B4-BE49-F238E27FC236}">
                <a16:creationId xmlns:a16="http://schemas.microsoft.com/office/drawing/2014/main" id="{147E5AE4-3EFA-7FBB-720C-489845E43082}"/>
              </a:ext>
            </a:extLst>
          </p:cNvPr>
          <p:cNvSpPr/>
          <p:nvPr/>
        </p:nvSpPr>
        <p:spPr>
          <a:xfrm>
            <a:off x="7516585" y="5192513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4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5" name="Οβάλ 34">
            <a:extLst>
              <a:ext uri="{FF2B5EF4-FFF2-40B4-BE49-F238E27FC236}">
                <a16:creationId xmlns:a16="http://schemas.microsoft.com/office/drawing/2014/main" id="{07305D9B-3B5F-1B20-BB10-3EAFB25095EA}"/>
              </a:ext>
            </a:extLst>
          </p:cNvPr>
          <p:cNvSpPr/>
          <p:nvPr/>
        </p:nvSpPr>
        <p:spPr>
          <a:xfrm>
            <a:off x="5538099" y="5148935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3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6" name="Οβάλ 35">
            <a:extLst>
              <a:ext uri="{FF2B5EF4-FFF2-40B4-BE49-F238E27FC236}">
                <a16:creationId xmlns:a16="http://schemas.microsoft.com/office/drawing/2014/main" id="{EF34D650-4F4A-F008-ABDC-B68A15069EAE}"/>
              </a:ext>
            </a:extLst>
          </p:cNvPr>
          <p:cNvSpPr/>
          <p:nvPr/>
        </p:nvSpPr>
        <p:spPr>
          <a:xfrm>
            <a:off x="5538099" y="3614050"/>
            <a:ext cx="625926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10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7" name="Οβάλ 36">
            <a:extLst>
              <a:ext uri="{FF2B5EF4-FFF2-40B4-BE49-F238E27FC236}">
                <a16:creationId xmlns:a16="http://schemas.microsoft.com/office/drawing/2014/main" id="{D3EF9794-2C95-3D80-4157-CAC8666AF21A}"/>
              </a:ext>
            </a:extLst>
          </p:cNvPr>
          <p:cNvSpPr/>
          <p:nvPr/>
        </p:nvSpPr>
        <p:spPr>
          <a:xfrm>
            <a:off x="3818159" y="3603110"/>
            <a:ext cx="646339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11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8" name="Οβάλ 37">
            <a:extLst>
              <a:ext uri="{FF2B5EF4-FFF2-40B4-BE49-F238E27FC236}">
                <a16:creationId xmlns:a16="http://schemas.microsoft.com/office/drawing/2014/main" id="{7E05ACCB-B848-2EA7-C7B9-2A21B1F620FD}"/>
              </a:ext>
            </a:extLst>
          </p:cNvPr>
          <p:cNvSpPr/>
          <p:nvPr/>
        </p:nvSpPr>
        <p:spPr>
          <a:xfrm>
            <a:off x="8980710" y="3603110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8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9" name="Οβάλ 38">
            <a:extLst>
              <a:ext uri="{FF2B5EF4-FFF2-40B4-BE49-F238E27FC236}">
                <a16:creationId xmlns:a16="http://schemas.microsoft.com/office/drawing/2014/main" id="{801A0C17-156B-686E-0B2A-BC2E850B8E3B}"/>
              </a:ext>
            </a:extLst>
          </p:cNvPr>
          <p:cNvSpPr/>
          <p:nvPr/>
        </p:nvSpPr>
        <p:spPr>
          <a:xfrm>
            <a:off x="7494815" y="3663033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9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0" name="Οβάλ 39">
            <a:extLst>
              <a:ext uri="{FF2B5EF4-FFF2-40B4-BE49-F238E27FC236}">
                <a16:creationId xmlns:a16="http://schemas.microsoft.com/office/drawing/2014/main" id="{FAB916AD-115A-61F9-8BAD-3BDE674AD80E}"/>
              </a:ext>
            </a:extLst>
          </p:cNvPr>
          <p:cNvSpPr/>
          <p:nvPr/>
        </p:nvSpPr>
        <p:spPr>
          <a:xfrm>
            <a:off x="11326586" y="3682083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7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1" name="Οβάλ 40">
            <a:extLst>
              <a:ext uri="{FF2B5EF4-FFF2-40B4-BE49-F238E27FC236}">
                <a16:creationId xmlns:a16="http://schemas.microsoft.com/office/drawing/2014/main" id="{2A607D74-489F-37D3-D198-736C19326623}"/>
              </a:ext>
            </a:extLst>
          </p:cNvPr>
          <p:cNvSpPr/>
          <p:nvPr/>
        </p:nvSpPr>
        <p:spPr>
          <a:xfrm>
            <a:off x="5437422" y="2100952"/>
            <a:ext cx="699402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15</a:t>
            </a:r>
          </a:p>
          <a:p>
            <a:pPr algn="ctr"/>
            <a:endParaRPr lang="el-CY" dirty="0"/>
          </a:p>
        </p:txBody>
      </p:sp>
      <p:sp>
        <p:nvSpPr>
          <p:cNvPr id="42" name="Οβάλ 41">
            <a:extLst>
              <a:ext uri="{FF2B5EF4-FFF2-40B4-BE49-F238E27FC236}">
                <a16:creationId xmlns:a16="http://schemas.microsoft.com/office/drawing/2014/main" id="{9122EFAD-5B36-82C1-CC58-2D0845398990}"/>
              </a:ext>
            </a:extLst>
          </p:cNvPr>
          <p:cNvSpPr/>
          <p:nvPr/>
        </p:nvSpPr>
        <p:spPr>
          <a:xfrm>
            <a:off x="5538112" y="587833"/>
            <a:ext cx="65041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22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3" name="Οβάλ 42">
            <a:extLst>
              <a:ext uri="{FF2B5EF4-FFF2-40B4-BE49-F238E27FC236}">
                <a16:creationId xmlns:a16="http://schemas.microsoft.com/office/drawing/2014/main" id="{833FE958-215C-18C5-D694-FF99125426C2}"/>
              </a:ext>
            </a:extLst>
          </p:cNvPr>
          <p:cNvSpPr/>
          <p:nvPr/>
        </p:nvSpPr>
        <p:spPr>
          <a:xfrm>
            <a:off x="3663047" y="533396"/>
            <a:ext cx="745673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23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4" name="Οβάλ 43">
            <a:extLst>
              <a:ext uri="{FF2B5EF4-FFF2-40B4-BE49-F238E27FC236}">
                <a16:creationId xmlns:a16="http://schemas.microsoft.com/office/drawing/2014/main" id="{3946A5A9-FB85-73E4-E99B-7F0DD303D93E}"/>
              </a:ext>
            </a:extLst>
          </p:cNvPr>
          <p:cNvSpPr/>
          <p:nvPr/>
        </p:nvSpPr>
        <p:spPr>
          <a:xfrm>
            <a:off x="3765099" y="2100952"/>
            <a:ext cx="646339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14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5" name="Οβάλ 44">
            <a:extLst>
              <a:ext uri="{FF2B5EF4-FFF2-40B4-BE49-F238E27FC236}">
                <a16:creationId xmlns:a16="http://schemas.microsoft.com/office/drawing/2014/main" id="{0FC5295A-BC3D-D659-1C1D-83295B794247}"/>
              </a:ext>
            </a:extLst>
          </p:cNvPr>
          <p:cNvSpPr/>
          <p:nvPr/>
        </p:nvSpPr>
        <p:spPr>
          <a:xfrm>
            <a:off x="8888184" y="533396"/>
            <a:ext cx="702136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20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6" name="Οβάλ 45">
            <a:extLst>
              <a:ext uri="{FF2B5EF4-FFF2-40B4-BE49-F238E27FC236}">
                <a16:creationId xmlns:a16="http://schemas.microsoft.com/office/drawing/2014/main" id="{E81381A1-C72E-5901-B8DA-F206D1774E12}"/>
              </a:ext>
            </a:extLst>
          </p:cNvPr>
          <p:cNvSpPr/>
          <p:nvPr/>
        </p:nvSpPr>
        <p:spPr>
          <a:xfrm>
            <a:off x="7437667" y="571473"/>
            <a:ext cx="628645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21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7" name="Οβάλ 46">
            <a:extLst>
              <a:ext uri="{FF2B5EF4-FFF2-40B4-BE49-F238E27FC236}">
                <a16:creationId xmlns:a16="http://schemas.microsoft.com/office/drawing/2014/main" id="{9A4314A9-94EA-DA50-D25F-CEC74AE1D511}"/>
              </a:ext>
            </a:extLst>
          </p:cNvPr>
          <p:cNvSpPr/>
          <p:nvPr/>
        </p:nvSpPr>
        <p:spPr>
          <a:xfrm>
            <a:off x="7516585" y="2117253"/>
            <a:ext cx="664015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16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8" name="Οβάλ 47">
            <a:extLst>
              <a:ext uri="{FF2B5EF4-FFF2-40B4-BE49-F238E27FC236}">
                <a16:creationId xmlns:a16="http://schemas.microsoft.com/office/drawing/2014/main" id="{0AC8D687-243B-6456-D5BF-C8366BB0286D}"/>
              </a:ext>
            </a:extLst>
          </p:cNvPr>
          <p:cNvSpPr/>
          <p:nvPr/>
        </p:nvSpPr>
        <p:spPr>
          <a:xfrm>
            <a:off x="11174188" y="623204"/>
            <a:ext cx="625930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19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9" name="Οβάλ 48">
            <a:extLst>
              <a:ext uri="{FF2B5EF4-FFF2-40B4-BE49-F238E27FC236}">
                <a16:creationId xmlns:a16="http://schemas.microsoft.com/office/drawing/2014/main" id="{8E9CD017-8A51-D0E1-1AC1-69E6FBC148AB}"/>
              </a:ext>
            </a:extLst>
          </p:cNvPr>
          <p:cNvSpPr/>
          <p:nvPr/>
        </p:nvSpPr>
        <p:spPr>
          <a:xfrm>
            <a:off x="11239491" y="2136302"/>
            <a:ext cx="696686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18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50" name="Οβάλ 49">
            <a:extLst>
              <a:ext uri="{FF2B5EF4-FFF2-40B4-BE49-F238E27FC236}">
                <a16:creationId xmlns:a16="http://schemas.microsoft.com/office/drawing/2014/main" id="{77002ECC-7E61-DB3B-D4EF-DCA4248F8AEE}"/>
              </a:ext>
            </a:extLst>
          </p:cNvPr>
          <p:cNvSpPr/>
          <p:nvPr/>
        </p:nvSpPr>
        <p:spPr>
          <a:xfrm>
            <a:off x="8980710" y="2111817"/>
            <a:ext cx="634095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17</a:t>
            </a:r>
            <a:endParaRPr lang="el-CY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40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00D08-D434-2BA7-E475-0468B59EC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E09FE6BA-4009-4BC8-B739-2006C22E4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12,500+ Boy Running Stock Illustrations, Royalty-Free Vector Graphics &amp;  Clip Art - iStock">
            <a:extLst>
              <a:ext uri="{FF2B5EF4-FFF2-40B4-BE49-F238E27FC236}">
                <a16:creationId xmlns:a16="http://schemas.microsoft.com/office/drawing/2014/main" id="{67B7BAA6-ED24-899C-0A37-CE1ED2667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3" b="1456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39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876BD4B-4CC7-5E40-AF75-4C6869CA8678}"/>
              </a:ext>
            </a:extLst>
          </p:cNvPr>
          <p:cNvSpPr/>
          <p:nvPr/>
        </p:nvSpPr>
        <p:spPr>
          <a:xfrm>
            <a:off x="261259" y="555177"/>
            <a:ext cx="157298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Κεραμική 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864C66D3-1DEE-F801-3FD9-62F6A5E2CBA2}"/>
              </a:ext>
            </a:extLst>
          </p:cNvPr>
          <p:cNvSpPr/>
          <p:nvPr/>
        </p:nvSpPr>
        <p:spPr>
          <a:xfrm>
            <a:off x="2171703" y="2100953"/>
            <a:ext cx="221524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Ταφικά έθιμα</a:t>
            </a:r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1904A61-3E92-9B80-B210-08AD7D325B1C}"/>
              </a:ext>
            </a:extLst>
          </p:cNvPr>
          <p:cNvSpPr/>
          <p:nvPr/>
        </p:nvSpPr>
        <p:spPr>
          <a:xfrm>
            <a:off x="6193972" y="55517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Μικροτεχνία</a:t>
            </a:r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9301882-E166-6734-6607-9A90FE4CFB16}"/>
              </a:ext>
            </a:extLst>
          </p:cNvPr>
          <p:cNvSpPr/>
          <p:nvPr/>
        </p:nvSpPr>
        <p:spPr>
          <a:xfrm>
            <a:off x="293914" y="3624947"/>
            <a:ext cx="164918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Τοιχογραφία </a:t>
            </a:r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386176C-0A39-5A42-70CC-800FE8E9AC66}"/>
              </a:ext>
            </a:extLst>
          </p:cNvPr>
          <p:cNvSpPr/>
          <p:nvPr/>
        </p:nvSpPr>
        <p:spPr>
          <a:xfrm>
            <a:off x="4563837" y="2090057"/>
            <a:ext cx="153216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Ειδώλια </a:t>
            </a:r>
            <a:endParaRPr lang="el-CY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ECA3732D-125E-25CE-B953-BC9E4198F670}"/>
              </a:ext>
            </a:extLst>
          </p:cNvPr>
          <p:cNvSpPr/>
          <p:nvPr/>
        </p:nvSpPr>
        <p:spPr>
          <a:xfrm>
            <a:off x="4708077" y="5138045"/>
            <a:ext cx="138792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Εμπόριο </a:t>
            </a:r>
            <a:endParaRPr lang="el-CY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073554AC-B9A7-74A2-C410-814D1B055AA4}"/>
              </a:ext>
            </a:extLst>
          </p:cNvPr>
          <p:cNvSpPr/>
          <p:nvPr/>
        </p:nvSpPr>
        <p:spPr>
          <a:xfrm>
            <a:off x="244931" y="2090062"/>
            <a:ext cx="157298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Γεωργία </a:t>
            </a:r>
            <a:endParaRPr lang="el-CY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FD6B32D8-E026-E7B8-A862-582D9E182008}"/>
              </a:ext>
            </a:extLst>
          </p:cNvPr>
          <p:cNvSpPr/>
          <p:nvPr/>
        </p:nvSpPr>
        <p:spPr>
          <a:xfrm>
            <a:off x="2171704" y="555174"/>
            <a:ext cx="221524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Κτηνοτροφία </a:t>
            </a:r>
            <a:endParaRPr lang="el-CY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7DAE9902-7CDE-CC6D-8E14-C9B59A6B8B60}"/>
              </a:ext>
            </a:extLst>
          </p:cNvPr>
          <p:cNvSpPr/>
          <p:nvPr/>
        </p:nvSpPr>
        <p:spPr>
          <a:xfrm>
            <a:off x="2152651" y="3614052"/>
            <a:ext cx="232137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Αρχιτεκτονική </a:t>
            </a:r>
            <a:endParaRPr lang="el-CY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52037A4C-D8BC-D08C-85CE-57E9963899CC}"/>
              </a:ext>
            </a:extLst>
          </p:cNvPr>
          <p:cNvSpPr/>
          <p:nvPr/>
        </p:nvSpPr>
        <p:spPr>
          <a:xfrm>
            <a:off x="8229598" y="533396"/>
            <a:ext cx="131717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Διοίκηση </a:t>
            </a:r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AA88CF4-FF0F-3133-BA46-1569CF53CE87}"/>
              </a:ext>
            </a:extLst>
          </p:cNvPr>
          <p:cNvSpPr/>
          <p:nvPr/>
        </p:nvSpPr>
        <p:spPr>
          <a:xfrm>
            <a:off x="9769922" y="2100952"/>
            <a:ext cx="2166255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Οικονομία </a:t>
            </a:r>
            <a:endParaRPr lang="el-CY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11484F06-176F-9A92-03DD-9F7751CB8C8B}"/>
              </a:ext>
            </a:extLst>
          </p:cNvPr>
          <p:cNvSpPr/>
          <p:nvPr/>
        </p:nvSpPr>
        <p:spPr>
          <a:xfrm>
            <a:off x="6248399" y="364673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Πολιτισμός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F92EEE78-1C2B-2C30-CF06-D78053D18D2D}"/>
              </a:ext>
            </a:extLst>
          </p:cNvPr>
          <p:cNvSpPr/>
          <p:nvPr/>
        </p:nvSpPr>
        <p:spPr>
          <a:xfrm>
            <a:off x="4544782" y="555173"/>
            <a:ext cx="155121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Κοινωνία </a:t>
            </a:r>
            <a:endParaRPr lang="el-CY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F7E0424D-E752-13EA-FE0F-A579709C9AD1}"/>
              </a:ext>
            </a:extLst>
          </p:cNvPr>
          <p:cNvSpPr/>
          <p:nvPr/>
        </p:nvSpPr>
        <p:spPr>
          <a:xfrm>
            <a:off x="4585604" y="3614051"/>
            <a:ext cx="153216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Θρησκεία </a:t>
            </a:r>
            <a:endParaRPr lang="el-CY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2B90D55D-1F5A-93F9-57BB-3CA628F66A45}"/>
              </a:ext>
            </a:extLst>
          </p:cNvPr>
          <p:cNvSpPr/>
          <p:nvPr/>
        </p:nvSpPr>
        <p:spPr>
          <a:xfrm>
            <a:off x="277586" y="5159832"/>
            <a:ext cx="1714499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Γραφή </a:t>
            </a:r>
            <a:endParaRPr lang="el-CY" dirty="0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663A0949-39E1-44FD-8FED-E86D29B9ECD3}"/>
              </a:ext>
            </a:extLst>
          </p:cNvPr>
          <p:cNvSpPr/>
          <p:nvPr/>
        </p:nvSpPr>
        <p:spPr>
          <a:xfrm>
            <a:off x="2136325" y="5159831"/>
            <a:ext cx="242751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Ανάκτορα   </a:t>
            </a:r>
            <a:endParaRPr lang="el-CY" dirty="0"/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925057C4-0B20-FE10-AC58-DC78BFA37DDA}"/>
              </a:ext>
            </a:extLst>
          </p:cNvPr>
          <p:cNvSpPr/>
          <p:nvPr/>
        </p:nvSpPr>
        <p:spPr>
          <a:xfrm>
            <a:off x="8251364" y="3614051"/>
            <a:ext cx="129540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Τέχνη </a:t>
            </a:r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319C8132-B3FC-CC09-5C81-3A2A79CAC7B7}"/>
              </a:ext>
            </a:extLst>
          </p:cNvPr>
          <p:cNvSpPr/>
          <p:nvPr/>
        </p:nvSpPr>
        <p:spPr>
          <a:xfrm>
            <a:off x="8251364" y="5138044"/>
            <a:ext cx="131717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Θεσμοί </a:t>
            </a:r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9F83C8FF-1F1F-2423-A8F5-CA0A002EF11C}"/>
              </a:ext>
            </a:extLst>
          </p:cNvPr>
          <p:cNvSpPr/>
          <p:nvPr/>
        </p:nvSpPr>
        <p:spPr>
          <a:xfrm>
            <a:off x="9731831" y="555173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Βασίλεια </a:t>
            </a:r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413C4F78-BE34-4691-37BC-DF4147217D1C}"/>
              </a:ext>
            </a:extLst>
          </p:cNvPr>
          <p:cNvSpPr/>
          <p:nvPr/>
        </p:nvSpPr>
        <p:spPr>
          <a:xfrm>
            <a:off x="8251364" y="2090056"/>
            <a:ext cx="129540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Έθιμα </a:t>
            </a:r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8F1EC6E3-49BD-7099-8382-5DA89BDB0217}"/>
              </a:ext>
            </a:extLst>
          </p:cNvPr>
          <p:cNvSpPr/>
          <p:nvPr/>
        </p:nvSpPr>
        <p:spPr>
          <a:xfrm>
            <a:off x="6248399" y="210095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Μεταλλοτεχνία   </a:t>
            </a:r>
            <a:endParaRPr lang="el-CY" dirty="0"/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C07E7CB9-A6CB-B1BA-A638-24D041766F75}"/>
              </a:ext>
            </a:extLst>
          </p:cNvPr>
          <p:cNvSpPr/>
          <p:nvPr/>
        </p:nvSpPr>
        <p:spPr>
          <a:xfrm>
            <a:off x="6248398" y="5138044"/>
            <a:ext cx="185056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Οχύρωση </a:t>
            </a:r>
            <a:endParaRPr lang="el-CY" dirty="0"/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A4DA27F0-33CA-63F5-C747-08CB154A0AFE}"/>
              </a:ext>
            </a:extLst>
          </p:cNvPr>
          <p:cNvSpPr/>
          <p:nvPr/>
        </p:nvSpPr>
        <p:spPr>
          <a:xfrm>
            <a:off x="9818905" y="3614050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Αποικία </a:t>
            </a:r>
            <a:endParaRPr lang="el-CY" dirty="0"/>
          </a:p>
        </p:txBody>
      </p: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B417A196-D156-5C38-FAC0-D5F31A00EE76}"/>
              </a:ext>
            </a:extLst>
          </p:cNvPr>
          <p:cNvSpPr/>
          <p:nvPr/>
        </p:nvSpPr>
        <p:spPr>
          <a:xfrm>
            <a:off x="9867890" y="5159831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Γλυπτική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93733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Ξύλινη ταμπέλα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D6B07A63-F169-710A-63E0-3C760E44C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08" y="381000"/>
            <a:ext cx="3989387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22D283C5-C213-EDD2-21D6-D3B7B5035BDF}"/>
              </a:ext>
            </a:extLst>
          </p:cNvPr>
          <p:cNvSpPr/>
          <p:nvPr/>
        </p:nvSpPr>
        <p:spPr>
          <a:xfrm>
            <a:off x="7598228" y="816428"/>
            <a:ext cx="2394857" cy="50074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Περιγραφή </a:t>
            </a:r>
            <a:endParaRPr lang="el-CY" sz="32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C052F72-6CB4-D769-4C8A-42A25853919B}"/>
              </a:ext>
            </a:extLst>
          </p:cNvPr>
          <p:cNvSpPr/>
          <p:nvPr/>
        </p:nvSpPr>
        <p:spPr>
          <a:xfrm>
            <a:off x="7813336" y="2253342"/>
            <a:ext cx="2645229" cy="50074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Κατηγορίες</a:t>
            </a:r>
            <a:endParaRPr lang="el-CY" sz="3200" dirty="0"/>
          </a:p>
        </p:txBody>
      </p:sp>
      <p:pic>
        <p:nvPicPr>
          <p:cNvPr id="10244" name="Picture 4" descr="Print Preview">
            <a:extLst>
              <a:ext uri="{FF2B5EF4-FFF2-40B4-BE49-F238E27FC236}">
                <a16:creationId xmlns:a16="http://schemas.microsoft.com/office/drawing/2014/main" id="{CCB4F653-1831-0961-E5D9-0AF8E18A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69" y="664027"/>
            <a:ext cx="3221090" cy="51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61AFF6D0-E33A-8649-8EE1-0E32F605724D}"/>
              </a:ext>
            </a:extLst>
          </p:cNvPr>
          <p:cNvSpPr/>
          <p:nvPr/>
        </p:nvSpPr>
        <p:spPr>
          <a:xfrm>
            <a:off x="3904709" y="718456"/>
            <a:ext cx="2455322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πολιτισμός</a:t>
            </a:r>
            <a:endParaRPr lang="el-CY" sz="32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2850300-4967-F3BD-CDCB-C91BA86A1002}"/>
              </a:ext>
            </a:extLst>
          </p:cNvPr>
          <p:cNvSpPr/>
          <p:nvPr/>
        </p:nvSpPr>
        <p:spPr>
          <a:xfrm>
            <a:off x="3904709" y="1736270"/>
            <a:ext cx="2559673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τέχνη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A4490995-48AF-586C-5279-B7FD055533E5}"/>
              </a:ext>
            </a:extLst>
          </p:cNvPr>
          <p:cNvSpPr/>
          <p:nvPr/>
        </p:nvSpPr>
        <p:spPr>
          <a:xfrm>
            <a:off x="3925800" y="3935185"/>
            <a:ext cx="2689112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ειδώλιο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21918DD6-C012-D9E8-AA13-964B1C28EC6D}"/>
              </a:ext>
            </a:extLst>
          </p:cNvPr>
          <p:cNvSpPr/>
          <p:nvPr/>
        </p:nvSpPr>
        <p:spPr>
          <a:xfrm>
            <a:off x="3915255" y="2754085"/>
            <a:ext cx="2699657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γλυπτική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7A275DC3-BBE7-1033-0548-EAC5381BB77A}"/>
              </a:ext>
            </a:extLst>
          </p:cNvPr>
          <p:cNvSpPr/>
          <p:nvPr/>
        </p:nvSpPr>
        <p:spPr>
          <a:xfrm>
            <a:off x="3925800" y="5127171"/>
            <a:ext cx="2699658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ταφικό έθιμο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EBA54B9C-DDF4-50C4-8F19-4C96FE7A3147}"/>
              </a:ext>
            </a:extLst>
          </p:cNvPr>
          <p:cNvSpPr/>
          <p:nvPr/>
        </p:nvSpPr>
        <p:spPr>
          <a:xfrm>
            <a:off x="8278587" y="5976256"/>
            <a:ext cx="1426028" cy="5007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Άσκηση 1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140291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Soapbox derby with children racing car | Free Vector">
            <a:extLst>
              <a:ext uri="{FF2B5EF4-FFF2-40B4-BE49-F238E27FC236}">
                <a16:creationId xmlns:a16="http://schemas.microsoft.com/office/drawing/2014/main" id="{BC4A762E-2622-C506-110D-07C16006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1F27107-860F-48FA-1057-C0B94B619F45}"/>
              </a:ext>
            </a:extLst>
          </p:cNvPr>
          <p:cNvSpPr/>
          <p:nvPr/>
        </p:nvSpPr>
        <p:spPr>
          <a:xfrm rot="794260">
            <a:off x="5878361" y="1572167"/>
            <a:ext cx="3429000" cy="8065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ΑΦΕΤΗΡΙΑ</a:t>
            </a:r>
            <a:endParaRPr lang="el-CY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Μινωικές τοιχογραφίες">
            <a:extLst>
              <a:ext uri="{FF2B5EF4-FFF2-40B4-BE49-F238E27FC236}">
                <a16:creationId xmlns:a16="http://schemas.microsoft.com/office/drawing/2014/main" id="{008672F3-BB46-F5E5-1CA8-97592E1A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17035"/>
            <a:ext cx="8330973" cy="64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C7D7F0C6-1E52-ECF6-36E7-22A9FB06E5F5}"/>
              </a:ext>
            </a:extLst>
          </p:cNvPr>
          <p:cNvSpPr/>
          <p:nvPr/>
        </p:nvSpPr>
        <p:spPr>
          <a:xfrm>
            <a:off x="8839198" y="541569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4821FDD2-5DA3-4B85-2A8E-232319313D54}"/>
              </a:ext>
            </a:extLst>
          </p:cNvPr>
          <p:cNvSpPr/>
          <p:nvPr/>
        </p:nvSpPr>
        <p:spPr>
          <a:xfrm>
            <a:off x="8839199" y="2098905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BCA7300-2F9E-CDDB-7F24-023EF96DD341}"/>
              </a:ext>
            </a:extLst>
          </p:cNvPr>
          <p:cNvSpPr/>
          <p:nvPr/>
        </p:nvSpPr>
        <p:spPr>
          <a:xfrm>
            <a:off x="8839200" y="3656241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F2D4F7A-6432-EB86-3D36-8DF166269644}"/>
              </a:ext>
            </a:extLst>
          </p:cNvPr>
          <p:cNvSpPr/>
          <p:nvPr/>
        </p:nvSpPr>
        <p:spPr>
          <a:xfrm>
            <a:off x="8839200" y="5213577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AC677-1103-6B5B-71C1-2FF0E3C305B6}"/>
              </a:ext>
            </a:extLst>
          </p:cNvPr>
          <p:cNvSpPr txBox="1"/>
          <p:nvPr/>
        </p:nvSpPr>
        <p:spPr>
          <a:xfrm>
            <a:off x="370115" y="5940205"/>
            <a:ext cx="2732314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i="0" dirty="0">
                <a:effectLst/>
                <a:latin typeface="Arial" panose="020B0604020202020204" pitchFamily="34" charset="0"/>
              </a:rPr>
              <a:t>Οι Γαλάζιες Κυρίες</a:t>
            </a:r>
          </a:p>
          <a:p>
            <a:r>
              <a:rPr lang="el-GR" b="1" dirty="0">
                <a:latin typeface="Arial" panose="020B0604020202020204" pitchFamily="34" charset="0"/>
              </a:rPr>
              <a:t>Α</a:t>
            </a:r>
            <a:r>
              <a:rPr lang="el-GR" b="1" i="0" dirty="0">
                <a:effectLst/>
                <a:latin typeface="Arial" panose="020B0604020202020204" pitchFamily="34" charset="0"/>
              </a:rPr>
              <a:t>νάκτορο της Κνωσού 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100366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1A3FD-6A41-161A-AF5F-03A3E7C12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Μινωικές τοιχογραφίες">
            <a:extLst>
              <a:ext uri="{FF2B5EF4-FFF2-40B4-BE49-F238E27FC236}">
                <a16:creationId xmlns:a16="http://schemas.microsoft.com/office/drawing/2014/main" id="{B30E27DF-7984-A499-CE84-CFD380331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17035"/>
            <a:ext cx="8330973" cy="64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625C8CEA-0A90-F118-D500-44DF9F8DD7FF}"/>
              </a:ext>
            </a:extLst>
          </p:cNvPr>
          <p:cNvSpPr/>
          <p:nvPr/>
        </p:nvSpPr>
        <p:spPr>
          <a:xfrm>
            <a:off x="8839194" y="4599554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Τοιχογραφία</a:t>
            </a:r>
            <a:endParaRPr lang="el-CY" sz="40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B53A0183-79E9-C323-3E45-8DD5E1BB7826}"/>
              </a:ext>
            </a:extLst>
          </p:cNvPr>
          <p:cNvSpPr/>
          <p:nvPr/>
        </p:nvSpPr>
        <p:spPr>
          <a:xfrm>
            <a:off x="8839193" y="100591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08ADC0C9-4C91-0BF4-D2F3-D76A754E70DC}"/>
              </a:ext>
            </a:extLst>
          </p:cNvPr>
          <p:cNvSpPr/>
          <p:nvPr/>
        </p:nvSpPr>
        <p:spPr>
          <a:xfrm>
            <a:off x="8839193" y="2840492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Τέχνη</a:t>
            </a:r>
            <a:endParaRPr lang="el-CY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87824-BE3E-C098-DCF1-44F05CCCE258}"/>
              </a:ext>
            </a:extLst>
          </p:cNvPr>
          <p:cNvSpPr txBox="1"/>
          <p:nvPr/>
        </p:nvSpPr>
        <p:spPr>
          <a:xfrm>
            <a:off x="370115" y="5940205"/>
            <a:ext cx="2732314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i="0" dirty="0">
                <a:effectLst/>
                <a:latin typeface="Arial" panose="020B0604020202020204" pitchFamily="34" charset="0"/>
              </a:rPr>
              <a:t>Οι Γαλάζιες Κυρίες</a:t>
            </a:r>
          </a:p>
          <a:p>
            <a:r>
              <a:rPr lang="el-GR" b="1" dirty="0">
                <a:latin typeface="Arial" panose="020B0604020202020204" pitchFamily="34" charset="0"/>
              </a:rPr>
              <a:t>Α</a:t>
            </a:r>
            <a:r>
              <a:rPr lang="el-GR" b="1" i="0" dirty="0">
                <a:effectLst/>
                <a:latin typeface="Arial" panose="020B0604020202020204" pitchFamily="34" charset="0"/>
              </a:rPr>
              <a:t>νάκτορο της Κνωσού 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218043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A66CCAA-B578-0FB4-D0A9-0C4A01C2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7" y="410256"/>
            <a:ext cx="7703003" cy="47529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11D7E-FB30-EF04-30C3-69761A8C813C}"/>
              </a:ext>
            </a:extLst>
          </p:cNvPr>
          <p:cNvSpPr txBox="1"/>
          <p:nvPr/>
        </p:nvSpPr>
        <p:spPr>
          <a:xfrm>
            <a:off x="239486" y="5281136"/>
            <a:ext cx="7783284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Τα χρυσά κύπελλα του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Βαφειού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(15ος αιώνας π.Χ.). Βρέθηκαν στον θολωτό τάφο του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Βαφειού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στη Λακωνία. Διακοσμούνταν με ανάγλυφες σκηνές εξημέρωσης ταύρων μέσα σε φυσικό τοπίο και μάλλον είναι έργα τεχνιτών από την Κρήτη.</a:t>
            </a:r>
            <a:br>
              <a:rPr lang="el-GR" dirty="0"/>
            </a:b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(Αθήνα, Εθνικό Αρχαιολογικό Μουσείο)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C730250-3592-923C-5492-23BCAD0A3568}"/>
              </a:ext>
            </a:extLst>
          </p:cNvPr>
          <p:cNvSpPr/>
          <p:nvPr/>
        </p:nvSpPr>
        <p:spPr>
          <a:xfrm>
            <a:off x="8240483" y="291198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4715377-EF59-C168-CA58-5A35CE9D8D63}"/>
              </a:ext>
            </a:extLst>
          </p:cNvPr>
          <p:cNvSpPr/>
          <p:nvPr/>
        </p:nvSpPr>
        <p:spPr>
          <a:xfrm>
            <a:off x="8240482" y="1706341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C71EE87C-C2BE-2C70-234D-C2A1DC183B79}"/>
              </a:ext>
            </a:extLst>
          </p:cNvPr>
          <p:cNvSpPr/>
          <p:nvPr/>
        </p:nvSpPr>
        <p:spPr>
          <a:xfrm>
            <a:off x="8327568" y="3121484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CA0E3A2C-849C-B16C-B9ED-C52F8647ED82}"/>
              </a:ext>
            </a:extLst>
          </p:cNvPr>
          <p:cNvSpPr/>
          <p:nvPr/>
        </p:nvSpPr>
        <p:spPr>
          <a:xfrm>
            <a:off x="8414654" y="4628764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3768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B3407-1163-C03A-4F69-424F78D3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A044D5C-3F15-B90A-B377-915B791A8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7" y="410256"/>
            <a:ext cx="7703003" cy="47529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222CBB-296D-E7CC-DFE2-70776754B31A}"/>
              </a:ext>
            </a:extLst>
          </p:cNvPr>
          <p:cNvSpPr txBox="1"/>
          <p:nvPr/>
        </p:nvSpPr>
        <p:spPr>
          <a:xfrm>
            <a:off x="239486" y="5281136"/>
            <a:ext cx="7783284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Τα χρυσά κύπελλα του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Βαφειού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(15ος αιώνας π.Χ.). Βρέθηκαν στον θολωτό τάφο του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Βαφειού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στη Λακωνία. Διακοσμούνταν με ανάγλυφες σκηνές εξημέρωσης ταύρων μέσα σε φυσικό τοπίο και μάλλον είναι έργα τεχνιτών από την Κρήτη.</a:t>
            </a:r>
            <a:br>
              <a:rPr lang="el-GR" dirty="0"/>
            </a:b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(Αθήνα, Εθνικό Αρχαιολογικό Μουσείο)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26FDFB76-CA4F-F379-BD02-308BB1DA5377}"/>
              </a:ext>
            </a:extLst>
          </p:cNvPr>
          <p:cNvSpPr/>
          <p:nvPr/>
        </p:nvSpPr>
        <p:spPr>
          <a:xfrm>
            <a:off x="8240483" y="291198"/>
            <a:ext cx="3631750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E35F7015-F1B3-AB57-122E-9E594EB3D253}"/>
              </a:ext>
            </a:extLst>
          </p:cNvPr>
          <p:cNvSpPr/>
          <p:nvPr/>
        </p:nvSpPr>
        <p:spPr>
          <a:xfrm>
            <a:off x="8240482" y="1706341"/>
            <a:ext cx="3712032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Τέχνη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84D1DFA5-FDD1-BF14-3611-28EC92B9926E}"/>
              </a:ext>
            </a:extLst>
          </p:cNvPr>
          <p:cNvSpPr/>
          <p:nvPr/>
        </p:nvSpPr>
        <p:spPr>
          <a:xfrm>
            <a:off x="8327568" y="3121484"/>
            <a:ext cx="3712032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Μικροτεχνία</a:t>
            </a:r>
            <a:endParaRPr lang="el-CY" sz="40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EE9D847C-02DF-905E-0668-07F3AAFDECDF}"/>
              </a:ext>
            </a:extLst>
          </p:cNvPr>
          <p:cNvSpPr/>
          <p:nvPr/>
        </p:nvSpPr>
        <p:spPr>
          <a:xfrm>
            <a:off x="8414654" y="4628764"/>
            <a:ext cx="3624946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Μεταλλοτεχνία   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18315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358</Words>
  <Application>Microsoft Office PowerPoint</Application>
  <PresentationFormat>Ευρεία οθόνη</PresentationFormat>
  <Paragraphs>132</Paragraphs>
  <Slides>22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Tahoma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ΕΛΕΝΗ ΧΑΡΑΛΑΜΠΟΥΣ</dc:creator>
  <cp:lastModifiedBy>ΕΛΕΝΗ ΧΑΡΑΛΑΜΠΟΥΣ</cp:lastModifiedBy>
  <cp:revision>33</cp:revision>
  <dcterms:created xsi:type="dcterms:W3CDTF">2026-01-02T06:11:44Z</dcterms:created>
  <dcterms:modified xsi:type="dcterms:W3CDTF">2026-01-12T15:50:55Z</dcterms:modified>
</cp:coreProperties>
</file>