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32" r:id="rId2"/>
    <p:sldId id="459" r:id="rId3"/>
    <p:sldId id="390" r:id="rId4"/>
    <p:sldId id="460" r:id="rId5"/>
    <p:sldId id="369" r:id="rId6"/>
    <p:sldId id="391" r:id="rId7"/>
    <p:sldId id="461" r:id="rId8"/>
    <p:sldId id="360" r:id="rId9"/>
    <p:sldId id="333" r:id="rId10"/>
    <p:sldId id="456" r:id="rId11"/>
    <p:sldId id="430" r:id="rId12"/>
    <p:sldId id="385" r:id="rId13"/>
    <p:sldId id="445" r:id="rId14"/>
    <p:sldId id="434" r:id="rId15"/>
    <p:sldId id="440" r:id="rId16"/>
    <p:sldId id="442" r:id="rId17"/>
    <p:sldId id="457" r:id="rId18"/>
    <p:sldId id="458" r:id="rId19"/>
    <p:sldId id="449" r:id="rId20"/>
    <p:sldId id="396" r:id="rId21"/>
  </p:sldIdLst>
  <p:sldSz cx="12192000" cy="6858000"/>
  <p:notesSz cx="7010400" cy="92964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53" autoAdjust="0"/>
    <p:restoredTop sz="71652" autoAdjust="0"/>
  </p:normalViewPr>
  <p:slideViewPr>
    <p:cSldViewPr snapToGrid="0">
      <p:cViewPr varScale="1">
        <p:scale>
          <a:sx n="45" d="100"/>
          <a:sy n="45" d="100"/>
        </p:scale>
        <p:origin x="13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178D61-79AD-4A18-9775-FF22552B9D0F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9B499D8-807C-4820-8F79-7F55EA35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90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270AEE7-090B-492B-BA46-EC04CBAAAF43}" type="datetimeFigureOut">
              <a:rPr lang="el-CY" smtClean="0"/>
              <a:t>19/1/2026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92423D-AC2F-40EE-9C12-15061559E47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284889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5798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6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972273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33294-BB82-4B5E-AADA-1BBA9F29E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5CB4B804-5528-8CF2-3D43-1E7AB725AF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53220C3A-8929-8EA5-5FFC-788EA88A40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2F6F5AC-A460-4308-02EF-B8BF3689A6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7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33925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9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71445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C7ED7-FEB9-9719-FF80-74A38E88E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BC7F716A-2690-E1A9-06F1-3129BF19E6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4F52B341-80D4-6ACB-D56F-2F61D48C2F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A8420F2-EE9B-9B2B-BE2F-AE09344DB6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10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3235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12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9574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D9314D-F4A5-CCF5-C1EC-946EEA3F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5A14797-4EB2-43B0-B6AD-00CD45016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0E768B-0324-2F5F-43EF-B934E8444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19/1/2026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86BA59-CF95-D374-7135-F7D3E06B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AB37822-B364-B92F-B81E-515EE66E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4508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B1CD6C-9A4D-FAA6-AC18-DAE5164F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8CBE611-320D-5A5F-5015-8DDAD4B90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0EBF4F-2F5B-71EB-166B-7594088F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19/1/2026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7AF278-79B6-D024-7482-DF00EB32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0ED157-7F17-C08F-6AC1-AC998466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9325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7ACB3C2-BEBE-1F05-FD9E-631020E4F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5679089-194A-935C-FA75-B39520ECA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E6F4F32-954D-27D6-9569-804A4079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19/1/2026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E88954-1D36-8A91-088D-6F2F133F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556F2F-F5B9-AD1A-5465-9B5E8503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737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559690-E128-9EF8-54B2-2D2803F8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44EBA6-44E7-C5F2-3965-09315128A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4B6BFA-C848-F19F-598D-46338C6A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19/1/2026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ACEC73-8B64-1D69-2BE3-FF6DE836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DB6C0E-0F01-DB2D-62D1-5960807F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9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E652A1-EF5D-3C84-6FE6-C2CC8CFA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4A7AF1-63FC-F350-1131-70D67C71B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450C761-EA0E-A988-BE25-B624F5A2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19/1/2026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9F9515-331B-C30A-413E-316914B5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565B47B-CAB7-58D3-114B-40A6CBF8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8337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6C51E7-294B-CD15-91D2-E40D78DB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66BDD3-03F1-9C36-8DCE-30F11F1D5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2813C01-CCBB-E448-DB02-E8011384A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9E1A6B0-018B-7348-5B9C-29812F1D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19/1/2026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0342237-B556-7AD4-D148-D5E13AA8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5F4E80-7C5C-2799-6ADB-B5C98D0C5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3717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A5D6A-9D1A-F70C-D573-6EB1A97B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F570ED2-B17F-E687-A2C4-1044AAC89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D410E68-A594-6402-3452-318D293DA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ECC0146-D128-CE7D-4666-C80040BFB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AE4DE02-3F15-A5F1-D955-FE5E694FC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288924C-B737-0BEB-82B9-7AF5F43E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19/1/2026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CAC97D4-C07F-3245-1385-3E0DC581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AF20B07-A291-C83A-3689-6E386E0E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7621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87DD25-E59C-65F2-0D3C-A4503CF1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03AFECE-BD00-7478-82A1-FE503521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19/1/2026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B43011B-BC17-61FB-A449-C2AAC95E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21CF8DF-AF28-BA2E-5E29-85E9C2F7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6655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7F52C95-630B-A2A2-4487-EC3B28D6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19/1/2026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4CFFAE6-D1E0-C625-7467-D4F0E45C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AE2AB00-4447-A6DF-AD67-2D7122D8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929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0BC957-07F0-C8E7-3AD0-EE0ED514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0DB612-D7E4-1345-F874-3C1E7D3E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A8BEB27-0435-57CC-C358-DD430621C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1CCDE04-F74C-57A7-BAC0-01DE9F60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19/1/2026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EF83C0-2712-D062-EDFC-F99ED841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463ABB4-0156-3DE5-E8CF-1C7E6624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0071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4B034F-A097-7832-A6D7-58FD1A5B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0DED503-2C7E-D344-3A68-D5D54B4B9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2F7AD5-8EEC-6889-550F-149B3FF28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CF72DF2-4F91-E228-4809-314BFD9A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19/1/2026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092D27A-351E-234E-0BC2-3F7E9B24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46D9748-6146-211F-DC5F-49B49D09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8121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142FB87-7495-AA99-3A32-9D4DA9E7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9ECC264-E2DE-8F15-05F9-0300CF4BF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2290A9-AE70-A92E-E56F-3F9776CC6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B64F4-244C-4F83-9265-066FD2D3DF0E}" type="datetimeFigureOut">
              <a:rPr lang="el-CY" smtClean="0"/>
              <a:t>19/1/2026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F5AC82-AD18-29BC-4F62-F12BD9BA2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BDD87E0-3DEA-4C41-E2AA-C009D0EC2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3407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hyperlink" Target="mailto:elenecharalampous72@gmail.com" TargetMode="External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3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409807" y="-183374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998903" y="3336455"/>
            <a:ext cx="2568998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196011" y="5631834"/>
            <a:ext cx="765040" cy="1687287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3376197" y="6092959"/>
            <a:ext cx="4879022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26116" y="-13045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 rot="21414600">
            <a:off x="722951" y="1430406"/>
            <a:ext cx="11407695" cy="43424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400" b="1" baseline="30000" dirty="0"/>
          </a:p>
          <a:p>
            <a:pPr algn="ctr"/>
            <a:r>
              <a:rPr lang="el-GR" sz="2400" b="1" dirty="0"/>
              <a:t>2</a:t>
            </a:r>
            <a:r>
              <a:rPr lang="en-US" sz="2400" b="1"/>
              <a:t>1</a:t>
            </a:r>
            <a:r>
              <a:rPr lang="el-GR" sz="2400" b="1" baseline="30000"/>
              <a:t>ο</a:t>
            </a:r>
            <a:r>
              <a:rPr lang="el-GR" sz="2400" b="1"/>
              <a:t> </a:t>
            </a:r>
            <a:r>
              <a:rPr lang="el-GR" sz="2400" b="1" dirty="0"/>
              <a:t>ΜΑΘΗΜΑ : ΓΕΩΜΕΤΡΙΚΗ ΕΠΟΧΗ (1100 – 800 π.Χ.) </a:t>
            </a:r>
            <a:r>
              <a:rPr lang="el-GR" sz="2400" dirty="0"/>
              <a:t>	</a:t>
            </a:r>
          </a:p>
          <a:p>
            <a:pPr algn="ctr"/>
            <a:r>
              <a:rPr lang="el-CY" sz="2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Ο π</a:t>
            </a:r>
            <a:r>
              <a:rPr lang="el-CY" sz="2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ολιτισμός</a:t>
            </a:r>
            <a:r>
              <a:rPr lang="el-CY" sz="2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της Γεωμετρικής Επ</a:t>
            </a:r>
            <a:r>
              <a:rPr lang="el-CY" sz="2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οχής</a:t>
            </a:r>
            <a:r>
              <a:rPr lang="el-CY" sz="2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στην </a:t>
            </a:r>
            <a:r>
              <a:rPr lang="el-CY" sz="2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Ελλάδ</a:t>
            </a:r>
            <a:r>
              <a:rPr lang="el-CY" sz="2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 </a:t>
            </a:r>
            <a:endParaRPr lang="el-CY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sz="2400" dirty="0"/>
          </a:p>
          <a:p>
            <a:endParaRPr lang="en-US" sz="2400" dirty="0"/>
          </a:p>
          <a:p>
            <a:r>
              <a:rPr lang="el-GR" sz="2400" u="sng" dirty="0">
                <a:latin typeface="Times New Roman" panose="02020603050405020304" pitchFamily="18" charset="0"/>
                <a:ea typeface="Aptos" panose="020B0004020202020204" pitchFamily="34" charset="0"/>
              </a:rPr>
              <a:t>Τ</a:t>
            </a:r>
            <a:r>
              <a:rPr lang="el-CY" sz="2400" u="sng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α </a:t>
            </a:r>
            <a:r>
              <a:rPr lang="el-CY" sz="2400" u="sng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κυριότερ</a:t>
            </a:r>
            <a:r>
              <a:rPr lang="el-CY" sz="2400" u="sng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α χαρακτηριστικά του πολιτισμού των γεωμετρικών χρόνων</a:t>
            </a:r>
            <a:r>
              <a:rPr lang="el-GR" sz="2400" u="sng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:</a:t>
            </a:r>
          </a:p>
          <a:p>
            <a:endParaRPr lang="el-GR" sz="2400" u="sng" dirty="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CY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α) π</a:t>
            </a:r>
            <a:r>
              <a:rPr lang="el-CY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ροσ</a:t>
            </a:r>
            <a:r>
              <a:rPr lang="el-CY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αρμογή φοινικικού αλφαβήτου στην ελληνική γλώσσα (προσθήκη συμφώνων) </a:t>
            </a:r>
            <a:endParaRPr lang="el-CY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CY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β) ομηρικά έπη: (α</a:t>
            </a:r>
            <a:r>
              <a:rPr lang="el-CY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ρχ</a:t>
            </a:r>
            <a:r>
              <a:rPr lang="el-CY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αιότερα σωζόμενα ελληνικά λογοτεχνικά έργα</a:t>
            </a:r>
            <a:r>
              <a:rPr lang="el-GR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el-CY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400" u="sng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5B6EFF6F-5A13-908C-F2F7-8D15EB9769A0}"/>
              </a:ext>
            </a:extLst>
          </p:cNvPr>
          <p:cNvSpPr/>
          <p:nvPr/>
        </p:nvSpPr>
        <p:spPr>
          <a:xfrm rot="20919887">
            <a:off x="8129600" y="5283532"/>
            <a:ext cx="3907971" cy="12226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l-CY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800" dirty="0" err="1"/>
              <a:t>Δρ</a:t>
            </a:r>
            <a:r>
              <a:rPr lang="el-GR" sz="1800" dirty="0"/>
              <a:t> Ελένη  Χαραλάμπους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hlinkClick r:id="rId15"/>
              </a:rPr>
              <a:t>elenecharalampous72@gmail.com</a:t>
            </a:r>
            <a:endParaRPr lang="el-GR" sz="1800" dirty="0">
              <a:solidFill>
                <a:schemeClr val="tx1"/>
              </a:solidFill>
            </a:endParaRPr>
          </a:p>
          <a:p>
            <a:pPr algn="ctr"/>
            <a:r>
              <a:rPr lang="en-US" dirty="0"/>
              <a:t>https://www.e-charalambous.com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8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5977D-1FBB-0F62-A2E1-642BF43BD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488C890-8D49-5386-93EC-D5B2F498BEBB}"/>
              </a:ext>
            </a:extLst>
          </p:cNvPr>
          <p:cNvCxnSpPr/>
          <p:nvPr/>
        </p:nvCxnSpPr>
        <p:spPr>
          <a:xfrm>
            <a:off x="5952308" y="3277143"/>
            <a:ext cx="0" cy="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0D681943-39EB-ACE7-EA57-4B6A5F35C7F4}"/>
              </a:ext>
            </a:extLst>
          </p:cNvPr>
          <p:cNvSpPr/>
          <p:nvPr/>
        </p:nvSpPr>
        <p:spPr>
          <a:xfrm>
            <a:off x="5372174" y="2918737"/>
            <a:ext cx="4164807" cy="7189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2400" b="1" dirty="0">
                <a:solidFill>
                  <a:srgbClr val="0070C0"/>
                </a:solidFill>
              </a:rPr>
              <a:t>Βαβυλώνιοι</a:t>
            </a:r>
            <a:r>
              <a:rPr lang="el-GR" sz="2400" dirty="0">
                <a:solidFill>
                  <a:schemeClr val="tx1"/>
                </a:solidFill>
              </a:rPr>
              <a:t> : </a:t>
            </a:r>
            <a:r>
              <a:rPr lang="el-GR" sz="2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Έπος Γιλγαμές</a:t>
            </a:r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F862560F-6006-D381-5FD8-E273804233AC}"/>
              </a:ext>
            </a:extLst>
          </p:cNvPr>
          <p:cNvSpPr/>
          <p:nvPr/>
        </p:nvSpPr>
        <p:spPr>
          <a:xfrm>
            <a:off x="835668" y="1429790"/>
            <a:ext cx="2341468" cy="18124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b="1" dirty="0"/>
              <a:t>Συστήματα γραφής  </a:t>
            </a:r>
            <a:endParaRPr lang="el-CY" sz="2000" b="1" dirty="0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FADCA43F-2AE9-3EAA-39B4-0460214E55AD}"/>
              </a:ext>
            </a:extLst>
          </p:cNvPr>
          <p:cNvSpPr/>
          <p:nvPr/>
        </p:nvSpPr>
        <p:spPr>
          <a:xfrm>
            <a:off x="5307169" y="217388"/>
            <a:ext cx="2895440" cy="239820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b="1" dirty="0"/>
              <a:t>Λογοτεχνικά έργα</a:t>
            </a:r>
            <a:endParaRPr lang="el-CY" sz="2400" b="1" dirty="0"/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E758ADE3-B679-C217-B5AA-FB7EC5AFD3A9}"/>
              </a:ext>
            </a:extLst>
          </p:cNvPr>
          <p:cNvSpPr/>
          <p:nvPr/>
        </p:nvSpPr>
        <p:spPr>
          <a:xfrm>
            <a:off x="8796812" y="164308"/>
            <a:ext cx="3071659" cy="210836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b="1" dirty="0"/>
              <a:t>Νομοθεσία – Νομικό κείμενο </a:t>
            </a:r>
            <a:endParaRPr lang="el-CY" sz="2400" b="1" dirty="0"/>
          </a:p>
        </p:txBody>
      </p:sp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id="{58837660-B567-A076-CE22-414C3D3D7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388"/>
            <a:ext cx="1221585" cy="104075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Αιγυπτιακά ιερογλυφικά - Βικιπαίδεια">
            <a:extLst>
              <a:ext uri="{FF2B5EF4-FFF2-40B4-BE49-F238E27FC236}">
                <a16:creationId xmlns:a16="http://schemas.microsoft.com/office/drawing/2014/main" id="{2B64DE80-464B-2681-EB4A-D27CC3154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033" y="230687"/>
            <a:ext cx="1396937" cy="100110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ικόνα 4" descr="Εικόνα που περιέχει κείμενο, βιβλίο, γραφικός χαρακτήρας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FC1D1B34-2EB7-9A68-0E50-D808EC389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0" t="31877" r="14249" b="18004"/>
          <a:stretch/>
        </p:blipFill>
        <p:spPr>
          <a:xfrm rot="5400000">
            <a:off x="3134270" y="27149"/>
            <a:ext cx="1001102" cy="13815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Εικόνα 6" descr="Εικόνα που περιέχει κείμενο, χαρτί, χάρτινο προϊόν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315C1743-4D8A-E094-6D1C-3F09FB947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40982" r="20131" b="22862"/>
          <a:stretch/>
        </p:blipFill>
        <p:spPr>
          <a:xfrm rot="5400000">
            <a:off x="6098480" y="3202112"/>
            <a:ext cx="2825225" cy="405177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8" name="Εικόνα 7" descr="Εικόνα που περιέχει κείμενο, Δημοσίευση, χαρτί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265E29C8-B1F7-19A9-C514-D34A27B6FE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8" r="21826" b="64869"/>
          <a:stretch/>
        </p:blipFill>
        <p:spPr>
          <a:xfrm rot="5400000">
            <a:off x="9854469" y="4804944"/>
            <a:ext cx="1867355" cy="191014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321B17C-8EAB-5566-AAFC-7307B4071C41}"/>
              </a:ext>
            </a:extLst>
          </p:cNvPr>
          <p:cNvSpPr/>
          <p:nvPr/>
        </p:nvSpPr>
        <p:spPr>
          <a:xfrm>
            <a:off x="176517" y="3366505"/>
            <a:ext cx="5055624" cy="31381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l-GR" dirty="0">
              <a:solidFill>
                <a:srgbClr val="FF0000"/>
              </a:solidFill>
            </a:endParaRPr>
          </a:p>
          <a:p>
            <a:r>
              <a:rPr lang="el-GR" sz="2000" b="1" dirty="0">
                <a:solidFill>
                  <a:srgbClr val="0070C0"/>
                </a:solidFill>
              </a:rPr>
              <a:t>Σουμέριοι</a:t>
            </a:r>
            <a:r>
              <a:rPr lang="el-GR" sz="2000" dirty="0">
                <a:solidFill>
                  <a:schemeClr val="tx1"/>
                </a:solidFill>
              </a:rPr>
              <a:t> : Σφηνοειδής  γραφή </a:t>
            </a:r>
            <a:endParaRPr lang="el-GR" sz="20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r>
              <a:rPr lang="el-GR" sz="2000" b="1" dirty="0">
                <a:solidFill>
                  <a:srgbClr val="0070C0"/>
                </a:solidFill>
              </a:rPr>
              <a:t>Αιγύπτιοι</a:t>
            </a:r>
            <a:r>
              <a:rPr lang="el-GR" sz="2000" dirty="0">
                <a:solidFill>
                  <a:schemeClr val="tx1"/>
                </a:solidFill>
              </a:rPr>
              <a:t>  : Ιερογλυφική γραφή</a:t>
            </a:r>
          </a:p>
          <a:p>
            <a:r>
              <a:rPr lang="el-GR" sz="2000" b="1" dirty="0" err="1">
                <a:solidFill>
                  <a:srgbClr val="0070C0"/>
                </a:solidFill>
              </a:rPr>
              <a:t>Μινωίτες</a:t>
            </a:r>
            <a:r>
              <a:rPr lang="el-GR" sz="2000" dirty="0">
                <a:solidFill>
                  <a:schemeClr val="tx1"/>
                </a:solidFill>
              </a:rPr>
              <a:t> : Δίσκος  της  Φαιστού –Ιερογλυφική γραφή  &amp; </a:t>
            </a:r>
          </a:p>
          <a:p>
            <a:r>
              <a:rPr lang="el-GR" sz="2000" dirty="0">
                <a:solidFill>
                  <a:schemeClr val="tx1"/>
                </a:solidFill>
              </a:rPr>
              <a:t>Γραμμική Α</a:t>
            </a:r>
          </a:p>
          <a:p>
            <a:r>
              <a:rPr lang="el-GR" sz="2000" b="1" dirty="0">
                <a:solidFill>
                  <a:srgbClr val="0070C0"/>
                </a:solidFill>
              </a:rPr>
              <a:t>Μυκηναίοι</a:t>
            </a:r>
            <a:r>
              <a:rPr lang="el-GR" sz="2000" dirty="0">
                <a:solidFill>
                  <a:schemeClr val="tx1"/>
                </a:solidFill>
              </a:rPr>
              <a:t>  : Γραμμική Β</a:t>
            </a:r>
          </a:p>
          <a:p>
            <a:r>
              <a:rPr lang="el-GR" sz="2000" b="1" dirty="0">
                <a:solidFill>
                  <a:srgbClr val="0070C0"/>
                </a:solidFill>
              </a:rPr>
              <a:t>Φοίνικες : </a:t>
            </a:r>
            <a:r>
              <a:rPr lang="el-GR" sz="2000" dirty="0"/>
              <a:t>Φοινικικό αλφάβητο </a:t>
            </a:r>
          </a:p>
          <a:p>
            <a:r>
              <a:rPr lang="el-GR" sz="2000" b="1" dirty="0">
                <a:solidFill>
                  <a:srgbClr val="0070C0"/>
                </a:solidFill>
              </a:rPr>
              <a:t> Ελλάδα :</a:t>
            </a:r>
            <a:r>
              <a:rPr lang="el-GR" sz="2000" dirty="0"/>
              <a:t> Ελληνικό αλφάβητο</a:t>
            </a:r>
          </a:p>
          <a:p>
            <a:r>
              <a:rPr lang="el-GR" sz="2000" b="1" dirty="0">
                <a:solidFill>
                  <a:srgbClr val="0070C0"/>
                </a:solidFill>
              </a:rPr>
              <a:t>Ρωμαϊκή Αυτοκρατορία :</a:t>
            </a:r>
            <a:r>
              <a:rPr lang="el-GR" sz="2000" dirty="0"/>
              <a:t> Λατινικό αλφάβητο</a:t>
            </a:r>
          </a:p>
          <a:p>
            <a:endParaRPr lang="el-CY" sz="2000" dirty="0">
              <a:solidFill>
                <a:schemeClr val="tx1"/>
              </a:solidFill>
            </a:endParaRP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E9EF26EB-2E88-9B3B-C76F-AE070F608A7F}"/>
              </a:ext>
            </a:extLst>
          </p:cNvPr>
          <p:cNvSpPr/>
          <p:nvPr/>
        </p:nvSpPr>
        <p:spPr>
          <a:xfrm rot="10800000" flipV="1">
            <a:off x="9833074" y="2909755"/>
            <a:ext cx="1910147" cy="17738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l-GR" dirty="0">
              <a:solidFill>
                <a:srgbClr val="FF0000"/>
              </a:solidFill>
            </a:endParaRPr>
          </a:p>
          <a:p>
            <a:r>
              <a:rPr lang="el-GR" sz="2400" b="1" dirty="0">
                <a:solidFill>
                  <a:srgbClr val="0070C0"/>
                </a:solidFill>
              </a:rPr>
              <a:t>Βαβυλώνιοι</a:t>
            </a:r>
            <a:r>
              <a:rPr lang="el-GR" sz="2400" dirty="0">
                <a:solidFill>
                  <a:schemeClr val="tx1"/>
                </a:solidFill>
              </a:rPr>
              <a:t> : Κώδικας του </a:t>
            </a:r>
            <a:r>
              <a:rPr lang="el-GR" sz="2400" dirty="0" err="1">
                <a:solidFill>
                  <a:schemeClr val="tx1"/>
                </a:solidFill>
              </a:rPr>
              <a:t>Χαμμουραμπί</a:t>
            </a:r>
            <a:r>
              <a:rPr lang="el-GR" sz="24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802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93141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Άκου τι έμαθα">
            <a:extLst>
              <a:ext uri="{FF2B5EF4-FFF2-40B4-BE49-F238E27FC236}">
                <a16:creationId xmlns:a16="http://schemas.microsoft.com/office/drawing/2014/main" id="{ED1D3F5A-8075-9631-9783-B8494C36A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570" y="570880"/>
            <a:ext cx="3135143" cy="236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ομιλίας: Έλλειψη 1">
            <a:extLst>
              <a:ext uri="{FF2B5EF4-FFF2-40B4-BE49-F238E27FC236}">
                <a16:creationId xmlns:a16="http://schemas.microsoft.com/office/drawing/2014/main" id="{932B093A-E817-EAC2-C076-C484B24A03F5}"/>
              </a:ext>
            </a:extLst>
          </p:cNvPr>
          <p:cNvSpPr/>
          <p:nvPr/>
        </p:nvSpPr>
        <p:spPr>
          <a:xfrm>
            <a:off x="857667" y="732271"/>
            <a:ext cx="3243942" cy="2797628"/>
          </a:xfrm>
          <a:prstGeom prst="wedgeEllipseCallou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dirty="0"/>
              <a:t>:</a:t>
            </a:r>
          </a:p>
          <a:p>
            <a:pPr algn="ctr"/>
            <a:r>
              <a:rPr lang="el-GR" sz="3200" dirty="0">
                <a:solidFill>
                  <a:schemeClr val="tx1"/>
                </a:solidFill>
              </a:rPr>
              <a:t>Ομηρικά  έπη </a:t>
            </a:r>
          </a:p>
        </p:txBody>
      </p:sp>
      <p:sp>
        <p:nvSpPr>
          <p:cNvPr id="3" name="Φυσαλίδα ομιλίας: Έλλειψη 2">
            <a:extLst>
              <a:ext uri="{FF2B5EF4-FFF2-40B4-BE49-F238E27FC236}">
                <a16:creationId xmlns:a16="http://schemas.microsoft.com/office/drawing/2014/main" id="{014402A5-FF31-657A-F21F-BF3189FCA475}"/>
              </a:ext>
            </a:extLst>
          </p:cNvPr>
          <p:cNvSpPr/>
          <p:nvPr/>
        </p:nvSpPr>
        <p:spPr>
          <a:xfrm>
            <a:off x="3218800" y="3003718"/>
            <a:ext cx="2925416" cy="2797628"/>
          </a:xfrm>
          <a:prstGeom prst="wedgeEllipseCallou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</a:rPr>
              <a:t>Φοινικικό  αλφάβητο </a:t>
            </a:r>
            <a:endParaRPr lang="el-CY" sz="2800" dirty="0">
              <a:solidFill>
                <a:schemeClr val="tx1"/>
              </a:solidFill>
            </a:endParaRPr>
          </a:p>
        </p:txBody>
      </p:sp>
      <p:sp>
        <p:nvSpPr>
          <p:cNvPr id="6" name="Φυσαλίδα ομιλίας: Έλλειψη 5">
            <a:extLst>
              <a:ext uri="{FF2B5EF4-FFF2-40B4-BE49-F238E27FC236}">
                <a16:creationId xmlns:a16="http://schemas.microsoft.com/office/drawing/2014/main" id="{F2C5A491-766F-CF97-6448-5332D00A7B94}"/>
              </a:ext>
            </a:extLst>
          </p:cNvPr>
          <p:cNvSpPr/>
          <p:nvPr/>
        </p:nvSpPr>
        <p:spPr>
          <a:xfrm>
            <a:off x="6770239" y="3003718"/>
            <a:ext cx="3442974" cy="2797628"/>
          </a:xfrm>
          <a:prstGeom prst="wedgeEllipse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dirty="0"/>
              <a:t>:</a:t>
            </a:r>
          </a:p>
          <a:p>
            <a:pPr algn="ctr"/>
            <a:r>
              <a:rPr lang="el-GR" sz="3200" dirty="0">
                <a:solidFill>
                  <a:schemeClr val="tx1"/>
                </a:solidFill>
              </a:rPr>
              <a:t>Ελληνικό αλφάβητο </a:t>
            </a:r>
          </a:p>
        </p:txBody>
      </p:sp>
      <p:sp>
        <p:nvSpPr>
          <p:cNvPr id="4" name="Φυσαλίδα ομιλίας: Έλλειψη 3">
            <a:extLst>
              <a:ext uri="{FF2B5EF4-FFF2-40B4-BE49-F238E27FC236}">
                <a16:creationId xmlns:a16="http://schemas.microsoft.com/office/drawing/2014/main" id="{49C40E40-5861-C7FA-8129-50B031446292}"/>
              </a:ext>
            </a:extLst>
          </p:cNvPr>
          <p:cNvSpPr/>
          <p:nvPr/>
        </p:nvSpPr>
        <p:spPr>
          <a:xfrm>
            <a:off x="8948058" y="-127847"/>
            <a:ext cx="3243942" cy="2797628"/>
          </a:xfrm>
          <a:prstGeom prst="wedgeEllipseCallou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dirty="0"/>
              <a:t>:</a:t>
            </a:r>
          </a:p>
          <a:p>
            <a:pPr algn="ctr"/>
            <a:r>
              <a:rPr lang="el-GR" sz="3200" dirty="0">
                <a:solidFill>
                  <a:schemeClr val="tx1"/>
                </a:solidFill>
                <a:ea typeface="Calibri" panose="020F0502020204030204" pitchFamily="34" charset="0"/>
              </a:rPr>
              <a:t>Έπος Γιλγαμές</a:t>
            </a:r>
            <a:endParaRPr lang="el-G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854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ιδιά που διαβάζουν βιβλία">
            <a:extLst>
              <a:ext uri="{FF2B5EF4-FFF2-40B4-BE49-F238E27FC236}">
                <a16:creationId xmlns:a16="http://schemas.microsoft.com/office/drawing/2014/main" id="{52E44803-7F84-4735-821B-98C79063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6" y="1135282"/>
            <a:ext cx="10710042" cy="3914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E4AE0E2-FE28-417F-A0F4-D5306C368D04}"/>
              </a:ext>
            </a:extLst>
          </p:cNvPr>
          <p:cNvSpPr/>
          <p:nvPr/>
        </p:nvSpPr>
        <p:spPr>
          <a:xfrm>
            <a:off x="462455" y="178675"/>
            <a:ext cx="10710042" cy="798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b="1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Διδακτικά  Εγχειρίδια</a:t>
            </a:r>
            <a:endParaRPr lang="el-CY" sz="18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EA9348A-05C3-4CD3-8302-C8047CCBF233}"/>
              </a:ext>
            </a:extLst>
          </p:cNvPr>
          <p:cNvSpPr/>
          <p:nvPr/>
        </p:nvSpPr>
        <p:spPr>
          <a:xfrm>
            <a:off x="462455" y="5034290"/>
            <a:ext cx="10710042" cy="1398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5" name="Picture 2" descr="Μετά το κουδούνι: Ιστορία Α΄ Γυμνασίου (1) - διδακτέα ύλη και τρόπος ...">
            <a:extLst>
              <a:ext uri="{FF2B5EF4-FFF2-40B4-BE49-F238E27FC236}">
                <a16:creationId xmlns:a16="http://schemas.microsoft.com/office/drawing/2014/main" id="{1F4C4E86-D0BB-4697-BB64-88A7B142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41" y="3147848"/>
            <a:ext cx="820341" cy="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205834E-C85D-47EF-8DE1-C4BBCDD3D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46" y="3244905"/>
            <a:ext cx="610134" cy="594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F502FC-B12E-DD53-9E70-63B16EE2761A}"/>
              </a:ext>
            </a:extLst>
          </p:cNvPr>
          <p:cNvSpPr txBox="1"/>
          <p:nvPr/>
        </p:nvSpPr>
        <p:spPr>
          <a:xfrm>
            <a:off x="600075" y="5403730"/>
            <a:ext cx="10572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b="1" dirty="0">
                <a:effectLst/>
                <a:ea typeface="Aptos" panose="020B0004020202020204" pitchFamily="34" charset="0"/>
              </a:rPr>
              <a:t>Διδακτικό  Εγχειρίδιο </a:t>
            </a:r>
            <a:r>
              <a:rPr lang="el-CY" dirty="0">
                <a:ea typeface="Aptos" panose="020B0004020202020204" pitchFamily="34" charset="0"/>
              </a:rPr>
              <a:t>Θεόδωρος Κα</a:t>
            </a:r>
            <a:r>
              <a:rPr lang="el-CY" dirty="0" err="1">
                <a:ea typeface="Aptos" panose="020B0004020202020204" pitchFamily="34" charset="0"/>
              </a:rPr>
              <a:t>τσουλάκος</a:t>
            </a:r>
            <a:r>
              <a:rPr lang="el-CY" dirty="0">
                <a:ea typeface="Aptos" panose="020B0004020202020204" pitchFamily="34" charset="0"/>
              </a:rPr>
              <a:t>, </a:t>
            </a:r>
            <a:r>
              <a:rPr lang="el-CY" dirty="0" err="1">
                <a:ea typeface="Aptos" panose="020B0004020202020204" pitchFamily="34" charset="0"/>
              </a:rPr>
              <a:t>Γεωργί</a:t>
            </a:r>
            <a:r>
              <a:rPr lang="el-CY" dirty="0">
                <a:ea typeface="Aptos" panose="020B0004020202020204" pitchFamily="34" charset="0"/>
              </a:rPr>
              <a:t>α Κοκκορού - Αλευρά, Βασίλειος Σκουλάτος, </a:t>
            </a:r>
            <a:r>
              <a:rPr lang="el-CY" i="1" dirty="0">
                <a:ea typeface="Aptos" panose="020B0004020202020204" pitchFamily="34" charset="0"/>
              </a:rPr>
              <a:t>Αρχαία Ιστορία, Α΄ Γυμνασίου</a:t>
            </a:r>
            <a:r>
              <a:rPr lang="el-CY" dirty="0">
                <a:ea typeface="Aptos" panose="020B0004020202020204" pitchFamily="34" charset="0"/>
              </a:rPr>
              <a:t>, Εκδόσεις ΙΤΥΕ «Διόφαντος», Αθήνα 2015,</a:t>
            </a:r>
            <a:r>
              <a:rPr lang="el-GR" dirty="0">
                <a:ea typeface="Aptos" panose="020B0004020202020204" pitchFamily="34" charset="0"/>
              </a:rPr>
              <a:t> </a:t>
            </a:r>
            <a:r>
              <a:rPr lang="el-GR" dirty="0" err="1">
                <a:ea typeface="Aptos" panose="020B0004020202020204" pitchFamily="34" charset="0"/>
              </a:rPr>
              <a:t>σσ</a:t>
            </a:r>
            <a:r>
              <a:rPr lang="el-GR" dirty="0">
                <a:ea typeface="Aptos" panose="020B0004020202020204" pitchFamily="34" charset="0"/>
              </a:rPr>
              <a:t>. </a:t>
            </a:r>
            <a:r>
              <a:rPr lang="tr-TR" dirty="0">
                <a:ea typeface="Aptos" panose="020B0004020202020204" pitchFamily="34" charset="0"/>
              </a:rPr>
              <a:t>40</a:t>
            </a:r>
            <a:r>
              <a:rPr lang="el-GR" dirty="0">
                <a:ea typeface="Aptos" panose="020B0004020202020204" pitchFamily="34" charset="0"/>
              </a:rPr>
              <a:t>-</a:t>
            </a:r>
            <a:r>
              <a:rPr lang="tr-TR" dirty="0">
                <a:ea typeface="Aptos" panose="020B0004020202020204" pitchFamily="34" charset="0"/>
              </a:rPr>
              <a:t>41</a:t>
            </a:r>
            <a:r>
              <a:rPr lang="el-GR" dirty="0">
                <a:ea typeface="Aptos" panose="020B0004020202020204" pitchFamily="34" charset="0"/>
              </a:rPr>
              <a:t>. </a:t>
            </a:r>
            <a:endParaRPr lang="el-CY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557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Ωρολόγιο πρόγραμμα διδασκαλίας – ΓΥΜΝΑΣΙΟ ΑΝΩΓΕΙΩΝ">
            <a:extLst>
              <a:ext uri="{FF2B5EF4-FFF2-40B4-BE49-F238E27FC236}">
                <a16:creationId xmlns:a16="http://schemas.microsoft.com/office/drawing/2014/main" id="{9ED78206-0221-49EF-99E6-95D4A9D6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571500"/>
            <a:ext cx="7915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B02FD06D-0D90-443E-B354-79DD5A59A293}"/>
              </a:ext>
            </a:extLst>
          </p:cNvPr>
          <p:cNvSpPr/>
          <p:nvPr/>
        </p:nvSpPr>
        <p:spPr>
          <a:xfrm>
            <a:off x="1418897" y="567559"/>
            <a:ext cx="3373820" cy="12927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F43435B4-73AC-4445-A196-E64B5D878452}"/>
              </a:ext>
            </a:extLst>
          </p:cNvPr>
          <p:cNvSpPr/>
          <p:nvPr/>
        </p:nvSpPr>
        <p:spPr>
          <a:xfrm>
            <a:off x="5985642" y="173421"/>
            <a:ext cx="3373820" cy="1292772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1074594-855D-48FE-991D-A3E7F1F6D10B}"/>
              </a:ext>
            </a:extLst>
          </p:cNvPr>
          <p:cNvSpPr/>
          <p:nvPr/>
        </p:nvSpPr>
        <p:spPr>
          <a:xfrm>
            <a:off x="783021" y="3704898"/>
            <a:ext cx="3373820" cy="1292772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68B562CF-20CB-4B65-BF81-08EBC09E257A}"/>
              </a:ext>
            </a:extLst>
          </p:cNvPr>
          <p:cNvSpPr/>
          <p:nvPr/>
        </p:nvSpPr>
        <p:spPr>
          <a:xfrm>
            <a:off x="4566745" y="4993728"/>
            <a:ext cx="3373820" cy="1292772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5E46111C-B0A5-4C23-A629-B4B88E3E5CDA}"/>
              </a:ext>
            </a:extLst>
          </p:cNvPr>
          <p:cNvSpPr/>
          <p:nvPr/>
        </p:nvSpPr>
        <p:spPr>
          <a:xfrm>
            <a:off x="8571187" y="3326524"/>
            <a:ext cx="3373820" cy="1292772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44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83F3-5C69-EBF6-480E-924D4B03F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585819-3445-38AD-62A2-75A6D19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22E16BBA-3FCD-3FB1-48C0-819BA4B9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957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0ACEEC74-5FE2-65DE-C195-FCD217462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42" y="390733"/>
            <a:ext cx="5415585" cy="568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βάλ 3">
            <a:extLst>
              <a:ext uri="{FF2B5EF4-FFF2-40B4-BE49-F238E27FC236}">
                <a16:creationId xmlns:a16="http://schemas.microsoft.com/office/drawing/2014/main" id="{6B991B7D-9E4A-611A-CBB6-5F0AF33984BE}"/>
              </a:ext>
            </a:extLst>
          </p:cNvPr>
          <p:cNvSpPr/>
          <p:nvPr/>
        </p:nvSpPr>
        <p:spPr>
          <a:xfrm>
            <a:off x="1116434" y="3429000"/>
            <a:ext cx="2341468" cy="18124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b="1" dirty="0"/>
              <a:t>Συστήματα γραφής  </a:t>
            </a:r>
            <a:endParaRPr lang="el-CY" sz="2000" b="1" dirty="0"/>
          </a:p>
        </p:txBody>
      </p:sp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id="{F2642222-474E-3FD6-8262-4A866DA2C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539" y="388248"/>
            <a:ext cx="1878886" cy="160075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Αιγυπτιακά ιερογλυφικά - Βικιπαίδεια">
            <a:extLst>
              <a:ext uri="{FF2B5EF4-FFF2-40B4-BE49-F238E27FC236}">
                <a16:creationId xmlns:a16="http://schemas.microsoft.com/office/drawing/2014/main" id="{C7B8A2D3-5F28-41F9-337B-27BA5F9C9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701" y="388248"/>
            <a:ext cx="1396937" cy="160075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ικόνα 4" descr="Εικόνα που περιέχει κείμενο, βιβλίο, γραφικός χαρακτήρας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1D1DFF78-CB48-3E64-092B-05E7BBC0D3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0" t="31877" r="14249" b="18004"/>
          <a:stretch/>
        </p:blipFill>
        <p:spPr>
          <a:xfrm rot="5400000">
            <a:off x="8284052" y="2325667"/>
            <a:ext cx="3541303" cy="37467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050" name="Picture 2" descr="Ο Δίσκος της Φαιστού - Αρχαιολογικό Μουσείο Ηρακλείου">
            <a:extLst>
              <a:ext uri="{FF2B5EF4-FFF2-40B4-BE49-F238E27FC236}">
                <a16:creationId xmlns:a16="http://schemas.microsoft.com/office/drawing/2014/main" id="{1B7242C7-63C6-1287-0DBE-45A0E2E8D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327" y="342166"/>
            <a:ext cx="2190750" cy="164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Γραμμική `Β | Νεκτος">
            <a:extLst>
              <a:ext uri="{FF2B5EF4-FFF2-40B4-BE49-F238E27FC236}">
                <a16:creationId xmlns:a16="http://schemas.microsoft.com/office/drawing/2014/main" id="{03C49D98-6F52-2060-B61B-7B335EE05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478" y="2428389"/>
            <a:ext cx="2038350" cy="354130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11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FE59A-9D0F-B471-1C2B-34A8C83C3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EB922874-DB54-676C-9405-1197FA7B4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54361767-FD8C-8973-39A5-C8EF98FCC8BB}"/>
              </a:ext>
            </a:extLst>
          </p:cNvPr>
          <p:cNvSpPr/>
          <p:nvPr/>
        </p:nvSpPr>
        <p:spPr>
          <a:xfrm>
            <a:off x="961871" y="3268846"/>
            <a:ext cx="2895440" cy="239820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b="1" dirty="0"/>
              <a:t>Λογοτεχνικά έργα</a:t>
            </a:r>
            <a:endParaRPr lang="el-CY" sz="2400" b="1" dirty="0"/>
          </a:p>
        </p:txBody>
      </p:sp>
      <p:pic>
        <p:nvPicPr>
          <p:cNvPr id="3" name="Εικόνα 2" descr="Εικόνα που περιέχει κείμενο, χαρτί, χάρτινο προϊόν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3EABA160-8B26-0B6B-0117-1E946370C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40982" r="20131" b="22862"/>
          <a:stretch/>
        </p:blipFill>
        <p:spPr>
          <a:xfrm rot="5400000">
            <a:off x="5893999" y="3470846"/>
            <a:ext cx="3218431" cy="281443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Picture 2" descr="Ιλιάδα» – Έπος του Ομήρου [✩audio-book] - Ανοικτή Βιβλιοθήκη">
            <a:extLst>
              <a:ext uri="{FF2B5EF4-FFF2-40B4-BE49-F238E27FC236}">
                <a16:creationId xmlns:a16="http://schemas.microsoft.com/office/drawing/2014/main" id="{D973E48E-BA9D-B294-8299-CE8FC8244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728" y="388248"/>
            <a:ext cx="2571750" cy="264070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01-19490] Ομήρου Οδύσσεια">
            <a:extLst>
              <a:ext uri="{FF2B5EF4-FFF2-40B4-BE49-F238E27FC236}">
                <a16:creationId xmlns:a16="http://schemas.microsoft.com/office/drawing/2014/main" id="{2171588D-D3EF-190F-85F4-0072992C2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675" y="388248"/>
            <a:ext cx="2814432" cy="264070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Οδυσσέας: Το Επικό Ταξίδι της Επιστροφής στην Ιθάκη">
            <a:extLst>
              <a:ext uri="{FF2B5EF4-FFF2-40B4-BE49-F238E27FC236}">
                <a16:creationId xmlns:a16="http://schemas.microsoft.com/office/drawing/2014/main" id="{8F48E063-A714-1590-D80D-65D8F7C8E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779" y="3251566"/>
            <a:ext cx="2600328" cy="321818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878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A9065-1E76-AA7B-1856-D97B3CE9A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B428517A-3094-9804-2595-B38230F71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βάλ 2">
            <a:extLst>
              <a:ext uri="{FF2B5EF4-FFF2-40B4-BE49-F238E27FC236}">
                <a16:creationId xmlns:a16="http://schemas.microsoft.com/office/drawing/2014/main" id="{9E43D6C6-8388-309F-8DF2-A1BC83C1CCE0}"/>
              </a:ext>
            </a:extLst>
          </p:cNvPr>
          <p:cNvSpPr/>
          <p:nvPr/>
        </p:nvSpPr>
        <p:spPr>
          <a:xfrm>
            <a:off x="885978" y="3806655"/>
            <a:ext cx="3071659" cy="210836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b="1" dirty="0"/>
              <a:t>Νομοθεσία – Νομικό κείμενο </a:t>
            </a:r>
            <a:endParaRPr lang="el-CY" sz="2400" b="1" dirty="0"/>
          </a:p>
        </p:txBody>
      </p:sp>
      <p:pic>
        <p:nvPicPr>
          <p:cNvPr id="2" name="Εικόνα 1" descr="Εικόνα που περιέχει κείμενο, Δημοσίευση, χαρτί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0765A11B-5EAE-BB80-AC4C-BD53F9468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8" r="21826" b="64869"/>
          <a:stretch/>
        </p:blipFill>
        <p:spPr>
          <a:xfrm rot="5400000">
            <a:off x="5930039" y="686732"/>
            <a:ext cx="6012551" cy="541558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3996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AB40F-B43F-A75E-B157-FD6E4BF87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B6E4E65A-42C1-9014-BCCF-302013AF4909}"/>
              </a:ext>
            </a:extLst>
          </p:cNvPr>
          <p:cNvSpPr/>
          <p:nvPr/>
        </p:nvSpPr>
        <p:spPr>
          <a:xfrm>
            <a:off x="400049" y="2405743"/>
            <a:ext cx="2710543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b="1" dirty="0"/>
              <a:t>Γεωμετρική  εποχή</a:t>
            </a:r>
            <a:endParaRPr lang="el-CY" sz="1600" b="1" dirty="0"/>
          </a:p>
        </p:txBody>
      </p:sp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96BFE432-E303-2A6A-C0C0-72BD77B4030D}"/>
              </a:ext>
            </a:extLst>
          </p:cNvPr>
          <p:cNvSpPr/>
          <p:nvPr/>
        </p:nvSpPr>
        <p:spPr>
          <a:xfrm>
            <a:off x="3162278" y="1048274"/>
            <a:ext cx="3343999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ΦΑΙΝΟΜΕΝΟ </a:t>
            </a:r>
            <a:endParaRPr lang="el-CY" dirty="0"/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02F1C1B6-E296-11C7-A5B2-5112272A3F16}"/>
              </a:ext>
            </a:extLst>
          </p:cNvPr>
          <p:cNvSpPr/>
          <p:nvPr/>
        </p:nvSpPr>
        <p:spPr>
          <a:xfrm>
            <a:off x="3059906" y="27211"/>
            <a:ext cx="3395685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ΠΟΤΕ</a:t>
            </a:r>
            <a:endParaRPr lang="el-CY" dirty="0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51BFF122-4923-A38C-C271-81B15130AD75}"/>
              </a:ext>
            </a:extLst>
          </p:cNvPr>
          <p:cNvSpPr/>
          <p:nvPr/>
        </p:nvSpPr>
        <p:spPr>
          <a:xfrm>
            <a:off x="3162278" y="3311590"/>
            <a:ext cx="3385054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ΧΩΡΟΙ   ΕΓΚΑΤΑΣΤΆΣΗΣ</a:t>
            </a:r>
            <a:endParaRPr lang="el-CY" dirty="0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03EB62A2-47D3-480E-8C7B-F24C83D55795}"/>
              </a:ext>
            </a:extLst>
          </p:cNvPr>
          <p:cNvSpPr/>
          <p:nvPr/>
        </p:nvSpPr>
        <p:spPr>
          <a:xfrm>
            <a:off x="3144259" y="1866074"/>
            <a:ext cx="3395685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ΑΙΤΙΑ</a:t>
            </a:r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82BFB831-4AE9-D77E-3A23-0D040C5D2BF3}"/>
              </a:ext>
            </a:extLst>
          </p:cNvPr>
          <p:cNvCxnSpPr>
            <a:cxnSpLocks/>
          </p:cNvCxnSpPr>
          <p:nvPr/>
        </p:nvCxnSpPr>
        <p:spPr>
          <a:xfrm flipH="1">
            <a:off x="3059906" y="0"/>
            <a:ext cx="35038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6958D447-ADDB-6CC1-8199-08F14FBAC56E}"/>
              </a:ext>
            </a:extLst>
          </p:cNvPr>
          <p:cNvSpPr/>
          <p:nvPr/>
        </p:nvSpPr>
        <p:spPr>
          <a:xfrm>
            <a:off x="6751187" y="218885"/>
            <a:ext cx="4691743" cy="5534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1100 – 800 π.Χ.</a:t>
            </a:r>
            <a:endParaRPr lang="el-CY" dirty="0"/>
          </a:p>
        </p:txBody>
      </p:sp>
      <p:sp>
        <p:nvSpPr>
          <p:cNvPr id="15" name="Ορθογώνιο: Στρογγύλεμα γωνιών 14">
            <a:extLst>
              <a:ext uri="{FF2B5EF4-FFF2-40B4-BE49-F238E27FC236}">
                <a16:creationId xmlns:a16="http://schemas.microsoft.com/office/drawing/2014/main" id="{4FACC5C7-E9FA-C4FB-56E6-E6D243827A25}"/>
              </a:ext>
            </a:extLst>
          </p:cNvPr>
          <p:cNvSpPr/>
          <p:nvPr/>
        </p:nvSpPr>
        <p:spPr>
          <a:xfrm>
            <a:off x="6735539" y="1847354"/>
            <a:ext cx="4691742" cy="11538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(α) οι μετακινήσεις των ελληνικών φύλων </a:t>
            </a:r>
            <a:r>
              <a:rPr lang="el-GR" b="1" dirty="0">
                <a:sym typeface="Wingdings" panose="05000000000000000000" pitchFamily="2" charset="2"/>
              </a:rPr>
              <a:t> </a:t>
            </a:r>
            <a:r>
              <a:rPr lang="el-GR" b="1" dirty="0"/>
              <a:t> γενική στενότητα του χώρου, </a:t>
            </a:r>
          </a:p>
          <a:p>
            <a:pPr algn="ctr"/>
            <a:r>
              <a:rPr lang="el-GR" b="1" dirty="0"/>
              <a:t>(β) ο οικονομικός μαρασμός και</a:t>
            </a:r>
          </a:p>
          <a:p>
            <a:pPr algn="ctr"/>
            <a:r>
              <a:rPr lang="el-GR" b="1" dirty="0"/>
              <a:t> (γ) η ανασφάλεια</a:t>
            </a:r>
          </a:p>
        </p:txBody>
      </p: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37E70D40-439D-5984-00A1-4D29A6A13197}"/>
              </a:ext>
            </a:extLst>
          </p:cNvPr>
          <p:cNvSpPr/>
          <p:nvPr/>
        </p:nvSpPr>
        <p:spPr>
          <a:xfrm>
            <a:off x="6751188" y="3174076"/>
            <a:ext cx="4691742" cy="9021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νησιά του Αιγαίου </a:t>
            </a:r>
          </a:p>
          <a:p>
            <a:pPr algn="ctr"/>
            <a:r>
              <a:rPr lang="el-GR" b="1" dirty="0"/>
              <a:t>δυτικά παράλια της Μικράς Ασίας</a:t>
            </a:r>
            <a:endParaRPr lang="en-US" b="1" dirty="0"/>
          </a:p>
        </p:txBody>
      </p:sp>
      <p:sp>
        <p:nvSpPr>
          <p:cNvPr id="18" name="Ορθογώνιο: Στρογγύλεμα γωνιών 17">
            <a:extLst>
              <a:ext uri="{FF2B5EF4-FFF2-40B4-BE49-F238E27FC236}">
                <a16:creationId xmlns:a16="http://schemas.microsoft.com/office/drawing/2014/main" id="{AFD61D68-8DC7-60D9-95B5-A7030CEE2E50}"/>
              </a:ext>
            </a:extLst>
          </p:cNvPr>
          <p:cNvSpPr/>
          <p:nvPr/>
        </p:nvSpPr>
        <p:spPr>
          <a:xfrm>
            <a:off x="6806770" y="1103040"/>
            <a:ext cx="4691742" cy="4469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/>
              <a:t>Α΄ Ελληνικός Αποικισμός</a:t>
            </a:r>
            <a:endParaRPr lang="el-CY" dirty="0"/>
          </a:p>
        </p:txBody>
      </p:sp>
      <p:pic>
        <p:nvPicPr>
          <p:cNvPr id="19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0D8F8D3B-33A2-613F-4E87-83900C24C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35209" y="5053707"/>
            <a:ext cx="1172189" cy="153215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2E4667FE-633F-7B2F-5BE2-D53DCC228F90}"/>
              </a:ext>
            </a:extLst>
          </p:cNvPr>
          <p:cNvSpPr/>
          <p:nvPr/>
        </p:nvSpPr>
        <p:spPr>
          <a:xfrm>
            <a:off x="3094944" y="4257635"/>
            <a:ext cx="3463019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ΣΥΝΕΠΕΙΕΣ</a:t>
            </a: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40DBA7E1-C5BC-33A5-48F4-FFBD2C63CC64}"/>
              </a:ext>
            </a:extLst>
          </p:cNvPr>
          <p:cNvSpPr/>
          <p:nvPr/>
        </p:nvSpPr>
        <p:spPr>
          <a:xfrm>
            <a:off x="6751188" y="4182756"/>
            <a:ext cx="5040763" cy="14132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b="1" dirty="0"/>
              <a:t>(α) οικονομική ανάπτυξη </a:t>
            </a:r>
            <a:r>
              <a:rPr lang="el-GR" b="1" dirty="0">
                <a:sym typeface="Wingdings" panose="05000000000000000000" pitchFamily="2" charset="2"/>
              </a:rPr>
              <a:t></a:t>
            </a:r>
            <a:r>
              <a:rPr lang="el-GR" b="1" dirty="0"/>
              <a:t> οι ελληνικές πόλεις της Μικράς Ασίας αναπτύσσονται σε εύρωστα εμπορικά κέντρα </a:t>
            </a:r>
          </a:p>
          <a:p>
            <a:r>
              <a:rPr lang="el-GR" b="1" dirty="0"/>
              <a:t>(β)  πολιτισμική άνθηση.</a:t>
            </a:r>
          </a:p>
        </p:txBody>
      </p:sp>
      <p:sp>
        <p:nvSpPr>
          <p:cNvPr id="8" name="Βέλος: Δεξιό 7">
            <a:extLst>
              <a:ext uri="{FF2B5EF4-FFF2-40B4-BE49-F238E27FC236}">
                <a16:creationId xmlns:a16="http://schemas.microsoft.com/office/drawing/2014/main" id="{7411158E-E66C-3939-0004-B5B08B24BC8F}"/>
              </a:ext>
            </a:extLst>
          </p:cNvPr>
          <p:cNvSpPr/>
          <p:nvPr/>
        </p:nvSpPr>
        <p:spPr>
          <a:xfrm>
            <a:off x="3110592" y="5596027"/>
            <a:ext cx="3605557" cy="13123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1400" dirty="0">
                <a:latin typeface="Times New Roman" panose="02020603050405020304" pitchFamily="18" charset="0"/>
                <a:ea typeface="Aptos" panose="020B0004020202020204" pitchFamily="34" charset="0"/>
              </a:rPr>
              <a:t>Τ</a:t>
            </a:r>
            <a:r>
              <a:rPr lang="el-CY" sz="1400" dirty="0">
                <a:latin typeface="Times New Roman" panose="02020603050405020304" pitchFamily="18" charset="0"/>
                <a:ea typeface="Aptos" panose="020B0004020202020204" pitchFamily="34" charset="0"/>
              </a:rPr>
              <a:t>α </a:t>
            </a:r>
            <a:r>
              <a:rPr lang="el-CY" sz="1400" dirty="0" err="1">
                <a:latin typeface="Times New Roman" panose="02020603050405020304" pitchFamily="18" charset="0"/>
                <a:ea typeface="Aptos" panose="020B0004020202020204" pitchFamily="34" charset="0"/>
              </a:rPr>
              <a:t>κυριότερ</a:t>
            </a:r>
            <a:r>
              <a:rPr lang="el-CY" sz="1400" dirty="0">
                <a:latin typeface="Times New Roman" panose="02020603050405020304" pitchFamily="18" charset="0"/>
                <a:ea typeface="Aptos" panose="020B0004020202020204" pitchFamily="34" charset="0"/>
              </a:rPr>
              <a:t>α χαρακτηριστικά του πολιτισμού των γεωμετρικών χρόνων</a:t>
            </a:r>
            <a:r>
              <a:rPr lang="el-GR" sz="1400" dirty="0">
                <a:latin typeface="Times New Roman" panose="02020603050405020304" pitchFamily="18" charset="0"/>
                <a:ea typeface="Aptos" panose="020B0004020202020204" pitchFamily="34" charset="0"/>
              </a:rPr>
              <a:t> 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5A3CD3-B8E0-0586-FA95-BD498DF645A2}"/>
              </a:ext>
            </a:extLst>
          </p:cNvPr>
          <p:cNvSpPr txBox="1"/>
          <p:nvPr/>
        </p:nvSpPr>
        <p:spPr>
          <a:xfrm>
            <a:off x="-1439466" y="798736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l-GR" sz="1800" u="sng" dirty="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7ECDA6FD-961D-0919-5300-D289106E3804}"/>
              </a:ext>
            </a:extLst>
          </p:cNvPr>
          <p:cNvSpPr/>
          <p:nvPr/>
        </p:nvSpPr>
        <p:spPr>
          <a:xfrm>
            <a:off x="6806770" y="5742570"/>
            <a:ext cx="5040763" cy="8965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tr-TR" sz="1200" b="1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CY" sz="12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α) π</a:t>
            </a:r>
            <a:r>
              <a:rPr lang="el-CY" sz="1200" b="1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ροσ</a:t>
            </a:r>
            <a:r>
              <a:rPr lang="el-CY" sz="12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αρμογή φοινικικού αλφαβήτου στην ελληνική γλώσσα (προσθήκη συμφώνων) </a:t>
            </a:r>
            <a:endParaRPr lang="el-CY" sz="1200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CY" sz="12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β) ομηρικά έπη: (α</a:t>
            </a:r>
            <a:r>
              <a:rPr lang="el-CY" sz="1200" b="1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ρχ</a:t>
            </a:r>
            <a:r>
              <a:rPr lang="el-CY" sz="12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αιότερα σωζόμενα ελληνικά λογοτεχνικά έργα</a:t>
            </a:r>
            <a:r>
              <a:rPr lang="el-GR" sz="12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el-CY" sz="1200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9909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ge 3 | Assiduousness Images - Free Download on Freepik">
            <a:extLst>
              <a:ext uri="{FF2B5EF4-FFF2-40B4-BE49-F238E27FC236}">
                <a16:creationId xmlns:a16="http://schemas.microsoft.com/office/drawing/2014/main" id="{ECCB1279-2B65-453A-8527-7AC2A5DB6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668338"/>
            <a:ext cx="6723062" cy="547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ομιλίας: Έλλειψη 1">
            <a:extLst>
              <a:ext uri="{FF2B5EF4-FFF2-40B4-BE49-F238E27FC236}">
                <a16:creationId xmlns:a16="http://schemas.microsoft.com/office/drawing/2014/main" id="{9FD9F977-CAB3-4C53-9636-539865590C42}"/>
              </a:ext>
            </a:extLst>
          </p:cNvPr>
          <p:cNvSpPr/>
          <p:nvPr/>
        </p:nvSpPr>
        <p:spPr>
          <a:xfrm>
            <a:off x="6100762" y="1219200"/>
            <a:ext cx="5575300" cy="4051300"/>
          </a:xfrm>
          <a:prstGeom prst="wedgeEllipseCallou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800" dirty="0">
                <a:solidFill>
                  <a:schemeClr val="tx1"/>
                </a:solidFill>
              </a:rPr>
              <a:t>Στα προηγούμενα μαθήματα  έμαθα  ….</a:t>
            </a:r>
            <a:endParaRPr lang="el-CY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751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ινακίδα Στοκ Εικονογραφήσεις, Vectors, &amp; Clipart – (255,426 ...">
            <a:extLst>
              <a:ext uri="{FF2B5EF4-FFF2-40B4-BE49-F238E27FC236}">
                <a16:creationId xmlns:a16="http://schemas.microsoft.com/office/drawing/2014/main" id="{26378457-6B72-1E65-55B9-E563329F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6" y="234056"/>
            <a:ext cx="11353800" cy="60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0AC93A7-BAFA-A153-DB01-0A405CA16016}"/>
              </a:ext>
            </a:extLst>
          </p:cNvPr>
          <p:cNvSpPr/>
          <p:nvPr/>
        </p:nvSpPr>
        <p:spPr>
          <a:xfrm>
            <a:off x="1012373" y="2242457"/>
            <a:ext cx="7151914" cy="11865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www.e-charalambous.com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56856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0C9AB-DAA4-5C4E-0F44-4E50DE5D7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χάρτινο προϊόν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0F4D586-859A-C98E-1794-BF0AD1196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40982" r="20131" b="22862"/>
          <a:stretch/>
        </p:blipFill>
        <p:spPr>
          <a:xfrm rot="5400000">
            <a:off x="1887540" y="4545720"/>
            <a:ext cx="1753147" cy="261285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Εικόνα 3" descr="Εικόνα που περιέχει κείμενο, Δημοσίευση, χαρτί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EE9334BD-EFD4-2F54-4145-DBDA26B77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8" r="21826" b="64869"/>
          <a:stretch/>
        </p:blipFill>
        <p:spPr>
          <a:xfrm rot="5400000">
            <a:off x="1902152" y="2692781"/>
            <a:ext cx="1691621" cy="261285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ACFE0F10-5D6B-B4B8-9331-8277E55AB119}"/>
              </a:ext>
            </a:extLst>
          </p:cNvPr>
          <p:cNvSpPr/>
          <p:nvPr/>
        </p:nvSpPr>
        <p:spPr>
          <a:xfrm>
            <a:off x="8001001" y="4488350"/>
            <a:ext cx="3427755" cy="15240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Κώδικας του </a:t>
            </a:r>
            <a:r>
              <a:rPr lang="el-GR" sz="3200" dirty="0" err="1">
                <a:solidFill>
                  <a:schemeClr val="tx1"/>
                </a:solidFill>
              </a:rPr>
              <a:t>Χαμμουραμπί</a:t>
            </a:r>
            <a:r>
              <a:rPr lang="el-GR" sz="3200" dirty="0">
                <a:solidFill>
                  <a:schemeClr val="tx1"/>
                </a:solidFill>
              </a:rPr>
              <a:t> - νομοθεσία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66455E6E-A4D5-93E1-8334-136315B2F848}"/>
              </a:ext>
            </a:extLst>
          </p:cNvPr>
          <p:cNvSpPr/>
          <p:nvPr/>
        </p:nvSpPr>
        <p:spPr>
          <a:xfrm>
            <a:off x="8001001" y="971550"/>
            <a:ext cx="3891791" cy="16287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Έπος Γιλγαμές- (αρχαιότερο λογοτεχνικό έπος)</a:t>
            </a:r>
            <a:r>
              <a:rPr lang="el-GR" sz="3200" dirty="0">
                <a:solidFill>
                  <a:schemeClr val="tx1"/>
                </a:solidFill>
              </a:rPr>
              <a:t>)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821AA-5CC4-F63D-142B-01FF7F4BAF8D}"/>
              </a:ext>
            </a:extLst>
          </p:cNvPr>
          <p:cNvSpPr txBox="1"/>
          <p:nvPr/>
        </p:nvSpPr>
        <p:spPr>
          <a:xfrm rot="16200000">
            <a:off x="-1033840" y="4590852"/>
            <a:ext cx="3644348" cy="76944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4400" dirty="0"/>
              <a:t>Βαβυλώνιοι</a:t>
            </a:r>
            <a:endParaRPr lang="el-CY" sz="4400" dirty="0"/>
          </a:p>
        </p:txBody>
      </p:sp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2C293E31-52D1-1945-A4CC-D1478FB5D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535" y="369273"/>
            <a:ext cx="2138363" cy="198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F19077-1467-0F90-16E3-5DDC26D539DC}"/>
              </a:ext>
            </a:extLst>
          </p:cNvPr>
          <p:cNvSpPr txBox="1"/>
          <p:nvPr/>
        </p:nvSpPr>
        <p:spPr>
          <a:xfrm rot="16200000">
            <a:off x="-640416" y="1104284"/>
            <a:ext cx="2857500" cy="76944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4400" dirty="0"/>
              <a:t>Σουμέριοι</a:t>
            </a:r>
            <a:endParaRPr lang="el-CY" sz="4400" dirty="0"/>
          </a:p>
        </p:txBody>
      </p:sp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468FAB4C-278F-E356-8383-53BE6E4792EC}"/>
              </a:ext>
            </a:extLst>
          </p:cNvPr>
          <p:cNvSpPr/>
          <p:nvPr/>
        </p:nvSpPr>
        <p:spPr>
          <a:xfrm>
            <a:off x="8001001" y="3153398"/>
            <a:ext cx="3763618" cy="7818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σφηνοειδής  γραφή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221B8159-1AAE-5F37-95A8-B7CB492F1384}"/>
              </a:ext>
            </a:extLst>
          </p:cNvPr>
          <p:cNvSpPr/>
          <p:nvPr/>
        </p:nvSpPr>
        <p:spPr>
          <a:xfrm>
            <a:off x="3814763" y="60254"/>
            <a:ext cx="4957762" cy="56839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Αντιστοίχισε</a:t>
            </a:r>
            <a:r>
              <a:rPr lang="el-GR" sz="3200" dirty="0"/>
              <a:t> </a:t>
            </a:r>
            <a:endParaRPr lang="el-CY" sz="3200" dirty="0"/>
          </a:p>
        </p:txBody>
      </p:sp>
    </p:spTree>
    <p:extLst>
      <p:ext uri="{BB962C8B-B14F-4D97-AF65-F5344CB8AC3E}">
        <p14:creationId xmlns:p14="http://schemas.microsoft.com/office/powerpoint/2010/main" val="1549277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9AD43-B07A-BC40-B4D3-C00776C40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χάρτινο προϊόν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DE0A8C6F-AEDA-E4AB-F914-3A84FBABD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40982" r="20131" b="22862"/>
          <a:stretch/>
        </p:blipFill>
        <p:spPr>
          <a:xfrm rot="5400000">
            <a:off x="6206778" y="965546"/>
            <a:ext cx="6858002" cy="492690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Εικόνα 4" descr="Εικόνα που περιέχει κείμενο, στατικό, χαρτί, χάρτινο προϊόν&#10;&#10;Περιγραφή που δημιουργήθηκε αυτόματα">
            <a:extLst>
              <a:ext uri="{FF2B5EF4-FFF2-40B4-BE49-F238E27FC236}">
                <a16:creationId xmlns:a16="http://schemas.microsoft.com/office/drawing/2014/main" id="{0F84F26E-818E-E335-274E-5DBD78A41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2" t="20113" r="46136" b="23978"/>
          <a:stretch/>
        </p:blipFill>
        <p:spPr>
          <a:xfrm rot="5400000">
            <a:off x="8638758" y="-31475"/>
            <a:ext cx="2229682" cy="4691269"/>
          </a:xfrm>
          <a:prstGeom prst="rect">
            <a:avLst/>
          </a:prstGeom>
        </p:spPr>
      </p:pic>
      <p:pic>
        <p:nvPicPr>
          <p:cNvPr id="4" name="Εικόνα 3" descr="Εικόνα που περιέχει κείμενο, Δημοσίευση, χαρτί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EE5CED09-3466-2FF5-70F2-BA18DEF2C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8" r="21826" b="64869"/>
          <a:stretch/>
        </p:blipFill>
        <p:spPr>
          <a:xfrm rot="5400000">
            <a:off x="1946104" y="1840084"/>
            <a:ext cx="6857999" cy="317783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2989A68B-3969-3599-0AD2-91F04385A3E4}"/>
              </a:ext>
            </a:extLst>
          </p:cNvPr>
          <p:cNvSpPr/>
          <p:nvPr/>
        </p:nvSpPr>
        <p:spPr>
          <a:xfrm>
            <a:off x="3744569" y="5333996"/>
            <a:ext cx="3427755" cy="15240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Κώδικας του </a:t>
            </a:r>
            <a:r>
              <a:rPr lang="el-GR" sz="3200" dirty="0" err="1">
                <a:solidFill>
                  <a:schemeClr val="tx1"/>
                </a:solidFill>
              </a:rPr>
              <a:t>Χαμμουραμπί</a:t>
            </a:r>
            <a:r>
              <a:rPr lang="el-GR" sz="3200" dirty="0">
                <a:solidFill>
                  <a:schemeClr val="tx1"/>
                </a:solidFill>
              </a:rPr>
              <a:t> - νομοθεσία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3E8D9D18-D6C6-3AC8-5E73-D4BEFE91E881}"/>
              </a:ext>
            </a:extLst>
          </p:cNvPr>
          <p:cNvSpPr/>
          <p:nvPr/>
        </p:nvSpPr>
        <p:spPr>
          <a:xfrm>
            <a:off x="7558088" y="5229225"/>
            <a:ext cx="3891791" cy="16287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Έπος Γιλγαμές- (αρχαιότερο λογοτεχνικό έπος)</a:t>
            </a:r>
            <a:r>
              <a:rPr lang="el-GR" sz="3200" dirty="0">
                <a:solidFill>
                  <a:schemeClr val="tx1"/>
                </a:solidFill>
              </a:rPr>
              <a:t>)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2972F5-8C33-61B8-1A52-4F0693764E8B}"/>
              </a:ext>
            </a:extLst>
          </p:cNvPr>
          <p:cNvSpPr txBox="1"/>
          <p:nvPr/>
        </p:nvSpPr>
        <p:spPr>
          <a:xfrm>
            <a:off x="4545495" y="0"/>
            <a:ext cx="3644348" cy="76944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4400" dirty="0"/>
              <a:t>Βαβυλώνιοι</a:t>
            </a:r>
            <a:endParaRPr lang="el-CY" sz="4400" dirty="0"/>
          </a:p>
        </p:txBody>
      </p:sp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46DB9B9E-B9B9-A3FD-BFA9-01A9BC861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857500" cy="476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73E89E-2822-0502-DD0B-12228F7633B7}"/>
              </a:ext>
            </a:extLst>
          </p:cNvPr>
          <p:cNvSpPr txBox="1"/>
          <p:nvPr/>
        </p:nvSpPr>
        <p:spPr>
          <a:xfrm>
            <a:off x="609600" y="12203"/>
            <a:ext cx="2857500" cy="76944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4400" dirty="0"/>
              <a:t>Σουμέριοι</a:t>
            </a:r>
            <a:endParaRPr lang="el-CY" sz="4400" dirty="0"/>
          </a:p>
        </p:txBody>
      </p:sp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AEE03378-6DAB-ED19-CD23-9E49F5FCCE7C}"/>
              </a:ext>
            </a:extLst>
          </p:cNvPr>
          <p:cNvSpPr/>
          <p:nvPr/>
        </p:nvSpPr>
        <p:spPr>
          <a:xfrm>
            <a:off x="-19049" y="5870505"/>
            <a:ext cx="3763618" cy="7818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σφηνοειδής  γραφή </a:t>
            </a:r>
            <a:endParaRPr lang="el-C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59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χάρτινο προϊόν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FD319BD8-10E1-207F-A280-3C77C2FA2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37695" r="20131" b="22862"/>
          <a:stretch/>
        </p:blipFill>
        <p:spPr>
          <a:xfrm rot="5400000">
            <a:off x="4114799" y="1692967"/>
            <a:ext cx="6268278" cy="3472069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στατικό, χαρτί, χάρτινο προϊόν&#10;&#10;Περιγραφή που δημιουργήθηκε αυτόματα">
            <a:extLst>
              <a:ext uri="{FF2B5EF4-FFF2-40B4-BE49-F238E27FC236}">
                <a16:creationId xmlns:a16="http://schemas.microsoft.com/office/drawing/2014/main" id="{AB614056-A3CC-FD61-4BA6-F30433D06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2" t="20113" r="46136" b="23978"/>
          <a:stretch/>
        </p:blipFill>
        <p:spPr>
          <a:xfrm rot="5400000">
            <a:off x="8545993" y="3102667"/>
            <a:ext cx="2229682" cy="46912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EDDA60-A9F8-BEC8-C3D4-41835868AC07}"/>
              </a:ext>
            </a:extLst>
          </p:cNvPr>
          <p:cNvSpPr txBox="1"/>
          <p:nvPr/>
        </p:nvSpPr>
        <p:spPr>
          <a:xfrm rot="12372843" flipV="1">
            <a:off x="8690543" y="1672282"/>
            <a:ext cx="294198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i="0" dirty="0">
                <a:effectLst/>
                <a:latin typeface="Arial" panose="020B0604020202020204" pitchFamily="34" charset="0"/>
              </a:rPr>
              <a:t>Gigetta Dalli Regoli </a:t>
            </a:r>
            <a:r>
              <a:rPr lang="el-GR" i="0" dirty="0">
                <a:effectLst/>
                <a:latin typeface="Arial" panose="020B0604020202020204" pitchFamily="34" charset="0"/>
              </a:rPr>
              <a:t>(</a:t>
            </a:r>
            <a:r>
              <a:rPr lang="it-IT" i="0" dirty="0" err="1">
                <a:effectLst/>
                <a:latin typeface="Arial" panose="020B0604020202020204" pitchFamily="34" charset="0"/>
              </a:rPr>
              <a:t>κ.ά</a:t>
            </a:r>
            <a:r>
              <a:rPr lang="it-IT" i="0" dirty="0">
                <a:effectLst/>
                <a:latin typeface="Arial" panose="020B0604020202020204" pitchFamily="34" charset="0"/>
              </a:rPr>
              <a:t>.</a:t>
            </a:r>
            <a:r>
              <a:rPr lang="el-GR" i="0" dirty="0">
                <a:effectLst/>
                <a:latin typeface="Arial" panose="020B0604020202020204" pitchFamily="34" charset="0"/>
              </a:rPr>
              <a:t>)</a:t>
            </a:r>
            <a:r>
              <a:rPr lang="el-GR" dirty="0">
                <a:latin typeface="Arial" panose="020B0604020202020204" pitchFamily="34" charset="0"/>
              </a:rPr>
              <a:t>, </a:t>
            </a:r>
            <a:r>
              <a:rPr lang="el-GR" i="1" dirty="0">
                <a:effectLst/>
                <a:latin typeface="Arial" panose="020B0604020202020204" pitchFamily="34" charset="0"/>
              </a:rPr>
              <a:t>Παρίσι. Λούβρο</a:t>
            </a:r>
            <a:r>
              <a:rPr lang="el-GR" dirty="0">
                <a:latin typeface="Arial" panose="020B0604020202020204" pitchFamily="34" charset="0"/>
              </a:rPr>
              <a:t>, </a:t>
            </a:r>
            <a:r>
              <a:rPr lang="el-GR" dirty="0" err="1">
                <a:latin typeface="Arial" panose="020B0604020202020204" pitchFamily="34" charset="0"/>
              </a:rPr>
              <a:t>Φυτράκης</a:t>
            </a:r>
            <a:r>
              <a:rPr lang="el-GR" dirty="0">
                <a:latin typeface="Arial" panose="020B0604020202020204" pitchFamily="34" charset="0"/>
              </a:rPr>
              <a:t>, Αθήνα,1969,  </a:t>
            </a:r>
            <a:r>
              <a:rPr lang="el-GR" dirty="0" err="1">
                <a:latin typeface="Arial" panose="020B0604020202020204" pitchFamily="34" charset="0"/>
              </a:rPr>
              <a:t>σσ</a:t>
            </a:r>
            <a:r>
              <a:rPr lang="el-GR" dirty="0">
                <a:latin typeface="Arial" panose="020B0604020202020204" pitchFamily="34" charset="0"/>
              </a:rPr>
              <a:t>. 53, 54.</a:t>
            </a:r>
            <a:endParaRPr lang="el-CY" dirty="0"/>
          </a:p>
        </p:txBody>
      </p:sp>
      <p:pic>
        <p:nvPicPr>
          <p:cNvPr id="4" name="Εικόνα 3" descr="Εικόνα που περιέχει κείμενο, Δημοσίευση, χαρτί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186A2AD5-A023-CFED-A590-0C6384080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8" r="21826" b="64869"/>
          <a:stretch/>
        </p:blipFill>
        <p:spPr>
          <a:xfrm rot="5400000">
            <a:off x="-649356" y="695923"/>
            <a:ext cx="6268279" cy="4784035"/>
          </a:xfrm>
          <a:prstGeom prst="rect">
            <a:avLst/>
          </a:prstGeom>
        </p:spPr>
      </p:pic>
      <p:pic>
        <p:nvPicPr>
          <p:cNvPr id="7" name="Εικόνα 6" descr="Εικόνα που περιέχει κείμενο, Δημοσίευση, χαρτί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2108FD57-E782-F328-335F-6DD1660E3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1" t="9772" r="71806" b="66245"/>
          <a:stretch/>
        </p:blipFill>
        <p:spPr>
          <a:xfrm rot="5400000">
            <a:off x="1311811" y="3104164"/>
            <a:ext cx="2348945" cy="480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72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1BFC4-DB61-51BC-DD4F-C1C951B49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C1061D28-F75F-9D73-6143-AC9526619B36}"/>
              </a:ext>
            </a:extLst>
          </p:cNvPr>
          <p:cNvSpPr/>
          <p:nvPr/>
        </p:nvSpPr>
        <p:spPr>
          <a:xfrm>
            <a:off x="7407963" y="902456"/>
            <a:ext cx="4784035" cy="8895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πάπυρος</a:t>
            </a: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D10C7039-0D73-87C9-CFF8-382D288387DB}"/>
              </a:ext>
            </a:extLst>
          </p:cNvPr>
          <p:cNvSpPr/>
          <p:nvPr/>
        </p:nvSpPr>
        <p:spPr>
          <a:xfrm>
            <a:off x="7407965" y="3937352"/>
            <a:ext cx="4784035" cy="8895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ιερογλυφική γραφή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0477C04A-210E-5EA8-C30E-27FF46ACE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" t="14178" r="11304" b="42470"/>
          <a:stretch/>
        </p:blipFill>
        <p:spPr>
          <a:xfrm>
            <a:off x="1425991" y="4897966"/>
            <a:ext cx="3458869" cy="1619052"/>
          </a:xfrm>
          <a:prstGeom prst="rect">
            <a:avLst/>
          </a:prstGeom>
        </p:spPr>
      </p:pic>
      <p:pic>
        <p:nvPicPr>
          <p:cNvPr id="6146" name="Picture 2" descr="Αιγυπτιακά ιερογλυφικά - Βικιπαίδεια">
            <a:extLst>
              <a:ext uri="{FF2B5EF4-FFF2-40B4-BE49-F238E27FC236}">
                <a16:creationId xmlns:a16="http://schemas.microsoft.com/office/drawing/2014/main" id="{93E39DE3-B88F-5788-60C0-A636BFFE2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991" y="3603538"/>
            <a:ext cx="3458869" cy="117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2EA051-2163-ECD2-0DF6-14457308E7EA}"/>
              </a:ext>
            </a:extLst>
          </p:cNvPr>
          <p:cNvSpPr txBox="1"/>
          <p:nvPr/>
        </p:nvSpPr>
        <p:spPr>
          <a:xfrm rot="16200000">
            <a:off x="-959840" y="4502574"/>
            <a:ext cx="3245913" cy="76944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4400" dirty="0"/>
              <a:t>Αιγύπτιοι</a:t>
            </a:r>
            <a:endParaRPr lang="el-CY" sz="4400" dirty="0"/>
          </a:p>
        </p:txBody>
      </p:sp>
      <p:pic>
        <p:nvPicPr>
          <p:cNvPr id="2" name="Εικόνα 1" descr="Εικόνα που περιέχει κείμενο, βιβλίο, γραφικός χαρακτήρας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C72DEB29-48B6-F24E-2773-7F3FCA01E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0" t="31877" r="14249" b="18004"/>
          <a:stretch/>
        </p:blipFill>
        <p:spPr>
          <a:xfrm rot="5400000">
            <a:off x="1853236" y="-86263"/>
            <a:ext cx="2503556" cy="33580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69559387-47D9-3795-F5D7-CD056C402CD8}"/>
              </a:ext>
            </a:extLst>
          </p:cNvPr>
          <p:cNvSpPr/>
          <p:nvPr/>
        </p:nvSpPr>
        <p:spPr>
          <a:xfrm>
            <a:off x="7407964" y="2419904"/>
            <a:ext cx="4784035" cy="8895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φοινικικό αλφάβητο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92BD1A-69BE-5560-00A8-FB77096BD74A}"/>
              </a:ext>
            </a:extLst>
          </p:cNvPr>
          <p:cNvSpPr txBox="1"/>
          <p:nvPr/>
        </p:nvSpPr>
        <p:spPr>
          <a:xfrm rot="16200000">
            <a:off x="-899562" y="1201588"/>
            <a:ext cx="2985055" cy="76944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4400" dirty="0"/>
              <a:t>Φοίνικες</a:t>
            </a:r>
            <a:endParaRPr lang="el-CY" sz="4400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2266B5FF-ED24-0C92-C56F-B48AA3CBE80F}"/>
              </a:ext>
            </a:extLst>
          </p:cNvPr>
          <p:cNvSpPr/>
          <p:nvPr/>
        </p:nvSpPr>
        <p:spPr>
          <a:xfrm>
            <a:off x="4929082" y="56784"/>
            <a:ext cx="4957762" cy="56839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Αντιστοίχισε</a:t>
            </a:r>
            <a:r>
              <a:rPr lang="el-GR" sz="3200" dirty="0"/>
              <a:t> </a:t>
            </a:r>
            <a:endParaRPr lang="el-CY" sz="3200" dirty="0"/>
          </a:p>
        </p:txBody>
      </p:sp>
    </p:spTree>
    <p:extLst>
      <p:ext uri="{BB962C8B-B14F-4D97-AF65-F5344CB8AC3E}">
        <p14:creationId xmlns:p14="http://schemas.microsoft.com/office/powerpoint/2010/main" val="386929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5EE0F-05F0-48DC-64B6-8C509AFE1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700C5CD6-9E3A-A346-F6C2-2833DDDB8B07}"/>
              </a:ext>
            </a:extLst>
          </p:cNvPr>
          <p:cNvSpPr/>
          <p:nvPr/>
        </p:nvSpPr>
        <p:spPr>
          <a:xfrm>
            <a:off x="7407965" y="5774644"/>
            <a:ext cx="4784035" cy="8895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πάπυρος</a:t>
            </a: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4CFD38D9-E177-0EE5-E005-D37D64094BE5}"/>
              </a:ext>
            </a:extLst>
          </p:cNvPr>
          <p:cNvSpPr/>
          <p:nvPr/>
        </p:nvSpPr>
        <p:spPr>
          <a:xfrm>
            <a:off x="7407964" y="2755824"/>
            <a:ext cx="4784035" cy="8895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ιερογλυφική γραφή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49FA4AA8-C168-2ADC-F825-76CB8A9C5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" t="14178" r="11304" b="42470"/>
          <a:stretch/>
        </p:blipFill>
        <p:spPr>
          <a:xfrm>
            <a:off x="6757988" y="3900488"/>
            <a:ext cx="5228606" cy="1619052"/>
          </a:xfrm>
          <a:prstGeom prst="rect">
            <a:avLst/>
          </a:prstGeom>
        </p:spPr>
      </p:pic>
      <p:pic>
        <p:nvPicPr>
          <p:cNvPr id="6146" name="Picture 2" descr="Αιγυπτιακά ιερογλυφικά - Βικιπαίδεια">
            <a:extLst>
              <a:ext uri="{FF2B5EF4-FFF2-40B4-BE49-F238E27FC236}">
                <a16:creationId xmlns:a16="http://schemas.microsoft.com/office/drawing/2014/main" id="{1FA1B130-6366-19DB-E072-CC99290E7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88" y="1051443"/>
            <a:ext cx="5265045" cy="15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CC02A2-A730-63C5-E47E-027301E0FF9A}"/>
              </a:ext>
            </a:extLst>
          </p:cNvPr>
          <p:cNvSpPr txBox="1"/>
          <p:nvPr/>
        </p:nvSpPr>
        <p:spPr>
          <a:xfrm>
            <a:off x="7568336" y="193796"/>
            <a:ext cx="3644348" cy="76944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4400" dirty="0"/>
              <a:t>Αιγύπτιοι</a:t>
            </a:r>
            <a:endParaRPr lang="el-CY" sz="4400" dirty="0"/>
          </a:p>
        </p:txBody>
      </p:sp>
      <p:pic>
        <p:nvPicPr>
          <p:cNvPr id="2" name="Εικόνα 1" descr="Εικόνα που περιέχει κείμενο, βιβλίο, γραφικός χαρακτήρας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22F4A2E1-386B-EBE3-6129-54606B952F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0" t="31877" r="14249" b="18004"/>
          <a:stretch/>
        </p:blipFill>
        <p:spPr>
          <a:xfrm rot="5400000">
            <a:off x="1096129" y="354702"/>
            <a:ext cx="4584022" cy="61485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F00D7594-CC83-4C32-510B-F73B81ACB08C}"/>
              </a:ext>
            </a:extLst>
          </p:cNvPr>
          <p:cNvSpPr/>
          <p:nvPr/>
        </p:nvSpPr>
        <p:spPr>
          <a:xfrm>
            <a:off x="313841" y="5806558"/>
            <a:ext cx="4784035" cy="8895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φοινικικό αλφάβητο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B3A082-B7A2-3095-24E9-7A7C584317ED}"/>
              </a:ext>
            </a:extLst>
          </p:cNvPr>
          <p:cNvSpPr txBox="1"/>
          <p:nvPr/>
        </p:nvSpPr>
        <p:spPr>
          <a:xfrm>
            <a:off x="313842" y="282002"/>
            <a:ext cx="3644348" cy="76944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4400" dirty="0"/>
              <a:t>Φοίνικες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76652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γραφικός χαρακτήρας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FC892236-2C31-4B9E-0E56-1914E5536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0" t="31877" r="14249" b="18004"/>
          <a:stretch/>
        </p:blipFill>
        <p:spPr>
          <a:xfrm rot="5400000">
            <a:off x="-496545" y="996724"/>
            <a:ext cx="5698433" cy="42009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89A84F82-6EEA-22DE-897A-BF485BC15920}"/>
              </a:ext>
            </a:extLst>
          </p:cNvPr>
          <p:cNvSpPr/>
          <p:nvPr/>
        </p:nvSpPr>
        <p:spPr>
          <a:xfrm>
            <a:off x="252202" y="6074229"/>
            <a:ext cx="11330197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Αθήνα,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2005, σελ. </a:t>
            </a:r>
            <a:r>
              <a:rPr lang="en-US" dirty="0">
                <a:solidFill>
                  <a:schemeClr val="tx1"/>
                </a:solidFill>
              </a:rPr>
              <a:t>17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620E578B-44E6-F46B-78A4-85E77CA20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" t="14178" r="11304" b="42470"/>
          <a:stretch/>
        </p:blipFill>
        <p:spPr>
          <a:xfrm>
            <a:off x="4558748" y="247977"/>
            <a:ext cx="7513983" cy="488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24E860-75B4-C722-B2CD-A3DB9CA3AEF3}"/>
              </a:ext>
            </a:extLst>
          </p:cNvPr>
          <p:cNvSpPr txBox="1"/>
          <p:nvPr/>
        </p:nvSpPr>
        <p:spPr>
          <a:xfrm rot="10569724" flipV="1">
            <a:off x="4490014" y="4422179"/>
            <a:ext cx="294198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i="0" dirty="0">
                <a:effectLst/>
                <a:latin typeface="Arial" panose="020B0604020202020204" pitchFamily="34" charset="0"/>
              </a:rPr>
              <a:t>Sergio </a:t>
            </a:r>
            <a:r>
              <a:rPr lang="en-US" i="0" dirty="0" err="1">
                <a:effectLst/>
                <a:latin typeface="Arial" panose="020B0604020202020204" pitchFamily="34" charset="0"/>
              </a:rPr>
              <a:t>Donadoni</a:t>
            </a:r>
            <a:r>
              <a:rPr lang="el-GR" dirty="0">
                <a:latin typeface="Arial" panose="020B0604020202020204" pitchFamily="34" charset="0"/>
              </a:rPr>
              <a:t>, </a:t>
            </a:r>
            <a:r>
              <a:rPr lang="el-GR" i="1" dirty="0" err="1">
                <a:effectLst/>
                <a:latin typeface="Arial" panose="020B0604020202020204" pitchFamily="34" charset="0"/>
              </a:rPr>
              <a:t>Κάϊρο</a:t>
            </a:r>
            <a:r>
              <a:rPr lang="el-GR" i="1" dirty="0">
                <a:effectLst/>
                <a:latin typeface="Arial" panose="020B0604020202020204" pitchFamily="34" charset="0"/>
              </a:rPr>
              <a:t>. Αιγυπτιακό μουσείο</a:t>
            </a:r>
            <a:r>
              <a:rPr lang="el-GR" dirty="0">
                <a:latin typeface="Arial" panose="020B0604020202020204" pitchFamily="34" charset="0"/>
              </a:rPr>
              <a:t>, </a:t>
            </a:r>
            <a:r>
              <a:rPr lang="el-GR" dirty="0" err="1">
                <a:latin typeface="Arial" panose="020B0604020202020204" pitchFamily="34" charset="0"/>
              </a:rPr>
              <a:t>Φυτράκης</a:t>
            </a:r>
            <a:r>
              <a:rPr lang="el-GR" dirty="0">
                <a:latin typeface="Arial" panose="020B0604020202020204" pitchFamily="34" charset="0"/>
              </a:rPr>
              <a:t>, Αθήνα,1971,  σελ. 142-143.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3862484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Arrow Connector 47"/>
          <p:cNvCxnSpPr/>
          <p:nvPr/>
        </p:nvCxnSpPr>
        <p:spPr>
          <a:xfrm>
            <a:off x="5952308" y="3277143"/>
            <a:ext cx="0" cy="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030DC13-68EB-13C2-C0B4-850A9F63554B}"/>
              </a:ext>
            </a:extLst>
          </p:cNvPr>
          <p:cNvSpPr/>
          <p:nvPr/>
        </p:nvSpPr>
        <p:spPr>
          <a:xfrm>
            <a:off x="240279" y="3536450"/>
            <a:ext cx="3757612" cy="3035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2400" b="1" dirty="0">
                <a:solidFill>
                  <a:schemeClr val="tx1"/>
                </a:solidFill>
              </a:rPr>
              <a:t>Σουμέριοι</a:t>
            </a:r>
            <a:r>
              <a:rPr lang="el-GR" sz="2400" dirty="0">
                <a:solidFill>
                  <a:schemeClr val="tx1"/>
                </a:solidFill>
              </a:rPr>
              <a:t> : </a:t>
            </a:r>
          </a:p>
          <a:p>
            <a:r>
              <a:rPr lang="el-GR" sz="2400" b="1" dirty="0">
                <a:solidFill>
                  <a:schemeClr val="tx1"/>
                </a:solidFill>
              </a:rPr>
              <a:t>Αιγύπτιοι</a:t>
            </a:r>
            <a:r>
              <a:rPr lang="el-GR" sz="2400" dirty="0">
                <a:solidFill>
                  <a:schemeClr val="tx1"/>
                </a:solidFill>
              </a:rPr>
              <a:t>  : </a:t>
            </a:r>
          </a:p>
          <a:p>
            <a:r>
              <a:rPr lang="el-GR" sz="2400" b="1" dirty="0" err="1">
                <a:solidFill>
                  <a:schemeClr val="tx1"/>
                </a:solidFill>
              </a:rPr>
              <a:t>Μινωίτες</a:t>
            </a:r>
            <a:r>
              <a:rPr lang="el-GR" sz="2400" dirty="0">
                <a:solidFill>
                  <a:schemeClr val="tx1"/>
                </a:solidFill>
              </a:rPr>
              <a:t> :</a:t>
            </a:r>
          </a:p>
          <a:p>
            <a:r>
              <a:rPr lang="el-GR" sz="2400" b="1" dirty="0">
                <a:solidFill>
                  <a:schemeClr val="tx1"/>
                </a:solidFill>
              </a:rPr>
              <a:t>Μυκηναίοι</a:t>
            </a:r>
            <a:r>
              <a:rPr lang="el-GR" sz="2400" dirty="0">
                <a:solidFill>
                  <a:schemeClr val="tx1"/>
                </a:solidFill>
              </a:rPr>
              <a:t>  : </a:t>
            </a:r>
          </a:p>
          <a:p>
            <a:r>
              <a:rPr lang="el-GR" sz="2400" b="1" dirty="0">
                <a:solidFill>
                  <a:schemeClr val="tx1"/>
                </a:solidFill>
              </a:rPr>
              <a:t>Φοίνικες : </a:t>
            </a:r>
          </a:p>
          <a:p>
            <a:r>
              <a:rPr lang="el-GR" sz="2400" b="1" dirty="0">
                <a:solidFill>
                  <a:schemeClr val="tx1"/>
                </a:solidFill>
              </a:rPr>
              <a:t>Ελλάδα :</a:t>
            </a:r>
            <a:r>
              <a:rPr lang="el-GR" sz="2400" dirty="0">
                <a:solidFill>
                  <a:schemeClr val="tx1"/>
                </a:solidFill>
              </a:rPr>
              <a:t> </a:t>
            </a:r>
          </a:p>
          <a:p>
            <a:r>
              <a:rPr lang="el-GR" sz="2400" b="1" dirty="0">
                <a:solidFill>
                  <a:schemeClr val="tx1"/>
                </a:solidFill>
              </a:rPr>
              <a:t>Ρωμαϊκή Αυτοκρατορία :</a:t>
            </a:r>
            <a:endParaRPr lang="el-CY" sz="2400" dirty="0">
              <a:solidFill>
                <a:schemeClr val="tx1"/>
              </a:solidFill>
            </a:endParaRPr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169512A1-2C1A-3E69-328C-F2D9F97619D3}"/>
              </a:ext>
            </a:extLst>
          </p:cNvPr>
          <p:cNvSpPr/>
          <p:nvPr/>
        </p:nvSpPr>
        <p:spPr>
          <a:xfrm>
            <a:off x="459209" y="1623693"/>
            <a:ext cx="2341468" cy="18124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b="1" dirty="0"/>
              <a:t>Συστήματα γραφής  </a:t>
            </a:r>
            <a:endParaRPr lang="el-CY" sz="2000" b="1" dirty="0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78E20050-E27D-30E6-66DF-C62D310302F0}"/>
              </a:ext>
            </a:extLst>
          </p:cNvPr>
          <p:cNvSpPr/>
          <p:nvPr/>
        </p:nvSpPr>
        <p:spPr>
          <a:xfrm>
            <a:off x="4190847" y="1093288"/>
            <a:ext cx="2895440" cy="239820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b="1" dirty="0"/>
              <a:t>Λογοτεχνικά έργα</a:t>
            </a:r>
            <a:endParaRPr lang="el-CY" sz="2400" b="1" dirty="0"/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A8301674-E45E-7999-9A97-C23DFAD1BD38}"/>
              </a:ext>
            </a:extLst>
          </p:cNvPr>
          <p:cNvSpPr/>
          <p:nvPr/>
        </p:nvSpPr>
        <p:spPr>
          <a:xfrm>
            <a:off x="8144028" y="1258141"/>
            <a:ext cx="3071659" cy="210836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b="1" dirty="0"/>
              <a:t>Νομοθεσία – Νομικό κείμενο </a:t>
            </a:r>
            <a:endParaRPr lang="el-CY" sz="2400" b="1" dirty="0"/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A8194D6D-70D4-A6CA-4A22-DC1F9D84D347}"/>
              </a:ext>
            </a:extLst>
          </p:cNvPr>
          <p:cNvSpPr/>
          <p:nvPr/>
        </p:nvSpPr>
        <p:spPr>
          <a:xfrm>
            <a:off x="4190847" y="3497017"/>
            <a:ext cx="3397968" cy="15573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2400" b="1" dirty="0">
                <a:solidFill>
                  <a:schemeClr val="tx1"/>
                </a:solidFill>
              </a:rPr>
              <a:t>Βαβυλώνιοι</a:t>
            </a:r>
            <a:r>
              <a:rPr lang="el-GR" sz="2400" dirty="0">
                <a:solidFill>
                  <a:schemeClr val="tx1"/>
                </a:solidFill>
              </a:rPr>
              <a:t> : </a:t>
            </a:r>
            <a:endParaRPr lang="el-GR" sz="2400" b="1" dirty="0">
              <a:solidFill>
                <a:schemeClr val="tx1"/>
              </a:solidFill>
            </a:endParaRPr>
          </a:p>
          <a:p>
            <a:r>
              <a:rPr lang="el-GR" sz="2400" b="1" dirty="0">
                <a:solidFill>
                  <a:schemeClr val="tx1"/>
                </a:solidFill>
              </a:rPr>
              <a:t>Ελλάδα :</a:t>
            </a:r>
            <a:r>
              <a:rPr lang="el-GR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200859EB-C6B6-49CF-FCAF-882AEC0300F4}"/>
              </a:ext>
            </a:extLst>
          </p:cNvPr>
          <p:cNvSpPr/>
          <p:nvPr/>
        </p:nvSpPr>
        <p:spPr>
          <a:xfrm>
            <a:off x="7803278" y="3491495"/>
            <a:ext cx="4071784" cy="14049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2400" b="1" dirty="0">
                <a:solidFill>
                  <a:schemeClr val="tx1"/>
                </a:solidFill>
              </a:rPr>
              <a:t>Βαβυλώνιοι</a:t>
            </a:r>
            <a:r>
              <a:rPr lang="el-GR" sz="2400" dirty="0">
                <a:solidFill>
                  <a:schemeClr val="tx1"/>
                </a:solidFill>
              </a:rPr>
              <a:t> : </a:t>
            </a:r>
          </a:p>
          <a:p>
            <a:endParaRPr lang="el-CY" sz="2400" dirty="0">
              <a:solidFill>
                <a:schemeClr val="tx1"/>
              </a:solidFill>
            </a:endParaRPr>
          </a:p>
        </p:txBody>
      </p:sp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id="{B788069F-30A7-6FF1-1E6C-4CDAD7A6A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1221585" cy="97239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 descr="Εικόνα που περιέχει κείμενο, Δημοσίευση, χαρτί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BD45686D-7D47-B788-2DC4-E14E3080DC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8" r="21826" b="64869"/>
          <a:stretch/>
        </p:blipFill>
        <p:spPr>
          <a:xfrm rot="5400000">
            <a:off x="9143346" y="-164665"/>
            <a:ext cx="988729" cy="152717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5" name="Εικόνα 4" descr="Εικόνα που περιέχει κείμενο, χαρτί, χάρτινο προϊόν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3B53883B-AE60-4467-57E4-46850C0EB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40982" r="20131" b="22862"/>
          <a:stretch/>
        </p:blipFill>
        <p:spPr>
          <a:xfrm rot="5400000">
            <a:off x="5228743" y="-75651"/>
            <a:ext cx="819648" cy="122158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Picture 2" descr="Αιγυπτιακά ιερογλυφικά - Βικιπαίδεια">
            <a:extLst>
              <a:ext uri="{FF2B5EF4-FFF2-40B4-BE49-F238E27FC236}">
                <a16:creationId xmlns:a16="http://schemas.microsoft.com/office/drawing/2014/main" id="{F8DBF298-CDDD-FDD6-AFBE-4A10F1249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392" y="285750"/>
            <a:ext cx="1396937" cy="879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Εικόνα 7" descr="Εικόνα που περιέχει κείμενο, βιβλίο, γραφικός χαρακτήρας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4C466C8E-4846-62AD-0452-A09C20AB1E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0" t="31877" r="14249" b="18004"/>
          <a:stretch/>
        </p:blipFill>
        <p:spPr>
          <a:xfrm rot="5400000">
            <a:off x="3051658" y="21489"/>
            <a:ext cx="879617" cy="13815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298621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1905</TotalTime>
  <Words>467</Words>
  <Application>Microsoft Office PowerPoint</Application>
  <PresentationFormat>Ευρεία οθόνη</PresentationFormat>
  <Paragraphs>111</Paragraphs>
  <Slides>20</Slides>
  <Notes>6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20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Times New Roman</vt:lpstr>
      <vt:lpstr>Wingdings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ΕΛΕΝΗ ΧΑΡΑΛΑΜΠΟΥΣ</dc:creator>
  <cp:lastModifiedBy>ΕΛΕΝΗ ΧΑΡΑΛΑΜΠΟΥΣ</cp:lastModifiedBy>
  <cp:revision>416</cp:revision>
  <cp:lastPrinted>2024-12-16T05:00:07Z</cp:lastPrinted>
  <dcterms:created xsi:type="dcterms:W3CDTF">2024-09-11T17:26:53Z</dcterms:created>
  <dcterms:modified xsi:type="dcterms:W3CDTF">2026-01-19T18:03:26Z</dcterms:modified>
</cp:coreProperties>
</file>