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454" r:id="rId3"/>
    <p:sldId id="459" r:id="rId4"/>
    <p:sldId id="457" r:id="rId5"/>
    <p:sldId id="458" r:id="rId6"/>
    <p:sldId id="441" r:id="rId7"/>
    <p:sldId id="388" r:id="rId8"/>
    <p:sldId id="453" r:id="rId9"/>
    <p:sldId id="390" r:id="rId10"/>
    <p:sldId id="455" r:id="rId11"/>
    <p:sldId id="489" r:id="rId12"/>
    <p:sldId id="386" r:id="rId13"/>
    <p:sldId id="387" r:id="rId14"/>
    <p:sldId id="456" r:id="rId15"/>
    <p:sldId id="393" r:id="rId16"/>
    <p:sldId id="464" r:id="rId17"/>
    <p:sldId id="392" r:id="rId18"/>
    <p:sldId id="430" r:id="rId19"/>
    <p:sldId id="385" r:id="rId20"/>
    <p:sldId id="472" r:id="rId21"/>
    <p:sldId id="445" r:id="rId22"/>
    <p:sldId id="434" r:id="rId23"/>
    <p:sldId id="440" r:id="rId24"/>
    <p:sldId id="442" r:id="rId25"/>
    <p:sldId id="461" r:id="rId26"/>
    <p:sldId id="451" r:id="rId27"/>
    <p:sldId id="462" r:id="rId28"/>
    <p:sldId id="460" r:id="rId29"/>
    <p:sldId id="463" r:id="rId30"/>
    <p:sldId id="450" r:id="rId31"/>
    <p:sldId id="449" r:id="rId32"/>
    <p:sldId id="466" r:id="rId33"/>
    <p:sldId id="469" r:id="rId34"/>
    <p:sldId id="465" r:id="rId35"/>
    <p:sldId id="467" r:id="rId36"/>
    <p:sldId id="468" r:id="rId37"/>
    <p:sldId id="258" r:id="rId38"/>
    <p:sldId id="396" r:id="rId3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7D6B-B654-00A2-0CE1-3D19F5E4C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54D2EDF-AD0F-BC5A-1547-EEA0F7096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36841ABB-9AC6-2B58-CF74-2DC3DBFC6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E0225B1-F279-BB14-5A96-0B0BFF713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7642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M6_7EKTKWM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utuphane.mebnet.net/cgi-bin/koha/opac-authoritiesdetail.pl?authid=2351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722951" y="1430406"/>
            <a:ext cx="11407695" cy="4342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/>
              <a:t>  </a:t>
            </a:r>
            <a:r>
              <a:rPr lang="el-GR" b="1"/>
              <a:t> </a:t>
            </a:r>
            <a:r>
              <a:rPr lang="el-GR" sz="2000" b="1"/>
              <a:t>20</a:t>
            </a:r>
            <a:r>
              <a:rPr lang="el-GR" sz="2000" b="1" baseline="30000"/>
              <a:t>ο</a:t>
            </a:r>
            <a:r>
              <a:rPr lang="el-GR" sz="2000" b="1"/>
              <a:t> </a:t>
            </a:r>
            <a:r>
              <a:rPr lang="el-GR" sz="2000" b="1" dirty="0"/>
              <a:t>ΜΑΘΗΜΑ : ΓΕΩΜΕΤΡΙΚΗ ΕΠΟΧΗ (1100 – 800 π.Χ.) </a:t>
            </a:r>
            <a:r>
              <a:rPr lang="el-GR" sz="2000" dirty="0"/>
              <a:t>	</a:t>
            </a:r>
          </a:p>
          <a:p>
            <a:pPr algn="ctr"/>
            <a:r>
              <a:rPr lang="el-GR" sz="2000" b="1" dirty="0"/>
              <a:t>Ο Α΄ Ελληνικός Αποικισμός </a:t>
            </a:r>
            <a:r>
              <a:rPr lang="el-GR" sz="2000" dirty="0"/>
              <a:t>	</a:t>
            </a:r>
          </a:p>
          <a:p>
            <a:endParaRPr lang="en-US" sz="2000" dirty="0"/>
          </a:p>
          <a:p>
            <a:r>
              <a:rPr lang="el-GR" sz="2000" dirty="0"/>
              <a:t>Γεωμετρική Εποχή  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γεωμετρικά σχήματα-μοτίβα στα αγγεία </a:t>
            </a:r>
          </a:p>
          <a:p>
            <a:endParaRPr lang="en-US" sz="2000" dirty="0"/>
          </a:p>
          <a:p>
            <a:r>
              <a:rPr lang="el-GR" sz="2000" u="sng" dirty="0"/>
              <a:t>Α΄ Ελληνικός Αποικισμός:</a:t>
            </a:r>
          </a:p>
          <a:p>
            <a:r>
              <a:rPr lang="el-GR" sz="2000" u="sng" dirty="0"/>
              <a:t>Αίτια</a:t>
            </a:r>
            <a:r>
              <a:rPr lang="el-GR" sz="2000" dirty="0"/>
              <a:t> : (α) οι μετακινήσεις των ελληνικών φύλων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γενική στενότητα του χώρου, (β) ο οικονομικός μαρασμός και (γ) η ανασφάλεια </a:t>
            </a:r>
          </a:p>
          <a:p>
            <a:r>
              <a:rPr lang="el-GR" sz="2000" u="sng" dirty="0"/>
              <a:t>Εγκατάσταση των ελληνικών φύλων/αποικίες :</a:t>
            </a:r>
            <a:r>
              <a:rPr lang="el-GR" sz="2000" dirty="0"/>
              <a:t> νησιά του Αιγαίου και  δυτικά παράλια της Μικράς Ασίας</a:t>
            </a:r>
            <a:endParaRPr lang="en-US" sz="2000" dirty="0"/>
          </a:p>
          <a:p>
            <a:r>
              <a:rPr lang="el-GR" sz="2000" u="sng" dirty="0"/>
              <a:t>Συνέπειες Α΄ Ελληνικού Αποικισμού</a:t>
            </a:r>
            <a:r>
              <a:rPr lang="el-GR" sz="2000" dirty="0"/>
              <a:t> : (α) οικονομική ανάπτυξη </a:t>
            </a:r>
            <a:r>
              <a:rPr lang="el-GR" sz="2000" dirty="0">
                <a:sym typeface="Wingdings" panose="05000000000000000000" pitchFamily="2" charset="2"/>
              </a:rPr>
              <a:t></a:t>
            </a:r>
            <a:r>
              <a:rPr lang="el-GR" sz="2000" dirty="0"/>
              <a:t> οι ελληνικές πόλεις της Μικράς Ασίας αναπτύσσονται σε εύρωστα εμπορικά κέντρα (β)  πολιτισμική άνθηση.</a:t>
            </a:r>
          </a:p>
          <a:p>
            <a:endParaRPr lang="en-US" sz="1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33F3940-7DA1-9A7C-8DB2-6FB6A782E33E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7AA7-1F79-F784-96CB-1BE80EC32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6811CBE-9B88-34C5-3774-15CAEEE4F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60D93C06-C977-2640-099A-B4AC47F4D156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Α’ ΕΛΛΗΝΙΚΟΣ ΑΠΟΙΚΙΣΜΟΣ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4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D88FCD0-4137-F103-257F-ADC41F8CF43C}"/>
              </a:ext>
            </a:extLst>
          </p:cNvPr>
          <p:cNvSpPr/>
          <p:nvPr/>
        </p:nvSpPr>
        <p:spPr>
          <a:xfrm>
            <a:off x="190098" y="414337"/>
            <a:ext cx="2677307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ΝΕΟΛΙΘΙΚΗ ΕΠΟΧΗ</a:t>
            </a:r>
            <a:endParaRPr lang="el-CY" sz="3200" b="1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958A6A-DE54-AFFD-6547-3F48C8A0E381}"/>
              </a:ext>
            </a:extLst>
          </p:cNvPr>
          <p:cNvSpPr/>
          <p:nvPr/>
        </p:nvSpPr>
        <p:spPr>
          <a:xfrm>
            <a:off x="3764738" y="347408"/>
            <a:ext cx="2473351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ΕΠΟΧΗ ΤΟΥ ΧΑΛΚΟΥ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39DFA8A-066F-42C0-2C61-1D956DA0B5BA}"/>
              </a:ext>
            </a:extLst>
          </p:cNvPr>
          <p:cNvSpPr/>
          <p:nvPr/>
        </p:nvSpPr>
        <p:spPr>
          <a:xfrm>
            <a:off x="7751561" y="347408"/>
            <a:ext cx="290730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ΓΕΩΜΕΤΡΙΚΗ ΕΠΟΧΗ</a:t>
            </a:r>
            <a:endParaRPr lang="el-CY" sz="3200" b="1" dirty="0"/>
          </a:p>
        </p:txBody>
      </p:sp>
      <p:pic>
        <p:nvPicPr>
          <p:cNvPr id="2050" name="Picture 2" descr="Νεολιθική εποχή (6500-3000 π.Χ.)">
            <a:extLst>
              <a:ext uri="{FF2B5EF4-FFF2-40B4-BE49-F238E27FC236}">
                <a16:creationId xmlns:a16="http://schemas.microsoft.com/office/drawing/2014/main" id="{94FF5B51-ECDA-2F6B-B23A-2090C95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1" y="2014537"/>
            <a:ext cx="2152018" cy="3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-5. Μυκηναϊκός Πολιτισμός, Ο Μυκηναϊκός Κόσμος">
            <a:extLst>
              <a:ext uri="{FF2B5EF4-FFF2-40B4-BE49-F238E27FC236}">
                <a16:creationId xmlns:a16="http://schemas.microsoft.com/office/drawing/2014/main" id="{1D7E5732-3032-4557-E3DB-7C5BBA8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59" y="2184352"/>
            <a:ext cx="2677307" cy="26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574AFF0-75AB-32DB-01D2-F345EA5A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7866560" y="2184352"/>
            <a:ext cx="2677307" cy="2660743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55ACE42-5D72-C1CC-E917-298D03D869A3}"/>
              </a:ext>
            </a:extLst>
          </p:cNvPr>
          <p:cNvSpPr/>
          <p:nvPr/>
        </p:nvSpPr>
        <p:spPr>
          <a:xfrm>
            <a:off x="112606" y="5493544"/>
            <a:ext cx="255310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μόνιμη εγκατάσταση</a:t>
            </a:r>
            <a:endParaRPr lang="el-CY" sz="28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86A68D7-83F0-FDE2-5DEB-CFDAEF1B67DF}"/>
              </a:ext>
            </a:extLst>
          </p:cNvPr>
          <p:cNvSpPr/>
          <p:nvPr/>
        </p:nvSpPr>
        <p:spPr>
          <a:xfrm>
            <a:off x="3662759" y="5490031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εμπόριο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61E5F4F-5E28-85CF-542B-ED99713AE7A4}"/>
              </a:ext>
            </a:extLst>
          </p:cNvPr>
          <p:cNvSpPr/>
          <p:nvPr/>
        </p:nvSpPr>
        <p:spPr>
          <a:xfrm>
            <a:off x="8139114" y="5490032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Α’ Ελληνικός Αποικισμός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32911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128954" y="93784"/>
            <a:ext cx="11852031" cy="6646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20. </a:t>
            </a:r>
          </a:p>
        </p:txBody>
      </p:sp>
    </p:spTree>
    <p:extLst>
      <p:ext uri="{BB962C8B-B14F-4D97-AF65-F5344CB8AC3E}">
        <p14:creationId xmlns:p14="http://schemas.microsoft.com/office/powerpoint/2010/main" val="299166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</p:spTree>
    <p:extLst>
      <p:ext uri="{BB962C8B-B14F-4D97-AF65-F5344CB8AC3E}">
        <p14:creationId xmlns:p14="http://schemas.microsoft.com/office/powerpoint/2010/main" val="416701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Ανάλυση πηγής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1BEB-C03B-5127-34D9-0508122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ABD479-38A4-2B44-E575-D26167A5B50F}"/>
              </a:ext>
            </a:extLst>
          </p:cNvPr>
          <p:cNvSpPr/>
          <p:nvPr/>
        </p:nvSpPr>
        <p:spPr>
          <a:xfrm>
            <a:off x="6853238" y="2143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δημιουργός  πηγής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22DCEF2-335F-38FF-C67E-5789445038E3}"/>
              </a:ext>
            </a:extLst>
          </p:cNvPr>
          <p:cNvSpPr/>
          <p:nvPr/>
        </p:nvSpPr>
        <p:spPr>
          <a:xfrm>
            <a:off x="6853238" y="18216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χρονολογία δημιουργίας</a:t>
            </a:r>
            <a:endParaRPr lang="el-CY" sz="3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8BCC00A-8816-344E-EBE4-241CC36A1AA1}"/>
              </a:ext>
            </a:extLst>
          </p:cNvPr>
          <p:cNvSpPr/>
          <p:nvPr/>
        </p:nvSpPr>
        <p:spPr>
          <a:xfrm>
            <a:off x="6853238" y="34290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τόπος  δημιουργίας</a:t>
            </a:r>
            <a:endParaRPr lang="el-CY" sz="36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29E6C95-9712-65A6-6E43-203EA037C0BB}"/>
              </a:ext>
            </a:extLst>
          </p:cNvPr>
          <p:cNvSpPr/>
          <p:nvPr/>
        </p:nvSpPr>
        <p:spPr>
          <a:xfrm>
            <a:off x="700563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θέμα πηγής</a:t>
            </a:r>
            <a:endParaRPr lang="el-CY" sz="36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9436F86-89A0-B493-3F4A-E1879C484AF6}"/>
              </a:ext>
            </a:extLst>
          </p:cNvPr>
          <p:cNvSpPr/>
          <p:nvPr/>
        </p:nvSpPr>
        <p:spPr>
          <a:xfrm>
            <a:off x="119538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κοινό στο οποίο απευθύνεται</a:t>
            </a:r>
            <a:endParaRPr lang="el-CY" sz="3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0EA0F9CF-1EEB-B3FF-6862-9D2E89354708}"/>
              </a:ext>
            </a:extLst>
          </p:cNvPr>
          <p:cNvSpPr/>
          <p:nvPr/>
        </p:nvSpPr>
        <p:spPr>
          <a:xfrm>
            <a:off x="614363" y="178587"/>
            <a:ext cx="5815013" cy="4586287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dirty="0"/>
              <a:t>πηγές</a:t>
            </a:r>
            <a:endParaRPr lang="el-CY" sz="9600" dirty="0"/>
          </a:p>
        </p:txBody>
      </p:sp>
    </p:spTree>
    <p:extLst>
      <p:ext uri="{BB962C8B-B14F-4D97-AF65-F5344CB8AC3E}">
        <p14:creationId xmlns:p14="http://schemas.microsoft.com/office/powerpoint/2010/main" val="193806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28177-C1DD-81EB-3ABE-EFAAD6A7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E4761-DD26-80F6-A0C3-FB5A4DA4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3DD2EA-E36D-4CBA-92BF-0C16283FC305}"/>
              </a:ext>
            </a:extLst>
          </p:cNvPr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0DE205C-AA7E-0EA8-AC17-F768F246242E}"/>
              </a:ext>
            </a:extLst>
          </p:cNvPr>
          <p:cNvSpPr/>
          <p:nvPr/>
        </p:nvSpPr>
        <p:spPr>
          <a:xfrm>
            <a:off x="3729038" y="426475"/>
            <a:ext cx="5229225" cy="687950"/>
          </a:xfrm>
          <a:prstGeom prst="round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Α’ Ελληνικός Αποικισμός 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92191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βάλ 7">
            <a:extLst>
              <a:ext uri="{FF2B5EF4-FFF2-40B4-BE49-F238E27FC236}">
                <a16:creationId xmlns:a16="http://schemas.microsoft.com/office/drawing/2014/main" id="{396F311A-9CAA-9D77-21D1-CB2C579B56FB}"/>
              </a:ext>
            </a:extLst>
          </p:cNvPr>
          <p:cNvSpPr/>
          <p:nvPr/>
        </p:nvSpPr>
        <p:spPr>
          <a:xfrm>
            <a:off x="471488" y="126575"/>
            <a:ext cx="3086100" cy="2923936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πηγή</a:t>
            </a:r>
            <a:endParaRPr lang="el-CY" sz="5400" dirty="0"/>
          </a:p>
        </p:txBody>
      </p:sp>
      <p:pic>
        <p:nvPicPr>
          <p:cNvPr id="3" name="Εικόνα 2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594FAB8-7D8C-D32B-8DA2-FBF27854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7" t="47685" r="19592" b="11222"/>
          <a:stretch>
            <a:fillRect/>
          </a:stretch>
        </p:blipFill>
        <p:spPr>
          <a:xfrm rot="5400000">
            <a:off x="5973154" y="-1827582"/>
            <a:ext cx="3831855" cy="766286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3A87786-8928-1E99-E993-67E4E9EBBEC6}"/>
              </a:ext>
            </a:extLst>
          </p:cNvPr>
          <p:cNvSpPr/>
          <p:nvPr/>
        </p:nvSpPr>
        <p:spPr>
          <a:xfrm>
            <a:off x="765484" y="3428999"/>
            <a:ext cx="281463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Μανόλης Ανδρονίκου κ.ά., </a:t>
            </a:r>
            <a:r>
              <a:rPr lang="el-GR" sz="2800" i="1" dirty="0"/>
              <a:t>Ιστορία  του Ελληνικού Έθνους,</a:t>
            </a:r>
            <a:r>
              <a:rPr lang="el-GR" sz="2800" dirty="0"/>
              <a:t> τόμος  Β’, Αθήνα, 1971, σελ. 24. </a:t>
            </a:r>
          </a:p>
        </p:txBody>
      </p:sp>
      <p:pic>
        <p:nvPicPr>
          <p:cNvPr id="10" name="Εικόνα 9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64F45A-8C5F-46A4-2C0B-4203AAE2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7" t="4352" r="19167" b="50185"/>
          <a:stretch>
            <a:fillRect/>
          </a:stretch>
        </p:blipFill>
        <p:spPr>
          <a:xfrm rot="5642729">
            <a:off x="6392799" y="1222957"/>
            <a:ext cx="2765068" cy="77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5" y="1242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8414657" y="3595439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Α΄ Ελληνικός Αποικισμός:</a:t>
            </a:r>
          </a:p>
          <a:p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500199" y="2337958"/>
            <a:ext cx="313091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Γεωμετρική Εποχή</a:t>
            </a: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1117919" y="323601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chemeClr val="tx1"/>
                </a:solidFill>
              </a:rPr>
              <a:t>Ιστορικοί Χρόνοι</a:t>
            </a:r>
          </a:p>
        </p:txBody>
      </p:sp>
    </p:spTree>
    <p:extLst>
      <p:ext uri="{BB962C8B-B14F-4D97-AF65-F5344CB8AC3E}">
        <p14:creationId xmlns:p14="http://schemas.microsoft.com/office/powerpoint/2010/main" val="35478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7024-59C8-519C-BB78-3987A417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83D98F3-7871-F20B-31B6-DB8C4DF90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08941597-2345-264C-B2FB-CEE14DD0731C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ΙΣΤΟΡΙΚΟΙ ΧΡΟΝΟΙ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3E01-E617-3D72-3738-0F6E68B4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E2447F71-4B56-1461-2AEB-B4660F9C8B4E}"/>
              </a:ext>
            </a:extLst>
          </p:cNvPr>
          <p:cNvSpPr/>
          <p:nvPr/>
        </p:nvSpPr>
        <p:spPr>
          <a:xfrm>
            <a:off x="8597666" y="458384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άνθηση : ανάπτυξη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146937BE-9EB1-7A10-1E33-87CC6DE66175}"/>
              </a:ext>
            </a:extLst>
          </p:cNvPr>
          <p:cNvSpPr/>
          <p:nvPr/>
        </p:nvSpPr>
        <p:spPr>
          <a:xfrm>
            <a:off x="714375" y="27688"/>
            <a:ext cx="462883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μοτίβο :  στοιχείο/ σχήμα  που επαναλαμβάνεται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11E2494F-4BA1-D0A3-9B80-A6D1B4293AE1}"/>
              </a:ext>
            </a:extLst>
          </p:cNvPr>
          <p:cNvSpPr/>
          <p:nvPr/>
        </p:nvSpPr>
        <p:spPr>
          <a:xfrm>
            <a:off x="4934558" y="263387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εύρωστος : δυνατός</a:t>
            </a: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06B13D4-7C05-57B4-B4C5-F13CEA11EE58}"/>
              </a:ext>
            </a:extLst>
          </p:cNvPr>
          <p:cNvSpPr/>
          <p:nvPr/>
        </p:nvSpPr>
        <p:spPr>
          <a:xfrm>
            <a:off x="674946" y="3168215"/>
            <a:ext cx="4259612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στενότητα : περιορισμός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36A1DC3B-5E3A-EC7F-398A-0CDFFF46B623}"/>
              </a:ext>
            </a:extLst>
          </p:cNvPr>
          <p:cNvSpPr/>
          <p:nvPr/>
        </p:nvSpPr>
        <p:spPr>
          <a:xfrm>
            <a:off x="8441635" y="3275180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μαρασμός : σταδιακή μείωση που καταλήγει στην καταστροφή</a:t>
            </a:r>
          </a:p>
        </p:txBody>
      </p:sp>
      <p:pic>
        <p:nvPicPr>
          <p:cNvPr id="3074" name="Picture 2" descr="Sensational Message Stock Illustrations – 74 Sensational Message Stock  Illustrations, Vectors &amp; Clipart - Dreamstime">
            <a:extLst>
              <a:ext uri="{FF2B5EF4-FFF2-40B4-BE49-F238E27FC236}">
                <a16:creationId xmlns:a16="http://schemas.microsoft.com/office/drawing/2014/main" id="{40779646-3D76-B36B-FC0E-2A9379005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55" y="533667"/>
            <a:ext cx="1785670" cy="17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βάλ 6">
            <a:extLst>
              <a:ext uri="{FF2B5EF4-FFF2-40B4-BE49-F238E27FC236}">
                <a16:creationId xmlns:a16="http://schemas.microsoft.com/office/drawing/2014/main" id="{1F6C43C5-F78F-F9FA-2601-4D8260DF66E6}"/>
              </a:ext>
            </a:extLst>
          </p:cNvPr>
          <p:cNvSpPr/>
          <p:nvPr/>
        </p:nvSpPr>
        <p:spPr>
          <a:xfrm>
            <a:off x="6655965" y="258581"/>
            <a:ext cx="1785670" cy="1351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ΠΡΟΣΟΧΗ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ea typeface="Aptos" panose="020B0004020202020204" pitchFamily="34" charset="0"/>
              </a:rPr>
              <a:t>τσουλάκος</a:t>
            </a:r>
            <a:r>
              <a:rPr lang="el-CY" dirty="0">
                <a:ea typeface="Aptos" panose="020B0004020202020204" pitchFamily="34" charset="0"/>
              </a:rPr>
              <a:t>, </a:t>
            </a:r>
            <a:r>
              <a:rPr lang="el-CY" dirty="0" err="1">
                <a:ea typeface="Aptos" panose="020B0004020202020204" pitchFamily="34" charset="0"/>
              </a:rPr>
              <a:t>Γεωργί</a:t>
            </a:r>
            <a:r>
              <a:rPr lang="el-CY" dirty="0"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ea typeface="Aptos" panose="020B0004020202020204" pitchFamily="34" charset="0"/>
              </a:rPr>
              <a:t> </a:t>
            </a:r>
            <a:r>
              <a:rPr lang="el-GR" dirty="0" err="1">
                <a:ea typeface="Aptos" panose="020B0004020202020204" pitchFamily="34" charset="0"/>
              </a:rPr>
              <a:t>σσ</a:t>
            </a:r>
            <a:r>
              <a:rPr lang="el-GR" dirty="0">
                <a:ea typeface="Aptos" panose="020B0004020202020204" pitchFamily="34" charset="0"/>
              </a:rPr>
              <a:t>. 38-39. 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/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A0EE-7BCB-9DDB-C702-3CD2452A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DE7C6753-6375-C5AB-6E84-2576435A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15DEC6FA-821F-F4EB-51A1-35B88411DF78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96C1162-C801-070F-108F-4871AD69B914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>
                <a:highlight>
                  <a:srgbClr val="FFFF00"/>
                </a:highlight>
              </a:rPr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395652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38AB-8DF1-82D1-4700-F7D2F4D9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936BA57-79A3-51C3-0237-61DCD38F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4C3CDFD-2C9D-2A54-492D-15EA87E5BB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E728D5F-8A71-46C1-2A97-9437CEE463A5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/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1564753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C6AA-0644-FF92-EDA0-1D798337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33E71FA-519B-B92A-7028-85EFEA2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64A20BE-AEEA-135E-7242-5BB6A92636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8A92DA7-46C6-7D28-C2A1-A7D2A284E74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>
                <a:highlight>
                  <a:srgbClr val="FFFF00"/>
                </a:highlight>
              </a:rPr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3370793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349B5-E9F6-EB35-3466-FDC58D1C9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AFBA738-7C71-83F3-4AB7-90C8CB5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91DAA12-966B-4A1C-0B3C-226A37592073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AC0947-5310-8006-B003-7727908639F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13105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9A732-3E3A-3A91-5BAE-BACF43426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DA6A457-1602-9637-C142-E73C0A8F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37C5E4D-36B6-0BB8-9EE8-ED2A4B9C0CB5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E15B499-08C4-5400-0F0B-AF5D1EA97E8C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</a:t>
            </a:r>
            <a:r>
              <a:rPr lang="el-GR" sz="3200" dirty="0">
                <a:highlight>
                  <a:srgbClr val="FFFF00"/>
                </a:highlight>
              </a:rPr>
              <a:t>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651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Νεολιθική εποχή.pdf">
            <a:extLst>
              <a:ext uri="{FF2B5EF4-FFF2-40B4-BE49-F238E27FC236}">
                <a16:creationId xmlns:a16="http://schemas.microsoft.com/office/drawing/2014/main" id="{3AA5E0E4-1AEB-A40C-FC10-0ABFF8CC9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9CDFB25-5B6F-E8CC-0824-7A1F43FF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67" b="25417"/>
          <a:stretch>
            <a:fillRect/>
          </a:stretch>
        </p:blipFill>
        <p:spPr>
          <a:xfrm>
            <a:off x="142875" y="242888"/>
            <a:ext cx="11658600" cy="62293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49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BDB4-6D43-64A0-B7A7-7327D35B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021BF439-A989-4274-C11C-D04B6C29785D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21706EFF-2607-B006-1A2D-B2FB2A3EF4E1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C4415638-2C2E-0338-2B62-2E0239BC85F4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243BB18-3893-AD3A-05F1-7CBBC5040BA8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6530C84-5EBF-BDC3-84A3-75EE17DA21BD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EF9641F-9202-F786-7269-7CEE00CA633B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7B2A05F3-31AE-BFEF-5149-600631DF3560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4B95FD1-4232-DE5F-01EC-3EA572F22D43}"/>
              </a:ext>
            </a:extLst>
          </p:cNvPr>
          <p:cNvSpPr/>
          <p:nvPr/>
        </p:nvSpPr>
        <p:spPr>
          <a:xfrm>
            <a:off x="6824664" y="2481945"/>
            <a:ext cx="4691742" cy="64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AEA81243-A84C-A414-0E48-9DB01EA6737A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67637CDD-D626-309C-4F83-58B9F6EA16C4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CAF651C-BC04-C19A-556E-678CF226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0ACE1035-45DB-CBEB-6665-42730D3981F7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8B29C85-A983-9484-65FE-04765062C0AB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8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1100 – 800 π.Χ.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824664" y="2275115"/>
            <a:ext cx="4691742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(α) οι μετακινήσεις των ελληνικών φύλων </a:t>
            </a:r>
            <a:r>
              <a:rPr lang="el-GR" b="1" dirty="0">
                <a:sym typeface="Wingdings" panose="05000000000000000000" pitchFamily="2" charset="2"/>
              </a:rPr>
              <a:t> </a:t>
            </a:r>
            <a:r>
              <a:rPr lang="el-GR" b="1" dirty="0"/>
              <a:t> γενική στενότητα του χώρου, </a:t>
            </a:r>
          </a:p>
          <a:p>
            <a:pPr algn="ctr"/>
            <a:r>
              <a:rPr lang="el-GR" b="1" dirty="0"/>
              <a:t>(β) ο οικονομικός μαρασμός και</a:t>
            </a:r>
          </a:p>
          <a:p>
            <a:pPr algn="ctr"/>
            <a:r>
              <a:rPr lang="el-GR" b="1" dirty="0"/>
              <a:t> (γ) η ανασφάλεια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νησιά του Αιγαίου </a:t>
            </a:r>
          </a:p>
          <a:p>
            <a:pPr algn="ctr"/>
            <a:r>
              <a:rPr lang="el-GR" b="1" dirty="0"/>
              <a:t>δυτικά παράλια της Μικράς Ασίας</a:t>
            </a:r>
            <a:endParaRPr lang="en-US" b="1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Α΄ Ελληνικός Αποικισμός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DBA7E1-C5BC-33A5-48F4-FFBD2C63CC64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b="1" dirty="0"/>
              <a:t>(α) οικονομική ανάπτυξη </a:t>
            </a:r>
            <a:r>
              <a:rPr lang="el-GR" b="1" dirty="0">
                <a:sym typeface="Wingdings" panose="05000000000000000000" pitchFamily="2" charset="2"/>
              </a:rPr>
              <a:t></a:t>
            </a:r>
            <a:r>
              <a:rPr lang="el-GR" b="1" dirty="0"/>
              <a:t> οι ελληνικές πόλεις της Μικράς Ασίας αναπτύσσονται σε εύρωστα εμπορικά κέντρα </a:t>
            </a:r>
          </a:p>
          <a:p>
            <a:r>
              <a:rPr lang="el-GR" b="1" dirty="0"/>
              <a:t>(β)  πολιτισμική άνθηση.</a:t>
            </a: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61A8-9405-7B72-610B-5CCAF707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CC29EF59-8534-BE94-0DE5-8CF2A5E8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84C3000D-36F0-EC6C-1497-275D5045E9BB}"/>
              </a:ext>
            </a:extLst>
          </p:cNvPr>
          <p:cNvSpPr/>
          <p:nvPr/>
        </p:nvSpPr>
        <p:spPr>
          <a:xfrm>
            <a:off x="3929063" y="194995"/>
            <a:ext cx="7389379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Επικαιροποίηση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Μάιος 1919: Τα ελληνικά στρατεύματα στη Σμύρνη και τα αιματηρά επεισόδια  που προκάλεσαν οι Τούρκοι">
            <a:extLst>
              <a:ext uri="{FF2B5EF4-FFF2-40B4-BE49-F238E27FC236}">
                <a16:creationId xmlns:a16="http://schemas.microsoft.com/office/drawing/2014/main" id="{EEA682EE-7E06-CCE4-8ADD-B101AC64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1" y="1333500"/>
            <a:ext cx="5424489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4C642-649B-4173-9405-D8FD5FC0264E}"/>
              </a:ext>
            </a:extLst>
          </p:cNvPr>
          <p:cNvSpPr txBox="1"/>
          <p:nvPr/>
        </p:nvSpPr>
        <p:spPr>
          <a:xfrm>
            <a:off x="427434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https://share.google/xvgZE4wRf9EPHPQDH</a:t>
            </a:r>
          </a:p>
        </p:txBody>
      </p:sp>
      <p:pic>
        <p:nvPicPr>
          <p:cNvPr id="1034" name="Picture 10" descr="Πεθαίνοντας στη Μικρά Ασία - Η άγνωστη ιστορία των Ελλήνων που αιχμαλώτισαν  οι Τούρκοι το 1922">
            <a:extLst>
              <a:ext uri="{FF2B5EF4-FFF2-40B4-BE49-F238E27FC236}">
                <a16:creationId xmlns:a16="http://schemas.microsoft.com/office/drawing/2014/main" id="{F1ADB410-A9D1-12FF-CC6F-13A705A3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72" y="1333499"/>
            <a:ext cx="5424489" cy="47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06BD8-9F7A-62D7-67A8-9BBAC39DF00F}"/>
              </a:ext>
            </a:extLst>
          </p:cNvPr>
          <p:cNvSpPr txBox="1"/>
          <p:nvPr/>
        </p:nvSpPr>
        <p:spPr>
          <a:xfrm>
            <a:off x="6290072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https://share.google/Sub92v2vdAOd40G9x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A1027C3-0A37-0417-9B6D-6B6950E581C5}"/>
              </a:ext>
            </a:extLst>
          </p:cNvPr>
          <p:cNvSpPr/>
          <p:nvPr/>
        </p:nvSpPr>
        <p:spPr>
          <a:xfrm>
            <a:off x="427434" y="271463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Μικρασιατική εκστρατεία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Ελληνικό  σχολικό εγχειρίδιο </a:t>
            </a: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FDA5494-3CDD-4DA1-553D-A31AC18296AB}"/>
              </a:ext>
            </a:extLst>
          </p:cNvPr>
          <p:cNvSpPr/>
          <p:nvPr/>
        </p:nvSpPr>
        <p:spPr>
          <a:xfrm>
            <a:off x="5962650" y="247650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Πόλεμος  της Ανεξαρτησίας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Τουρκικό σχολικό εγχειρίδιο 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0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753867-090C-63F1-1B52-DDF1CC59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ΣΜΥΡΝΗ 1922 ΜΙΚΡΑΣΙΑΤΙΚΗ ΚΑΤΑΣΤΡΟΦΗ</a:t>
            </a:r>
            <a:endParaRPr lang="el-CY" dirty="0"/>
          </a:p>
        </p:txBody>
      </p:sp>
      <p:pic>
        <p:nvPicPr>
          <p:cNvPr id="4" name="Ηλεκτρονικά πολυμέσα 3" title="ΣΜΥΡΝΗ 1922   ΜΙΚΡΑΣΙΑΤΙΚΗ ΚΑΤΑΣΤΡΟΦΗ">
            <a:hlinkClick r:id="" action="ppaction://media"/>
            <a:extLst>
              <a:ext uri="{FF2B5EF4-FFF2-40B4-BE49-F238E27FC236}">
                <a16:creationId xmlns:a16="http://schemas.microsoft.com/office/drawing/2014/main" id="{4C567C4D-BFDD-E97B-4E8D-97DC4CD3A1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6FCC03-E085-AFEE-AB12-54DB92D4F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38" y="414339"/>
            <a:ext cx="6019800" cy="5810250"/>
          </a:xfrm>
        </p:spPr>
        <p:txBody>
          <a:bodyPr>
            <a:normAutofit/>
          </a:bodyPr>
          <a:lstStyle/>
          <a:p>
            <a:r>
              <a:rPr lang="el-GR" dirty="0"/>
              <a:t>Ο Σπύρος Παπαγεωργίου στο «</a:t>
            </a:r>
            <a:r>
              <a:rPr lang="el-GR" i="1" dirty="0"/>
              <a:t>Ντούρας ο Τουρκομερίτης</a:t>
            </a:r>
            <a:r>
              <a:rPr lang="el-GR" dirty="0"/>
              <a:t>»,</a:t>
            </a:r>
            <a:r>
              <a:rPr lang="el-GR" i="1" dirty="0"/>
              <a:t> </a:t>
            </a:r>
            <a:r>
              <a:rPr lang="el-GR" dirty="0"/>
              <a:t>με αφορμή την εκδίωξη των Ελλήνων από τη Σμύρνη, συγκροτεί   την εικόνα του  εθνικού Άλλου  </a:t>
            </a:r>
            <a:r>
              <a:rPr lang="el-GR" i="1" dirty="0"/>
              <a:t>«ο Τούρκος στο θυμό του  πάντα έχει  δυο φωτιές,  μια στην  ψυχή του και  μια στο χέρι»</a:t>
            </a:r>
            <a:r>
              <a:rPr lang="el-GR" dirty="0"/>
              <a:t>.</a:t>
            </a:r>
            <a:endParaRPr lang="el-CY" dirty="0"/>
          </a:p>
          <a:p>
            <a:r>
              <a:rPr lang="el-GR" dirty="0"/>
              <a:t>Περιοδικό </a:t>
            </a:r>
            <a:r>
              <a:rPr lang="el-GR" i="1" dirty="0"/>
              <a:t>Φιλολογική Κύπρος,</a:t>
            </a:r>
            <a:r>
              <a:rPr lang="el-GR" dirty="0"/>
              <a:t> «Ντούρος ο Τουρκομερίτης»</a:t>
            </a:r>
            <a:r>
              <a:rPr lang="el-GR" i="1" dirty="0"/>
              <a:t>,</a:t>
            </a:r>
            <a:r>
              <a:rPr lang="el-GR" dirty="0"/>
              <a:t> Ελληνικός Πνευματικός Όμιλος Κύπρου, 1963, σελ. 78.</a:t>
            </a:r>
            <a:endParaRPr lang="el-CY" dirty="0"/>
          </a:p>
          <a:p>
            <a:endParaRPr lang="el-CY" dirty="0"/>
          </a:p>
        </p:txBody>
      </p:sp>
      <p:pic>
        <p:nvPicPr>
          <p:cNvPr id="4" name="Εικόνα 3" descr="Εικόνα που περιέχει κείμενο, βιβλίο, χαρτί, γρά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3C443A4-2D54-E68E-43D0-3C5CF725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22500" r="4790" b="14167"/>
          <a:stretch>
            <a:fillRect/>
          </a:stretch>
        </p:blipFill>
        <p:spPr>
          <a:xfrm>
            <a:off x="448235" y="94027"/>
            <a:ext cx="5038165" cy="66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3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1D3EDD-B462-55B8-222F-E770E8CE8059}"/>
              </a:ext>
            </a:extLst>
          </p:cNvPr>
          <p:cNvSpPr txBox="1"/>
          <p:nvPr/>
        </p:nvSpPr>
        <p:spPr>
          <a:xfrm>
            <a:off x="271462" y="596429"/>
            <a:ext cx="11358562" cy="5665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1ῃ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μηνὸς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τηλεγράφημα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Σεβασμ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Μητροπολίτου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Κιτίου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Λάρνακος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ἀνήγγειλε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ἐντ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Δήμαρχον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Λευκωσίας κ.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Λιασίδην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ὅτι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ἀτμόπλοιον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ἔφερε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506  πρόσφυγας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ἀκτῶν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Ἀλλαγιᾶς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ἀνέφερε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περὶ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μερίμνης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πολιτικαῖς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ὅπως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ἐπιτραπῇ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ἡ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ἀποβίβασις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Κύπρον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Περιοδικό </a:t>
            </a:r>
            <a:r>
              <a:rPr lang="el-GR" sz="14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15 Οκτωβρίου 1922. </a:t>
            </a:r>
            <a:endParaRPr lang="el-CY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Εὐστρατίου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Λάρνακα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ἀφιχθέντων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Κυπρίων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εὑρίσκεται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ὁ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1912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ἀδιαλείπτως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ὑπηρετῶν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Ἑλληνικῷ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στρατῷ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ἐπαξίως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προβιβασθεὶς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ἐπιλοχίαν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Εὐστάθιος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χ΄΄ Δημητρίου. Ὁ  κ. Χατζηδημητρίου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παρηκολούθησε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Μικρασιατικὸν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πόλεμον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τελευταίως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μάλιστα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αἰχμαλωτισθέντος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σώματος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Κλαδᾶ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κατώρθωσε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ὅμως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εὐτυχῶς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ἀποδράσῃ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σωθῇ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εὑρισκόμενος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νῦν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λοιμοκαθαρτηρίῳ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Εφημερίδα </a:t>
            </a:r>
            <a:r>
              <a:rPr lang="el-GR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Φωνή της Κύπρου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«ΕΚ ΛΑΡΝΑΚΟΣ»,  5)18 Νοεμβρίου 1922.</a:t>
            </a: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endParaRPr lang="el-GR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[...] Πάνυ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ἀξιέπαινον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δρᾶσιν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ἐξακολουθεῖ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καταβάλλον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Ἕνωσις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Ἑλληνίδων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»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ὑπὲρ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ἀνακουφίσεως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προσφύγων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Μ.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Ἀσίας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συμμορφούμενον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συστατήριον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ἐπιστολὴν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Μ.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Ἀρχιεπισκόπου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αὐτὸ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ζήτημα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προστασίας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ἐπεδόθη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μετὰ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πολλοῦ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ζήλου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συλλογὴν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ἐμπόρων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διαφόρων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εἰδῶν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ὑφασμάτων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ὧ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παρασκευάσθησαν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ἐνδύματα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κατανεμηθέντα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τοὺς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πρόσφυγας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ὄχι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μόνον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Λευκωσίᾳ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ἀλλὰ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ἄλλαις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πόλεσι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Κύπρου. Λίαν  πολύτιμος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τούτῳ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ἐνέργειαν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εἶνε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ἡ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συμβολη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ἐριτίμου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προέδρου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κ.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Θεανοῦς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Λιασίδου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ἐλλογ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Διευθυντρίας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Παρθεναγωγείου  Φανερωμένης Δ)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Ἑλένης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Χρίστου,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λοιπῶν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διδασκαλισσῶν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μαθητριῶν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  </a:t>
            </a:r>
            <a:endParaRPr lang="el-CY" sz="1400" dirty="0">
              <a:effectLst/>
            </a:endParaRPr>
          </a:p>
          <a:p>
            <a:pPr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Περιοδικό </a:t>
            </a:r>
            <a:r>
              <a:rPr lang="el-GR" sz="1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30 Σεπτεμβρίου 1922. </a:t>
            </a:r>
            <a:r>
              <a:rPr lang="el-GR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73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σκίτσο/σχέδι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71EE283B-6565-378E-0C0C-48327A3D3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17196" r="8412" b="7460"/>
          <a:stretch/>
        </p:blipFill>
        <p:spPr>
          <a:xfrm rot="5400000">
            <a:off x="-76621" y="1996426"/>
            <a:ext cx="4117617" cy="3493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022B70D9-B924-A74A-E09A-B24F700B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97" y="4419439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2E6580D-970D-8391-EB8D-57068913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23" y="5914041"/>
            <a:ext cx="3493329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5.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D12D7F2D-6928-E1D3-FD72-2D694FFE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8" y="121691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230A47E-533C-F153-5EDB-75504D98D3D4}"/>
              </a:ext>
            </a:extLst>
          </p:cNvPr>
          <p:cNvSpPr/>
          <p:nvPr/>
        </p:nvSpPr>
        <p:spPr>
          <a:xfrm>
            <a:off x="235525" y="137780"/>
            <a:ext cx="3493327" cy="1222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Ταχυδρομικό δελτάριο  με  στόχο την  οικονομική  ενίσχυση  του  Πολέμου της  Ανεξαρτησίας 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0B0BAE-737F-139E-DD45-D59285255647}"/>
              </a:ext>
            </a:extLst>
          </p:cNvPr>
          <p:cNvSpPr txBox="1">
            <a:spLocks/>
          </p:cNvSpPr>
          <p:nvPr/>
        </p:nvSpPr>
        <p:spPr>
          <a:xfrm>
            <a:off x="3851571" y="137780"/>
            <a:ext cx="33498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 Τ/κ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İbrahim Ali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πούλησε το άλογό του  και στήριξε την εκστρατεία για την οικονομική ενίσχυση   του Πολέμου  της  Ανεξαρτησίας.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Θέση περιεχομένου 4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E54D098-A2B4-CB2A-F405-85859D38D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33025" r="38817" b="4773"/>
          <a:stretch/>
        </p:blipFill>
        <p:spPr>
          <a:xfrm rot="5400000">
            <a:off x="3522106" y="2108713"/>
            <a:ext cx="4117618" cy="3240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A7B02C2-CDE8-1C4A-F824-8470A99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427" y="5858790"/>
            <a:ext cx="3240976" cy="8668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1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14.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Εικόνα 6" descr="Εικόνα που περιέχει κείμενο, βιβλίο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3DF0C54-90AB-9DE6-1C20-19977D5B4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96" r="9524" b="6191"/>
          <a:stretch/>
        </p:blipFill>
        <p:spPr>
          <a:xfrm rot="5400000">
            <a:off x="7635916" y="1510833"/>
            <a:ext cx="4117620" cy="4436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3A18CF6-48DA-7ACA-8BD1-A47D9C45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978" y="5858790"/>
            <a:ext cx="4613248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023A313-527E-1A22-2B82-DEE27AF7E165}"/>
              </a:ext>
            </a:extLst>
          </p:cNvPr>
          <p:cNvSpPr/>
          <p:nvPr/>
        </p:nvSpPr>
        <p:spPr>
          <a:xfrm>
            <a:off x="7519743" y="137780"/>
            <a:ext cx="44367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Ahmet Raşit Bey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δικηγόρος, αρθρογράφος στην εφημερίδα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Söz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ένθερμος  υποστηρικτής  του Πολέμου  της  Ανεξαρτησίας</a:t>
            </a:r>
            <a:r>
              <a:rPr lang="el-GR" sz="2000" dirty="0"/>
              <a:t>.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3775130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E7044-A621-9C1A-7CDA-E426825C8435}"/>
              </a:ext>
            </a:extLst>
          </p:cNvPr>
          <p:cNvSpPr txBox="1"/>
          <p:nvPr/>
        </p:nvSpPr>
        <p:spPr>
          <a:xfrm>
            <a:off x="309563" y="673653"/>
            <a:ext cx="11801475" cy="49984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0C6154-7286-253D-A1E6-0B8F3C9C6877}"/>
              </a:ext>
            </a:extLst>
          </p:cNvPr>
          <p:cNvSpPr/>
          <p:nvPr/>
        </p:nvSpPr>
        <p:spPr>
          <a:xfrm>
            <a:off x="11056144" y="1633360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2D7A6F6-E9F3-1A79-D3E2-810DCC1C1D1B}"/>
              </a:ext>
            </a:extLst>
          </p:cNvPr>
          <p:cNvSpPr/>
          <p:nvPr/>
        </p:nvSpPr>
        <p:spPr>
          <a:xfrm>
            <a:off x="11082338" y="248584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0B26ACA-3472-688A-0AB6-B575AA2FD23C}"/>
              </a:ext>
            </a:extLst>
          </p:cNvPr>
          <p:cNvSpPr/>
          <p:nvPr/>
        </p:nvSpPr>
        <p:spPr>
          <a:xfrm>
            <a:off x="11122819" y="349912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5EF2E16C-9EBF-7D72-05E4-6DF8E9CA729F}"/>
              </a:ext>
            </a:extLst>
          </p:cNvPr>
          <p:cNvSpPr/>
          <p:nvPr/>
        </p:nvSpPr>
        <p:spPr>
          <a:xfrm>
            <a:off x="11163300" y="481958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632CEA0-D310-1BD7-DF90-16B4E38671B8}"/>
              </a:ext>
            </a:extLst>
          </p:cNvPr>
          <p:cNvSpPr/>
          <p:nvPr/>
        </p:nvSpPr>
        <p:spPr>
          <a:xfrm>
            <a:off x="11056144" y="65820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DFCF0C6-9E2F-C608-5A1B-3D5D30E49994}"/>
              </a:ext>
            </a:extLst>
          </p:cNvPr>
          <p:cNvSpPr/>
          <p:nvPr/>
        </p:nvSpPr>
        <p:spPr>
          <a:xfrm>
            <a:off x="4672013" y="0"/>
            <a:ext cx="4257675" cy="942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ΙΣΤΟΡΙΑ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96490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60322-D7BB-461E-CBD6-FB0180A9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C5273-13EA-D7DF-5D61-2910671D0D56}"/>
              </a:ext>
            </a:extLst>
          </p:cNvPr>
          <p:cNvSpPr txBox="1"/>
          <p:nvPr/>
        </p:nvSpPr>
        <p:spPr>
          <a:xfrm>
            <a:off x="327421" y="605075"/>
            <a:ext cx="11801475" cy="4998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pic>
        <p:nvPicPr>
          <p:cNvPr id="1026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AA456A5F-AE23-A7AF-9AFA-E25F41877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0958512" y="415381"/>
            <a:ext cx="1233487" cy="10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B5556AE-BC13-22E2-F78A-39D0AF0B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185326" y="1488413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FFE2F7BD-9586-7227-C758-0ADFF931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1278065" y="2338146"/>
            <a:ext cx="930009" cy="7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17F0837D-92EB-4C3A-58F2-3FE5B26E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344274" y="4555464"/>
            <a:ext cx="952500" cy="8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46592EE-6F0A-49F6-001F-D2F6C904B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297245" y="3104285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0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</a:rPr>
              <a:t>Γεωμετρική Εποχή</a:t>
            </a:r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30399" r="43975" b="13533"/>
          <a:stretch>
            <a:fillRect/>
          </a:stretch>
        </p:blipFill>
        <p:spPr>
          <a:xfrm rot="5400000">
            <a:off x="2958431" y="-2004965"/>
            <a:ext cx="6275138" cy="11149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58837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FE80-B2E3-E9B2-F56F-ECE6B1FC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2D3DC-D4ED-7BA4-1317-126DA1003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3" t="34119" r="12479" b="14813"/>
          <a:stretch>
            <a:fillRect/>
          </a:stretch>
        </p:blipFill>
        <p:spPr>
          <a:xfrm rot="5400000">
            <a:off x="419314" y="347511"/>
            <a:ext cx="5905805" cy="6486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5BB58-08E5-0CE3-B77C-941ED327B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54381" r="29462" b="17297"/>
          <a:stretch/>
        </p:blipFill>
        <p:spPr>
          <a:xfrm rot="2161400">
            <a:off x="7144116" y="2914650"/>
            <a:ext cx="4600209" cy="2109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32E50-A48C-1768-CFC3-B8E3E5833EE2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1432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10912" r="10513" b="4986"/>
          <a:stretch/>
        </p:blipFill>
        <p:spPr>
          <a:xfrm>
            <a:off x="293077" y="128953"/>
            <a:ext cx="11805137" cy="6412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077" y="5990491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185. </a:t>
            </a:r>
          </a:p>
        </p:txBody>
      </p:sp>
    </p:spTree>
    <p:extLst>
      <p:ext uri="{BB962C8B-B14F-4D97-AF65-F5344CB8AC3E}">
        <p14:creationId xmlns:p14="http://schemas.microsoft.com/office/powerpoint/2010/main" val="339645166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1194</Words>
  <Application>Microsoft Office PowerPoint</Application>
  <PresentationFormat>Ευρεία οθόνη</PresentationFormat>
  <Paragraphs>172</Paragraphs>
  <Slides>38</Slides>
  <Notes>3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Google Sans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ΣΜΥΡΝΗ 1922 ΜΙΚΡΑΣΙΑΤΙΚΗ ΚΑΤΑΣΤΡΟΦΗ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424</cp:revision>
  <cp:lastPrinted>2024-12-16T05:00:07Z</cp:lastPrinted>
  <dcterms:created xsi:type="dcterms:W3CDTF">2024-09-11T17:26:53Z</dcterms:created>
  <dcterms:modified xsi:type="dcterms:W3CDTF">2026-01-22T06:44:23Z</dcterms:modified>
</cp:coreProperties>
</file>