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32" r:id="rId2"/>
    <p:sldId id="403" r:id="rId3"/>
    <p:sldId id="393" r:id="rId4"/>
    <p:sldId id="456" r:id="rId5"/>
    <p:sldId id="457" r:id="rId6"/>
    <p:sldId id="458" r:id="rId7"/>
    <p:sldId id="394" r:id="rId8"/>
    <p:sldId id="446" r:id="rId9"/>
    <p:sldId id="442" r:id="rId10"/>
    <p:sldId id="466" r:id="rId11"/>
    <p:sldId id="460" r:id="rId12"/>
    <p:sldId id="465" r:id="rId13"/>
    <p:sldId id="461" r:id="rId14"/>
    <p:sldId id="464" r:id="rId15"/>
    <p:sldId id="462" r:id="rId16"/>
    <p:sldId id="463" r:id="rId17"/>
    <p:sldId id="467" r:id="rId18"/>
    <p:sldId id="392" r:id="rId19"/>
    <p:sldId id="430" r:id="rId20"/>
    <p:sldId id="385" r:id="rId21"/>
    <p:sldId id="445" r:id="rId22"/>
    <p:sldId id="434" r:id="rId23"/>
    <p:sldId id="440" r:id="rId24"/>
    <p:sldId id="398" r:id="rId25"/>
    <p:sldId id="469" r:id="rId26"/>
    <p:sldId id="470" r:id="rId27"/>
    <p:sldId id="471" r:id="rId28"/>
    <p:sldId id="396" r:id="rId29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3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48104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57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mailto:elenecharalampous72@gmail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7175908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1778166" y="859066"/>
            <a:ext cx="8711487" cy="52605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800" b="1" dirty="0"/>
              <a:t>2</a:t>
            </a:r>
            <a:r>
              <a:rPr lang="en-US" sz="2800" b="1" dirty="0"/>
              <a:t>2</a:t>
            </a:r>
            <a:r>
              <a:rPr lang="el-GR" sz="2800" b="1" baseline="30000" dirty="0"/>
              <a:t>ο</a:t>
            </a:r>
            <a:r>
              <a:rPr lang="el-GR" sz="2800" b="1" dirty="0"/>
              <a:t> ΜΑΘΗΜΑ : ΓΕΩΜΕΤΡΙΚΗ ΕΠΟΧΗ (1100 – 800 π.Χ.) </a:t>
            </a:r>
            <a:r>
              <a:rPr lang="el-GR" sz="2800" dirty="0"/>
              <a:t>	</a:t>
            </a:r>
          </a:p>
          <a:p>
            <a:pPr algn="ctr"/>
            <a:r>
              <a:rPr lang="el-CY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 π</a:t>
            </a:r>
            <a:r>
              <a:rPr lang="el-CY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ολιτισμός</a:t>
            </a:r>
            <a:r>
              <a:rPr lang="el-CY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της Γεωμετρικής Επ</a:t>
            </a:r>
            <a:r>
              <a:rPr lang="el-CY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οχής</a:t>
            </a:r>
            <a:r>
              <a:rPr lang="el-CY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στην</a:t>
            </a:r>
            <a:r>
              <a:rPr lang="el-GR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Κύπρο</a:t>
            </a:r>
            <a:endParaRPr lang="en-US" sz="28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2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Α) Η Κύπρος  χωρισμένη  σε βασίλεια</a:t>
            </a:r>
            <a:endParaRPr lang="el-CY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Β) Εγκατάσταση  Φοινίκων στο </a:t>
            </a:r>
            <a:r>
              <a:rPr lang="el-G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Κίτιο</a:t>
            </a:r>
            <a:endParaRPr lang="el-CY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Γ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el-CY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οινικικές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επ</a:t>
            </a:r>
            <a:r>
              <a:rPr lang="el-CY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ιδράσεις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Θρησκεία 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θεά </a:t>
            </a:r>
            <a:r>
              <a:rPr lang="el-CY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Αστάρτη</a:t>
            </a:r>
            <a:r>
              <a:rPr lang="el-GR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θε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ά 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της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γονιμότητας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CY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  <a:p>
            <a:endParaRPr lang="en-US" sz="1400" u="sng" dirty="0"/>
          </a:p>
        </p:txBody>
      </p:sp>
      <p:pic>
        <p:nvPicPr>
          <p:cNvPr id="5" name="Εικόνα 4" descr="Εικόνα που περιέχει κείμενο, σκίτσο/σχέδιο, ζωγραφιά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CEC74A69-4DED-F824-31C3-89331BF17B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4740" r="20416" b="36720"/>
          <a:stretch/>
        </p:blipFill>
        <p:spPr>
          <a:xfrm rot="5400000">
            <a:off x="-829949" y="2819954"/>
            <a:ext cx="3433608" cy="1687288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σκίτσο/σχέδιο, ζωγραφιά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C348022E-0E43-4194-4557-0770B16CD1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4740" r="20416" b="36720"/>
          <a:stretch/>
        </p:blipFill>
        <p:spPr>
          <a:xfrm rot="5400000">
            <a:off x="9673836" y="4330273"/>
            <a:ext cx="3343275" cy="1687288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EE32AD28-7F08-9564-AF3E-DD6886AE69BB}"/>
              </a:ext>
            </a:extLst>
          </p:cNvPr>
          <p:cNvSpPr/>
          <p:nvPr/>
        </p:nvSpPr>
        <p:spPr>
          <a:xfrm rot="19364853">
            <a:off x="8223278" y="4802516"/>
            <a:ext cx="3941898" cy="84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6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964A5-66F5-4BDC-B995-80E83F11E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D9B63179-C374-42AE-2627-EFD58AA2F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50813334-D3EB-2345-AAAD-43F94FB1A2A6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Οι  Φοίνικες  είναι ξακουστοί  ____.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CF09ABC-5A7E-D276-5D5C-D65784FD42AD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γεωργοί</a:t>
            </a:r>
          </a:p>
          <a:p>
            <a:r>
              <a:rPr lang="el-GR" sz="4400" dirty="0"/>
              <a:t>Β. κτηνοτρόφοι</a:t>
            </a:r>
          </a:p>
          <a:p>
            <a:r>
              <a:rPr lang="el-GR" sz="4400" dirty="0">
                <a:highlight>
                  <a:srgbClr val="FFFF00"/>
                </a:highlight>
              </a:rPr>
              <a:t>Γ. έμποροι </a:t>
            </a:r>
          </a:p>
        </p:txBody>
      </p:sp>
    </p:spTree>
    <p:extLst>
      <p:ext uri="{BB962C8B-B14F-4D97-AF65-F5344CB8AC3E}">
        <p14:creationId xmlns:p14="http://schemas.microsoft.com/office/powerpoint/2010/main" val="1931825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2231-79E9-47F1-A3AE-4E711BCBC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5EAF3441-E733-2D18-9373-9E8E02CC6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ED98D961-6897-6DFB-CB37-2A4BECCA8FF7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Οι  Φοίνικες  δημιούργησαν ____.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E9B90BB-76B4-74A3-0FEB-DBC0029BB8B3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αποικίες</a:t>
            </a:r>
          </a:p>
          <a:p>
            <a:r>
              <a:rPr lang="el-GR" sz="4400" dirty="0"/>
              <a:t>Β. αγάλματα</a:t>
            </a:r>
          </a:p>
          <a:p>
            <a:r>
              <a:rPr lang="el-GR" sz="4400" dirty="0"/>
              <a:t>Γ. θολωτούς τάφους </a:t>
            </a:r>
          </a:p>
        </p:txBody>
      </p:sp>
    </p:spTree>
    <p:extLst>
      <p:ext uri="{BB962C8B-B14F-4D97-AF65-F5344CB8AC3E}">
        <p14:creationId xmlns:p14="http://schemas.microsoft.com/office/powerpoint/2010/main" val="2796717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55DD5-0FB6-E706-7C4C-494619CD3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C16FDA8-73F3-9608-896F-BC378427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CC76BC6E-C522-4171-939E-843D17D09E11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Οι  Φοίνικες  δημιούργησαν _____.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C73488D-B35C-C46F-7166-E201669C5835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>
                <a:highlight>
                  <a:srgbClr val="FFFF00"/>
                </a:highlight>
              </a:rPr>
              <a:t>Α. αποικίες</a:t>
            </a:r>
          </a:p>
          <a:p>
            <a:r>
              <a:rPr lang="el-GR" sz="4400" dirty="0"/>
              <a:t>Β. αγάλματα</a:t>
            </a:r>
          </a:p>
          <a:p>
            <a:r>
              <a:rPr lang="el-GR" sz="4400" dirty="0"/>
              <a:t>Γ. θολωτούς τάφους </a:t>
            </a:r>
          </a:p>
        </p:txBody>
      </p:sp>
    </p:spTree>
    <p:extLst>
      <p:ext uri="{BB962C8B-B14F-4D97-AF65-F5344CB8AC3E}">
        <p14:creationId xmlns:p14="http://schemas.microsoft.com/office/powerpoint/2010/main" val="97527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ED533-8C86-41FE-1D9D-8D9D1F75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63A438F5-3499-79DC-7BB5-81C617CA0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B338BC0C-CCBC-9E94-FF0F-749C558B5E26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Το </a:t>
            </a:r>
            <a:r>
              <a:rPr lang="el-GR" sz="3200" b="1" dirty="0" err="1"/>
              <a:t>Κίτιον</a:t>
            </a:r>
            <a:r>
              <a:rPr lang="el-GR" sz="3200" b="1" dirty="0"/>
              <a:t>  είναι η  σημερινή ____.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CF0CA82-8389-6505-E2C3-8D71FA6CA378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Λεμεσός</a:t>
            </a:r>
          </a:p>
          <a:p>
            <a:r>
              <a:rPr lang="el-GR" sz="4400" dirty="0"/>
              <a:t>Β. Λάρνακα</a:t>
            </a:r>
          </a:p>
          <a:p>
            <a:r>
              <a:rPr lang="el-GR" sz="4400" dirty="0"/>
              <a:t>Γ. Πάφος </a:t>
            </a:r>
          </a:p>
        </p:txBody>
      </p:sp>
    </p:spTree>
    <p:extLst>
      <p:ext uri="{BB962C8B-B14F-4D97-AF65-F5344CB8AC3E}">
        <p14:creationId xmlns:p14="http://schemas.microsoft.com/office/powerpoint/2010/main" val="17274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387CD-EC65-1C3C-D219-AC7E61F05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C58C48F1-E926-F36F-0217-5A37C4F03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3E3B2ABE-B0E0-57F4-3608-CBCACF4263FA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Το </a:t>
            </a:r>
            <a:r>
              <a:rPr lang="el-GR" sz="3200" b="1" dirty="0" err="1"/>
              <a:t>Κίτιον</a:t>
            </a:r>
            <a:r>
              <a:rPr lang="el-GR" sz="3200" b="1" dirty="0"/>
              <a:t>  είναι η  σημερινή _____.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FDEF189-499F-F2CE-B8AF-8054B74036EF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Λεμεσός</a:t>
            </a:r>
          </a:p>
          <a:p>
            <a:r>
              <a:rPr lang="el-GR" sz="4400" dirty="0">
                <a:highlight>
                  <a:srgbClr val="FFFF00"/>
                </a:highlight>
              </a:rPr>
              <a:t>Β. Λάρνακα</a:t>
            </a:r>
          </a:p>
          <a:p>
            <a:r>
              <a:rPr lang="el-GR" sz="4400" dirty="0"/>
              <a:t>Γ. Πάφος </a:t>
            </a:r>
          </a:p>
        </p:txBody>
      </p:sp>
    </p:spTree>
    <p:extLst>
      <p:ext uri="{BB962C8B-B14F-4D97-AF65-F5344CB8AC3E}">
        <p14:creationId xmlns:p14="http://schemas.microsoft.com/office/powerpoint/2010/main" val="3996697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24AC5-57FD-8299-80E7-0BFBBA4C8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B5D1EF94-348B-D8F5-EA08-619A8C40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1E3D94D-FD10-DEE1-6E88-217610F66B13}"/>
              </a:ext>
            </a:extLst>
          </p:cNvPr>
          <p:cNvSpPr/>
          <p:nvPr/>
        </p:nvSpPr>
        <p:spPr>
          <a:xfrm>
            <a:off x="5856174" y="0"/>
            <a:ext cx="6335825" cy="262890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Στο  ________ υπάρχουν τα ερείπια  του ναού της φοινικικής θεάς </a:t>
            </a:r>
            <a:r>
              <a:rPr lang="el-GR" sz="3200" b="1" dirty="0" err="1"/>
              <a:t>Αστάρτης</a:t>
            </a:r>
            <a:r>
              <a:rPr lang="el-GR" sz="3200" b="1" dirty="0"/>
              <a:t>. 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D9BE5F6-8FFA-B09B-687A-81A6290B46EF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</a:t>
            </a:r>
            <a:r>
              <a:rPr lang="el-GR" sz="4400" dirty="0" err="1"/>
              <a:t>Κίτιον</a:t>
            </a:r>
            <a:endParaRPr lang="el-GR" sz="4400" dirty="0"/>
          </a:p>
          <a:p>
            <a:r>
              <a:rPr lang="el-GR" sz="4400" dirty="0"/>
              <a:t>Β. </a:t>
            </a:r>
            <a:r>
              <a:rPr lang="el-GR" sz="4400" dirty="0" err="1"/>
              <a:t>Κούριον</a:t>
            </a:r>
            <a:endParaRPr lang="el-GR" sz="4400" dirty="0"/>
          </a:p>
          <a:p>
            <a:r>
              <a:rPr lang="el-GR" sz="4400" dirty="0"/>
              <a:t>Γ. </a:t>
            </a:r>
            <a:r>
              <a:rPr lang="el-GR" sz="4400" dirty="0" err="1"/>
              <a:t>Μάριον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151490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B1ECE-42B0-597C-BA58-FCDCB79EB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72586E12-729E-2DA5-57ED-8826545A6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B5174D42-7B0A-3F37-B7A5-65AD3978F84B}"/>
              </a:ext>
            </a:extLst>
          </p:cNvPr>
          <p:cNvSpPr/>
          <p:nvPr/>
        </p:nvSpPr>
        <p:spPr>
          <a:xfrm>
            <a:off x="5856174" y="0"/>
            <a:ext cx="6335825" cy="262890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Στο  ________ υπάρχουν τα ερείπια  του ναού της φοινικικής θεάς </a:t>
            </a:r>
            <a:r>
              <a:rPr lang="el-GR" sz="3200" b="1" dirty="0" err="1"/>
              <a:t>Αστάρτης</a:t>
            </a:r>
            <a:r>
              <a:rPr lang="el-GR" sz="3200" b="1" dirty="0"/>
              <a:t>. 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8D09D1F-587A-4771-EBF7-BB08A8E65255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>
                <a:highlight>
                  <a:srgbClr val="FFFF00"/>
                </a:highlight>
              </a:rPr>
              <a:t>Α. </a:t>
            </a:r>
            <a:r>
              <a:rPr lang="el-GR" sz="4400" dirty="0" err="1">
                <a:highlight>
                  <a:srgbClr val="FFFF00"/>
                </a:highlight>
              </a:rPr>
              <a:t>Κίτιον</a:t>
            </a:r>
            <a:endParaRPr lang="el-GR" sz="4400" dirty="0">
              <a:highlight>
                <a:srgbClr val="FFFF00"/>
              </a:highlight>
            </a:endParaRPr>
          </a:p>
          <a:p>
            <a:r>
              <a:rPr lang="el-GR" sz="4400" dirty="0"/>
              <a:t>Β. </a:t>
            </a:r>
            <a:r>
              <a:rPr lang="el-GR" sz="4400" dirty="0" err="1"/>
              <a:t>Κούριον</a:t>
            </a:r>
            <a:endParaRPr lang="el-GR" sz="4400" dirty="0"/>
          </a:p>
          <a:p>
            <a:r>
              <a:rPr lang="el-GR" sz="4400" dirty="0"/>
              <a:t>Γ. </a:t>
            </a:r>
            <a:r>
              <a:rPr lang="el-GR" sz="4400" dirty="0" err="1"/>
              <a:t>Μάριον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2078886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43D7E-EB41-E3B5-9E1B-F6FF9AAF2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94217A2-8272-487D-CCC3-EEB537362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9DEAA327-93F7-F74A-95AC-58C8A047F14E}"/>
              </a:ext>
            </a:extLst>
          </p:cNvPr>
          <p:cNvSpPr/>
          <p:nvPr/>
        </p:nvSpPr>
        <p:spPr>
          <a:xfrm>
            <a:off x="4943475" y="601031"/>
            <a:ext cx="6229350" cy="4271007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el-CY" sz="32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οινικικές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επ</a:t>
            </a:r>
            <a:r>
              <a:rPr lang="el-CY" sz="32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ιδράσεις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Θρησκεία 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θεά </a:t>
            </a:r>
            <a:r>
              <a:rPr lang="el-CY" sz="32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Αστάρτη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θε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ά 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της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γονιμότητας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b="1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CY" sz="3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3200" b="1" dirty="0">
              <a:solidFill>
                <a:srgbClr val="FF0000"/>
              </a:solidFill>
            </a:endParaRPr>
          </a:p>
          <a:p>
            <a:pPr algn="ctr"/>
            <a:endParaRPr lang="el-GR" sz="3200" b="1" dirty="0">
              <a:solidFill>
                <a:srgbClr val="FF0000"/>
              </a:solidFill>
            </a:endParaRPr>
          </a:p>
          <a:p>
            <a:pPr algn="ctr"/>
            <a:endParaRPr lang="el-GR" sz="3200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969296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κίτσο/σχέδιο, ζωγραφιά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C9E5D995-4358-1E7D-B1C1-58EE82574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20416"/>
          <a:stretch/>
        </p:blipFill>
        <p:spPr>
          <a:xfrm rot="5400000">
            <a:off x="2736058" y="-2407441"/>
            <a:ext cx="6329364" cy="11487152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C28EE421-772C-D81B-F615-866807237F37}"/>
              </a:ext>
            </a:extLst>
          </p:cNvPr>
          <p:cNvSpPr/>
          <p:nvPr/>
        </p:nvSpPr>
        <p:spPr>
          <a:xfrm rot="19968182">
            <a:off x="392908" y="571500"/>
            <a:ext cx="2776537" cy="13858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Μαίρη Πύργου</a:t>
            </a:r>
            <a:r>
              <a:rPr lang="el-GR" i="1" dirty="0"/>
              <a:t>, Η Κύπρια</a:t>
            </a:r>
            <a:r>
              <a:rPr lang="el-GR" dirty="0"/>
              <a:t>, Λευκωσία, 2005, σελ. 115.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40025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970A844F-8E82-00DF-0777-1FD069DEF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8018D68A-E673-0E90-6FBA-BA3372CD5861}"/>
              </a:ext>
            </a:extLst>
          </p:cNvPr>
          <p:cNvSpPr/>
          <p:nvPr/>
        </p:nvSpPr>
        <p:spPr>
          <a:xfrm>
            <a:off x="4943475" y="601031"/>
            <a:ext cx="4572000" cy="3228019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3600" b="1" dirty="0">
                <a:solidFill>
                  <a:schemeClr val="tx1"/>
                </a:solidFill>
              </a:rPr>
              <a:t>Αρχαία κυπριακά βασίλεια </a:t>
            </a:r>
          </a:p>
          <a:p>
            <a:pPr algn="ctr"/>
            <a:endParaRPr lang="el-GR" sz="3600" b="1" dirty="0">
              <a:solidFill>
                <a:schemeClr val="tx1"/>
              </a:solidFill>
            </a:endParaRP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454137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578" y="426582"/>
            <a:ext cx="4093060" cy="27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8501062" y="3224210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err="1">
                <a:solidFill>
                  <a:schemeClr val="tx1"/>
                </a:solidFill>
              </a:rPr>
              <a:t>Κίτιον</a:t>
            </a:r>
            <a:r>
              <a:rPr lang="el-GR" sz="2800" dirty="0"/>
              <a:t> 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4752355" y="3429000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κυπριακά βασίλεια</a:t>
            </a:r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1198214" y="3639553"/>
            <a:ext cx="2730850" cy="2382285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CY" sz="2800" kern="100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Αστάρτη</a:t>
            </a:r>
            <a:endParaRPr lang="el-CY" sz="2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A560315D-FA12-6B0A-C948-427883BAA506}"/>
              </a:ext>
            </a:extLst>
          </p:cNvPr>
          <p:cNvSpPr/>
          <p:nvPr/>
        </p:nvSpPr>
        <p:spPr>
          <a:xfrm>
            <a:off x="941668" y="420819"/>
            <a:ext cx="3243942" cy="2797628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Φοίνικες</a:t>
            </a:r>
            <a:r>
              <a:rPr lang="el-G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8854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600075" y="5403730"/>
            <a:ext cx="105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GR" sz="1800" dirty="0">
                <a:effectLst/>
                <a:ea typeface="Aptos" panose="020B0004020202020204" pitchFamily="34" charset="0"/>
              </a:rPr>
              <a:t>: 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(σ. </a:t>
            </a: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CY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9B904-0A1F-1070-919A-8A3A655A2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C0EC0-6464-9497-880C-332E1160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00" y="404022"/>
            <a:ext cx="7886700" cy="9163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+mn-lt"/>
              </a:rPr>
              <a:t>    </a:t>
            </a:r>
            <a:r>
              <a:rPr lang="el-GR" sz="3100" b="1" dirty="0">
                <a:latin typeface="+mn-lt"/>
              </a:rPr>
              <a:t>Περιοδολόγηση στην Ιστορία- Ταξιδεύουμε στον χρόνο.  </a:t>
            </a:r>
            <a:endParaRPr lang="en-US" sz="3100" b="1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33BCA5-F08E-96BE-BB8F-59191733F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2" y="1479693"/>
            <a:ext cx="2730898" cy="1851349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AA2FAAC-3B13-F912-1679-C1CC5EAB3419}"/>
              </a:ext>
            </a:extLst>
          </p:cNvPr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84F8D910-8E96-C17D-338B-E4E6EDE97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09" y="1509360"/>
            <a:ext cx="1682324" cy="19387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32ED356-F364-EC2C-5AC5-2CF629CD0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62" y="1443482"/>
            <a:ext cx="1934221" cy="1889662"/>
          </a:xfrm>
          <a:prstGeom prst="rect">
            <a:avLst/>
          </a:prstGeom>
        </p:spPr>
      </p:pic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E368E52C-F6AE-F4CC-BDD5-758E1B6CA2C0}"/>
              </a:ext>
            </a:extLst>
          </p:cNvPr>
          <p:cNvSpPr/>
          <p:nvPr/>
        </p:nvSpPr>
        <p:spPr>
          <a:xfrm rot="16200000">
            <a:off x="5671509" y="-1924049"/>
            <a:ext cx="1001485" cy="115886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52B74EF-3DA2-D188-8E03-984B3B3069A4}"/>
              </a:ext>
            </a:extLst>
          </p:cNvPr>
          <p:cNvSpPr/>
          <p:nvPr/>
        </p:nvSpPr>
        <p:spPr>
          <a:xfrm>
            <a:off x="6303699" y="4263540"/>
            <a:ext cx="2071345" cy="8092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Εποχή του Χαλκού</a:t>
            </a:r>
          </a:p>
          <a:p>
            <a:pPr algn="ctr"/>
            <a:endParaRPr lang="el-CY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1784178B-1C94-F6F5-80BC-DEAB5ED4AEC5}"/>
              </a:ext>
            </a:extLst>
          </p:cNvPr>
          <p:cNvSpPr/>
          <p:nvPr/>
        </p:nvSpPr>
        <p:spPr>
          <a:xfrm>
            <a:off x="377941" y="4323009"/>
            <a:ext cx="2071345" cy="8603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Νεολιθική Εποχή</a:t>
            </a:r>
          </a:p>
          <a:p>
            <a:pPr algn="ctr"/>
            <a:endParaRPr lang="el-GR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56222709-B2E6-8F8A-B8BA-7A2B0ABDA046}"/>
              </a:ext>
            </a:extLst>
          </p:cNvPr>
          <p:cNvSpPr/>
          <p:nvPr/>
        </p:nvSpPr>
        <p:spPr>
          <a:xfrm>
            <a:off x="9083162" y="4184901"/>
            <a:ext cx="2071345" cy="10014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Γεωμετρική Εποχή</a:t>
            </a:r>
          </a:p>
          <a:p>
            <a:pPr algn="ctr"/>
            <a:endParaRPr lang="el-CY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3E25ABF-1CD1-156E-3441-789F71A424B1}"/>
              </a:ext>
            </a:extLst>
          </p:cNvPr>
          <p:cNvSpPr/>
          <p:nvPr/>
        </p:nvSpPr>
        <p:spPr>
          <a:xfrm>
            <a:off x="3698062" y="4323009"/>
            <a:ext cx="2071345" cy="8092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/>
          </a:p>
          <a:p>
            <a:pPr algn="ctr"/>
            <a:r>
              <a:rPr lang="el-GR" b="1" dirty="0"/>
              <a:t>Χαλκολιθική Εποχή</a:t>
            </a:r>
          </a:p>
          <a:p>
            <a:pPr algn="ctr"/>
            <a:endParaRPr lang="el-CY" dirty="0"/>
          </a:p>
        </p:txBody>
      </p:sp>
      <p:pic>
        <p:nvPicPr>
          <p:cNvPr id="4" name="Picture 2" descr="Χαλκολιθική περίοδος (3500 – 2500/2300 π.Χ.) - Εκκλησία της Κύπρου">
            <a:extLst>
              <a:ext uri="{FF2B5EF4-FFF2-40B4-BE49-F238E27FC236}">
                <a16:creationId xmlns:a16="http://schemas.microsoft.com/office/drawing/2014/main" id="{1B048EA1-3CFE-53C6-5C0C-B6825EB3E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59" y="1538906"/>
            <a:ext cx="1847850" cy="199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95FF3685-AC8A-1127-8CE3-D9AC6A39CF4C}"/>
              </a:ext>
            </a:extLst>
          </p:cNvPr>
          <p:cNvSpPr/>
          <p:nvPr/>
        </p:nvSpPr>
        <p:spPr>
          <a:xfrm>
            <a:off x="9851653" y="120500"/>
            <a:ext cx="1934221" cy="11287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b="1" dirty="0">
                <a:solidFill>
                  <a:srgbClr val="FF0000"/>
                </a:solidFill>
              </a:rPr>
              <a:t>ΓΛΥΠΤΙΚΗ</a:t>
            </a:r>
            <a:endParaRPr lang="el-CY" b="1" dirty="0">
              <a:solidFill>
                <a:srgbClr val="FF0000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3D0DD14-2A7F-B4BD-CB8A-1BB51C37DDB4}"/>
              </a:ext>
            </a:extLst>
          </p:cNvPr>
          <p:cNvSpPr/>
          <p:nvPr/>
        </p:nvSpPr>
        <p:spPr>
          <a:xfrm>
            <a:off x="202356" y="5543927"/>
            <a:ext cx="2757488" cy="1185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l-CY" sz="1400" b="1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37EEC061-7BAE-9B52-1B23-7F193AC04DE6}"/>
              </a:ext>
            </a:extLst>
          </p:cNvPr>
          <p:cNvSpPr/>
          <p:nvPr/>
        </p:nvSpPr>
        <p:spPr>
          <a:xfrm>
            <a:off x="3258910" y="5492791"/>
            <a:ext cx="2757488" cy="1185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l-CY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C9979FD3-D691-61EA-67B6-52B1DD396D5B}"/>
              </a:ext>
            </a:extLst>
          </p:cNvPr>
          <p:cNvSpPr/>
          <p:nvPr/>
        </p:nvSpPr>
        <p:spPr>
          <a:xfrm>
            <a:off x="6096000" y="5469066"/>
            <a:ext cx="2757488" cy="1185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l-CY" sz="1200" b="1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8D85210F-4585-06EC-1CC7-9DD326774B4F}"/>
              </a:ext>
            </a:extLst>
          </p:cNvPr>
          <p:cNvSpPr/>
          <p:nvPr/>
        </p:nvSpPr>
        <p:spPr>
          <a:xfrm>
            <a:off x="9028386" y="5453449"/>
            <a:ext cx="2757488" cy="1185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038747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ntitled">
            <a:extLst>
              <a:ext uri="{FF2B5EF4-FFF2-40B4-BE49-F238E27FC236}">
                <a16:creationId xmlns:a16="http://schemas.microsoft.com/office/drawing/2014/main" id="{A6303445-1322-F81F-FE90-EA8ECB68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696" y="1123527"/>
            <a:ext cx="225219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Χοιροκοιτία Λίθινο Ανθρωπόμορφο ειδώλιο - Cyprus Highlights">
            <a:extLst>
              <a:ext uri="{FF2B5EF4-FFF2-40B4-BE49-F238E27FC236}">
                <a16:creationId xmlns:a16="http://schemas.microsoft.com/office/drawing/2014/main" id="{9AB9AE4B-FA55-CE70-BE21-3961DF516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4631" y="1364652"/>
            <a:ext cx="2560320" cy="41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Ειδώλιο του Πωμού - Βικιπαίδεια">
            <a:extLst>
              <a:ext uri="{FF2B5EF4-FFF2-40B4-BE49-F238E27FC236}">
                <a16:creationId xmlns:a16="http://schemas.microsoft.com/office/drawing/2014/main" id="{83892338-A486-F64F-F635-32A899590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1"/>
          <a:stretch>
            <a:fillRect/>
          </a:stretch>
        </p:blipFill>
        <p:spPr bwMode="auto">
          <a:xfrm>
            <a:off x="6235726" y="1502190"/>
            <a:ext cx="2560320" cy="349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Εποχή του Χαλκού - Μια περιδιάβαση στην καρδιά της Κύπρου - YouTube">
            <a:extLst>
              <a:ext uri="{FF2B5EF4-FFF2-40B4-BE49-F238E27FC236}">
                <a16:creationId xmlns:a16="http://schemas.microsoft.com/office/drawing/2014/main" id="{41CCCAC5-B46E-0E5E-1478-B001D6311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1" b="18666"/>
          <a:stretch>
            <a:fillRect/>
          </a:stretch>
        </p:blipFill>
        <p:spPr bwMode="auto">
          <a:xfrm>
            <a:off x="9277824" y="1502189"/>
            <a:ext cx="2560320" cy="371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03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C83A22-29CD-6598-01DD-CCD8AB282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ntitled">
            <a:extLst>
              <a:ext uri="{FF2B5EF4-FFF2-40B4-BE49-F238E27FC236}">
                <a16:creationId xmlns:a16="http://schemas.microsoft.com/office/drawing/2014/main" id="{505E2509-88F5-5973-F09A-7A97E702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696" y="1123527"/>
            <a:ext cx="225219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66EA10AF-36EC-924C-A64D-28D0094CD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Χοιροκοιτία Λίθινο Ανθρωπόμορφο ειδώλιο - Cyprus Highlights">
            <a:extLst>
              <a:ext uri="{FF2B5EF4-FFF2-40B4-BE49-F238E27FC236}">
                <a16:creationId xmlns:a16="http://schemas.microsoft.com/office/drawing/2014/main" id="{358A9D9C-98CB-951C-0991-C471DA0A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4631" y="1364652"/>
            <a:ext cx="2560320" cy="41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2439E413-34D0-745A-7C47-0254F7FE1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Ειδώλιο του Πωμού - Βικιπαίδεια">
            <a:extLst>
              <a:ext uri="{FF2B5EF4-FFF2-40B4-BE49-F238E27FC236}">
                <a16:creationId xmlns:a16="http://schemas.microsoft.com/office/drawing/2014/main" id="{1AD70BB4-F2D5-2DBC-1FD4-8E79607C1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1"/>
          <a:stretch>
            <a:fillRect/>
          </a:stretch>
        </p:blipFill>
        <p:spPr bwMode="auto">
          <a:xfrm>
            <a:off x="6235726" y="1502190"/>
            <a:ext cx="2560320" cy="349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544E86E6-4BF9-05D3-C743-05148D29B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Εποχή του Χαλκού - Μια περιδιάβαση στην καρδιά της Κύπρου - YouTube">
            <a:extLst>
              <a:ext uri="{FF2B5EF4-FFF2-40B4-BE49-F238E27FC236}">
                <a16:creationId xmlns:a16="http://schemas.microsoft.com/office/drawing/2014/main" id="{DCFE47EB-56DE-2FA5-B90C-0DFCE54DE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5" t="18861" b="18666"/>
          <a:stretch>
            <a:fillRect/>
          </a:stretch>
        </p:blipFill>
        <p:spPr bwMode="auto">
          <a:xfrm>
            <a:off x="9444044" y="1502189"/>
            <a:ext cx="2394100" cy="371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A4E729-AF0E-C2B6-971D-A40B0076209C}"/>
              </a:ext>
            </a:extLst>
          </p:cNvPr>
          <p:cNvSpPr txBox="1"/>
          <p:nvPr/>
        </p:nvSpPr>
        <p:spPr>
          <a:xfrm>
            <a:off x="3142969" y="5866826"/>
            <a:ext cx="277198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800" b="1" dirty="0"/>
              <a:t>Λίθινο ειδώλιο από τη Χοιροκοιτία </a:t>
            </a:r>
            <a:endParaRPr lang="el-C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F6548-15ED-4AA3-3C90-FA900AC9EC81}"/>
              </a:ext>
            </a:extLst>
          </p:cNvPr>
          <p:cNvSpPr txBox="1"/>
          <p:nvPr/>
        </p:nvSpPr>
        <p:spPr>
          <a:xfrm>
            <a:off x="9195197" y="5728327"/>
            <a:ext cx="289179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800" b="1" dirty="0"/>
              <a:t>Χάλκινο άγαλμα  θεού που πατά σε τάλαντο χαλκού</a:t>
            </a:r>
          </a:p>
          <a:p>
            <a:pPr algn="ctr"/>
            <a:r>
              <a:rPr lang="el-GR" b="1" dirty="0"/>
              <a:t>από την  </a:t>
            </a:r>
            <a:r>
              <a:rPr lang="el-GR" b="1" dirty="0" err="1"/>
              <a:t>Έγκωμη</a:t>
            </a:r>
            <a:endParaRPr lang="el-C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0B76B-036D-2D95-945D-51C0076FDAB4}"/>
              </a:ext>
            </a:extLst>
          </p:cNvPr>
          <p:cNvSpPr txBox="1"/>
          <p:nvPr/>
        </p:nvSpPr>
        <p:spPr>
          <a:xfrm>
            <a:off x="6578837" y="5739729"/>
            <a:ext cx="237778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800" b="1" dirty="0" err="1"/>
              <a:t>Σταυρόσχημο</a:t>
            </a:r>
            <a:r>
              <a:rPr lang="el-GR" sz="1800" b="1" dirty="0"/>
              <a:t> ειδώλιο από την Πάφο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92DC2-8BE1-0B00-3926-B08A5D2262CE}"/>
              </a:ext>
            </a:extLst>
          </p:cNvPr>
          <p:cNvSpPr txBox="1"/>
          <p:nvPr/>
        </p:nvSpPr>
        <p:spPr>
          <a:xfrm>
            <a:off x="471714" y="5728327"/>
            <a:ext cx="241917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l-GR" sz="1800" b="1" dirty="0"/>
              <a:t>Θεά </a:t>
            </a:r>
            <a:r>
              <a:rPr lang="el-GR" sz="1800" b="1" dirty="0" err="1"/>
              <a:t>Αστάρτη</a:t>
            </a:r>
            <a:r>
              <a:rPr lang="el-GR" sz="1800" b="1" dirty="0"/>
              <a:t>-Αφροδίτη-Μεγάλη Θεά </a:t>
            </a:r>
          </a:p>
        </p:txBody>
      </p:sp>
    </p:spTree>
    <p:extLst>
      <p:ext uri="{BB962C8B-B14F-4D97-AF65-F5344CB8AC3E}">
        <p14:creationId xmlns:p14="http://schemas.microsoft.com/office/powerpoint/2010/main" val="38592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C45D7E-8571-121D-3939-8B37EE3F0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ntitled">
            <a:extLst>
              <a:ext uri="{FF2B5EF4-FFF2-40B4-BE49-F238E27FC236}">
                <a16:creationId xmlns:a16="http://schemas.microsoft.com/office/drawing/2014/main" id="{92B6D3B5-BE3D-50E5-2F66-2A52AADC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8178" y="333441"/>
            <a:ext cx="2252191" cy="509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7A016930-CD65-5EAE-9960-597431C99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Χοιροκοιτία Λίθινο Ανθρωπόμορφο ειδώλιο - Cyprus Highlights">
            <a:extLst>
              <a:ext uri="{FF2B5EF4-FFF2-40B4-BE49-F238E27FC236}">
                <a16:creationId xmlns:a16="http://schemas.microsoft.com/office/drawing/2014/main" id="{DFF3138A-66A4-4C27-3563-782B392C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873" y="333441"/>
            <a:ext cx="2560320" cy="495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A9B0A0B9-503B-11C3-03D3-05ED11B11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Ειδώλιο του Πωμού - Βικιπαίδεια">
            <a:extLst>
              <a:ext uri="{FF2B5EF4-FFF2-40B4-BE49-F238E27FC236}">
                <a16:creationId xmlns:a16="http://schemas.microsoft.com/office/drawing/2014/main" id="{6A6ED899-73D3-FFC5-8737-A89946E9E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1"/>
          <a:stretch>
            <a:fillRect/>
          </a:stretch>
        </p:blipFill>
        <p:spPr bwMode="auto">
          <a:xfrm>
            <a:off x="3559086" y="333441"/>
            <a:ext cx="2560320" cy="49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6F7E017D-033D-F198-4050-8B777FEDD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Εποχή του Χαλκού - Μια περιδιάβαση στην καρδιά της Κύπρου - YouTube">
            <a:extLst>
              <a:ext uri="{FF2B5EF4-FFF2-40B4-BE49-F238E27FC236}">
                <a16:creationId xmlns:a16="http://schemas.microsoft.com/office/drawing/2014/main" id="{16922C7A-9145-3F89-363B-48041C42E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5" t="18861" b="18666"/>
          <a:stretch>
            <a:fillRect/>
          </a:stretch>
        </p:blipFill>
        <p:spPr bwMode="auto">
          <a:xfrm>
            <a:off x="6340963" y="333441"/>
            <a:ext cx="2394100" cy="509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58988-3825-3C30-7028-8E88764ED547}"/>
              </a:ext>
            </a:extLst>
          </p:cNvPr>
          <p:cNvSpPr txBox="1"/>
          <p:nvPr/>
        </p:nvSpPr>
        <p:spPr>
          <a:xfrm>
            <a:off x="261873" y="5548907"/>
            <a:ext cx="277198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800" b="1" dirty="0"/>
              <a:t>Λίθινο</a:t>
            </a:r>
          </a:p>
          <a:p>
            <a:r>
              <a:rPr lang="el-GR" sz="1800" b="1" dirty="0"/>
              <a:t> ειδώλιο </a:t>
            </a:r>
          </a:p>
          <a:p>
            <a:r>
              <a:rPr lang="el-GR" sz="1800" b="1" dirty="0"/>
              <a:t>από τη Χοιροκοιτία </a:t>
            </a:r>
            <a:endParaRPr lang="el-C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2DDF0-35D0-6F8E-936F-884D2A677D91}"/>
              </a:ext>
            </a:extLst>
          </p:cNvPr>
          <p:cNvSpPr txBox="1"/>
          <p:nvPr/>
        </p:nvSpPr>
        <p:spPr>
          <a:xfrm>
            <a:off x="6140562" y="5556007"/>
            <a:ext cx="289179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800" b="1" dirty="0"/>
              <a:t>Χάλκινο άγαλμα  θεού που πατά σε τάλαντο χαλκού</a:t>
            </a:r>
          </a:p>
          <a:p>
            <a:pPr algn="ctr"/>
            <a:r>
              <a:rPr lang="el-GR" b="1" dirty="0"/>
              <a:t>από την  </a:t>
            </a:r>
            <a:r>
              <a:rPr lang="el-GR" b="1" dirty="0" err="1"/>
              <a:t>Έγκωμη</a:t>
            </a:r>
            <a:endParaRPr lang="el-C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E3D06C-6F64-0B66-A226-808B09B3EC01}"/>
              </a:ext>
            </a:extLst>
          </p:cNvPr>
          <p:cNvSpPr txBox="1"/>
          <p:nvPr/>
        </p:nvSpPr>
        <p:spPr>
          <a:xfrm>
            <a:off x="3559086" y="5597383"/>
            <a:ext cx="237778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800" b="1" dirty="0" err="1"/>
              <a:t>Σταυρόσχημο</a:t>
            </a:r>
            <a:r>
              <a:rPr lang="el-GR" sz="1800" b="1" dirty="0"/>
              <a:t> ειδώλιο </a:t>
            </a:r>
          </a:p>
          <a:p>
            <a:pPr algn="ctr"/>
            <a:r>
              <a:rPr lang="el-GR" sz="1800" b="1" dirty="0"/>
              <a:t>από την Πάφο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BACE3-8847-A9A5-5F2E-B59F97E45E65}"/>
              </a:ext>
            </a:extLst>
          </p:cNvPr>
          <p:cNvSpPr txBox="1"/>
          <p:nvPr/>
        </p:nvSpPr>
        <p:spPr>
          <a:xfrm>
            <a:off x="9334730" y="5548907"/>
            <a:ext cx="241917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l-GR" sz="1800" b="1" dirty="0"/>
              <a:t>Θεά </a:t>
            </a:r>
            <a:r>
              <a:rPr lang="el-GR" sz="1800" b="1" dirty="0" err="1"/>
              <a:t>Αστάρτη</a:t>
            </a:r>
            <a:r>
              <a:rPr lang="el-GR" sz="1800" b="1" dirty="0"/>
              <a:t>-Αφροδίτη-Μεγάλη Θεά </a:t>
            </a:r>
          </a:p>
        </p:txBody>
      </p:sp>
    </p:spTree>
    <p:extLst>
      <p:ext uri="{BB962C8B-B14F-4D97-AF65-F5344CB8AC3E}">
        <p14:creationId xmlns:p14="http://schemas.microsoft.com/office/powerpoint/2010/main" val="303288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7B60C3D-6683-D80D-B121-D90E7F3B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55676" r="25807" b="15162"/>
          <a:stretch>
            <a:fillRect/>
          </a:stretch>
        </p:blipFill>
        <p:spPr>
          <a:xfrm>
            <a:off x="1557337" y="1585913"/>
            <a:ext cx="8758237" cy="4643438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C9C90B5D-3128-9E3F-1894-3CAD93F44CB6}"/>
              </a:ext>
            </a:extLst>
          </p:cNvPr>
          <p:cNvSpPr/>
          <p:nvPr/>
        </p:nvSpPr>
        <p:spPr>
          <a:xfrm>
            <a:off x="2664618" y="464345"/>
            <a:ext cx="6543674" cy="1314450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Γεωμετρική Εποχή στην Κύπρο </a:t>
            </a:r>
            <a:endParaRPr lang="el-CY" sz="44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B9DFE59D-82FF-4EE3-BB76-9AE03B7B304A}"/>
              </a:ext>
            </a:extLst>
          </p:cNvPr>
          <p:cNvSpPr/>
          <p:nvPr/>
        </p:nvSpPr>
        <p:spPr>
          <a:xfrm>
            <a:off x="8759426" y="5272086"/>
            <a:ext cx="3112295" cy="1121569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l-GR" sz="4400" dirty="0"/>
              <a:t> </a:t>
            </a:r>
            <a:r>
              <a:rPr lang="el-GR" sz="2000" dirty="0"/>
              <a:t>αρχαία κυπριακά βασίλεια</a:t>
            </a:r>
            <a:endParaRPr lang="el-CY" sz="2000" dirty="0"/>
          </a:p>
        </p:txBody>
      </p:sp>
    </p:spTree>
    <p:extLst>
      <p:ext uri="{BB962C8B-B14F-4D97-AF65-F5344CB8AC3E}">
        <p14:creationId xmlns:p14="http://schemas.microsoft.com/office/powerpoint/2010/main" val="91042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708B2-8DC6-4E47-AE85-7B9CEDDEB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191C6423-EEE0-9646-5333-2C30E785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E7A5E175-FDAD-75DA-6B29-78F4095CA1BB}"/>
              </a:ext>
            </a:extLst>
          </p:cNvPr>
          <p:cNvSpPr/>
          <p:nvPr/>
        </p:nvSpPr>
        <p:spPr>
          <a:xfrm>
            <a:off x="6534209" y="0"/>
            <a:ext cx="541558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Τρόπος  διακυβέρνησης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00CBE70-0845-75BC-895A-F398DAFB6AC0}"/>
              </a:ext>
            </a:extLst>
          </p:cNvPr>
          <p:cNvSpPr/>
          <p:nvPr/>
        </p:nvSpPr>
        <p:spPr>
          <a:xfrm>
            <a:off x="6486524" y="2628900"/>
            <a:ext cx="5463267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l-GR" sz="4400" dirty="0"/>
              <a:t>ενιαίο  κράτος </a:t>
            </a:r>
          </a:p>
          <a:p>
            <a:r>
              <a:rPr lang="el-GR" sz="4400" dirty="0"/>
              <a:t>2. κυπριακά  βασίλεια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54E61-9910-2E75-6C7C-19BA094F4683}"/>
              </a:ext>
            </a:extLst>
          </p:cNvPr>
          <p:cNvSpPr txBox="1"/>
          <p:nvPr/>
        </p:nvSpPr>
        <p:spPr>
          <a:xfrm>
            <a:off x="5414963" y="6100420"/>
            <a:ext cx="664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ΓΕΩΜΕΤΡΙΚΗ ΕΠΟΧΗ (1100 – 800 π.Χ.) </a:t>
            </a:r>
            <a:r>
              <a:rPr lang="el-GR" dirty="0"/>
              <a:t>	</a:t>
            </a:r>
          </a:p>
          <a:p>
            <a:pPr algn="ctr"/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 π</a:t>
            </a:r>
            <a:r>
              <a:rPr lang="el-CY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ολιτισμός</a:t>
            </a:r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της Γεωμετρικής Επ</a:t>
            </a:r>
            <a:r>
              <a:rPr lang="el-CY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οχής</a:t>
            </a:r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στην</a:t>
            </a:r>
            <a:r>
              <a:rPr lang="el-GR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Κύπρο</a:t>
            </a:r>
            <a:endParaRPr lang="en-US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24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0B81-CEE9-C982-B134-B0F228452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31B1D602-5EAF-A8D4-FD45-D3008EFE9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9F026B99-CABC-2FD2-74BB-F097C05FBE18}"/>
              </a:ext>
            </a:extLst>
          </p:cNvPr>
          <p:cNvSpPr/>
          <p:nvPr/>
        </p:nvSpPr>
        <p:spPr>
          <a:xfrm>
            <a:off x="6534209" y="0"/>
            <a:ext cx="541558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Τρόπος  διακυβέρνησης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C297E4A-13DF-B836-8D7E-E7B830409617}"/>
              </a:ext>
            </a:extLst>
          </p:cNvPr>
          <p:cNvSpPr/>
          <p:nvPr/>
        </p:nvSpPr>
        <p:spPr>
          <a:xfrm>
            <a:off x="6486524" y="2628900"/>
            <a:ext cx="5463267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l-GR" sz="4400" dirty="0"/>
              <a:t>ενιαίο  κράτος </a:t>
            </a:r>
          </a:p>
          <a:p>
            <a:r>
              <a:rPr lang="el-GR" sz="4400" dirty="0">
                <a:highlight>
                  <a:srgbClr val="FFFF00"/>
                </a:highlight>
              </a:rPr>
              <a:t>2. κυπριακά  βασίλεια</a:t>
            </a:r>
            <a:endParaRPr lang="el-CY" sz="44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680C5-65FF-3AC8-97FB-7FC9625EEF0F}"/>
              </a:ext>
            </a:extLst>
          </p:cNvPr>
          <p:cNvSpPr txBox="1"/>
          <p:nvPr/>
        </p:nvSpPr>
        <p:spPr>
          <a:xfrm>
            <a:off x="5414963" y="6100420"/>
            <a:ext cx="664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ΓΕΩΜΕΤΡΙΚΗ ΕΠΟΧΗ (1100 – 800 π.Χ.) </a:t>
            </a:r>
            <a:r>
              <a:rPr lang="el-GR" dirty="0"/>
              <a:t>	</a:t>
            </a:r>
          </a:p>
          <a:p>
            <a:pPr algn="ctr"/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 π</a:t>
            </a:r>
            <a:r>
              <a:rPr lang="el-CY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ολιτισμός</a:t>
            </a:r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της Γεωμετρικής Επ</a:t>
            </a:r>
            <a:r>
              <a:rPr lang="el-CY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οχής</a:t>
            </a:r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στην</a:t>
            </a:r>
            <a:r>
              <a:rPr lang="el-GR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Κύπρο</a:t>
            </a:r>
            <a:endParaRPr lang="en-US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85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7E453-FDFE-EF01-0D28-3F9673205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86209FB3-53BF-2793-2D69-C0D04344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98E73EAB-9BA3-1773-6038-E78310396B60}"/>
              </a:ext>
            </a:extLst>
          </p:cNvPr>
          <p:cNvSpPr/>
          <p:nvPr/>
        </p:nvSpPr>
        <p:spPr>
          <a:xfrm>
            <a:off x="4943475" y="601031"/>
            <a:ext cx="6229350" cy="4271007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36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Εγκατάσταση  Φοινίκων στο </a:t>
            </a:r>
            <a:r>
              <a:rPr lang="el-GR" sz="36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Κίτιο</a:t>
            </a:r>
            <a:endParaRPr lang="el-GR" sz="3600" b="1" dirty="0">
              <a:solidFill>
                <a:schemeClr val="tx1"/>
              </a:solidFill>
            </a:endParaRP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66046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1B1D28B8-EE9C-6EB4-38D9-B3724ADF8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5114" r="16550" b="28521"/>
          <a:stretch>
            <a:fillRect/>
          </a:stretch>
        </p:blipFill>
        <p:spPr>
          <a:xfrm rot="5400000">
            <a:off x="3037008" y="-2179758"/>
            <a:ext cx="6235577" cy="11652371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C1D3B7ED-59A4-F098-4987-EB5DA22FF36B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63.</a:t>
            </a:r>
          </a:p>
        </p:txBody>
      </p:sp>
    </p:spTree>
    <p:extLst>
      <p:ext uri="{BB962C8B-B14F-4D97-AF65-F5344CB8AC3E}">
        <p14:creationId xmlns:p14="http://schemas.microsoft.com/office/powerpoint/2010/main" val="153660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5183F-AE6A-DE44-2246-E4591D17B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A022F91-4E74-3E65-70CF-3CF8F2DFA12D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</a:t>
            </a:r>
            <a:r>
              <a:rPr lang="en-US" sz="1600" dirty="0"/>
              <a:t>277</a:t>
            </a:r>
            <a:r>
              <a:rPr lang="el-GR" sz="1600" dirty="0"/>
              <a:t>.</a:t>
            </a:r>
          </a:p>
        </p:txBody>
      </p:sp>
      <p:pic>
        <p:nvPicPr>
          <p:cNvPr id="4" name="Εικόνα 3" descr="Εικόνα που περιέχει χάρτης, Κόσμος/Παγκόσμιο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5365485B-1F7D-BD6A-4A71-57B4955F1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/>
          <a:stretch/>
        </p:blipFill>
        <p:spPr>
          <a:xfrm rot="5400000">
            <a:off x="2971091" y="-2327738"/>
            <a:ext cx="6331877" cy="1185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ACEEC74-5FE2-65DE-C195-FCD21746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744BDA6-319D-FA30-6239-03A668C2CBC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Οι  Φοίνικες  είναι ξακουστοί  ____.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B021DC7-C458-39E2-64FA-BAB4C83CE269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γεωργοί</a:t>
            </a:r>
          </a:p>
          <a:p>
            <a:r>
              <a:rPr lang="el-GR" sz="4400" dirty="0"/>
              <a:t>Β. κτηνοτρόφοι</a:t>
            </a:r>
          </a:p>
          <a:p>
            <a:r>
              <a:rPr lang="el-GR" sz="4400" dirty="0"/>
              <a:t>Γ. έμποροι </a:t>
            </a:r>
          </a:p>
        </p:txBody>
      </p:sp>
    </p:spTree>
    <p:extLst>
      <p:ext uri="{BB962C8B-B14F-4D97-AF65-F5344CB8AC3E}">
        <p14:creationId xmlns:p14="http://schemas.microsoft.com/office/powerpoint/2010/main" val="25041110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474</Words>
  <Application>Microsoft Office PowerPoint</Application>
  <PresentationFormat>Ευρεία οθόνη</PresentationFormat>
  <Paragraphs>123</Paragraphs>
  <Slides>28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    Περιοδολόγηση στην Ιστορία- Ταξιδεύουμε στον χρόνο.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433</cp:revision>
  <cp:lastPrinted>2024-12-16T05:00:07Z</cp:lastPrinted>
  <dcterms:created xsi:type="dcterms:W3CDTF">2024-09-11T17:26:53Z</dcterms:created>
  <dcterms:modified xsi:type="dcterms:W3CDTF">2026-01-22T13:26:56Z</dcterms:modified>
</cp:coreProperties>
</file>