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408" r:id="rId2"/>
    <p:sldId id="450" r:id="rId3"/>
    <p:sldId id="451" r:id="rId4"/>
    <p:sldId id="487" r:id="rId5"/>
    <p:sldId id="278" r:id="rId6"/>
    <p:sldId id="488" r:id="rId7"/>
    <p:sldId id="489" r:id="rId8"/>
    <p:sldId id="369" r:id="rId9"/>
    <p:sldId id="502" r:id="rId10"/>
    <p:sldId id="490" r:id="rId11"/>
    <p:sldId id="512" r:id="rId12"/>
    <p:sldId id="492" r:id="rId13"/>
    <p:sldId id="503" r:id="rId14"/>
    <p:sldId id="504" r:id="rId15"/>
    <p:sldId id="491" r:id="rId16"/>
    <p:sldId id="505" r:id="rId17"/>
    <p:sldId id="497" r:id="rId18"/>
    <p:sldId id="532" r:id="rId19"/>
    <p:sldId id="493" r:id="rId20"/>
    <p:sldId id="533" r:id="rId21"/>
    <p:sldId id="507" r:id="rId22"/>
    <p:sldId id="534" r:id="rId23"/>
    <p:sldId id="494" r:id="rId24"/>
    <p:sldId id="535" r:id="rId25"/>
    <p:sldId id="513" r:id="rId26"/>
    <p:sldId id="495" r:id="rId27"/>
    <p:sldId id="496" r:id="rId28"/>
    <p:sldId id="374" r:id="rId29"/>
    <p:sldId id="536" r:id="rId30"/>
    <p:sldId id="537" r:id="rId31"/>
    <p:sldId id="514" r:id="rId32"/>
    <p:sldId id="500" r:id="rId33"/>
    <p:sldId id="440" r:id="rId34"/>
    <p:sldId id="511" r:id="rId35"/>
    <p:sldId id="538" r:id="rId36"/>
    <p:sldId id="539" r:id="rId37"/>
    <p:sldId id="531" r:id="rId38"/>
    <p:sldId id="499" r:id="rId39"/>
    <p:sldId id="508" r:id="rId40"/>
    <p:sldId id="509" r:id="rId41"/>
    <p:sldId id="498" r:id="rId42"/>
    <p:sldId id="540" r:id="rId43"/>
    <p:sldId id="530" r:id="rId44"/>
    <p:sldId id="529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Worksheet.xlsx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Φύλλο1!$A$2:$A$77</cx:f>
        <cx:lvl ptCount="76" formatCode="General">
          <cx:pt idx="0">1</cx:pt>
          <cx:pt idx="1">3</cx:pt>
          <cx:pt idx="2">3</cx:pt>
          <cx:pt idx="3">3</cx:pt>
          <cx:pt idx="4">5</cx:pt>
          <cx:pt idx="5">6</cx:pt>
          <cx:pt idx="6">6</cx:pt>
          <cx:pt idx="7">6</cx:pt>
          <cx:pt idx="8">7</cx:pt>
          <cx:pt idx="9">8</cx:pt>
          <cx:pt idx="10">8</cx:pt>
          <cx:pt idx="11">9</cx:pt>
          <cx:pt idx="12">9</cx:pt>
          <cx:pt idx="13">9</cx:pt>
          <cx:pt idx="14">9</cx:pt>
          <cx:pt idx="15">9</cx:pt>
          <cx:pt idx="16">10</cx:pt>
          <cx:pt idx="17">10</cx:pt>
          <cx:pt idx="18">10</cx:pt>
          <cx:pt idx="19">10</cx:pt>
          <cx:pt idx="20">10</cx:pt>
          <cx:pt idx="21">10</cx:pt>
          <cx:pt idx="22">11</cx:pt>
          <cx:pt idx="23">11</cx:pt>
          <cx:pt idx="24">11</cx:pt>
          <cx:pt idx="25">11</cx:pt>
          <cx:pt idx="26">11</cx:pt>
          <cx:pt idx="27">11</cx:pt>
          <cx:pt idx="28">12</cx:pt>
          <cx:pt idx="29">12</cx:pt>
          <cx:pt idx="30">12</cx:pt>
          <cx:pt idx="31">12</cx:pt>
          <cx:pt idx="32">12</cx:pt>
          <cx:pt idx="33">12</cx:pt>
          <cx:pt idx="34">13</cx:pt>
          <cx:pt idx="35">13</cx:pt>
          <cx:pt idx="36">13</cx:pt>
          <cx:pt idx="37">13</cx:pt>
          <cx:pt idx="38">13</cx:pt>
          <cx:pt idx="39">14</cx:pt>
          <cx:pt idx="40">14</cx:pt>
          <cx:pt idx="41">14</cx:pt>
          <cx:pt idx="42">14</cx:pt>
          <cx:pt idx="43">14</cx:pt>
          <cx:pt idx="44">14</cx:pt>
          <cx:pt idx="45">15</cx:pt>
          <cx:pt idx="46">15</cx:pt>
          <cx:pt idx="47">15</cx:pt>
          <cx:pt idx="48">15</cx:pt>
          <cx:pt idx="49">15</cx:pt>
          <cx:pt idx="50">15</cx:pt>
          <cx:pt idx="51">15</cx:pt>
          <cx:pt idx="52">15</cx:pt>
          <cx:pt idx="53">16</cx:pt>
          <cx:pt idx="54">16</cx:pt>
          <cx:pt idx="55">16</cx:pt>
          <cx:pt idx="56">16</cx:pt>
          <cx:pt idx="57">17</cx:pt>
          <cx:pt idx="58">17</cx:pt>
          <cx:pt idx="59">17</cx:pt>
          <cx:pt idx="60">17</cx:pt>
          <cx:pt idx="61">17</cx:pt>
          <cx:pt idx="62">17</cx:pt>
          <cx:pt idx="63">18</cx:pt>
          <cx:pt idx="64">18</cx:pt>
          <cx:pt idx="65">18</cx:pt>
          <cx:pt idx="66">18</cx:pt>
          <cx:pt idx="67">19</cx:pt>
          <cx:pt idx="68">19</cx:pt>
          <cx:pt idx="69">19</cx:pt>
          <cx:pt idx="70">20</cx:pt>
          <cx:pt idx="71">21</cx:pt>
          <cx:pt idx="72">22</cx:pt>
          <cx:pt idx="73">22</cx:pt>
          <cx:pt idx="74">24</cx:pt>
          <cx:pt idx="75">24</cx:pt>
        </cx:lvl>
      </cx:numDim>
    </cx:data>
  </cx:chartData>
  <cx:chart>
    <cx:title pos="t" align="ctr" overlay="0">
      <cx:tx>
        <cx:txData>
          <cx:v>Μεταφορικά Μέσα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/>
          </a:pPr>
          <a:r>
            <a:rPr lang="el-GR" sz="1862" b="0" i="0" u="none" strike="noStrike" baseline="0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rPr>
            <a:t>Μεταφορικά Μέσα</a:t>
          </a:r>
        </a:p>
      </cx:txPr>
    </cx:title>
    <cx:plotArea>
      <cx:plotAreaRegion>
        <cx:series layoutId="clusteredColumn" uniqueId="{08AA03A7-D94F-45A6-A95A-7D977BEE69E0}">
          <cx:tx>
            <cx:txData>
              <cx:f>Φύλλο1!$A$1</cx:f>
              <cx:v>Σειρά1</cx:v>
            </cx:txData>
          </cx:tx>
          <cx:dataId val="0"/>
          <cx:layoutPr>
            <cx:binning intervalClosed="r"/>
          </cx:layoutPr>
        </cx:series>
      </cx:plotAreaRegion>
      <cx:axis id="0">
        <cx:catScaling gapWidth="0"/>
        <cx:tickLabels/>
      </cx:axis>
      <cx:axis id="1">
        <cx:valScaling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6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990383-CBB8-4841-805C-C008095985BE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1815E08-B340-4AB7-8B1C-902226F68C38}">
      <dgm:prSet/>
      <dgm:spPr/>
      <dgm:t>
        <a:bodyPr/>
        <a:lstStyle/>
        <a:p>
          <a:r>
            <a:rPr lang="el-GR" dirty="0"/>
            <a:t>Θα ταξιδέψω</a:t>
          </a:r>
          <a:endParaRPr lang="en-US" dirty="0"/>
        </a:p>
      </dgm:t>
    </dgm:pt>
    <dgm:pt modelId="{DFD0A179-6E98-4C77-913F-946095D7DECE}" type="parTrans" cxnId="{759ECE96-CB44-41D6-975C-E1391EB5D2A6}">
      <dgm:prSet/>
      <dgm:spPr/>
      <dgm:t>
        <a:bodyPr/>
        <a:lstStyle/>
        <a:p>
          <a:endParaRPr lang="en-US"/>
        </a:p>
      </dgm:t>
    </dgm:pt>
    <dgm:pt modelId="{A14D4333-E88E-4C6D-8906-7EAE243082AB}" type="sibTrans" cxnId="{759ECE96-CB44-41D6-975C-E1391EB5D2A6}">
      <dgm:prSet/>
      <dgm:spPr/>
      <dgm:t>
        <a:bodyPr/>
        <a:lstStyle/>
        <a:p>
          <a:endParaRPr lang="en-US"/>
        </a:p>
      </dgm:t>
    </dgm:pt>
    <dgm:pt modelId="{191F493B-AF8C-40D8-9583-BC5DE98E1108}">
      <dgm:prSet/>
      <dgm:spPr/>
      <dgm:t>
        <a:bodyPr/>
        <a:lstStyle/>
        <a:p>
          <a:r>
            <a:rPr lang="el-GR" dirty="0"/>
            <a:t>Θα κλείσω εισιτήριο</a:t>
          </a:r>
          <a:endParaRPr lang="en-US" dirty="0"/>
        </a:p>
      </dgm:t>
    </dgm:pt>
    <dgm:pt modelId="{E49DDFCE-7229-42AF-8A85-2BA8CEEC6D87}" type="parTrans" cxnId="{8847E26E-9923-49DC-B7FD-9CC98BA47921}">
      <dgm:prSet/>
      <dgm:spPr/>
      <dgm:t>
        <a:bodyPr/>
        <a:lstStyle/>
        <a:p>
          <a:endParaRPr lang="en-US"/>
        </a:p>
      </dgm:t>
    </dgm:pt>
    <dgm:pt modelId="{CFBE5CAB-46D4-4304-83A7-B220BF485194}" type="sibTrans" cxnId="{8847E26E-9923-49DC-B7FD-9CC98BA47921}">
      <dgm:prSet/>
      <dgm:spPr/>
      <dgm:t>
        <a:bodyPr/>
        <a:lstStyle/>
        <a:p>
          <a:endParaRPr lang="en-US"/>
        </a:p>
      </dgm:t>
    </dgm:pt>
    <dgm:pt modelId="{C6EE18B2-255E-4119-94A1-40C83BB8AB05}">
      <dgm:prSet/>
      <dgm:spPr/>
      <dgm:t>
        <a:bodyPr/>
        <a:lstStyle/>
        <a:p>
          <a:r>
            <a:rPr lang="el-GR" dirty="0"/>
            <a:t>Θα κολυμπήσω</a:t>
          </a:r>
          <a:endParaRPr lang="en-US" dirty="0"/>
        </a:p>
      </dgm:t>
    </dgm:pt>
    <dgm:pt modelId="{61AC6ED2-B918-4D0E-AA18-5D038F5762AF}" type="parTrans" cxnId="{4E6780FE-E2CA-4191-9E28-71C22A1F5DF3}">
      <dgm:prSet/>
      <dgm:spPr/>
      <dgm:t>
        <a:bodyPr/>
        <a:lstStyle/>
        <a:p>
          <a:endParaRPr lang="en-US"/>
        </a:p>
      </dgm:t>
    </dgm:pt>
    <dgm:pt modelId="{079674CB-CE68-43A7-A81E-5D8F86088BD9}" type="sibTrans" cxnId="{4E6780FE-E2CA-4191-9E28-71C22A1F5DF3}">
      <dgm:prSet/>
      <dgm:spPr/>
      <dgm:t>
        <a:bodyPr/>
        <a:lstStyle/>
        <a:p>
          <a:endParaRPr lang="en-US"/>
        </a:p>
      </dgm:t>
    </dgm:pt>
    <dgm:pt modelId="{66223499-8650-429D-B710-1EA8EE572217}">
      <dgm:prSet/>
      <dgm:spPr/>
      <dgm:t>
        <a:bodyPr/>
        <a:lstStyle/>
        <a:p>
          <a:r>
            <a:rPr lang="el-GR" dirty="0"/>
            <a:t>Θα δω έναν ποδοσφαιρικό αγώνα</a:t>
          </a:r>
          <a:endParaRPr lang="en-US" dirty="0"/>
        </a:p>
      </dgm:t>
    </dgm:pt>
    <dgm:pt modelId="{70D1FFFA-8CA6-4985-8370-F52A80B13C0D}" type="parTrans" cxnId="{36AF3C2C-4D38-4517-B6B4-2BBB3C30BC9A}">
      <dgm:prSet/>
      <dgm:spPr/>
      <dgm:t>
        <a:bodyPr/>
        <a:lstStyle/>
        <a:p>
          <a:endParaRPr lang="en-US"/>
        </a:p>
      </dgm:t>
    </dgm:pt>
    <dgm:pt modelId="{862532C5-314B-4C42-B1F7-1A1CDA8B3C37}" type="sibTrans" cxnId="{36AF3C2C-4D38-4517-B6B4-2BBB3C30BC9A}">
      <dgm:prSet/>
      <dgm:spPr/>
      <dgm:t>
        <a:bodyPr/>
        <a:lstStyle/>
        <a:p>
          <a:endParaRPr lang="en-US"/>
        </a:p>
      </dgm:t>
    </dgm:pt>
    <dgm:pt modelId="{902CEEB0-BF75-4B4E-AFE1-61E75039D97A}">
      <dgm:prSet/>
      <dgm:spPr/>
      <dgm:t>
        <a:bodyPr/>
        <a:lstStyle/>
        <a:p>
          <a:r>
            <a:rPr lang="el-GR" dirty="0"/>
            <a:t>Θα πάω στο βουνό</a:t>
          </a:r>
          <a:endParaRPr lang="en-US" dirty="0"/>
        </a:p>
      </dgm:t>
    </dgm:pt>
    <dgm:pt modelId="{551E4937-52F2-469D-BA00-96060AB1D9C9}" type="parTrans" cxnId="{0DFDBFFD-15E3-456C-9D0F-990D6B87FE8D}">
      <dgm:prSet/>
      <dgm:spPr/>
      <dgm:t>
        <a:bodyPr/>
        <a:lstStyle/>
        <a:p>
          <a:endParaRPr lang="en-US"/>
        </a:p>
      </dgm:t>
    </dgm:pt>
    <dgm:pt modelId="{F9558FE6-674F-412F-9F9D-E4B1C86FE196}" type="sibTrans" cxnId="{0DFDBFFD-15E3-456C-9D0F-990D6B87FE8D}">
      <dgm:prSet/>
      <dgm:spPr/>
      <dgm:t>
        <a:bodyPr/>
        <a:lstStyle/>
        <a:p>
          <a:endParaRPr lang="en-US"/>
        </a:p>
      </dgm:t>
    </dgm:pt>
    <dgm:pt modelId="{7B009694-A0FC-413D-826C-B030B5A6CEC1}" type="pres">
      <dgm:prSet presAssocID="{6D990383-CBB8-4841-805C-C008095985BE}" presName="diagram" presStyleCnt="0">
        <dgm:presLayoutVars>
          <dgm:dir/>
          <dgm:resizeHandles val="exact"/>
        </dgm:presLayoutVars>
      </dgm:prSet>
      <dgm:spPr/>
    </dgm:pt>
    <dgm:pt modelId="{9B7757EE-CCF1-4309-B047-A6BA29549547}" type="pres">
      <dgm:prSet presAssocID="{91815E08-B340-4AB7-8B1C-902226F68C38}" presName="node" presStyleLbl="node1" presStyleIdx="0" presStyleCnt="5" custLinFactX="8260" custLinFactNeighborX="100000" custLinFactNeighborY="-209">
        <dgm:presLayoutVars>
          <dgm:bulletEnabled val="1"/>
        </dgm:presLayoutVars>
      </dgm:prSet>
      <dgm:spPr/>
    </dgm:pt>
    <dgm:pt modelId="{253ACC17-65DE-4BF6-A066-A541CB934B1D}" type="pres">
      <dgm:prSet presAssocID="{A14D4333-E88E-4C6D-8906-7EAE243082AB}" presName="sibTrans" presStyleCnt="0"/>
      <dgm:spPr/>
    </dgm:pt>
    <dgm:pt modelId="{8F17B949-28E6-4194-9CD7-B9AEB6550BB2}" type="pres">
      <dgm:prSet presAssocID="{191F493B-AF8C-40D8-9583-BC5DE98E1108}" presName="node" presStyleLbl="node1" presStyleIdx="1" presStyleCnt="5" custLinFactX="-4886" custLinFactNeighborX="-100000" custLinFactNeighborY="1300">
        <dgm:presLayoutVars>
          <dgm:bulletEnabled val="1"/>
        </dgm:presLayoutVars>
      </dgm:prSet>
      <dgm:spPr/>
    </dgm:pt>
    <dgm:pt modelId="{1E507A0E-9626-4088-BFE6-06F1EEA0D3E3}" type="pres">
      <dgm:prSet presAssocID="{CFBE5CAB-46D4-4304-83A7-B220BF485194}" presName="sibTrans" presStyleCnt="0"/>
      <dgm:spPr/>
    </dgm:pt>
    <dgm:pt modelId="{1933928F-A5AA-4A7C-A315-A9D0220246D8}" type="pres">
      <dgm:prSet presAssocID="{C6EE18B2-255E-4119-94A1-40C83BB8AB05}" presName="node" presStyleLbl="node1" presStyleIdx="2" presStyleCnt="5">
        <dgm:presLayoutVars>
          <dgm:bulletEnabled val="1"/>
        </dgm:presLayoutVars>
      </dgm:prSet>
      <dgm:spPr/>
    </dgm:pt>
    <dgm:pt modelId="{012BDCDC-0273-4641-99C2-6510F2FB0355}" type="pres">
      <dgm:prSet presAssocID="{079674CB-CE68-43A7-A81E-5D8F86088BD9}" presName="sibTrans" presStyleCnt="0"/>
      <dgm:spPr/>
    </dgm:pt>
    <dgm:pt modelId="{AC987528-AE0D-4CA6-80FE-C7DB78AFC123}" type="pres">
      <dgm:prSet presAssocID="{66223499-8650-429D-B710-1EA8EE572217}" presName="node" presStyleLbl="node1" presStyleIdx="3" presStyleCnt="5">
        <dgm:presLayoutVars>
          <dgm:bulletEnabled val="1"/>
        </dgm:presLayoutVars>
      </dgm:prSet>
      <dgm:spPr/>
    </dgm:pt>
    <dgm:pt modelId="{882AE808-017E-4DAF-BA2E-0EDA39A3E52F}" type="pres">
      <dgm:prSet presAssocID="{862532C5-314B-4C42-B1F7-1A1CDA8B3C37}" presName="sibTrans" presStyleCnt="0"/>
      <dgm:spPr/>
    </dgm:pt>
    <dgm:pt modelId="{DFFEF926-992C-4DB1-AF67-264C7A2468D8}" type="pres">
      <dgm:prSet presAssocID="{902CEEB0-BF75-4B4E-AFE1-61E75039D97A}" presName="node" presStyleLbl="node1" presStyleIdx="4" presStyleCnt="5">
        <dgm:presLayoutVars>
          <dgm:bulletEnabled val="1"/>
        </dgm:presLayoutVars>
      </dgm:prSet>
      <dgm:spPr/>
    </dgm:pt>
  </dgm:ptLst>
  <dgm:cxnLst>
    <dgm:cxn modelId="{50AB7D1D-C55C-48AB-A978-CF30C6AE0CE0}" type="presOf" srcId="{C6EE18B2-255E-4119-94A1-40C83BB8AB05}" destId="{1933928F-A5AA-4A7C-A315-A9D0220246D8}" srcOrd="0" destOrd="0" presId="urn:microsoft.com/office/officeart/2005/8/layout/default"/>
    <dgm:cxn modelId="{0C349427-C273-4AC4-9C92-52ACA36EC877}" type="presOf" srcId="{66223499-8650-429D-B710-1EA8EE572217}" destId="{AC987528-AE0D-4CA6-80FE-C7DB78AFC123}" srcOrd="0" destOrd="0" presId="urn:microsoft.com/office/officeart/2005/8/layout/default"/>
    <dgm:cxn modelId="{36AF3C2C-4D38-4517-B6B4-2BBB3C30BC9A}" srcId="{6D990383-CBB8-4841-805C-C008095985BE}" destId="{66223499-8650-429D-B710-1EA8EE572217}" srcOrd="3" destOrd="0" parTransId="{70D1FFFA-8CA6-4985-8370-F52A80B13C0D}" sibTransId="{862532C5-314B-4C42-B1F7-1A1CDA8B3C37}"/>
    <dgm:cxn modelId="{8847E26E-9923-49DC-B7FD-9CC98BA47921}" srcId="{6D990383-CBB8-4841-805C-C008095985BE}" destId="{191F493B-AF8C-40D8-9583-BC5DE98E1108}" srcOrd="1" destOrd="0" parTransId="{E49DDFCE-7229-42AF-8A85-2BA8CEEC6D87}" sibTransId="{CFBE5CAB-46D4-4304-83A7-B220BF485194}"/>
    <dgm:cxn modelId="{D30E9E54-A5D1-444D-BB53-09A19EFEC515}" type="presOf" srcId="{902CEEB0-BF75-4B4E-AFE1-61E75039D97A}" destId="{DFFEF926-992C-4DB1-AF67-264C7A2468D8}" srcOrd="0" destOrd="0" presId="urn:microsoft.com/office/officeart/2005/8/layout/default"/>
    <dgm:cxn modelId="{876AC393-09CE-4F49-980B-C7C709E22C15}" type="presOf" srcId="{91815E08-B340-4AB7-8B1C-902226F68C38}" destId="{9B7757EE-CCF1-4309-B047-A6BA29549547}" srcOrd="0" destOrd="0" presId="urn:microsoft.com/office/officeart/2005/8/layout/default"/>
    <dgm:cxn modelId="{759ECE96-CB44-41D6-975C-E1391EB5D2A6}" srcId="{6D990383-CBB8-4841-805C-C008095985BE}" destId="{91815E08-B340-4AB7-8B1C-902226F68C38}" srcOrd="0" destOrd="0" parTransId="{DFD0A179-6E98-4C77-913F-946095D7DECE}" sibTransId="{A14D4333-E88E-4C6D-8906-7EAE243082AB}"/>
    <dgm:cxn modelId="{840FD5DE-A580-4507-B083-D5D622554AFC}" type="presOf" srcId="{191F493B-AF8C-40D8-9583-BC5DE98E1108}" destId="{8F17B949-28E6-4194-9CD7-B9AEB6550BB2}" srcOrd="0" destOrd="0" presId="urn:microsoft.com/office/officeart/2005/8/layout/default"/>
    <dgm:cxn modelId="{0DFDBFFD-15E3-456C-9D0F-990D6B87FE8D}" srcId="{6D990383-CBB8-4841-805C-C008095985BE}" destId="{902CEEB0-BF75-4B4E-AFE1-61E75039D97A}" srcOrd="4" destOrd="0" parTransId="{551E4937-52F2-469D-BA00-96060AB1D9C9}" sibTransId="{F9558FE6-674F-412F-9F9D-E4B1C86FE196}"/>
    <dgm:cxn modelId="{4E6780FE-E2CA-4191-9E28-71C22A1F5DF3}" srcId="{6D990383-CBB8-4841-805C-C008095985BE}" destId="{C6EE18B2-255E-4119-94A1-40C83BB8AB05}" srcOrd="2" destOrd="0" parTransId="{61AC6ED2-B918-4D0E-AA18-5D038F5762AF}" sibTransId="{079674CB-CE68-43A7-A81E-5D8F86088BD9}"/>
    <dgm:cxn modelId="{083F2DFF-E8A1-486C-B986-B58E16915AB4}" type="presOf" srcId="{6D990383-CBB8-4841-805C-C008095985BE}" destId="{7B009694-A0FC-413D-826C-B030B5A6CEC1}" srcOrd="0" destOrd="0" presId="urn:microsoft.com/office/officeart/2005/8/layout/default"/>
    <dgm:cxn modelId="{15027494-108E-48DD-B627-35F6FAF00A67}" type="presParOf" srcId="{7B009694-A0FC-413D-826C-B030B5A6CEC1}" destId="{9B7757EE-CCF1-4309-B047-A6BA29549547}" srcOrd="0" destOrd="0" presId="urn:microsoft.com/office/officeart/2005/8/layout/default"/>
    <dgm:cxn modelId="{A13CCC75-CA2A-420F-BD19-FB0DD58C89F4}" type="presParOf" srcId="{7B009694-A0FC-413D-826C-B030B5A6CEC1}" destId="{253ACC17-65DE-4BF6-A066-A541CB934B1D}" srcOrd="1" destOrd="0" presId="urn:microsoft.com/office/officeart/2005/8/layout/default"/>
    <dgm:cxn modelId="{AD3C1C48-DDD2-42C8-B597-7932DFDE29C7}" type="presParOf" srcId="{7B009694-A0FC-413D-826C-B030B5A6CEC1}" destId="{8F17B949-28E6-4194-9CD7-B9AEB6550BB2}" srcOrd="2" destOrd="0" presId="urn:microsoft.com/office/officeart/2005/8/layout/default"/>
    <dgm:cxn modelId="{23021D23-2F42-4CC4-B7AA-A789E557DA79}" type="presParOf" srcId="{7B009694-A0FC-413D-826C-B030B5A6CEC1}" destId="{1E507A0E-9626-4088-BFE6-06F1EEA0D3E3}" srcOrd="3" destOrd="0" presId="urn:microsoft.com/office/officeart/2005/8/layout/default"/>
    <dgm:cxn modelId="{EE63439F-2520-488B-BA47-06907676D557}" type="presParOf" srcId="{7B009694-A0FC-413D-826C-B030B5A6CEC1}" destId="{1933928F-A5AA-4A7C-A315-A9D0220246D8}" srcOrd="4" destOrd="0" presId="urn:microsoft.com/office/officeart/2005/8/layout/default"/>
    <dgm:cxn modelId="{D31A6E75-63CE-46DF-A8CC-27A0BC17ECDE}" type="presParOf" srcId="{7B009694-A0FC-413D-826C-B030B5A6CEC1}" destId="{012BDCDC-0273-4641-99C2-6510F2FB0355}" srcOrd="5" destOrd="0" presId="urn:microsoft.com/office/officeart/2005/8/layout/default"/>
    <dgm:cxn modelId="{710EBA20-DD12-4AEB-B823-5F28B163AC84}" type="presParOf" srcId="{7B009694-A0FC-413D-826C-B030B5A6CEC1}" destId="{AC987528-AE0D-4CA6-80FE-C7DB78AFC123}" srcOrd="6" destOrd="0" presId="urn:microsoft.com/office/officeart/2005/8/layout/default"/>
    <dgm:cxn modelId="{E7576DD9-F5DE-48B2-A90B-B08BAF5A0938}" type="presParOf" srcId="{7B009694-A0FC-413D-826C-B030B5A6CEC1}" destId="{882AE808-017E-4DAF-BA2E-0EDA39A3E52F}" srcOrd="7" destOrd="0" presId="urn:microsoft.com/office/officeart/2005/8/layout/default"/>
    <dgm:cxn modelId="{C9396704-3869-4D21-BBC2-E88D8457B84D}" type="presParOf" srcId="{7B009694-A0FC-413D-826C-B030B5A6CEC1}" destId="{DFFEF926-992C-4DB1-AF67-264C7A2468D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990383-CBB8-4841-805C-C008095985BE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1815E08-B340-4AB7-8B1C-902226F68C38}">
      <dgm:prSet/>
      <dgm:spPr/>
      <dgm:t>
        <a:bodyPr/>
        <a:lstStyle/>
        <a:p>
          <a:r>
            <a:rPr lang="el-GR" dirty="0"/>
            <a:t>Θα ταξιδέψω</a:t>
          </a:r>
          <a:endParaRPr lang="en-US" dirty="0"/>
        </a:p>
      </dgm:t>
    </dgm:pt>
    <dgm:pt modelId="{DFD0A179-6E98-4C77-913F-946095D7DECE}" type="parTrans" cxnId="{759ECE96-CB44-41D6-975C-E1391EB5D2A6}">
      <dgm:prSet/>
      <dgm:spPr/>
      <dgm:t>
        <a:bodyPr/>
        <a:lstStyle/>
        <a:p>
          <a:endParaRPr lang="en-US"/>
        </a:p>
      </dgm:t>
    </dgm:pt>
    <dgm:pt modelId="{A14D4333-E88E-4C6D-8906-7EAE243082AB}" type="sibTrans" cxnId="{759ECE96-CB44-41D6-975C-E1391EB5D2A6}">
      <dgm:prSet/>
      <dgm:spPr/>
      <dgm:t>
        <a:bodyPr/>
        <a:lstStyle/>
        <a:p>
          <a:endParaRPr lang="en-US"/>
        </a:p>
      </dgm:t>
    </dgm:pt>
    <dgm:pt modelId="{191F493B-AF8C-40D8-9583-BC5DE98E1108}">
      <dgm:prSet/>
      <dgm:spPr/>
      <dgm:t>
        <a:bodyPr/>
        <a:lstStyle/>
        <a:p>
          <a:r>
            <a:rPr lang="el-GR" dirty="0"/>
            <a:t>Θα κλείσω εισιτήριο</a:t>
          </a:r>
          <a:endParaRPr lang="en-US" dirty="0"/>
        </a:p>
      </dgm:t>
    </dgm:pt>
    <dgm:pt modelId="{E49DDFCE-7229-42AF-8A85-2BA8CEEC6D87}" type="parTrans" cxnId="{8847E26E-9923-49DC-B7FD-9CC98BA47921}">
      <dgm:prSet/>
      <dgm:spPr/>
      <dgm:t>
        <a:bodyPr/>
        <a:lstStyle/>
        <a:p>
          <a:endParaRPr lang="en-US"/>
        </a:p>
      </dgm:t>
    </dgm:pt>
    <dgm:pt modelId="{CFBE5CAB-46D4-4304-83A7-B220BF485194}" type="sibTrans" cxnId="{8847E26E-9923-49DC-B7FD-9CC98BA47921}">
      <dgm:prSet/>
      <dgm:spPr/>
      <dgm:t>
        <a:bodyPr/>
        <a:lstStyle/>
        <a:p>
          <a:endParaRPr lang="en-US"/>
        </a:p>
      </dgm:t>
    </dgm:pt>
    <dgm:pt modelId="{C6EE18B2-255E-4119-94A1-40C83BB8AB05}">
      <dgm:prSet/>
      <dgm:spPr/>
      <dgm:t>
        <a:bodyPr/>
        <a:lstStyle/>
        <a:p>
          <a:r>
            <a:rPr lang="el-GR" dirty="0"/>
            <a:t>Θα κολυμπήσω</a:t>
          </a:r>
          <a:endParaRPr lang="en-US" dirty="0"/>
        </a:p>
      </dgm:t>
    </dgm:pt>
    <dgm:pt modelId="{61AC6ED2-B918-4D0E-AA18-5D038F5762AF}" type="parTrans" cxnId="{4E6780FE-E2CA-4191-9E28-71C22A1F5DF3}">
      <dgm:prSet/>
      <dgm:spPr/>
      <dgm:t>
        <a:bodyPr/>
        <a:lstStyle/>
        <a:p>
          <a:endParaRPr lang="en-US"/>
        </a:p>
      </dgm:t>
    </dgm:pt>
    <dgm:pt modelId="{079674CB-CE68-43A7-A81E-5D8F86088BD9}" type="sibTrans" cxnId="{4E6780FE-E2CA-4191-9E28-71C22A1F5DF3}">
      <dgm:prSet/>
      <dgm:spPr/>
      <dgm:t>
        <a:bodyPr/>
        <a:lstStyle/>
        <a:p>
          <a:endParaRPr lang="en-US"/>
        </a:p>
      </dgm:t>
    </dgm:pt>
    <dgm:pt modelId="{66223499-8650-429D-B710-1EA8EE572217}">
      <dgm:prSet/>
      <dgm:spPr/>
      <dgm:t>
        <a:bodyPr/>
        <a:lstStyle/>
        <a:p>
          <a:r>
            <a:rPr lang="el-GR" dirty="0"/>
            <a:t>Θα δω έναν ποδοσφαιρικό αγώνα</a:t>
          </a:r>
          <a:endParaRPr lang="en-US" dirty="0"/>
        </a:p>
      </dgm:t>
    </dgm:pt>
    <dgm:pt modelId="{70D1FFFA-8CA6-4985-8370-F52A80B13C0D}" type="parTrans" cxnId="{36AF3C2C-4D38-4517-B6B4-2BBB3C30BC9A}">
      <dgm:prSet/>
      <dgm:spPr/>
      <dgm:t>
        <a:bodyPr/>
        <a:lstStyle/>
        <a:p>
          <a:endParaRPr lang="en-US"/>
        </a:p>
      </dgm:t>
    </dgm:pt>
    <dgm:pt modelId="{862532C5-314B-4C42-B1F7-1A1CDA8B3C37}" type="sibTrans" cxnId="{36AF3C2C-4D38-4517-B6B4-2BBB3C30BC9A}">
      <dgm:prSet/>
      <dgm:spPr/>
      <dgm:t>
        <a:bodyPr/>
        <a:lstStyle/>
        <a:p>
          <a:endParaRPr lang="en-US"/>
        </a:p>
      </dgm:t>
    </dgm:pt>
    <dgm:pt modelId="{902CEEB0-BF75-4B4E-AFE1-61E75039D97A}">
      <dgm:prSet/>
      <dgm:spPr/>
      <dgm:t>
        <a:bodyPr/>
        <a:lstStyle/>
        <a:p>
          <a:r>
            <a:rPr lang="el-GR" dirty="0"/>
            <a:t>Θα πάω στο βουνό</a:t>
          </a:r>
          <a:endParaRPr lang="en-US" dirty="0"/>
        </a:p>
      </dgm:t>
    </dgm:pt>
    <dgm:pt modelId="{551E4937-52F2-469D-BA00-96060AB1D9C9}" type="parTrans" cxnId="{0DFDBFFD-15E3-456C-9D0F-990D6B87FE8D}">
      <dgm:prSet/>
      <dgm:spPr/>
      <dgm:t>
        <a:bodyPr/>
        <a:lstStyle/>
        <a:p>
          <a:endParaRPr lang="en-US"/>
        </a:p>
      </dgm:t>
    </dgm:pt>
    <dgm:pt modelId="{F9558FE6-674F-412F-9F9D-E4B1C86FE196}" type="sibTrans" cxnId="{0DFDBFFD-15E3-456C-9D0F-990D6B87FE8D}">
      <dgm:prSet/>
      <dgm:spPr/>
      <dgm:t>
        <a:bodyPr/>
        <a:lstStyle/>
        <a:p>
          <a:endParaRPr lang="en-US"/>
        </a:p>
      </dgm:t>
    </dgm:pt>
    <dgm:pt modelId="{7B009694-A0FC-413D-826C-B030B5A6CEC1}" type="pres">
      <dgm:prSet presAssocID="{6D990383-CBB8-4841-805C-C008095985BE}" presName="diagram" presStyleCnt="0">
        <dgm:presLayoutVars>
          <dgm:dir/>
          <dgm:resizeHandles val="exact"/>
        </dgm:presLayoutVars>
      </dgm:prSet>
      <dgm:spPr/>
    </dgm:pt>
    <dgm:pt modelId="{9B7757EE-CCF1-4309-B047-A6BA29549547}" type="pres">
      <dgm:prSet presAssocID="{91815E08-B340-4AB7-8B1C-902226F68C38}" presName="node" presStyleLbl="node1" presStyleIdx="0" presStyleCnt="5" custLinFactX="8260" custLinFactNeighborX="100000" custLinFactNeighborY="-209">
        <dgm:presLayoutVars>
          <dgm:bulletEnabled val="1"/>
        </dgm:presLayoutVars>
      </dgm:prSet>
      <dgm:spPr/>
    </dgm:pt>
    <dgm:pt modelId="{253ACC17-65DE-4BF6-A066-A541CB934B1D}" type="pres">
      <dgm:prSet presAssocID="{A14D4333-E88E-4C6D-8906-7EAE243082AB}" presName="sibTrans" presStyleCnt="0"/>
      <dgm:spPr/>
    </dgm:pt>
    <dgm:pt modelId="{8F17B949-28E6-4194-9CD7-B9AEB6550BB2}" type="pres">
      <dgm:prSet presAssocID="{191F493B-AF8C-40D8-9583-BC5DE98E1108}" presName="node" presStyleLbl="node1" presStyleIdx="1" presStyleCnt="5" custLinFactX="-4886" custLinFactNeighborX="-100000" custLinFactNeighborY="1300">
        <dgm:presLayoutVars>
          <dgm:bulletEnabled val="1"/>
        </dgm:presLayoutVars>
      </dgm:prSet>
      <dgm:spPr/>
    </dgm:pt>
    <dgm:pt modelId="{1E507A0E-9626-4088-BFE6-06F1EEA0D3E3}" type="pres">
      <dgm:prSet presAssocID="{CFBE5CAB-46D4-4304-83A7-B220BF485194}" presName="sibTrans" presStyleCnt="0"/>
      <dgm:spPr/>
    </dgm:pt>
    <dgm:pt modelId="{1933928F-A5AA-4A7C-A315-A9D0220246D8}" type="pres">
      <dgm:prSet presAssocID="{C6EE18B2-255E-4119-94A1-40C83BB8AB05}" presName="node" presStyleLbl="node1" presStyleIdx="2" presStyleCnt="5">
        <dgm:presLayoutVars>
          <dgm:bulletEnabled val="1"/>
        </dgm:presLayoutVars>
      </dgm:prSet>
      <dgm:spPr/>
    </dgm:pt>
    <dgm:pt modelId="{012BDCDC-0273-4641-99C2-6510F2FB0355}" type="pres">
      <dgm:prSet presAssocID="{079674CB-CE68-43A7-A81E-5D8F86088BD9}" presName="sibTrans" presStyleCnt="0"/>
      <dgm:spPr/>
    </dgm:pt>
    <dgm:pt modelId="{AC987528-AE0D-4CA6-80FE-C7DB78AFC123}" type="pres">
      <dgm:prSet presAssocID="{66223499-8650-429D-B710-1EA8EE572217}" presName="node" presStyleLbl="node1" presStyleIdx="3" presStyleCnt="5">
        <dgm:presLayoutVars>
          <dgm:bulletEnabled val="1"/>
        </dgm:presLayoutVars>
      </dgm:prSet>
      <dgm:spPr/>
    </dgm:pt>
    <dgm:pt modelId="{882AE808-017E-4DAF-BA2E-0EDA39A3E52F}" type="pres">
      <dgm:prSet presAssocID="{862532C5-314B-4C42-B1F7-1A1CDA8B3C37}" presName="sibTrans" presStyleCnt="0"/>
      <dgm:spPr/>
    </dgm:pt>
    <dgm:pt modelId="{DFFEF926-992C-4DB1-AF67-264C7A2468D8}" type="pres">
      <dgm:prSet presAssocID="{902CEEB0-BF75-4B4E-AFE1-61E75039D97A}" presName="node" presStyleLbl="node1" presStyleIdx="4" presStyleCnt="5">
        <dgm:presLayoutVars>
          <dgm:bulletEnabled val="1"/>
        </dgm:presLayoutVars>
      </dgm:prSet>
      <dgm:spPr/>
    </dgm:pt>
  </dgm:ptLst>
  <dgm:cxnLst>
    <dgm:cxn modelId="{50AB7D1D-C55C-48AB-A978-CF30C6AE0CE0}" type="presOf" srcId="{C6EE18B2-255E-4119-94A1-40C83BB8AB05}" destId="{1933928F-A5AA-4A7C-A315-A9D0220246D8}" srcOrd="0" destOrd="0" presId="urn:microsoft.com/office/officeart/2005/8/layout/default"/>
    <dgm:cxn modelId="{0C349427-C273-4AC4-9C92-52ACA36EC877}" type="presOf" srcId="{66223499-8650-429D-B710-1EA8EE572217}" destId="{AC987528-AE0D-4CA6-80FE-C7DB78AFC123}" srcOrd="0" destOrd="0" presId="urn:microsoft.com/office/officeart/2005/8/layout/default"/>
    <dgm:cxn modelId="{36AF3C2C-4D38-4517-B6B4-2BBB3C30BC9A}" srcId="{6D990383-CBB8-4841-805C-C008095985BE}" destId="{66223499-8650-429D-B710-1EA8EE572217}" srcOrd="3" destOrd="0" parTransId="{70D1FFFA-8CA6-4985-8370-F52A80B13C0D}" sibTransId="{862532C5-314B-4C42-B1F7-1A1CDA8B3C37}"/>
    <dgm:cxn modelId="{8847E26E-9923-49DC-B7FD-9CC98BA47921}" srcId="{6D990383-CBB8-4841-805C-C008095985BE}" destId="{191F493B-AF8C-40D8-9583-BC5DE98E1108}" srcOrd="1" destOrd="0" parTransId="{E49DDFCE-7229-42AF-8A85-2BA8CEEC6D87}" sibTransId="{CFBE5CAB-46D4-4304-83A7-B220BF485194}"/>
    <dgm:cxn modelId="{D30E9E54-A5D1-444D-BB53-09A19EFEC515}" type="presOf" srcId="{902CEEB0-BF75-4B4E-AFE1-61E75039D97A}" destId="{DFFEF926-992C-4DB1-AF67-264C7A2468D8}" srcOrd="0" destOrd="0" presId="urn:microsoft.com/office/officeart/2005/8/layout/default"/>
    <dgm:cxn modelId="{876AC393-09CE-4F49-980B-C7C709E22C15}" type="presOf" srcId="{91815E08-B340-4AB7-8B1C-902226F68C38}" destId="{9B7757EE-CCF1-4309-B047-A6BA29549547}" srcOrd="0" destOrd="0" presId="urn:microsoft.com/office/officeart/2005/8/layout/default"/>
    <dgm:cxn modelId="{759ECE96-CB44-41D6-975C-E1391EB5D2A6}" srcId="{6D990383-CBB8-4841-805C-C008095985BE}" destId="{91815E08-B340-4AB7-8B1C-902226F68C38}" srcOrd="0" destOrd="0" parTransId="{DFD0A179-6E98-4C77-913F-946095D7DECE}" sibTransId="{A14D4333-E88E-4C6D-8906-7EAE243082AB}"/>
    <dgm:cxn modelId="{840FD5DE-A580-4507-B083-D5D622554AFC}" type="presOf" srcId="{191F493B-AF8C-40D8-9583-BC5DE98E1108}" destId="{8F17B949-28E6-4194-9CD7-B9AEB6550BB2}" srcOrd="0" destOrd="0" presId="urn:microsoft.com/office/officeart/2005/8/layout/default"/>
    <dgm:cxn modelId="{0DFDBFFD-15E3-456C-9D0F-990D6B87FE8D}" srcId="{6D990383-CBB8-4841-805C-C008095985BE}" destId="{902CEEB0-BF75-4B4E-AFE1-61E75039D97A}" srcOrd="4" destOrd="0" parTransId="{551E4937-52F2-469D-BA00-96060AB1D9C9}" sibTransId="{F9558FE6-674F-412F-9F9D-E4B1C86FE196}"/>
    <dgm:cxn modelId="{4E6780FE-E2CA-4191-9E28-71C22A1F5DF3}" srcId="{6D990383-CBB8-4841-805C-C008095985BE}" destId="{C6EE18B2-255E-4119-94A1-40C83BB8AB05}" srcOrd="2" destOrd="0" parTransId="{61AC6ED2-B918-4D0E-AA18-5D038F5762AF}" sibTransId="{079674CB-CE68-43A7-A81E-5D8F86088BD9}"/>
    <dgm:cxn modelId="{083F2DFF-E8A1-486C-B986-B58E16915AB4}" type="presOf" srcId="{6D990383-CBB8-4841-805C-C008095985BE}" destId="{7B009694-A0FC-413D-826C-B030B5A6CEC1}" srcOrd="0" destOrd="0" presId="urn:microsoft.com/office/officeart/2005/8/layout/default"/>
    <dgm:cxn modelId="{15027494-108E-48DD-B627-35F6FAF00A67}" type="presParOf" srcId="{7B009694-A0FC-413D-826C-B030B5A6CEC1}" destId="{9B7757EE-CCF1-4309-B047-A6BA29549547}" srcOrd="0" destOrd="0" presId="urn:microsoft.com/office/officeart/2005/8/layout/default"/>
    <dgm:cxn modelId="{A13CCC75-CA2A-420F-BD19-FB0DD58C89F4}" type="presParOf" srcId="{7B009694-A0FC-413D-826C-B030B5A6CEC1}" destId="{253ACC17-65DE-4BF6-A066-A541CB934B1D}" srcOrd="1" destOrd="0" presId="urn:microsoft.com/office/officeart/2005/8/layout/default"/>
    <dgm:cxn modelId="{AD3C1C48-DDD2-42C8-B597-7932DFDE29C7}" type="presParOf" srcId="{7B009694-A0FC-413D-826C-B030B5A6CEC1}" destId="{8F17B949-28E6-4194-9CD7-B9AEB6550BB2}" srcOrd="2" destOrd="0" presId="urn:microsoft.com/office/officeart/2005/8/layout/default"/>
    <dgm:cxn modelId="{23021D23-2F42-4CC4-B7AA-A789E557DA79}" type="presParOf" srcId="{7B009694-A0FC-413D-826C-B030B5A6CEC1}" destId="{1E507A0E-9626-4088-BFE6-06F1EEA0D3E3}" srcOrd="3" destOrd="0" presId="urn:microsoft.com/office/officeart/2005/8/layout/default"/>
    <dgm:cxn modelId="{EE63439F-2520-488B-BA47-06907676D557}" type="presParOf" srcId="{7B009694-A0FC-413D-826C-B030B5A6CEC1}" destId="{1933928F-A5AA-4A7C-A315-A9D0220246D8}" srcOrd="4" destOrd="0" presId="urn:microsoft.com/office/officeart/2005/8/layout/default"/>
    <dgm:cxn modelId="{D31A6E75-63CE-46DF-A8CC-27A0BC17ECDE}" type="presParOf" srcId="{7B009694-A0FC-413D-826C-B030B5A6CEC1}" destId="{012BDCDC-0273-4641-99C2-6510F2FB0355}" srcOrd="5" destOrd="0" presId="urn:microsoft.com/office/officeart/2005/8/layout/default"/>
    <dgm:cxn modelId="{710EBA20-DD12-4AEB-B823-5F28B163AC84}" type="presParOf" srcId="{7B009694-A0FC-413D-826C-B030B5A6CEC1}" destId="{AC987528-AE0D-4CA6-80FE-C7DB78AFC123}" srcOrd="6" destOrd="0" presId="urn:microsoft.com/office/officeart/2005/8/layout/default"/>
    <dgm:cxn modelId="{E7576DD9-F5DE-48B2-A90B-B08BAF5A0938}" type="presParOf" srcId="{7B009694-A0FC-413D-826C-B030B5A6CEC1}" destId="{882AE808-017E-4DAF-BA2E-0EDA39A3E52F}" srcOrd="7" destOrd="0" presId="urn:microsoft.com/office/officeart/2005/8/layout/default"/>
    <dgm:cxn modelId="{C9396704-3869-4D21-BBC2-E88D8457B84D}" type="presParOf" srcId="{7B009694-A0FC-413D-826C-B030B5A6CEC1}" destId="{DFFEF926-992C-4DB1-AF67-264C7A2468D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990383-CBB8-4841-805C-C008095985BE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1815E08-B340-4AB7-8B1C-902226F68C38}">
      <dgm:prSet/>
      <dgm:spPr/>
      <dgm:t>
        <a:bodyPr/>
        <a:lstStyle/>
        <a:p>
          <a:r>
            <a:rPr lang="el-GR" dirty="0"/>
            <a:t>Θα ταξιδέψω</a:t>
          </a:r>
          <a:endParaRPr lang="en-US" dirty="0"/>
        </a:p>
      </dgm:t>
    </dgm:pt>
    <dgm:pt modelId="{DFD0A179-6E98-4C77-913F-946095D7DECE}" type="parTrans" cxnId="{759ECE96-CB44-41D6-975C-E1391EB5D2A6}">
      <dgm:prSet/>
      <dgm:spPr/>
      <dgm:t>
        <a:bodyPr/>
        <a:lstStyle/>
        <a:p>
          <a:endParaRPr lang="en-US"/>
        </a:p>
      </dgm:t>
    </dgm:pt>
    <dgm:pt modelId="{A14D4333-E88E-4C6D-8906-7EAE243082AB}" type="sibTrans" cxnId="{759ECE96-CB44-41D6-975C-E1391EB5D2A6}">
      <dgm:prSet/>
      <dgm:spPr/>
      <dgm:t>
        <a:bodyPr/>
        <a:lstStyle/>
        <a:p>
          <a:endParaRPr lang="en-US"/>
        </a:p>
      </dgm:t>
    </dgm:pt>
    <dgm:pt modelId="{191F493B-AF8C-40D8-9583-BC5DE98E1108}">
      <dgm:prSet/>
      <dgm:spPr/>
      <dgm:t>
        <a:bodyPr/>
        <a:lstStyle/>
        <a:p>
          <a:r>
            <a:rPr lang="el-GR" dirty="0"/>
            <a:t>Θα κλείσω εισιτήριο</a:t>
          </a:r>
          <a:endParaRPr lang="en-US" dirty="0"/>
        </a:p>
      </dgm:t>
    </dgm:pt>
    <dgm:pt modelId="{E49DDFCE-7229-42AF-8A85-2BA8CEEC6D87}" type="parTrans" cxnId="{8847E26E-9923-49DC-B7FD-9CC98BA47921}">
      <dgm:prSet/>
      <dgm:spPr/>
      <dgm:t>
        <a:bodyPr/>
        <a:lstStyle/>
        <a:p>
          <a:endParaRPr lang="en-US"/>
        </a:p>
      </dgm:t>
    </dgm:pt>
    <dgm:pt modelId="{CFBE5CAB-46D4-4304-83A7-B220BF485194}" type="sibTrans" cxnId="{8847E26E-9923-49DC-B7FD-9CC98BA47921}">
      <dgm:prSet/>
      <dgm:spPr/>
      <dgm:t>
        <a:bodyPr/>
        <a:lstStyle/>
        <a:p>
          <a:endParaRPr lang="en-US"/>
        </a:p>
      </dgm:t>
    </dgm:pt>
    <dgm:pt modelId="{C6EE18B2-255E-4119-94A1-40C83BB8AB05}">
      <dgm:prSet/>
      <dgm:spPr/>
      <dgm:t>
        <a:bodyPr/>
        <a:lstStyle/>
        <a:p>
          <a:r>
            <a:rPr lang="el-GR" dirty="0"/>
            <a:t>Θα κολυμπήσω</a:t>
          </a:r>
          <a:endParaRPr lang="en-US" dirty="0"/>
        </a:p>
      </dgm:t>
    </dgm:pt>
    <dgm:pt modelId="{61AC6ED2-B918-4D0E-AA18-5D038F5762AF}" type="parTrans" cxnId="{4E6780FE-E2CA-4191-9E28-71C22A1F5DF3}">
      <dgm:prSet/>
      <dgm:spPr/>
      <dgm:t>
        <a:bodyPr/>
        <a:lstStyle/>
        <a:p>
          <a:endParaRPr lang="en-US"/>
        </a:p>
      </dgm:t>
    </dgm:pt>
    <dgm:pt modelId="{079674CB-CE68-43A7-A81E-5D8F86088BD9}" type="sibTrans" cxnId="{4E6780FE-E2CA-4191-9E28-71C22A1F5DF3}">
      <dgm:prSet/>
      <dgm:spPr/>
      <dgm:t>
        <a:bodyPr/>
        <a:lstStyle/>
        <a:p>
          <a:endParaRPr lang="en-US"/>
        </a:p>
      </dgm:t>
    </dgm:pt>
    <dgm:pt modelId="{66223499-8650-429D-B710-1EA8EE572217}">
      <dgm:prSet/>
      <dgm:spPr/>
      <dgm:t>
        <a:bodyPr/>
        <a:lstStyle/>
        <a:p>
          <a:r>
            <a:rPr lang="el-GR" dirty="0"/>
            <a:t>Θα δω έναν ποδοσφαιρικό αγώνα</a:t>
          </a:r>
          <a:endParaRPr lang="en-US" dirty="0"/>
        </a:p>
      </dgm:t>
    </dgm:pt>
    <dgm:pt modelId="{70D1FFFA-8CA6-4985-8370-F52A80B13C0D}" type="parTrans" cxnId="{36AF3C2C-4D38-4517-B6B4-2BBB3C30BC9A}">
      <dgm:prSet/>
      <dgm:spPr/>
      <dgm:t>
        <a:bodyPr/>
        <a:lstStyle/>
        <a:p>
          <a:endParaRPr lang="en-US"/>
        </a:p>
      </dgm:t>
    </dgm:pt>
    <dgm:pt modelId="{862532C5-314B-4C42-B1F7-1A1CDA8B3C37}" type="sibTrans" cxnId="{36AF3C2C-4D38-4517-B6B4-2BBB3C30BC9A}">
      <dgm:prSet/>
      <dgm:spPr/>
      <dgm:t>
        <a:bodyPr/>
        <a:lstStyle/>
        <a:p>
          <a:endParaRPr lang="en-US"/>
        </a:p>
      </dgm:t>
    </dgm:pt>
    <dgm:pt modelId="{902CEEB0-BF75-4B4E-AFE1-61E75039D97A}">
      <dgm:prSet/>
      <dgm:spPr/>
      <dgm:t>
        <a:bodyPr/>
        <a:lstStyle/>
        <a:p>
          <a:r>
            <a:rPr lang="el-GR" dirty="0"/>
            <a:t>Θα πάω στο βουνό</a:t>
          </a:r>
          <a:endParaRPr lang="en-US" dirty="0"/>
        </a:p>
      </dgm:t>
    </dgm:pt>
    <dgm:pt modelId="{551E4937-52F2-469D-BA00-96060AB1D9C9}" type="parTrans" cxnId="{0DFDBFFD-15E3-456C-9D0F-990D6B87FE8D}">
      <dgm:prSet/>
      <dgm:spPr/>
      <dgm:t>
        <a:bodyPr/>
        <a:lstStyle/>
        <a:p>
          <a:endParaRPr lang="en-US"/>
        </a:p>
      </dgm:t>
    </dgm:pt>
    <dgm:pt modelId="{F9558FE6-674F-412F-9F9D-E4B1C86FE196}" type="sibTrans" cxnId="{0DFDBFFD-15E3-456C-9D0F-990D6B87FE8D}">
      <dgm:prSet/>
      <dgm:spPr/>
      <dgm:t>
        <a:bodyPr/>
        <a:lstStyle/>
        <a:p>
          <a:endParaRPr lang="en-US"/>
        </a:p>
      </dgm:t>
    </dgm:pt>
    <dgm:pt modelId="{7B009694-A0FC-413D-826C-B030B5A6CEC1}" type="pres">
      <dgm:prSet presAssocID="{6D990383-CBB8-4841-805C-C008095985BE}" presName="diagram" presStyleCnt="0">
        <dgm:presLayoutVars>
          <dgm:dir/>
          <dgm:resizeHandles val="exact"/>
        </dgm:presLayoutVars>
      </dgm:prSet>
      <dgm:spPr/>
    </dgm:pt>
    <dgm:pt modelId="{9B7757EE-CCF1-4309-B047-A6BA29549547}" type="pres">
      <dgm:prSet presAssocID="{91815E08-B340-4AB7-8B1C-902226F68C38}" presName="node" presStyleLbl="node1" presStyleIdx="0" presStyleCnt="5" custLinFactX="8260" custLinFactNeighborX="100000" custLinFactNeighborY="-209">
        <dgm:presLayoutVars>
          <dgm:bulletEnabled val="1"/>
        </dgm:presLayoutVars>
      </dgm:prSet>
      <dgm:spPr/>
    </dgm:pt>
    <dgm:pt modelId="{253ACC17-65DE-4BF6-A066-A541CB934B1D}" type="pres">
      <dgm:prSet presAssocID="{A14D4333-E88E-4C6D-8906-7EAE243082AB}" presName="sibTrans" presStyleCnt="0"/>
      <dgm:spPr/>
    </dgm:pt>
    <dgm:pt modelId="{8F17B949-28E6-4194-9CD7-B9AEB6550BB2}" type="pres">
      <dgm:prSet presAssocID="{191F493B-AF8C-40D8-9583-BC5DE98E1108}" presName="node" presStyleLbl="node1" presStyleIdx="1" presStyleCnt="5" custLinFactX="-4886" custLinFactNeighborX="-100000" custLinFactNeighborY="1300">
        <dgm:presLayoutVars>
          <dgm:bulletEnabled val="1"/>
        </dgm:presLayoutVars>
      </dgm:prSet>
      <dgm:spPr/>
    </dgm:pt>
    <dgm:pt modelId="{1E507A0E-9626-4088-BFE6-06F1EEA0D3E3}" type="pres">
      <dgm:prSet presAssocID="{CFBE5CAB-46D4-4304-83A7-B220BF485194}" presName="sibTrans" presStyleCnt="0"/>
      <dgm:spPr/>
    </dgm:pt>
    <dgm:pt modelId="{1933928F-A5AA-4A7C-A315-A9D0220246D8}" type="pres">
      <dgm:prSet presAssocID="{C6EE18B2-255E-4119-94A1-40C83BB8AB05}" presName="node" presStyleLbl="node1" presStyleIdx="2" presStyleCnt="5">
        <dgm:presLayoutVars>
          <dgm:bulletEnabled val="1"/>
        </dgm:presLayoutVars>
      </dgm:prSet>
      <dgm:spPr/>
    </dgm:pt>
    <dgm:pt modelId="{012BDCDC-0273-4641-99C2-6510F2FB0355}" type="pres">
      <dgm:prSet presAssocID="{079674CB-CE68-43A7-A81E-5D8F86088BD9}" presName="sibTrans" presStyleCnt="0"/>
      <dgm:spPr/>
    </dgm:pt>
    <dgm:pt modelId="{AC987528-AE0D-4CA6-80FE-C7DB78AFC123}" type="pres">
      <dgm:prSet presAssocID="{66223499-8650-429D-B710-1EA8EE572217}" presName="node" presStyleLbl="node1" presStyleIdx="3" presStyleCnt="5">
        <dgm:presLayoutVars>
          <dgm:bulletEnabled val="1"/>
        </dgm:presLayoutVars>
      </dgm:prSet>
      <dgm:spPr/>
    </dgm:pt>
    <dgm:pt modelId="{882AE808-017E-4DAF-BA2E-0EDA39A3E52F}" type="pres">
      <dgm:prSet presAssocID="{862532C5-314B-4C42-B1F7-1A1CDA8B3C37}" presName="sibTrans" presStyleCnt="0"/>
      <dgm:spPr/>
    </dgm:pt>
    <dgm:pt modelId="{DFFEF926-992C-4DB1-AF67-264C7A2468D8}" type="pres">
      <dgm:prSet presAssocID="{902CEEB0-BF75-4B4E-AFE1-61E75039D97A}" presName="node" presStyleLbl="node1" presStyleIdx="4" presStyleCnt="5">
        <dgm:presLayoutVars>
          <dgm:bulletEnabled val="1"/>
        </dgm:presLayoutVars>
      </dgm:prSet>
      <dgm:spPr/>
    </dgm:pt>
  </dgm:ptLst>
  <dgm:cxnLst>
    <dgm:cxn modelId="{50AB7D1D-C55C-48AB-A978-CF30C6AE0CE0}" type="presOf" srcId="{C6EE18B2-255E-4119-94A1-40C83BB8AB05}" destId="{1933928F-A5AA-4A7C-A315-A9D0220246D8}" srcOrd="0" destOrd="0" presId="urn:microsoft.com/office/officeart/2005/8/layout/default"/>
    <dgm:cxn modelId="{0C349427-C273-4AC4-9C92-52ACA36EC877}" type="presOf" srcId="{66223499-8650-429D-B710-1EA8EE572217}" destId="{AC987528-AE0D-4CA6-80FE-C7DB78AFC123}" srcOrd="0" destOrd="0" presId="urn:microsoft.com/office/officeart/2005/8/layout/default"/>
    <dgm:cxn modelId="{36AF3C2C-4D38-4517-B6B4-2BBB3C30BC9A}" srcId="{6D990383-CBB8-4841-805C-C008095985BE}" destId="{66223499-8650-429D-B710-1EA8EE572217}" srcOrd="3" destOrd="0" parTransId="{70D1FFFA-8CA6-4985-8370-F52A80B13C0D}" sibTransId="{862532C5-314B-4C42-B1F7-1A1CDA8B3C37}"/>
    <dgm:cxn modelId="{8847E26E-9923-49DC-B7FD-9CC98BA47921}" srcId="{6D990383-CBB8-4841-805C-C008095985BE}" destId="{191F493B-AF8C-40D8-9583-BC5DE98E1108}" srcOrd="1" destOrd="0" parTransId="{E49DDFCE-7229-42AF-8A85-2BA8CEEC6D87}" sibTransId="{CFBE5CAB-46D4-4304-83A7-B220BF485194}"/>
    <dgm:cxn modelId="{D30E9E54-A5D1-444D-BB53-09A19EFEC515}" type="presOf" srcId="{902CEEB0-BF75-4B4E-AFE1-61E75039D97A}" destId="{DFFEF926-992C-4DB1-AF67-264C7A2468D8}" srcOrd="0" destOrd="0" presId="urn:microsoft.com/office/officeart/2005/8/layout/default"/>
    <dgm:cxn modelId="{876AC393-09CE-4F49-980B-C7C709E22C15}" type="presOf" srcId="{91815E08-B340-4AB7-8B1C-902226F68C38}" destId="{9B7757EE-CCF1-4309-B047-A6BA29549547}" srcOrd="0" destOrd="0" presId="urn:microsoft.com/office/officeart/2005/8/layout/default"/>
    <dgm:cxn modelId="{759ECE96-CB44-41D6-975C-E1391EB5D2A6}" srcId="{6D990383-CBB8-4841-805C-C008095985BE}" destId="{91815E08-B340-4AB7-8B1C-902226F68C38}" srcOrd="0" destOrd="0" parTransId="{DFD0A179-6E98-4C77-913F-946095D7DECE}" sibTransId="{A14D4333-E88E-4C6D-8906-7EAE243082AB}"/>
    <dgm:cxn modelId="{840FD5DE-A580-4507-B083-D5D622554AFC}" type="presOf" srcId="{191F493B-AF8C-40D8-9583-BC5DE98E1108}" destId="{8F17B949-28E6-4194-9CD7-B9AEB6550BB2}" srcOrd="0" destOrd="0" presId="urn:microsoft.com/office/officeart/2005/8/layout/default"/>
    <dgm:cxn modelId="{0DFDBFFD-15E3-456C-9D0F-990D6B87FE8D}" srcId="{6D990383-CBB8-4841-805C-C008095985BE}" destId="{902CEEB0-BF75-4B4E-AFE1-61E75039D97A}" srcOrd="4" destOrd="0" parTransId="{551E4937-52F2-469D-BA00-96060AB1D9C9}" sibTransId="{F9558FE6-674F-412F-9F9D-E4B1C86FE196}"/>
    <dgm:cxn modelId="{4E6780FE-E2CA-4191-9E28-71C22A1F5DF3}" srcId="{6D990383-CBB8-4841-805C-C008095985BE}" destId="{C6EE18B2-255E-4119-94A1-40C83BB8AB05}" srcOrd="2" destOrd="0" parTransId="{61AC6ED2-B918-4D0E-AA18-5D038F5762AF}" sibTransId="{079674CB-CE68-43A7-A81E-5D8F86088BD9}"/>
    <dgm:cxn modelId="{083F2DFF-E8A1-486C-B986-B58E16915AB4}" type="presOf" srcId="{6D990383-CBB8-4841-805C-C008095985BE}" destId="{7B009694-A0FC-413D-826C-B030B5A6CEC1}" srcOrd="0" destOrd="0" presId="urn:microsoft.com/office/officeart/2005/8/layout/default"/>
    <dgm:cxn modelId="{15027494-108E-48DD-B627-35F6FAF00A67}" type="presParOf" srcId="{7B009694-A0FC-413D-826C-B030B5A6CEC1}" destId="{9B7757EE-CCF1-4309-B047-A6BA29549547}" srcOrd="0" destOrd="0" presId="urn:microsoft.com/office/officeart/2005/8/layout/default"/>
    <dgm:cxn modelId="{A13CCC75-CA2A-420F-BD19-FB0DD58C89F4}" type="presParOf" srcId="{7B009694-A0FC-413D-826C-B030B5A6CEC1}" destId="{253ACC17-65DE-4BF6-A066-A541CB934B1D}" srcOrd="1" destOrd="0" presId="urn:microsoft.com/office/officeart/2005/8/layout/default"/>
    <dgm:cxn modelId="{AD3C1C48-DDD2-42C8-B597-7932DFDE29C7}" type="presParOf" srcId="{7B009694-A0FC-413D-826C-B030B5A6CEC1}" destId="{8F17B949-28E6-4194-9CD7-B9AEB6550BB2}" srcOrd="2" destOrd="0" presId="urn:microsoft.com/office/officeart/2005/8/layout/default"/>
    <dgm:cxn modelId="{23021D23-2F42-4CC4-B7AA-A789E557DA79}" type="presParOf" srcId="{7B009694-A0FC-413D-826C-B030B5A6CEC1}" destId="{1E507A0E-9626-4088-BFE6-06F1EEA0D3E3}" srcOrd="3" destOrd="0" presId="urn:microsoft.com/office/officeart/2005/8/layout/default"/>
    <dgm:cxn modelId="{EE63439F-2520-488B-BA47-06907676D557}" type="presParOf" srcId="{7B009694-A0FC-413D-826C-B030B5A6CEC1}" destId="{1933928F-A5AA-4A7C-A315-A9D0220246D8}" srcOrd="4" destOrd="0" presId="urn:microsoft.com/office/officeart/2005/8/layout/default"/>
    <dgm:cxn modelId="{D31A6E75-63CE-46DF-A8CC-27A0BC17ECDE}" type="presParOf" srcId="{7B009694-A0FC-413D-826C-B030B5A6CEC1}" destId="{012BDCDC-0273-4641-99C2-6510F2FB0355}" srcOrd="5" destOrd="0" presId="urn:microsoft.com/office/officeart/2005/8/layout/default"/>
    <dgm:cxn modelId="{710EBA20-DD12-4AEB-B823-5F28B163AC84}" type="presParOf" srcId="{7B009694-A0FC-413D-826C-B030B5A6CEC1}" destId="{AC987528-AE0D-4CA6-80FE-C7DB78AFC123}" srcOrd="6" destOrd="0" presId="urn:microsoft.com/office/officeart/2005/8/layout/default"/>
    <dgm:cxn modelId="{E7576DD9-F5DE-48B2-A90B-B08BAF5A0938}" type="presParOf" srcId="{7B009694-A0FC-413D-826C-B030B5A6CEC1}" destId="{882AE808-017E-4DAF-BA2E-0EDA39A3E52F}" srcOrd="7" destOrd="0" presId="urn:microsoft.com/office/officeart/2005/8/layout/default"/>
    <dgm:cxn modelId="{C9396704-3869-4D21-BBC2-E88D8457B84D}" type="presParOf" srcId="{7B009694-A0FC-413D-826C-B030B5A6CEC1}" destId="{DFFEF926-992C-4DB1-AF67-264C7A2468D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757EE-CCF1-4309-B047-A6BA29549547}">
      <dsp:nvSpPr>
        <dsp:cNvPr id="0" name=""/>
        <dsp:cNvSpPr/>
      </dsp:nvSpPr>
      <dsp:spPr>
        <a:xfrm>
          <a:off x="3557558" y="35566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900" kern="1200" dirty="0"/>
            <a:t>Θα ταξιδέψω</a:t>
          </a:r>
          <a:endParaRPr lang="en-US" sz="3900" kern="1200" dirty="0"/>
        </a:p>
      </dsp:txBody>
      <dsp:txXfrm>
        <a:off x="3557558" y="35566"/>
        <a:ext cx="3286125" cy="1971675"/>
      </dsp:txXfrm>
    </dsp:sp>
    <dsp:sp modelId="{8F17B949-28E6-4194-9CD7-B9AEB6550BB2}">
      <dsp:nvSpPr>
        <dsp:cNvPr id="0" name=""/>
        <dsp:cNvSpPr/>
      </dsp:nvSpPr>
      <dsp:spPr>
        <a:xfrm>
          <a:off x="168052" y="65319"/>
          <a:ext cx="3286125" cy="1971675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900" kern="1200" dirty="0"/>
            <a:t>Θα κλείσω εισιτήριο</a:t>
          </a:r>
          <a:endParaRPr lang="en-US" sz="3900" kern="1200" dirty="0"/>
        </a:p>
      </dsp:txBody>
      <dsp:txXfrm>
        <a:off x="168052" y="65319"/>
        <a:ext cx="3286125" cy="1971675"/>
      </dsp:txXfrm>
    </dsp:sp>
    <dsp:sp modelId="{1933928F-A5AA-4A7C-A315-A9D0220246D8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900" kern="1200" dirty="0"/>
            <a:t>Θα κολυμπήσω</a:t>
          </a:r>
          <a:endParaRPr lang="en-US" sz="3900" kern="1200" dirty="0"/>
        </a:p>
      </dsp:txBody>
      <dsp:txXfrm>
        <a:off x="7229475" y="39687"/>
        <a:ext cx="3286125" cy="1971675"/>
      </dsp:txXfrm>
    </dsp:sp>
    <dsp:sp modelId="{AC987528-AE0D-4CA6-80FE-C7DB78AFC123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900" kern="1200" dirty="0"/>
            <a:t>Θα δω έναν ποδοσφαιρικό αγώνα</a:t>
          </a:r>
          <a:endParaRPr lang="en-US" sz="3900" kern="1200" dirty="0"/>
        </a:p>
      </dsp:txBody>
      <dsp:txXfrm>
        <a:off x="1807368" y="2339975"/>
        <a:ext cx="3286125" cy="1971675"/>
      </dsp:txXfrm>
    </dsp:sp>
    <dsp:sp modelId="{DFFEF926-992C-4DB1-AF67-264C7A2468D8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900" kern="1200" dirty="0"/>
            <a:t>Θα πάω στο βουνό</a:t>
          </a:r>
          <a:endParaRPr lang="en-US" sz="3900" kern="1200" dirty="0"/>
        </a:p>
      </dsp:txBody>
      <dsp:txXfrm>
        <a:off x="5422106" y="2339975"/>
        <a:ext cx="3286125" cy="1971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757EE-CCF1-4309-B047-A6BA29549547}">
      <dsp:nvSpPr>
        <dsp:cNvPr id="0" name=""/>
        <dsp:cNvSpPr/>
      </dsp:nvSpPr>
      <dsp:spPr>
        <a:xfrm>
          <a:off x="3557558" y="35566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900" kern="1200" dirty="0"/>
            <a:t>Θα ταξιδέψω</a:t>
          </a:r>
          <a:endParaRPr lang="en-US" sz="3900" kern="1200" dirty="0"/>
        </a:p>
      </dsp:txBody>
      <dsp:txXfrm>
        <a:off x="3557558" y="35566"/>
        <a:ext cx="3286125" cy="1971675"/>
      </dsp:txXfrm>
    </dsp:sp>
    <dsp:sp modelId="{8F17B949-28E6-4194-9CD7-B9AEB6550BB2}">
      <dsp:nvSpPr>
        <dsp:cNvPr id="0" name=""/>
        <dsp:cNvSpPr/>
      </dsp:nvSpPr>
      <dsp:spPr>
        <a:xfrm>
          <a:off x="168052" y="65319"/>
          <a:ext cx="3286125" cy="1971675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900" kern="1200" dirty="0"/>
            <a:t>Θα κλείσω εισιτήριο</a:t>
          </a:r>
          <a:endParaRPr lang="en-US" sz="3900" kern="1200" dirty="0"/>
        </a:p>
      </dsp:txBody>
      <dsp:txXfrm>
        <a:off x="168052" y="65319"/>
        <a:ext cx="3286125" cy="1971675"/>
      </dsp:txXfrm>
    </dsp:sp>
    <dsp:sp modelId="{1933928F-A5AA-4A7C-A315-A9D0220246D8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900" kern="1200" dirty="0"/>
            <a:t>Θα κολυμπήσω</a:t>
          </a:r>
          <a:endParaRPr lang="en-US" sz="3900" kern="1200" dirty="0"/>
        </a:p>
      </dsp:txBody>
      <dsp:txXfrm>
        <a:off x="7229475" y="39687"/>
        <a:ext cx="3286125" cy="1971675"/>
      </dsp:txXfrm>
    </dsp:sp>
    <dsp:sp modelId="{AC987528-AE0D-4CA6-80FE-C7DB78AFC123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900" kern="1200" dirty="0"/>
            <a:t>Θα δω έναν ποδοσφαιρικό αγώνα</a:t>
          </a:r>
          <a:endParaRPr lang="en-US" sz="3900" kern="1200" dirty="0"/>
        </a:p>
      </dsp:txBody>
      <dsp:txXfrm>
        <a:off x="1807368" y="2339975"/>
        <a:ext cx="3286125" cy="1971675"/>
      </dsp:txXfrm>
    </dsp:sp>
    <dsp:sp modelId="{DFFEF926-992C-4DB1-AF67-264C7A2468D8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900" kern="1200" dirty="0"/>
            <a:t>Θα πάω στο βουνό</a:t>
          </a:r>
          <a:endParaRPr lang="en-US" sz="3900" kern="1200" dirty="0"/>
        </a:p>
      </dsp:txBody>
      <dsp:txXfrm>
        <a:off x="5422106" y="2339975"/>
        <a:ext cx="3286125" cy="1971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757EE-CCF1-4309-B047-A6BA29549547}">
      <dsp:nvSpPr>
        <dsp:cNvPr id="0" name=""/>
        <dsp:cNvSpPr/>
      </dsp:nvSpPr>
      <dsp:spPr>
        <a:xfrm>
          <a:off x="3557558" y="35566"/>
          <a:ext cx="3286125" cy="1971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900" kern="1200" dirty="0"/>
            <a:t>Θα ταξιδέψω</a:t>
          </a:r>
          <a:endParaRPr lang="en-US" sz="3900" kern="1200" dirty="0"/>
        </a:p>
      </dsp:txBody>
      <dsp:txXfrm>
        <a:off x="3557558" y="35566"/>
        <a:ext cx="3286125" cy="1971675"/>
      </dsp:txXfrm>
    </dsp:sp>
    <dsp:sp modelId="{8F17B949-28E6-4194-9CD7-B9AEB6550BB2}">
      <dsp:nvSpPr>
        <dsp:cNvPr id="0" name=""/>
        <dsp:cNvSpPr/>
      </dsp:nvSpPr>
      <dsp:spPr>
        <a:xfrm>
          <a:off x="168052" y="65319"/>
          <a:ext cx="3286125" cy="1971675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900" kern="1200" dirty="0"/>
            <a:t>Θα κλείσω εισιτήριο</a:t>
          </a:r>
          <a:endParaRPr lang="en-US" sz="3900" kern="1200" dirty="0"/>
        </a:p>
      </dsp:txBody>
      <dsp:txXfrm>
        <a:off x="168052" y="65319"/>
        <a:ext cx="3286125" cy="1971675"/>
      </dsp:txXfrm>
    </dsp:sp>
    <dsp:sp modelId="{1933928F-A5AA-4A7C-A315-A9D0220246D8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900" kern="1200" dirty="0"/>
            <a:t>Θα κολυμπήσω</a:t>
          </a:r>
          <a:endParaRPr lang="en-US" sz="3900" kern="1200" dirty="0"/>
        </a:p>
      </dsp:txBody>
      <dsp:txXfrm>
        <a:off x="7229475" y="39687"/>
        <a:ext cx="3286125" cy="1971675"/>
      </dsp:txXfrm>
    </dsp:sp>
    <dsp:sp modelId="{AC987528-AE0D-4CA6-80FE-C7DB78AFC123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900" kern="1200" dirty="0"/>
            <a:t>Θα δω έναν ποδοσφαιρικό αγώνα</a:t>
          </a:r>
          <a:endParaRPr lang="en-US" sz="3900" kern="1200" dirty="0"/>
        </a:p>
      </dsp:txBody>
      <dsp:txXfrm>
        <a:off x="1807368" y="2339975"/>
        <a:ext cx="3286125" cy="1971675"/>
      </dsp:txXfrm>
    </dsp:sp>
    <dsp:sp modelId="{DFFEF926-992C-4DB1-AF67-264C7A2468D8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900" kern="1200" dirty="0"/>
            <a:t>Θα πάω στο βουνό</a:t>
          </a:r>
          <a:endParaRPr lang="en-US" sz="3900" kern="1200" dirty="0"/>
        </a:p>
      </dsp:txBody>
      <dsp:txXfrm>
        <a:off x="5422106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D3458-9424-4C00-9619-68DCEEFD83EB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F87A8-2310-4B92-A5B4-16F702A35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91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CY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CF87A8-2310-4B92-A5B4-16F702A350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14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161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88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8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2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402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52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65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1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99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01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B9FBF-9BE0-41F3-B1F0-2331DF04899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B9FBF-9BE0-41F3-B1F0-2331DF048990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C4955-58A6-4681-B1F7-228D15E99A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7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44.jpeg"/><Relationship Id="rId7" Type="http://schemas.openxmlformats.org/officeDocument/2006/relationships/image" Target="../media/image1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3.jpeg"/><Relationship Id="rId4" Type="http://schemas.openxmlformats.org/officeDocument/2006/relationships/image" Target="../media/image18.jpeg"/><Relationship Id="rId9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52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51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50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52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51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5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33.jpeg"/><Relationship Id="rId4" Type="http://schemas.openxmlformats.org/officeDocument/2006/relationships/image" Target="../media/image6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24544"/>
            <a:ext cx="10951028" cy="475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7813691" y="5561174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685801" y="5561174"/>
            <a:ext cx="6901542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solidFill>
                  <a:schemeClr val="tx1"/>
                </a:solidFill>
              </a:rPr>
              <a:t>36. Θεματικός κύκλος 12: Μέσα μεταφοράς και διακοπές   </a:t>
            </a:r>
            <a:endParaRPr lang="el-CY" sz="2000" dirty="0">
              <a:solidFill>
                <a:schemeClr val="tx1"/>
              </a:solidFill>
            </a:endParaRPr>
          </a:p>
          <a:p>
            <a:pPr algn="ctr"/>
            <a:endParaRPr lang="el-CY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DD5834-9B3E-FABA-9FA8-E7F09B71F85A}"/>
              </a:ext>
            </a:extLst>
          </p:cNvPr>
          <p:cNvSpPr txBox="1"/>
          <p:nvPr/>
        </p:nvSpPr>
        <p:spPr>
          <a:xfrm>
            <a:off x="413656" y="305068"/>
            <a:ext cx="6096000" cy="62478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4000" dirty="0"/>
              <a:t>Το καλοκαίρι η φίλη μου η Μαρία πήγε διακοπές στην Ελλάδα. Πρώτα βρήκε το διαβατήριό της. Μετά έσπασε τον κουμπαρά της και αγόρασε από το ταξιδιωτικό γραφείο  το αεροπορικό  εισιτήριο. Έμεινε 5 μέρες στην Ελλάδα.</a:t>
            </a:r>
            <a:endParaRPr lang="el-CY" sz="4000" dirty="0"/>
          </a:p>
        </p:txBody>
      </p:sp>
      <p:pic>
        <p:nvPicPr>
          <p:cNvPr id="1026" name="Picture 2" descr="Ένα διαβατήριο κινουμένων σχεδίων με ένα: Vector στοκ (χωρίς δικαιώματα)  2662808031 | Shutterstock">
            <a:extLst>
              <a:ext uri="{FF2B5EF4-FFF2-40B4-BE49-F238E27FC236}">
                <a16:creationId xmlns:a16="http://schemas.microsoft.com/office/drawing/2014/main" id="{4848F174-649A-7D59-AAFB-34E8AEB0F7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4"/>
          <a:stretch>
            <a:fillRect/>
          </a:stretch>
        </p:blipFill>
        <p:spPr bwMode="auto">
          <a:xfrm>
            <a:off x="6847114" y="129951"/>
            <a:ext cx="1828800" cy="148113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E0564714-EE4B-D3A5-0D68-8DD818099F08}"/>
              </a:ext>
            </a:extLst>
          </p:cNvPr>
          <p:cNvSpPr/>
          <p:nvPr/>
        </p:nvSpPr>
        <p:spPr>
          <a:xfrm>
            <a:off x="8828315" y="222819"/>
            <a:ext cx="3135085" cy="129540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pic>
        <p:nvPicPr>
          <p:cNvPr id="1030" name="Picture 6" descr="χαριτωμένο κουμπαρά σπασμένο κουμπαρά σφυρί νόμισμα: Vector στοκ (χωρίς  δικαιώματα) 2647204761 | Shutterstock">
            <a:extLst>
              <a:ext uri="{FF2B5EF4-FFF2-40B4-BE49-F238E27FC236}">
                <a16:creationId xmlns:a16="http://schemas.microsoft.com/office/drawing/2014/main" id="{9D929788-8DB9-C4D7-76B1-0264F6A53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27"/>
          <a:stretch>
            <a:fillRect/>
          </a:stretch>
        </p:blipFill>
        <p:spPr bwMode="auto">
          <a:xfrm>
            <a:off x="6857999" y="1796143"/>
            <a:ext cx="1719943" cy="163285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99A40F1F-C6D7-1FB2-B245-947A49CD9BDC}"/>
              </a:ext>
            </a:extLst>
          </p:cNvPr>
          <p:cNvSpPr/>
          <p:nvPr/>
        </p:nvSpPr>
        <p:spPr>
          <a:xfrm>
            <a:off x="8828315" y="1796143"/>
            <a:ext cx="3135085" cy="129540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pic>
        <p:nvPicPr>
          <p:cNvPr id="1032" name="Picture 8" descr="Τουριστικά Γραφεία Επαρχίας Λευκωσίας - Cyprus Highlights">
            <a:extLst>
              <a:ext uri="{FF2B5EF4-FFF2-40B4-BE49-F238E27FC236}">
                <a16:creationId xmlns:a16="http://schemas.microsoft.com/office/drawing/2014/main" id="{53C8C871-4685-9A7C-E56C-6A7AF0853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114" y="3614056"/>
            <a:ext cx="1905000" cy="163285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18D02B1E-2C98-6C81-692C-2CE75121201B}"/>
              </a:ext>
            </a:extLst>
          </p:cNvPr>
          <p:cNvSpPr/>
          <p:nvPr/>
        </p:nvSpPr>
        <p:spPr>
          <a:xfrm>
            <a:off x="8828315" y="3614056"/>
            <a:ext cx="3135085" cy="129540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86ED02D5-CCA4-FECB-621C-95940CBDC5E3}"/>
              </a:ext>
            </a:extLst>
          </p:cNvPr>
          <p:cNvSpPr/>
          <p:nvPr/>
        </p:nvSpPr>
        <p:spPr>
          <a:xfrm>
            <a:off x="8926286" y="5148942"/>
            <a:ext cx="3135085" cy="129540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pic>
        <p:nvPicPr>
          <p:cNvPr id="1034" name="Picture 10" descr="Γιατί η Αθήνα δεν κρατάει τους τουρίστες της; | LiFO">
            <a:extLst>
              <a:ext uri="{FF2B5EF4-FFF2-40B4-BE49-F238E27FC236}">
                <a16:creationId xmlns:a16="http://schemas.microsoft.com/office/drawing/2014/main" id="{34B37D35-8D0B-AD7C-3DE8-CDB0C0687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113" y="5431968"/>
            <a:ext cx="1828801" cy="112096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465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0BF93-E58E-4B71-4B5C-E27030E65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345EB15D-390D-35DD-A33B-0AD0A6F86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51CED481-DDFC-D7CD-FEE9-F00FA371FB90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tx1"/>
                </a:solidFill>
              </a:rPr>
              <a:t>Παραγωγή και κατανόηση  προφορικού λόγου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F65472D9-259F-6C75-782D-07E79896836A}"/>
              </a:ext>
            </a:extLst>
          </p:cNvPr>
          <p:cNvSpPr/>
          <p:nvPr/>
        </p:nvSpPr>
        <p:spPr>
          <a:xfrm rot="440519">
            <a:off x="8577964" y="1217923"/>
            <a:ext cx="2459143" cy="16612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600" b="1" dirty="0">
                <a:solidFill>
                  <a:schemeClr val="tx1"/>
                </a:solidFill>
              </a:rPr>
              <a:t>Πες !</a:t>
            </a:r>
          </a:p>
          <a:p>
            <a:r>
              <a:rPr lang="el-GR" sz="3600" b="1" dirty="0">
                <a:solidFill>
                  <a:schemeClr val="tx1"/>
                </a:solidFill>
              </a:rPr>
              <a:t>Άκουσε!</a:t>
            </a:r>
          </a:p>
          <a:p>
            <a:r>
              <a:rPr lang="el-GR" sz="3600" b="1" dirty="0">
                <a:solidFill>
                  <a:schemeClr val="tx1"/>
                </a:solidFill>
              </a:rPr>
              <a:t>Γράψε !</a:t>
            </a:r>
            <a:r>
              <a:rPr lang="el-GR" sz="3600" dirty="0">
                <a:solidFill>
                  <a:schemeClr val="tx1"/>
                </a:solidFill>
              </a:rPr>
              <a:t> </a:t>
            </a:r>
            <a:r>
              <a:rPr lang="el-GR" sz="3600" b="1" dirty="0">
                <a:solidFill>
                  <a:schemeClr val="tx1"/>
                </a:solidFill>
              </a:rPr>
              <a:t> </a:t>
            </a:r>
            <a:endParaRPr lang="el-CY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442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D94AA1-232A-1E06-9011-1C8C9429D46F}"/>
              </a:ext>
            </a:extLst>
          </p:cNvPr>
          <p:cNvSpPr txBox="1"/>
          <p:nvPr/>
        </p:nvSpPr>
        <p:spPr>
          <a:xfrm>
            <a:off x="141513" y="3418113"/>
            <a:ext cx="2057400" cy="28623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3600" dirty="0"/>
              <a:t>Θα ήθελα </a:t>
            </a:r>
          </a:p>
          <a:p>
            <a:r>
              <a:rPr lang="el-GR" sz="3600" dirty="0"/>
              <a:t>να ταξιδέψω</a:t>
            </a:r>
          </a:p>
          <a:p>
            <a:r>
              <a:rPr lang="el-GR" sz="3600" dirty="0"/>
              <a:t>_____</a:t>
            </a:r>
          </a:p>
          <a:p>
            <a:r>
              <a:rPr lang="el-GR" sz="3600" dirty="0"/>
              <a:t>_______.              </a:t>
            </a:r>
            <a:endParaRPr lang="el-CY" sz="3600" dirty="0"/>
          </a:p>
        </p:txBody>
      </p:sp>
      <p:pic>
        <p:nvPicPr>
          <p:cNvPr id="1026" name="Picture 2" descr="Χαρούμενη Μουσουλμάνα Εικονογράφηση Κινουμένων Σχεδίων Ευτυχισμένο:  Εικονογράφηση μόδας 2650727265 | Shutterstock">
            <a:extLst>
              <a:ext uri="{FF2B5EF4-FFF2-40B4-BE49-F238E27FC236}">
                <a16:creationId xmlns:a16="http://schemas.microsoft.com/office/drawing/2014/main" id="{A83B2D56-CF53-8DF2-4807-14135DCE07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"/>
          <a:stretch>
            <a:fillRect/>
          </a:stretch>
        </p:blipFill>
        <p:spPr bwMode="auto">
          <a:xfrm>
            <a:off x="201386" y="414679"/>
            <a:ext cx="2057400" cy="203834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Μουσουλμάνα κοπέλα που διαβάζει Κοράνι, χαριτωμένη: Vector στοκ (χωρίς  δικαιώματα) 2656185763 | Shutterstock">
            <a:extLst>
              <a:ext uri="{FF2B5EF4-FFF2-40B4-BE49-F238E27FC236}">
                <a16:creationId xmlns:a16="http://schemas.microsoft.com/office/drawing/2014/main" id="{B55A5F41-37A9-5FE9-E17C-CE354355F5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6"/>
          <a:stretch>
            <a:fillRect/>
          </a:stretch>
        </p:blipFill>
        <p:spPr bwMode="auto">
          <a:xfrm>
            <a:off x="2264227" y="891779"/>
            <a:ext cx="2057400" cy="203834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Μια χαριτωμένη μουσουλμάνα κοπέλα σε καρτούν με ένα κόκκινο μπαλόνι  Διανυσματική απεικόνιση - εικονογραφία από lifestyle: 84700302">
            <a:extLst>
              <a:ext uri="{FF2B5EF4-FFF2-40B4-BE49-F238E27FC236}">
                <a16:creationId xmlns:a16="http://schemas.microsoft.com/office/drawing/2014/main" id="{9DD6EE80-E9D1-444E-99B3-F04682B7C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314" y="414678"/>
            <a:ext cx="1790700" cy="203834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Μασκότ μαθητής ξανθό χαρούμενο αγόρι στην 2D / 3D Μασκότ">
            <a:extLst>
              <a:ext uri="{FF2B5EF4-FFF2-40B4-BE49-F238E27FC236}">
                <a16:creationId xmlns:a16="http://schemas.microsoft.com/office/drawing/2014/main" id="{32A8F8AE-FDF5-F5B6-C620-7C4C8C05F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83"/>
          <a:stretch>
            <a:fillRect/>
          </a:stretch>
        </p:blipFill>
        <p:spPr bwMode="auto">
          <a:xfrm>
            <a:off x="6407949" y="891779"/>
            <a:ext cx="1834922" cy="203834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Εικονογράφηση Διάνυσμα Του Cartoon Χαρούμενο Αγόρι Σχολείο Θέτει Διάνυσμα  από ©tigatelu 569041056">
            <a:extLst>
              <a:ext uri="{FF2B5EF4-FFF2-40B4-BE49-F238E27FC236}">
                <a16:creationId xmlns:a16="http://schemas.microsoft.com/office/drawing/2014/main" id="{8FFD0D3F-EF3F-41B7-0F78-A9838EE986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45"/>
          <a:stretch>
            <a:fillRect/>
          </a:stretch>
        </p:blipFill>
        <p:spPr bwMode="auto">
          <a:xfrm>
            <a:off x="8344593" y="229621"/>
            <a:ext cx="1790700" cy="203834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Πορτραίτο Του Νεαρή Όμορφη Γυναίκα Ξανθά Μαλλιά Που Κυματίζει Καρτούν  Διάνυσμα από ©reinekke 203337602">
            <a:extLst>
              <a:ext uri="{FF2B5EF4-FFF2-40B4-BE49-F238E27FC236}">
                <a16:creationId xmlns:a16="http://schemas.microsoft.com/office/drawing/2014/main" id="{CEFBCFAB-583C-BDAF-559B-086F198189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1"/>
          <a:stretch>
            <a:fillRect/>
          </a:stretch>
        </p:blipFill>
        <p:spPr bwMode="auto">
          <a:xfrm>
            <a:off x="10329193" y="793807"/>
            <a:ext cx="1661421" cy="233039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F1DB95-B744-F4AA-582C-DB13BF8E47E5}"/>
              </a:ext>
            </a:extLst>
          </p:cNvPr>
          <p:cNvSpPr txBox="1"/>
          <p:nvPr/>
        </p:nvSpPr>
        <p:spPr>
          <a:xfrm>
            <a:off x="2198913" y="3407229"/>
            <a:ext cx="2057400" cy="28623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3600" dirty="0"/>
              <a:t>Θα ήθελα </a:t>
            </a:r>
          </a:p>
          <a:p>
            <a:r>
              <a:rPr lang="el-GR" sz="3600" dirty="0"/>
              <a:t>να ταξιδέψω</a:t>
            </a:r>
          </a:p>
          <a:p>
            <a:r>
              <a:rPr lang="el-GR" sz="3600" dirty="0"/>
              <a:t>_____</a:t>
            </a:r>
          </a:p>
          <a:p>
            <a:r>
              <a:rPr lang="el-GR" sz="3600" dirty="0"/>
              <a:t>_______.              </a:t>
            </a:r>
            <a:endParaRPr lang="el-CY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9E5D81-674B-488F-B064-A303D4C4B3CD}"/>
              </a:ext>
            </a:extLst>
          </p:cNvPr>
          <p:cNvSpPr txBox="1"/>
          <p:nvPr/>
        </p:nvSpPr>
        <p:spPr>
          <a:xfrm>
            <a:off x="4321627" y="3407229"/>
            <a:ext cx="2057400" cy="28623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3600" dirty="0"/>
              <a:t>Θα ήθελα </a:t>
            </a:r>
          </a:p>
          <a:p>
            <a:r>
              <a:rPr lang="el-GR" sz="3600" dirty="0"/>
              <a:t>να ταξιδέψω</a:t>
            </a:r>
          </a:p>
          <a:p>
            <a:r>
              <a:rPr lang="el-GR" sz="3600" dirty="0"/>
              <a:t>_____</a:t>
            </a:r>
          </a:p>
          <a:p>
            <a:r>
              <a:rPr lang="el-GR" sz="3600" dirty="0"/>
              <a:t>_______.              </a:t>
            </a:r>
            <a:endParaRPr lang="el-CY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68D053-D00C-B0C1-7415-D1136312BD3F}"/>
              </a:ext>
            </a:extLst>
          </p:cNvPr>
          <p:cNvSpPr txBox="1"/>
          <p:nvPr/>
        </p:nvSpPr>
        <p:spPr>
          <a:xfrm>
            <a:off x="6444341" y="3387335"/>
            <a:ext cx="2057400" cy="28623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3600" dirty="0"/>
              <a:t>Θα ήθελα </a:t>
            </a:r>
          </a:p>
          <a:p>
            <a:r>
              <a:rPr lang="el-GR" sz="3600" dirty="0"/>
              <a:t>να ταξιδέψω</a:t>
            </a:r>
          </a:p>
          <a:p>
            <a:r>
              <a:rPr lang="el-GR" sz="3600" dirty="0"/>
              <a:t>_____</a:t>
            </a:r>
          </a:p>
          <a:p>
            <a:r>
              <a:rPr lang="el-GR" sz="3600" dirty="0"/>
              <a:t>_______.              </a:t>
            </a:r>
            <a:endParaRPr lang="el-CY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2EAA76-FD31-54AF-C11B-4C19957DFC8E}"/>
              </a:ext>
            </a:extLst>
          </p:cNvPr>
          <p:cNvSpPr txBox="1"/>
          <p:nvPr/>
        </p:nvSpPr>
        <p:spPr>
          <a:xfrm>
            <a:off x="8517393" y="3396342"/>
            <a:ext cx="2057400" cy="286232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3600" dirty="0"/>
              <a:t>Θα ήθελα </a:t>
            </a:r>
          </a:p>
          <a:p>
            <a:r>
              <a:rPr lang="el-GR" sz="3600" dirty="0"/>
              <a:t>να ταξιδέψω</a:t>
            </a:r>
          </a:p>
          <a:p>
            <a:r>
              <a:rPr lang="el-GR" sz="3600" dirty="0"/>
              <a:t>_____</a:t>
            </a:r>
          </a:p>
          <a:p>
            <a:r>
              <a:rPr lang="el-GR" sz="3600" dirty="0"/>
              <a:t>_______.              </a:t>
            </a:r>
            <a:endParaRPr lang="el-CY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74971A-192F-70FA-AC18-A578CFF0D2F4}"/>
              </a:ext>
            </a:extLst>
          </p:cNvPr>
          <p:cNvSpPr txBox="1"/>
          <p:nvPr/>
        </p:nvSpPr>
        <p:spPr>
          <a:xfrm>
            <a:off x="10574793" y="3407229"/>
            <a:ext cx="1617207" cy="280076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l-GR" sz="2800" dirty="0"/>
              <a:t>Θα</a:t>
            </a:r>
          </a:p>
          <a:p>
            <a:r>
              <a:rPr lang="el-GR" sz="2800" dirty="0"/>
              <a:t>ήθελα </a:t>
            </a:r>
          </a:p>
          <a:p>
            <a:r>
              <a:rPr lang="el-GR" sz="2800" dirty="0"/>
              <a:t>να</a:t>
            </a:r>
          </a:p>
          <a:p>
            <a:r>
              <a:rPr lang="el-GR" sz="2800" dirty="0"/>
              <a:t>ταξιδέψω</a:t>
            </a:r>
          </a:p>
          <a:p>
            <a:r>
              <a:rPr lang="el-GR" sz="2800" dirty="0"/>
              <a:t>_____</a:t>
            </a:r>
          </a:p>
          <a:p>
            <a:r>
              <a:rPr lang="el-GR" sz="2800" dirty="0"/>
              <a:t>_______.         </a:t>
            </a:r>
            <a:r>
              <a:rPr lang="el-GR" sz="3600" dirty="0"/>
              <a:t>     </a:t>
            </a:r>
            <a:endParaRPr lang="el-CY" sz="3600" dirty="0"/>
          </a:p>
        </p:txBody>
      </p:sp>
    </p:spTree>
    <p:extLst>
      <p:ext uri="{BB962C8B-B14F-4D97-AF65-F5344CB8AC3E}">
        <p14:creationId xmlns:p14="http://schemas.microsoft.com/office/powerpoint/2010/main" val="3815260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52028-EC65-DB7A-15DD-7095493CD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CC9A5ABE-7501-DF7B-4A97-789E3E0AC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1B69F3A0-753D-556C-7774-57F71615CF27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tx1"/>
                </a:solidFill>
              </a:rPr>
              <a:t>Κατανόηση γραπτού λόγου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B8448411-E4C3-38F9-65F2-D1CCF20D2876}"/>
              </a:ext>
            </a:extLst>
          </p:cNvPr>
          <p:cNvSpPr/>
          <p:nvPr/>
        </p:nvSpPr>
        <p:spPr>
          <a:xfrm rot="440519">
            <a:off x="8515269" y="2271325"/>
            <a:ext cx="2379334" cy="6749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600" dirty="0">
                <a:solidFill>
                  <a:schemeClr val="tx1"/>
                </a:solidFill>
              </a:rPr>
              <a:t> </a:t>
            </a:r>
            <a:r>
              <a:rPr lang="el-GR" sz="3600" b="1" dirty="0">
                <a:solidFill>
                  <a:schemeClr val="tx1"/>
                </a:solidFill>
              </a:rPr>
              <a:t> Διάβασε!</a:t>
            </a:r>
            <a:endParaRPr lang="el-CY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741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E863ED-6A69-E00B-5958-7D9DE34112C0}"/>
              </a:ext>
            </a:extLst>
          </p:cNvPr>
          <p:cNvSpPr txBox="1"/>
          <p:nvPr/>
        </p:nvSpPr>
        <p:spPr>
          <a:xfrm>
            <a:off x="163285" y="5323505"/>
            <a:ext cx="118654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dirty="0">
                <a:solidFill>
                  <a:srgbClr val="0A0A0A"/>
                </a:solidFill>
                <a:latin typeface="Google Sans"/>
              </a:rPr>
              <a:t>α</a:t>
            </a:r>
            <a:r>
              <a:rPr lang="el-GR" sz="4400" b="0" i="0" dirty="0">
                <a:solidFill>
                  <a:srgbClr val="0A0A0A"/>
                </a:solidFill>
                <a:effectLst/>
                <a:latin typeface="Google Sans"/>
              </a:rPr>
              <a:t>φετηρία  </a:t>
            </a:r>
            <a:r>
              <a:rPr lang="el-GR" sz="4400" b="0" i="0" dirty="0">
                <a:solidFill>
                  <a:srgbClr val="0A0A0A"/>
                </a:solidFill>
                <a:effectLst/>
                <a:latin typeface="Google Sans"/>
                <a:sym typeface="Wingdings" panose="05000000000000000000" pitchFamily="2" charset="2"/>
              </a:rPr>
              <a:t></a:t>
            </a:r>
            <a:r>
              <a:rPr lang="el-GR" sz="4400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el-GR" sz="4400" b="0" i="0" dirty="0">
                <a:solidFill>
                  <a:srgbClr val="0A0A0A"/>
                </a:solidFill>
                <a:effectLst/>
                <a:latin typeface="Google Sans"/>
              </a:rPr>
              <a:t>ενδιάμεσες στάσεις </a:t>
            </a:r>
            <a:r>
              <a:rPr lang="el-GR" sz="4400" b="0" i="0" dirty="0">
                <a:solidFill>
                  <a:srgbClr val="0A0A0A"/>
                </a:solidFill>
                <a:effectLst/>
                <a:latin typeface="Google Sans"/>
                <a:sym typeface="Wingdings" panose="05000000000000000000" pitchFamily="2" charset="2"/>
              </a:rPr>
              <a:t></a:t>
            </a:r>
            <a:r>
              <a:rPr lang="el-GR" sz="4400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el-GR" sz="4400" b="0" i="0" dirty="0">
                <a:solidFill>
                  <a:srgbClr val="0A0A0A"/>
                </a:solidFill>
                <a:effectLst/>
                <a:latin typeface="Google Sans"/>
              </a:rPr>
              <a:t>τερματισμός</a:t>
            </a:r>
            <a:endParaRPr lang="el-CY" sz="4400" dirty="0"/>
          </a:p>
        </p:txBody>
      </p:sp>
      <p:pic>
        <p:nvPicPr>
          <p:cNvPr id="2050" name="Picture 2" descr="Τα δρομολόγια της Δημοτικής Συγκοινωνίας του Δήμου Αγίου Δημητρίου – Δήμος  Αγίου Δημητρίου">
            <a:extLst>
              <a:ext uri="{FF2B5EF4-FFF2-40B4-BE49-F238E27FC236}">
                <a16:creationId xmlns:a16="http://schemas.microsoft.com/office/drawing/2014/main" id="{0D80175F-E8B9-E4A7-F407-34DB7ACE9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531" y="1791271"/>
            <a:ext cx="4955041" cy="315867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Δημόσιες Συγκοινωνίες: Βασικό Αγγλικό Λεξιλόγιο και Συμβουλές">
            <a:extLst>
              <a:ext uri="{FF2B5EF4-FFF2-40B4-BE49-F238E27FC236}">
                <a16:creationId xmlns:a16="http://schemas.microsoft.com/office/drawing/2014/main" id="{C5558517-5117-5198-3B3B-345121CFF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172" y="1814665"/>
            <a:ext cx="3396344" cy="313528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School bus driver Royalty-Free Διανύσματα">
            <a:extLst>
              <a:ext uri="{FF2B5EF4-FFF2-40B4-BE49-F238E27FC236}">
                <a16:creationId xmlns:a16="http://schemas.microsoft.com/office/drawing/2014/main" id="{CB37EA47-F679-8D37-CFDB-BD143F0BA0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3075F4D3-F807-2DF7-224F-9F1DC74DC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91271"/>
            <a:ext cx="2845358" cy="3158674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D3568182-E576-8274-F997-A5CF951CC94E}"/>
              </a:ext>
            </a:extLst>
          </p:cNvPr>
          <p:cNvSpPr/>
          <p:nvPr/>
        </p:nvSpPr>
        <p:spPr>
          <a:xfrm>
            <a:off x="1306286" y="511629"/>
            <a:ext cx="8741228" cy="674914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>
                <a:solidFill>
                  <a:srgbClr val="FF0000"/>
                </a:solidFill>
              </a:rPr>
              <a:t>ΔΡΟΜΟΛΟΓΙΟ</a:t>
            </a:r>
            <a:endParaRPr lang="el-CY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422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A45A69-EB1B-9A25-24A8-6549393AFC1B}"/>
              </a:ext>
            </a:extLst>
          </p:cNvPr>
          <p:cNvSpPr txBox="1"/>
          <p:nvPr/>
        </p:nvSpPr>
        <p:spPr>
          <a:xfrm>
            <a:off x="1992085" y="449720"/>
            <a:ext cx="90242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000" dirty="0">
                <a:solidFill>
                  <a:srgbClr val="FF0000"/>
                </a:solidFill>
              </a:rPr>
              <a:t>Ώρες και δρομολόγια λεωφορείων</a:t>
            </a:r>
          </a:p>
          <a:p>
            <a:endParaRPr lang="el-GR" sz="4000" dirty="0"/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id="{5CA56DF0-3B28-D454-B6AF-707B03B4C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1271"/>
            <a:ext cx="2845358" cy="3158674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AC4FED85-5066-0087-3D01-A48F304C00F2}"/>
              </a:ext>
            </a:extLst>
          </p:cNvPr>
          <p:cNvSpPr/>
          <p:nvPr/>
        </p:nvSpPr>
        <p:spPr>
          <a:xfrm>
            <a:off x="707571" y="2079171"/>
            <a:ext cx="1110343" cy="576943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42</a:t>
            </a:r>
            <a:endParaRPr lang="el-CY" sz="4000" dirty="0"/>
          </a:p>
        </p:txBody>
      </p:sp>
      <p:pic>
        <p:nvPicPr>
          <p:cNvPr id="3074" name="Picture 2" descr="Πανεπιστήμιο... - Πανεπιστήμιο Κύπρου | University Of Cyprus">
            <a:extLst>
              <a:ext uri="{FF2B5EF4-FFF2-40B4-BE49-F238E27FC236}">
                <a16:creationId xmlns:a16="http://schemas.microsoft.com/office/drawing/2014/main" id="{2EC45F49-76E4-A9A2-8C68-BC90D7555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333" y="3118757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75836DB1-BF1E-2AA8-FCD0-75AA5D9995F0}"/>
              </a:ext>
            </a:extLst>
          </p:cNvPr>
          <p:cNvSpPr/>
          <p:nvPr/>
        </p:nvSpPr>
        <p:spPr>
          <a:xfrm>
            <a:off x="3147333" y="1959427"/>
            <a:ext cx="2524124" cy="81642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Πανεπιστήμιο Κύπρου</a:t>
            </a:r>
          </a:p>
          <a:p>
            <a:pPr algn="ctr"/>
            <a:r>
              <a:rPr lang="el-GR" b="1" dirty="0" err="1">
                <a:solidFill>
                  <a:schemeClr val="tx1"/>
                </a:solidFill>
              </a:rPr>
              <a:t>Αγλαντζιά</a:t>
            </a:r>
            <a:r>
              <a:rPr lang="el-GR" b="1" dirty="0">
                <a:solidFill>
                  <a:schemeClr val="tx1"/>
                </a:solidFill>
              </a:rPr>
              <a:t> </a:t>
            </a:r>
            <a:endParaRPr lang="el-CY" b="1" dirty="0">
              <a:solidFill>
                <a:schemeClr val="tx1"/>
              </a:solidFill>
            </a:endParaRPr>
          </a:p>
        </p:txBody>
      </p:sp>
      <p:pic>
        <p:nvPicPr>
          <p:cNvPr id="3076" name="Picture 4" descr="Η Lidl Κύπρου άνοιξε το νέο κατάστημά της στη Λευκωσία! | Check In Cyprus">
            <a:extLst>
              <a:ext uri="{FF2B5EF4-FFF2-40B4-BE49-F238E27FC236}">
                <a16:creationId xmlns:a16="http://schemas.microsoft.com/office/drawing/2014/main" id="{B987977E-A156-BFA3-C592-71083DB30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86" y="3091543"/>
            <a:ext cx="310242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Ελέγχθηκαν και πληρούν όλα τα κριτήρια τα νέα λεωφορεία λέει η CPT |  AlphaNews">
            <a:extLst>
              <a:ext uri="{FF2B5EF4-FFF2-40B4-BE49-F238E27FC236}">
                <a16:creationId xmlns:a16="http://schemas.microsoft.com/office/drawing/2014/main" id="{E12315C2-9E61-137A-18B2-9F303503B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246" y="3118756"/>
            <a:ext cx="2466975" cy="169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402EA225-24DD-82AE-C696-000703A0780A}"/>
              </a:ext>
            </a:extLst>
          </p:cNvPr>
          <p:cNvSpPr/>
          <p:nvPr/>
        </p:nvSpPr>
        <p:spPr>
          <a:xfrm>
            <a:off x="5973432" y="1959426"/>
            <a:ext cx="2524124" cy="81642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Υπεραγορά </a:t>
            </a:r>
            <a:r>
              <a:rPr lang="tr-TR" b="1" dirty="0">
                <a:solidFill>
                  <a:schemeClr val="tx1"/>
                </a:solidFill>
              </a:rPr>
              <a:t>L</a:t>
            </a:r>
            <a:r>
              <a:rPr lang="en-US" b="1" dirty="0" err="1">
                <a:solidFill>
                  <a:schemeClr val="tx1"/>
                </a:solidFill>
              </a:rPr>
              <a:t>i</a:t>
            </a:r>
            <a:r>
              <a:rPr lang="tr-TR" b="1" dirty="0">
                <a:solidFill>
                  <a:schemeClr val="tx1"/>
                </a:solidFill>
              </a:rPr>
              <a:t>dl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l-GR" b="1" dirty="0">
                <a:solidFill>
                  <a:schemeClr val="tx1"/>
                </a:solidFill>
              </a:rPr>
              <a:t>Παλουριώτισσα 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5F3004FF-ABB5-00FC-FFF7-16D7838A43B4}"/>
              </a:ext>
            </a:extLst>
          </p:cNvPr>
          <p:cNvSpPr/>
          <p:nvPr/>
        </p:nvSpPr>
        <p:spPr>
          <a:xfrm>
            <a:off x="9040482" y="1959425"/>
            <a:ext cx="2524124" cy="81642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err="1">
                <a:solidFill>
                  <a:schemeClr val="tx1"/>
                </a:solidFill>
              </a:rPr>
              <a:t>Μακάρειο</a:t>
            </a:r>
            <a:r>
              <a:rPr lang="el-GR" b="1" dirty="0">
                <a:solidFill>
                  <a:schemeClr val="tx1"/>
                </a:solidFill>
              </a:rPr>
              <a:t> Στάδιο</a:t>
            </a:r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l-GR" b="1" dirty="0" err="1">
                <a:solidFill>
                  <a:schemeClr val="tx1"/>
                </a:solidFill>
              </a:rPr>
              <a:t>Έγκωμη</a:t>
            </a:r>
            <a:r>
              <a:rPr lang="el-GR" b="1" dirty="0">
                <a:solidFill>
                  <a:schemeClr val="tx1"/>
                </a:solidFill>
              </a:rPr>
              <a:t>  </a:t>
            </a:r>
            <a:r>
              <a:rPr lang="tr-TR" b="1" dirty="0">
                <a:solidFill>
                  <a:schemeClr val="tx1"/>
                </a:solidFill>
              </a:rPr>
              <a:t> 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4EF8092F-97D2-17A0-0CD1-F1BE3CE11509}"/>
              </a:ext>
            </a:extLst>
          </p:cNvPr>
          <p:cNvSpPr/>
          <p:nvPr/>
        </p:nvSpPr>
        <p:spPr>
          <a:xfrm>
            <a:off x="3071133" y="4891014"/>
            <a:ext cx="8552088" cy="5920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600" dirty="0">
                <a:solidFill>
                  <a:schemeClr val="tx1"/>
                </a:solidFill>
              </a:rPr>
              <a:t>         6:20                     6:40                    7:00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73F0C63C-355E-3CA2-204D-1ACB4170AEBA}"/>
              </a:ext>
            </a:extLst>
          </p:cNvPr>
          <p:cNvSpPr/>
          <p:nvPr/>
        </p:nvSpPr>
        <p:spPr>
          <a:xfrm>
            <a:off x="3071134" y="6157083"/>
            <a:ext cx="8552088" cy="5920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 10:20                     10:40                    11:00 </a:t>
            </a:r>
            <a:endParaRPr lang="el-CY" sz="3600" dirty="0"/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21C5DEB2-753C-B40C-B48F-F59AF7423B9F}"/>
              </a:ext>
            </a:extLst>
          </p:cNvPr>
          <p:cNvSpPr/>
          <p:nvPr/>
        </p:nvSpPr>
        <p:spPr>
          <a:xfrm>
            <a:off x="3087462" y="5518152"/>
            <a:ext cx="8552088" cy="5920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 8:20                     8:40                    9:00 </a:t>
            </a:r>
            <a:endParaRPr lang="el-CY" sz="3600" dirty="0"/>
          </a:p>
        </p:txBody>
      </p:sp>
    </p:spTree>
    <p:extLst>
      <p:ext uri="{BB962C8B-B14F-4D97-AF65-F5344CB8AC3E}">
        <p14:creationId xmlns:p14="http://schemas.microsoft.com/office/powerpoint/2010/main" val="572836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B4D53-3985-EB67-61B1-CCDABE320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913CF4-3199-6E92-7354-2A0C26FAEB2B}"/>
              </a:ext>
            </a:extLst>
          </p:cNvPr>
          <p:cNvSpPr txBox="1"/>
          <p:nvPr/>
        </p:nvSpPr>
        <p:spPr>
          <a:xfrm>
            <a:off x="3222170" y="362634"/>
            <a:ext cx="53340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000" dirty="0">
                <a:solidFill>
                  <a:srgbClr val="FF0000"/>
                </a:solidFill>
              </a:rPr>
              <a:t>Διαφημιστικά φυλλάδια ταξιδιωτικών γραφείων</a:t>
            </a:r>
          </a:p>
        </p:txBody>
      </p:sp>
      <p:pic>
        <p:nvPicPr>
          <p:cNvPr id="4098" name="Picture 2" descr="Ταξιδιωτικό γραφείο Καβάλα, Ταξιδιωτικά πρακτορεία, ταξίδια, Καβάλα,  εκδρομές, εκδρομές εξωτερικό, εκδρομές Ελλάδα, εκδρομές Fly - drive,  Ταξιδιωτικό γραφείο, Καβάλα">
            <a:extLst>
              <a:ext uri="{FF2B5EF4-FFF2-40B4-BE49-F238E27FC236}">
                <a16:creationId xmlns:a16="http://schemas.microsoft.com/office/drawing/2014/main" id="{48951532-804A-45A2-99A3-5F347D28B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27" y="1915887"/>
            <a:ext cx="6447744" cy="4437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witzerland in Red on Full Globe Isolated on White Stock Illustration -  Illustration of international, europe: 87835985">
            <a:extLst>
              <a:ext uri="{FF2B5EF4-FFF2-40B4-BE49-F238E27FC236}">
                <a16:creationId xmlns:a16="http://schemas.microsoft.com/office/drawing/2014/main" id="{B2D314D0-2D29-BEFC-55EE-809875EFA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257" y="1915887"/>
            <a:ext cx="4680856" cy="468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Ευθεία γραμμή σύνδεσης 5">
            <a:extLst>
              <a:ext uri="{FF2B5EF4-FFF2-40B4-BE49-F238E27FC236}">
                <a16:creationId xmlns:a16="http://schemas.microsoft.com/office/drawing/2014/main" id="{30BAA131-3318-510D-80EA-B0B49EB31830}"/>
              </a:ext>
            </a:extLst>
          </p:cNvPr>
          <p:cNvCxnSpPr/>
          <p:nvPr/>
        </p:nvCxnSpPr>
        <p:spPr>
          <a:xfrm>
            <a:off x="9459686" y="4245429"/>
            <a:ext cx="1055914" cy="44631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EE753DA6-5D03-1135-D0EE-63C4EEDAF3BB}"/>
              </a:ext>
            </a:extLst>
          </p:cNvPr>
          <p:cNvSpPr/>
          <p:nvPr/>
        </p:nvSpPr>
        <p:spPr>
          <a:xfrm>
            <a:off x="4963885" y="1914672"/>
            <a:ext cx="2155371" cy="128451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CY" sz="4400" dirty="0"/>
              <a:t>€</a:t>
            </a:r>
            <a:r>
              <a:rPr lang="el-GR" sz="4400" dirty="0"/>
              <a:t>495</a:t>
            </a:r>
            <a:endParaRPr lang="el-CY" sz="4400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677A4072-3780-1E96-289C-BBE019D82FC0}"/>
              </a:ext>
            </a:extLst>
          </p:cNvPr>
          <p:cNvSpPr/>
          <p:nvPr/>
        </p:nvSpPr>
        <p:spPr>
          <a:xfrm>
            <a:off x="584427" y="4875587"/>
            <a:ext cx="3265715" cy="128451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/>
              <a:t>5 ΗΜΕΡΕΣ</a:t>
            </a:r>
          </a:p>
          <a:p>
            <a:pPr algn="ctr"/>
            <a:r>
              <a:rPr lang="el-GR" sz="4400" dirty="0"/>
              <a:t>18/1</a:t>
            </a:r>
            <a:endParaRPr lang="el-CY" sz="4400" dirty="0"/>
          </a:p>
        </p:txBody>
      </p:sp>
    </p:spTree>
    <p:extLst>
      <p:ext uri="{BB962C8B-B14F-4D97-AF65-F5344CB8AC3E}">
        <p14:creationId xmlns:p14="http://schemas.microsoft.com/office/powerpoint/2010/main" val="653073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F5504-A42D-4E0A-EDCB-A81A1BB64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8B0941-E9D5-5364-13C5-635CF90C351A}"/>
              </a:ext>
            </a:extLst>
          </p:cNvPr>
          <p:cNvSpPr txBox="1"/>
          <p:nvPr/>
        </p:nvSpPr>
        <p:spPr>
          <a:xfrm>
            <a:off x="489857" y="190306"/>
            <a:ext cx="40712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>
                <a:solidFill>
                  <a:srgbClr val="FF0000"/>
                </a:solidFill>
              </a:rPr>
              <a:t>Ταξιδιωτικές ευχές </a:t>
            </a:r>
            <a:endParaRPr lang="el-CY" sz="36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38 Καλό ταξίδι ιδέες | ταξίδι, ταξίδια, χαρούμενη ζωή">
            <a:extLst>
              <a:ext uri="{FF2B5EF4-FFF2-40B4-BE49-F238E27FC236}">
                <a16:creationId xmlns:a16="http://schemas.microsoft.com/office/drawing/2014/main" id="{84E02820-F408-8B62-5820-6B7CCCDDB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1421266"/>
            <a:ext cx="4607216" cy="497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38 Καλό ταξίδι ιδέες | ταξίδι, ταξίδια, χαρούμενη ζωή">
            <a:extLst>
              <a:ext uri="{FF2B5EF4-FFF2-40B4-BE49-F238E27FC236}">
                <a16:creationId xmlns:a16="http://schemas.microsoft.com/office/drawing/2014/main" id="{DB1FFF21-EB62-543B-BF3F-C2E053E52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3" y="311604"/>
            <a:ext cx="3222851" cy="608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Καλό ταξίδι - 5,1 χιλιάδες εικόνες, εικονογραφήσεις και φωτογραφίες στοκ  χωρίς δικαιώματα | Shutterstock">
            <a:extLst>
              <a:ext uri="{FF2B5EF4-FFF2-40B4-BE49-F238E27FC236}">
                <a16:creationId xmlns:a16="http://schemas.microsoft.com/office/drawing/2014/main" id="{F988E9E4-68F5-308C-EDE9-5A7930EEDB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75"/>
          <a:stretch>
            <a:fillRect/>
          </a:stretch>
        </p:blipFill>
        <p:spPr bwMode="auto">
          <a:xfrm>
            <a:off x="8779329" y="311604"/>
            <a:ext cx="2922814" cy="227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2 Iyi Yolculuklar Royalty-Free Images, Stock Photos &amp; Pictures |  Shutterstock">
            <a:extLst>
              <a:ext uri="{FF2B5EF4-FFF2-40B4-BE49-F238E27FC236}">
                <a16:creationId xmlns:a16="http://schemas.microsoft.com/office/drawing/2014/main" id="{EE746DCB-D5A3-6047-78F2-E5EC80985C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5"/>
          <a:stretch>
            <a:fillRect/>
          </a:stretch>
        </p:blipFill>
        <p:spPr bwMode="auto">
          <a:xfrm>
            <a:off x="9171214" y="2738439"/>
            <a:ext cx="2743200" cy="15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rapça Kalıp - İyi Yolculuklar - YouTube">
            <a:extLst>
              <a:ext uri="{FF2B5EF4-FFF2-40B4-BE49-F238E27FC236}">
                <a16:creationId xmlns:a16="http://schemas.microsoft.com/office/drawing/2014/main" id="{2A467587-F74C-C47A-CBF4-B406569881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1" r="17601" b="24150"/>
          <a:stretch>
            <a:fillRect/>
          </a:stretch>
        </p:blipFill>
        <p:spPr bwMode="auto">
          <a:xfrm>
            <a:off x="9035142" y="4414846"/>
            <a:ext cx="3015343" cy="19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804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A4680-29FB-CEF0-8C31-9C471FB86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0DEE3BD5-E5BD-813E-648C-E907920C6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5716E099-AF03-6E15-9288-342B6356F550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tx1"/>
                </a:solidFill>
              </a:rPr>
              <a:t>Κατανόηση γραπτού λόγου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892F5752-FFF7-8927-BF43-75FEF66337EB}"/>
              </a:ext>
            </a:extLst>
          </p:cNvPr>
          <p:cNvSpPr/>
          <p:nvPr/>
        </p:nvSpPr>
        <p:spPr>
          <a:xfrm rot="440519">
            <a:off x="8513932" y="2292152"/>
            <a:ext cx="2705282" cy="6749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600" dirty="0">
                <a:solidFill>
                  <a:schemeClr val="tx1"/>
                </a:solidFill>
              </a:rPr>
              <a:t> </a:t>
            </a:r>
            <a:r>
              <a:rPr lang="el-GR" sz="3600" b="1" dirty="0">
                <a:solidFill>
                  <a:schemeClr val="tx1"/>
                </a:solidFill>
              </a:rPr>
              <a:t> Απάντησε !</a:t>
            </a:r>
            <a:endParaRPr lang="el-CY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306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6E26B3-F6E0-6FD3-5BDB-1DF09478C901}"/>
              </a:ext>
            </a:extLst>
          </p:cNvPr>
          <p:cNvSpPr txBox="1"/>
          <p:nvPr/>
        </p:nvSpPr>
        <p:spPr>
          <a:xfrm>
            <a:off x="2062843" y="522906"/>
            <a:ext cx="80663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dirty="0">
                <a:solidFill>
                  <a:srgbClr val="FF0000"/>
                </a:solidFill>
              </a:rPr>
              <a:t>Τηλεφωνική κράτηση  ξενοδοχείου</a:t>
            </a:r>
            <a:endParaRPr lang="el-CY" sz="3200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70D932-EF46-678D-5812-027640391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058" y="1548025"/>
            <a:ext cx="11655883" cy="434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203136" rIns="0" bIns="20313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CY" altLang="el-CY" sz="32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Πελάτης:</a:t>
            </a:r>
            <a:r>
              <a:rPr kumimoji="0" lang="el-CY" altLang="el-CY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kumimoji="0" lang="el-CY" altLang="el-CY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Κα</a:t>
            </a:r>
            <a:r>
              <a:rPr kumimoji="0" lang="el-CY" altLang="el-CY" sz="320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λημέρ</a:t>
            </a:r>
            <a:r>
              <a:rPr kumimoji="0" lang="el-CY" altLang="el-CY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 σας. Θα </a:t>
            </a:r>
            <a:r>
              <a:rPr kumimoji="0" lang="el-CY" altLang="el-CY" sz="320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ήθελ</a:t>
            </a:r>
            <a:r>
              <a:rPr kumimoji="0" lang="el-CY" altLang="el-CY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 να κάνω μια κράτηση, παρακαλώ.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CY" altLang="el-CY" sz="32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Υπ</a:t>
            </a:r>
            <a:r>
              <a:rPr kumimoji="0" lang="el-CY" altLang="el-CY" sz="32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άλληλος</a:t>
            </a:r>
            <a:r>
              <a:rPr kumimoji="0" lang="el-CY" altLang="el-CY" sz="32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kumimoji="0" lang="el-CY" altLang="el-CY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Κα</a:t>
            </a:r>
            <a:r>
              <a:rPr kumimoji="0" lang="el-CY" altLang="el-CY" sz="32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λημέρ</a:t>
            </a:r>
            <a:r>
              <a:rPr kumimoji="0" lang="el-CY" altLang="el-CY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α. </a:t>
            </a:r>
            <a:r>
              <a:rPr kumimoji="0" lang="el-CY" altLang="el-CY" sz="32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Βε</a:t>
            </a:r>
            <a:r>
              <a:rPr kumimoji="0" lang="el-CY" altLang="el-CY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βαίως. </a:t>
            </a:r>
            <a:r>
              <a:rPr kumimoji="0" lang="el-CY" altLang="el-CY" sz="32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Γι</a:t>
            </a:r>
            <a:r>
              <a:rPr kumimoji="0" lang="el-CY" altLang="el-CY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 ποιες ημερομηνίες;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CY" altLang="el-CY" sz="32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Πελάτης:</a:t>
            </a:r>
            <a:r>
              <a:rPr kumimoji="0" lang="el-CY" altLang="el-CY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Από 10 Ιουλίου έως 15 Ιουλίου.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CY" altLang="el-CY" sz="32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Υπ</a:t>
            </a:r>
            <a:r>
              <a:rPr kumimoji="0" lang="el-CY" altLang="el-CY" sz="32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άλληλος</a:t>
            </a:r>
            <a:r>
              <a:rPr kumimoji="0" lang="el-CY" altLang="el-CY" sz="32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kumimoji="0" lang="el-CY" altLang="el-CY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Μισό </a:t>
            </a:r>
            <a:r>
              <a:rPr kumimoji="0" lang="el-CY" altLang="el-CY" sz="32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λε</a:t>
            </a:r>
            <a:r>
              <a:rPr kumimoji="0" lang="el-CY" altLang="el-CY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πτό... </a:t>
            </a:r>
            <a:r>
              <a:rPr kumimoji="0" lang="el-CY" altLang="el-CY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Ναι, έχουμε. Τι </a:t>
            </a:r>
            <a:r>
              <a:rPr kumimoji="0" lang="el-CY" altLang="el-CY" sz="320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τύ</a:t>
            </a:r>
            <a:r>
              <a:rPr kumimoji="0" lang="el-CY" altLang="el-CY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πο δωματίου </a:t>
            </a:r>
            <a:r>
              <a:rPr kumimoji="0" lang="el-CY" altLang="el-CY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θέλετε;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CY" altLang="el-CY" sz="32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Πελάτης:</a:t>
            </a:r>
            <a:r>
              <a:rPr kumimoji="0" lang="el-CY" altLang="el-CY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kumimoji="0" lang="el-CY" altLang="el-CY" sz="32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Έν</a:t>
            </a:r>
            <a:r>
              <a:rPr kumimoji="0" lang="el-CY" altLang="el-CY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 </a:t>
            </a:r>
            <a:r>
              <a:rPr kumimoji="0" lang="el-CY" altLang="el-CY" sz="32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δίκλινο</a:t>
            </a:r>
            <a:r>
              <a:rPr kumimoji="0" lang="el-CY" altLang="el-CY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δωμάτιο, παρακαλώ.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CY" altLang="el-CY" sz="32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Υπ</a:t>
            </a:r>
            <a:r>
              <a:rPr kumimoji="0" lang="el-CY" altLang="el-CY" sz="32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άλληλος</a:t>
            </a:r>
            <a:r>
              <a:rPr kumimoji="0" lang="el-CY" altLang="el-CY" sz="32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kumimoji="0" lang="el-CY" altLang="el-CY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kumimoji="0" lang="el-CY" altLang="el-CY" sz="32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Ωρ</a:t>
            </a:r>
            <a:r>
              <a:rPr kumimoji="0" lang="el-CY" altLang="el-CY" sz="32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αία. </a:t>
            </a:r>
            <a:endParaRPr kumimoji="0" lang="el-GR" altLang="el-CY" sz="3200" b="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CY" altLang="el-CY" sz="3200" b="1" dirty="0">
                <a:solidFill>
                  <a:srgbClr val="0A0A0A"/>
                </a:solidFill>
                <a:latin typeface="Google Sans"/>
              </a:rPr>
              <a:t>Πελάτης:</a:t>
            </a:r>
            <a:r>
              <a:rPr lang="el-CY" altLang="el-CY" sz="3200" dirty="0">
                <a:solidFill>
                  <a:srgbClr val="0A0A0A"/>
                </a:solidFill>
                <a:latin typeface="Google Sans"/>
              </a:rPr>
              <a:t> Πολύ </a:t>
            </a:r>
            <a:r>
              <a:rPr lang="el-CY" altLang="el-CY" sz="3200" dirty="0" err="1">
                <a:solidFill>
                  <a:srgbClr val="0A0A0A"/>
                </a:solidFill>
                <a:latin typeface="Google Sans"/>
              </a:rPr>
              <a:t>ωρ</a:t>
            </a:r>
            <a:r>
              <a:rPr lang="el-CY" altLang="el-CY" sz="3200" dirty="0">
                <a:solidFill>
                  <a:srgbClr val="0A0A0A"/>
                </a:solidFill>
                <a:latin typeface="Google Sans"/>
              </a:rPr>
              <a:t>αία. </a:t>
            </a:r>
            <a:r>
              <a:rPr lang="el-CY" altLang="el-CY" sz="3200" dirty="0" err="1">
                <a:solidFill>
                  <a:srgbClr val="0A0A0A"/>
                </a:solidFill>
                <a:latin typeface="Google Sans"/>
              </a:rPr>
              <a:t>Ευχ</a:t>
            </a:r>
            <a:r>
              <a:rPr lang="el-CY" altLang="el-CY" sz="3200" dirty="0">
                <a:solidFill>
                  <a:srgbClr val="0A0A0A"/>
                </a:solidFill>
                <a:latin typeface="Google Sans"/>
              </a:rPr>
              <a:t>αριστώ πολύ!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CY" altLang="el-CY" sz="3200" b="1" dirty="0">
                <a:solidFill>
                  <a:srgbClr val="0A0A0A"/>
                </a:solidFill>
                <a:latin typeface="Google Sans"/>
              </a:rPr>
              <a:t>Υπ</a:t>
            </a:r>
            <a:r>
              <a:rPr lang="el-CY" altLang="el-CY" sz="3200" b="1" dirty="0" err="1">
                <a:solidFill>
                  <a:srgbClr val="0A0A0A"/>
                </a:solidFill>
                <a:latin typeface="Google Sans"/>
              </a:rPr>
              <a:t>άλληλος</a:t>
            </a:r>
            <a:r>
              <a:rPr lang="el-CY" altLang="el-CY" sz="3200" b="1" dirty="0">
                <a:solidFill>
                  <a:srgbClr val="0A0A0A"/>
                </a:solidFill>
                <a:latin typeface="Google Sans"/>
              </a:rPr>
              <a:t>:</a:t>
            </a:r>
            <a:r>
              <a:rPr lang="el-CY" altLang="el-CY" sz="3200" dirty="0">
                <a:solidFill>
                  <a:srgbClr val="0A0A0A"/>
                </a:solidFill>
                <a:latin typeface="Google Sans"/>
              </a:rPr>
              <a:t> Κι εγώ. Κα</a:t>
            </a:r>
            <a:r>
              <a:rPr lang="el-CY" altLang="el-CY" sz="3200" dirty="0" err="1">
                <a:solidFill>
                  <a:srgbClr val="0A0A0A"/>
                </a:solidFill>
                <a:latin typeface="Google Sans"/>
              </a:rPr>
              <a:t>λό</a:t>
            </a:r>
            <a:r>
              <a:rPr lang="el-CY" altLang="el-CY" sz="3200" dirty="0">
                <a:solidFill>
                  <a:srgbClr val="0A0A0A"/>
                </a:solidFill>
                <a:latin typeface="Google Sans"/>
              </a:rPr>
              <a:t> σας ταξίδι!</a:t>
            </a:r>
          </a:p>
        </p:txBody>
      </p:sp>
    </p:spTree>
    <p:extLst>
      <p:ext uri="{BB962C8B-B14F-4D97-AF65-F5344CB8AC3E}">
        <p14:creationId xmlns:p14="http://schemas.microsoft.com/office/powerpoint/2010/main" val="2207743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BBF55FAF-ECAC-1AB4-AA62-49E3E6A6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122408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391886" y="509502"/>
            <a:ext cx="1133573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1026" name="Picture 2" descr="Να μην ξεχάσω... - Zaldy Tan | Public βιβλία">
            <a:extLst>
              <a:ext uri="{FF2B5EF4-FFF2-40B4-BE49-F238E27FC236}">
                <a16:creationId xmlns:a16="http://schemas.microsoft.com/office/drawing/2014/main" id="{1D0A7130-3A99-49CD-B6E6-1985864249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9" t="15468" r="15517" b="39212"/>
          <a:stretch/>
        </p:blipFill>
        <p:spPr bwMode="auto">
          <a:xfrm rot="20135317">
            <a:off x="10163456" y="799392"/>
            <a:ext cx="1809164" cy="82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ΜΕΣΑ ΜΕΤΑΦΟΡΑΣ – 1ο ΝΗΠΙΑΓΩΓΕΙΟ ΠΡΟΑΣΤΙΟΥ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0"/>
          <a:stretch>
            <a:fillRect/>
          </a:stretch>
        </p:blipFill>
        <p:spPr bwMode="auto">
          <a:xfrm>
            <a:off x="2504209" y="860313"/>
            <a:ext cx="7183581" cy="4702287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03AFFCAC-50AA-5E0E-62A2-52A70B8E177F}"/>
              </a:ext>
            </a:extLst>
          </p:cNvPr>
          <p:cNvSpPr/>
          <p:nvPr/>
        </p:nvSpPr>
        <p:spPr>
          <a:xfrm>
            <a:off x="2389413" y="5773467"/>
            <a:ext cx="7407730" cy="644384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CY" sz="1200" dirty="0"/>
              <a:t>Μ. Καρα</a:t>
            </a:r>
            <a:r>
              <a:rPr lang="el-CY" sz="1200" dirty="0" err="1"/>
              <a:t>κύργιου</a:t>
            </a:r>
            <a:r>
              <a:rPr lang="el-CY" sz="1200" dirty="0"/>
              <a:t> &amp;  Β. Πανα</a:t>
            </a:r>
            <a:r>
              <a:rPr lang="el-CY" sz="1200" dirty="0" err="1"/>
              <a:t>γιωτίδου</a:t>
            </a:r>
            <a:r>
              <a:rPr lang="el-GR" sz="1200" dirty="0"/>
              <a:t>, </a:t>
            </a:r>
            <a:r>
              <a:rPr lang="el-CY" sz="1200" i="1" dirty="0"/>
              <a:t>ΚΛΙΚ </a:t>
            </a:r>
            <a:r>
              <a:rPr lang="el-CY" sz="1200" i="1" dirty="0" err="1"/>
              <a:t>στ</a:t>
            </a:r>
            <a:r>
              <a:rPr lang="el-CY" sz="1200" i="1" dirty="0"/>
              <a:t>α ελληνικά. Επίπ</a:t>
            </a:r>
            <a:r>
              <a:rPr lang="el-CY" sz="1200" i="1" dirty="0" err="1"/>
              <a:t>εδο</a:t>
            </a:r>
            <a:r>
              <a:rPr lang="el-CY" sz="1200" i="1" dirty="0"/>
              <a:t> Α1 </a:t>
            </a:r>
            <a:r>
              <a:rPr lang="el-CY" sz="1200" i="1" dirty="0" err="1"/>
              <a:t>γι</a:t>
            </a:r>
            <a:r>
              <a:rPr lang="el-CY" sz="1200" i="1" dirty="0"/>
              <a:t>α εφήβους και ενηλίκους, </a:t>
            </a:r>
            <a:r>
              <a:rPr lang="el-CY" sz="1200" dirty="0"/>
              <a:t>Θεσσαλονική, 2015, σσ</a:t>
            </a:r>
            <a:r>
              <a:rPr lang="el-GR" sz="1200" dirty="0"/>
              <a:t>. 110—131.</a:t>
            </a:r>
            <a:endParaRPr lang="el-CY" sz="1200" dirty="0"/>
          </a:p>
        </p:txBody>
      </p:sp>
    </p:spTree>
    <p:extLst>
      <p:ext uri="{BB962C8B-B14F-4D97-AF65-F5344CB8AC3E}">
        <p14:creationId xmlns:p14="http://schemas.microsoft.com/office/powerpoint/2010/main" val="4275677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A0AF4177-1BBA-89BA-AA5B-5730D2F7DD01}"/>
              </a:ext>
            </a:extLst>
          </p:cNvPr>
          <p:cNvSpPr/>
          <p:nvPr/>
        </p:nvSpPr>
        <p:spPr>
          <a:xfrm>
            <a:off x="250371" y="195941"/>
            <a:ext cx="3907972" cy="323305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ΠΟΙΟΙ;</a:t>
            </a:r>
            <a:endParaRPr lang="el-CY" sz="4800" dirty="0"/>
          </a:p>
        </p:txBody>
      </p:sp>
      <p:sp>
        <p:nvSpPr>
          <p:cNvPr id="3" name="Οβάλ 2">
            <a:extLst>
              <a:ext uri="{FF2B5EF4-FFF2-40B4-BE49-F238E27FC236}">
                <a16:creationId xmlns:a16="http://schemas.microsoft.com/office/drawing/2014/main" id="{E20DB8FD-AEEF-2F09-B430-BB074B99DBBF}"/>
              </a:ext>
            </a:extLst>
          </p:cNvPr>
          <p:cNvSpPr/>
          <p:nvPr/>
        </p:nvSpPr>
        <p:spPr>
          <a:xfrm>
            <a:off x="3940627" y="1888670"/>
            <a:ext cx="3907972" cy="323305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ΠΟΤΕ;</a:t>
            </a:r>
            <a:endParaRPr lang="el-CY" sz="4800" dirty="0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4A280415-CA92-09CF-40B7-91AE42B34556}"/>
              </a:ext>
            </a:extLst>
          </p:cNvPr>
          <p:cNvSpPr/>
          <p:nvPr/>
        </p:nvSpPr>
        <p:spPr>
          <a:xfrm>
            <a:off x="8098970" y="3309253"/>
            <a:ext cx="4093030" cy="323305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CY" altLang="el-CY" sz="4800" dirty="0">
                <a:solidFill>
                  <a:srgbClr val="0A0A0A"/>
                </a:solidFill>
                <a:latin typeface="Google Sans"/>
              </a:rPr>
              <a:t>Τι </a:t>
            </a:r>
            <a:r>
              <a:rPr lang="el-CY" altLang="el-CY" sz="4800" dirty="0" err="1">
                <a:solidFill>
                  <a:srgbClr val="0A0A0A"/>
                </a:solidFill>
                <a:latin typeface="Google Sans"/>
              </a:rPr>
              <a:t>τύ</a:t>
            </a:r>
            <a:r>
              <a:rPr lang="el-CY" altLang="el-CY" sz="4800" dirty="0">
                <a:solidFill>
                  <a:srgbClr val="0A0A0A"/>
                </a:solidFill>
                <a:latin typeface="Google Sans"/>
              </a:rPr>
              <a:t>πο </a:t>
            </a:r>
            <a:endParaRPr lang="el-GR" altLang="el-CY" sz="4800" dirty="0">
              <a:solidFill>
                <a:srgbClr val="0A0A0A"/>
              </a:solidFill>
              <a:latin typeface="Google Sans"/>
            </a:endParaRPr>
          </a:p>
          <a:p>
            <a:r>
              <a:rPr lang="el-CY" altLang="el-CY" sz="4800" dirty="0" err="1">
                <a:solidFill>
                  <a:srgbClr val="0A0A0A"/>
                </a:solidFill>
                <a:latin typeface="Google Sans"/>
              </a:rPr>
              <a:t>δωμ</a:t>
            </a:r>
            <a:r>
              <a:rPr lang="el-CY" altLang="el-CY" sz="4800" dirty="0">
                <a:solidFill>
                  <a:srgbClr val="0A0A0A"/>
                </a:solidFill>
                <a:latin typeface="Google Sans"/>
              </a:rPr>
              <a:t>ατίου</a:t>
            </a:r>
            <a:r>
              <a:rPr lang="el-GR" altLang="el-CY" sz="4800" dirty="0">
                <a:solidFill>
                  <a:srgbClr val="0A0A0A"/>
                </a:solidFill>
                <a:latin typeface="Google Sans"/>
              </a:rPr>
              <a:t>;</a:t>
            </a:r>
            <a:r>
              <a:rPr lang="el-CY" altLang="el-CY" sz="4800" dirty="0">
                <a:solidFill>
                  <a:srgbClr val="0A0A0A"/>
                </a:solidFill>
                <a:latin typeface="Google Sans"/>
              </a:rPr>
              <a:t> </a:t>
            </a:r>
            <a:endParaRPr lang="el-CY" sz="4800" dirty="0"/>
          </a:p>
        </p:txBody>
      </p:sp>
      <p:pic>
        <p:nvPicPr>
          <p:cNvPr id="2052" name="Picture 4" descr="Hotel reception cartoon background | Free Vector">
            <a:extLst>
              <a:ext uri="{FF2B5EF4-FFF2-40B4-BE49-F238E27FC236}">
                <a16:creationId xmlns:a16="http://schemas.microsoft.com/office/drawing/2014/main" id="{AEAD03AE-E676-01A4-BD11-F725CAA89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248" y="315690"/>
            <a:ext cx="4032474" cy="248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26,100+ Cartoon Of Hotel Stock Photos, Pictures &amp; Royalty-Free Images -  iStock">
            <a:extLst>
              <a:ext uri="{FF2B5EF4-FFF2-40B4-BE49-F238E27FC236}">
                <a16:creationId xmlns:a16="http://schemas.microsoft.com/office/drawing/2014/main" id="{50F07CCC-F5AE-3361-91AB-45B04A240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378" y="231314"/>
            <a:ext cx="2552700" cy="141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ontact Clipart Cartoon Cute Customer Calling Himself On Old Fashioned  Telephone Vector, Cute Clipart, Cartoon Clipart, Telephone Clipart PNG and  Vector with Transparent Background for Free Download">
            <a:extLst>
              <a:ext uri="{FF2B5EF4-FFF2-40B4-BE49-F238E27FC236}">
                <a16:creationId xmlns:a16="http://schemas.microsoft.com/office/drawing/2014/main" id="{56978C23-25B0-84EF-D6C0-23710AC32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524" y="405016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Ανέκδοτο: Ένας τύπος τηλεφωνεί στον γιατρό">
            <a:extLst>
              <a:ext uri="{FF2B5EF4-FFF2-40B4-BE49-F238E27FC236}">
                <a16:creationId xmlns:a16="http://schemas.microsoft.com/office/drawing/2014/main" id="{D2B896AF-737C-A84E-9D4F-AF868A3729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8371113" y="580861"/>
            <a:ext cx="1021896" cy="114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282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AC8C5-B905-32D6-EF0D-B18EB80E5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65EE7E-63B7-9C96-6E25-A6693DE6ED90}"/>
              </a:ext>
            </a:extLst>
          </p:cNvPr>
          <p:cNvSpPr txBox="1"/>
          <p:nvPr/>
        </p:nvSpPr>
        <p:spPr>
          <a:xfrm>
            <a:off x="3311912" y="678491"/>
            <a:ext cx="80663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dirty="0">
                <a:solidFill>
                  <a:srgbClr val="FF0000"/>
                </a:solidFill>
              </a:rPr>
              <a:t>Τηλεφωνική κράτηση εισιτηρίου</a:t>
            </a:r>
            <a:endParaRPr lang="el-CY" sz="3200" dirty="0">
              <a:solidFill>
                <a:srgbClr val="FF0000"/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F23CA72-97B0-1329-C750-1A702173D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3814" y="1296446"/>
            <a:ext cx="9206944" cy="511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203136" rIns="0" bIns="20313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altLang="el-CY" sz="2400" b="1" dirty="0">
                <a:solidFill>
                  <a:srgbClr val="0A0A0A"/>
                </a:solidFill>
                <a:latin typeface="Google Sans"/>
              </a:rPr>
              <a:t>Πελάτισσα </a:t>
            </a:r>
            <a:r>
              <a:rPr kumimoji="0" lang="el-CY" altLang="el-CY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kumimoji="0" lang="el-CY" altLang="el-CY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kumimoji="0" lang="el-CY" altLang="el-CY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Κα</a:t>
            </a:r>
            <a:r>
              <a:rPr kumimoji="0" lang="el-CY" altLang="el-CY" sz="240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λημέρ</a:t>
            </a:r>
            <a:r>
              <a:rPr kumimoji="0" lang="el-CY" altLang="el-CY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α. Θα </a:t>
            </a:r>
            <a:r>
              <a:rPr kumimoji="0" lang="el-CY" altLang="el-CY" sz="240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ήθελ</a:t>
            </a:r>
            <a:r>
              <a:rPr kumimoji="0" lang="el-CY" altLang="el-CY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 </a:t>
            </a:r>
            <a:r>
              <a:rPr lang="el-GR" altLang="el-CY" sz="2400" dirty="0">
                <a:solidFill>
                  <a:srgbClr val="0A0A0A"/>
                </a:solidFill>
                <a:latin typeface="Google Sans"/>
              </a:rPr>
              <a:t> ένα</a:t>
            </a:r>
            <a:r>
              <a:rPr kumimoji="0" lang="el-CY" altLang="el-CY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εισιτήριο, παρακαλώ.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CY" altLang="el-CY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Υπ</a:t>
            </a:r>
            <a:r>
              <a:rPr kumimoji="0" lang="el-CY" altLang="el-CY" sz="24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άλληλος</a:t>
            </a:r>
            <a:r>
              <a:rPr kumimoji="0" lang="el-CY" altLang="el-CY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kumimoji="0" lang="el-CY" altLang="el-CY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Κα</a:t>
            </a:r>
            <a:r>
              <a:rPr kumimoji="0" lang="el-CY" altLang="el-CY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λημέρ</a:t>
            </a:r>
            <a:r>
              <a:rPr kumimoji="0" lang="el-CY" altLang="el-CY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α. </a:t>
            </a:r>
            <a:r>
              <a:rPr lang="el-GR" altLang="el-CY" sz="2400" dirty="0">
                <a:solidFill>
                  <a:srgbClr val="0A0A0A"/>
                </a:solidFill>
                <a:latin typeface="Google Sans"/>
              </a:rPr>
              <a:t>Π</a:t>
            </a:r>
            <a:r>
              <a:rPr kumimoji="0" lang="el-CY" altLang="el-CY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ού</a:t>
            </a:r>
            <a:r>
              <a:rPr kumimoji="0" lang="el-CY" altLang="el-CY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θέλετε να ταξιδέψετε;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CY" sz="2400" b="1" dirty="0">
                <a:solidFill>
                  <a:srgbClr val="0A0A0A"/>
                </a:solidFill>
                <a:latin typeface="Google Sans"/>
              </a:rPr>
              <a:t>Πελάτισσα </a:t>
            </a:r>
            <a:r>
              <a:rPr kumimoji="0" lang="el-CY" altLang="el-CY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kumimoji="0" lang="el-CY" altLang="el-CY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kumimoji="0" lang="el-GR" altLang="el-CY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Στη </a:t>
            </a:r>
            <a:r>
              <a:rPr lang="el-GR" altLang="el-CY" sz="2400" dirty="0">
                <a:solidFill>
                  <a:srgbClr val="0A0A0A"/>
                </a:solidFill>
                <a:latin typeface="Google Sans"/>
              </a:rPr>
              <a:t>Θ</a:t>
            </a:r>
            <a:r>
              <a:rPr kumimoji="0" lang="el-CY" altLang="el-CY" sz="240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εσσ</a:t>
            </a:r>
            <a:r>
              <a:rPr kumimoji="0" lang="el-CY" altLang="el-CY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αλονίκη</a:t>
            </a:r>
            <a:r>
              <a:rPr kumimoji="0" lang="el-CY" altLang="el-CY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CY" altLang="el-CY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Υπ</a:t>
            </a:r>
            <a:r>
              <a:rPr kumimoji="0" lang="el-CY" altLang="el-CY" sz="24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άλληλος</a:t>
            </a:r>
            <a:r>
              <a:rPr kumimoji="0" lang="el-CY" altLang="el-CY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kumimoji="0" lang="el-CY" altLang="el-CY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kumimoji="0" lang="el-CY" altLang="el-CY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Ωρ</a:t>
            </a:r>
            <a:r>
              <a:rPr kumimoji="0" lang="el-CY" altLang="el-CY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αία. Πότε θέλετε να φύγετε;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CY" sz="2400" b="1" dirty="0">
                <a:solidFill>
                  <a:srgbClr val="0A0A0A"/>
                </a:solidFill>
                <a:latin typeface="Google Sans"/>
              </a:rPr>
              <a:t>Πελάτισσα </a:t>
            </a:r>
            <a:r>
              <a:rPr kumimoji="0" lang="el-CY" altLang="el-CY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kumimoji="0" lang="el-CY" altLang="el-CY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Στις 20 </a:t>
            </a:r>
            <a:r>
              <a:rPr kumimoji="0" lang="el-CY" altLang="el-CY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Αυγούστου</a:t>
            </a:r>
            <a:r>
              <a:rPr kumimoji="0" lang="el-CY" altLang="el-CY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CY" altLang="el-CY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Υπ</a:t>
            </a:r>
            <a:r>
              <a:rPr kumimoji="0" lang="el-CY" altLang="el-CY" sz="24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άλληλος</a:t>
            </a:r>
            <a:r>
              <a:rPr kumimoji="0" lang="el-CY" altLang="el-CY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kumimoji="0" lang="el-CY" altLang="el-CY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Μισό </a:t>
            </a:r>
            <a:r>
              <a:rPr kumimoji="0" lang="el-CY" altLang="el-CY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λε</a:t>
            </a:r>
            <a:r>
              <a:rPr kumimoji="0" lang="el-CY" altLang="el-CY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πτό... Ναι, έχουμε </a:t>
            </a:r>
            <a:r>
              <a:rPr kumimoji="0" lang="el-CY" altLang="el-CY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γι</a:t>
            </a:r>
            <a:r>
              <a:rPr kumimoji="0" lang="el-CY" altLang="el-CY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 την πτήση των 5 το απόγευμα.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CY" sz="2400" b="1" dirty="0">
                <a:solidFill>
                  <a:srgbClr val="0A0A0A"/>
                </a:solidFill>
                <a:latin typeface="Google Sans"/>
              </a:rPr>
              <a:t>Πελάτισσα </a:t>
            </a:r>
            <a:r>
              <a:rPr kumimoji="0" lang="el-CY" altLang="el-CY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kumimoji="0" lang="el-CY" altLang="el-CY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Τέλεια. Πόσο </a:t>
            </a:r>
            <a:r>
              <a:rPr kumimoji="0" lang="el-CY" altLang="el-CY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κοστίζει</a:t>
            </a:r>
            <a:r>
              <a:rPr kumimoji="0" lang="el-CY" altLang="el-CY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CY" altLang="el-CY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Υπ</a:t>
            </a:r>
            <a:r>
              <a:rPr kumimoji="0" lang="el-CY" altLang="el-CY" sz="24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άλληλος</a:t>
            </a:r>
            <a:r>
              <a:rPr kumimoji="0" lang="el-CY" altLang="el-CY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kumimoji="0" lang="el-CY" altLang="el-CY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Η </a:t>
            </a:r>
            <a:r>
              <a:rPr kumimoji="0" lang="el-CY" altLang="el-CY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τιμή</a:t>
            </a:r>
            <a:r>
              <a:rPr kumimoji="0" lang="el-CY" altLang="el-CY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kumimoji="0" lang="el-CY" altLang="el-CY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είν</a:t>
            </a:r>
            <a:r>
              <a:rPr kumimoji="0" lang="el-CY" altLang="el-CY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αι 85 ευρώ.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CY" sz="2400" b="1" dirty="0">
                <a:solidFill>
                  <a:srgbClr val="0A0A0A"/>
                </a:solidFill>
                <a:latin typeface="Google Sans"/>
              </a:rPr>
              <a:t>Πελάτισσα </a:t>
            </a:r>
            <a:r>
              <a:rPr kumimoji="0" lang="el-CY" altLang="el-CY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kumimoji="0" lang="el-CY" altLang="el-CY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Εντάξει, </a:t>
            </a:r>
            <a:r>
              <a:rPr kumimoji="0" lang="el-CY" altLang="el-CY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κλείστε</a:t>
            </a:r>
            <a:r>
              <a:rPr kumimoji="0" lang="el-CY" altLang="el-CY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το, παρακα</a:t>
            </a:r>
            <a:r>
              <a:rPr kumimoji="0" lang="el-CY" altLang="el-CY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λώ</a:t>
            </a:r>
            <a:r>
              <a:rPr kumimoji="0" lang="el-CY" altLang="el-CY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CY" altLang="el-CY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Υπ</a:t>
            </a:r>
            <a:r>
              <a:rPr kumimoji="0" lang="el-CY" altLang="el-CY" sz="24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άλληλος</a:t>
            </a:r>
            <a:r>
              <a:rPr kumimoji="0" lang="el-CY" altLang="el-CY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kumimoji="0" lang="el-CY" altLang="el-CY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Το </a:t>
            </a:r>
            <a:r>
              <a:rPr kumimoji="0" lang="el-CY" altLang="el-CY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όνομά</a:t>
            </a:r>
            <a:r>
              <a:rPr kumimoji="0" lang="el-CY" altLang="el-CY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σας;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altLang="el-CY" sz="2400" b="1" dirty="0">
                <a:solidFill>
                  <a:srgbClr val="0A0A0A"/>
                </a:solidFill>
                <a:latin typeface="Google Sans"/>
              </a:rPr>
              <a:t>Πελάτισσα </a:t>
            </a:r>
            <a:r>
              <a:rPr kumimoji="0" lang="el-CY" altLang="el-CY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kumimoji="0" lang="el-CY" altLang="el-CY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Μα</a:t>
            </a:r>
            <a:r>
              <a:rPr kumimoji="0" lang="el-CY" altLang="el-CY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ρί</a:t>
            </a:r>
            <a:r>
              <a:rPr kumimoji="0" lang="el-CY" altLang="el-CY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 Παπαδοπούλου.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CY" altLang="el-CY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Υπ</a:t>
            </a:r>
            <a:r>
              <a:rPr kumimoji="0" lang="el-CY" altLang="el-CY" sz="2400" b="1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άλληλος</a:t>
            </a:r>
            <a:r>
              <a:rPr kumimoji="0" lang="el-CY" altLang="el-CY" sz="2400" b="1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:</a:t>
            </a:r>
            <a:r>
              <a:rPr kumimoji="0" lang="el-CY" altLang="el-CY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 </a:t>
            </a:r>
            <a:r>
              <a:rPr kumimoji="0" lang="el-CY" altLang="el-CY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Ωρ</a:t>
            </a:r>
            <a:r>
              <a:rPr kumimoji="0" lang="el-CY" altLang="el-CY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αία, η κράτησή σας </a:t>
            </a:r>
            <a:r>
              <a:rPr kumimoji="0" lang="el-CY" altLang="el-CY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ολοκληρώθηκε</a:t>
            </a:r>
            <a:r>
              <a:rPr kumimoji="0" lang="el-CY" altLang="el-CY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. Κα</a:t>
            </a:r>
            <a:r>
              <a:rPr kumimoji="0" lang="el-CY" altLang="el-CY" sz="2400" b="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λό</a:t>
            </a:r>
            <a:r>
              <a:rPr kumimoji="0" lang="el-CY" altLang="el-CY" sz="2400" b="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 ταξίδι!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CY" altLang="el-CY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852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D7E0F-61BA-0E41-937C-D526E5651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E74BABEC-44A1-BEA0-93BB-70DA05533DD4}"/>
              </a:ext>
            </a:extLst>
          </p:cNvPr>
          <p:cNvSpPr/>
          <p:nvPr/>
        </p:nvSpPr>
        <p:spPr>
          <a:xfrm>
            <a:off x="250371" y="195941"/>
            <a:ext cx="3004458" cy="323305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ΠΟΙΟΙ;</a:t>
            </a:r>
            <a:endParaRPr lang="el-CY" sz="4800" dirty="0"/>
          </a:p>
        </p:txBody>
      </p:sp>
      <p:sp>
        <p:nvSpPr>
          <p:cNvPr id="3" name="Οβάλ 2">
            <a:extLst>
              <a:ext uri="{FF2B5EF4-FFF2-40B4-BE49-F238E27FC236}">
                <a16:creationId xmlns:a16="http://schemas.microsoft.com/office/drawing/2014/main" id="{1F43DDC4-28B7-BD06-5F6A-31D5C3F871BE}"/>
              </a:ext>
            </a:extLst>
          </p:cNvPr>
          <p:cNvSpPr/>
          <p:nvPr/>
        </p:nvSpPr>
        <p:spPr>
          <a:xfrm>
            <a:off x="3254829" y="1643744"/>
            <a:ext cx="2552700" cy="285749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ΠΟΤΕ;</a:t>
            </a:r>
            <a:endParaRPr lang="el-CY" sz="4800" dirty="0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BD9ECEE8-4CF5-7A9D-41D3-19A513A38695}"/>
              </a:ext>
            </a:extLst>
          </p:cNvPr>
          <p:cNvSpPr/>
          <p:nvPr/>
        </p:nvSpPr>
        <p:spPr>
          <a:xfrm>
            <a:off x="5807529" y="2884713"/>
            <a:ext cx="2143125" cy="253637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altLang="el-CY" sz="4800" dirty="0">
                <a:solidFill>
                  <a:srgbClr val="0A0A0A"/>
                </a:solidFill>
                <a:latin typeface="Google Sans"/>
              </a:rPr>
              <a:t>ΠΟΥ;</a:t>
            </a:r>
            <a:r>
              <a:rPr lang="el-CY" altLang="el-CY" sz="4800" dirty="0">
                <a:solidFill>
                  <a:srgbClr val="0A0A0A"/>
                </a:solidFill>
                <a:latin typeface="Google Sans"/>
              </a:rPr>
              <a:t> </a:t>
            </a:r>
            <a:endParaRPr lang="el-CY" sz="4800" dirty="0"/>
          </a:p>
        </p:txBody>
      </p:sp>
      <p:sp>
        <p:nvSpPr>
          <p:cNvPr id="4" name="Οβάλ 3">
            <a:extLst>
              <a:ext uri="{FF2B5EF4-FFF2-40B4-BE49-F238E27FC236}">
                <a16:creationId xmlns:a16="http://schemas.microsoft.com/office/drawing/2014/main" id="{1DB3467C-F358-A3F5-40D4-FC960714A3B9}"/>
              </a:ext>
            </a:extLst>
          </p:cNvPr>
          <p:cNvSpPr/>
          <p:nvPr/>
        </p:nvSpPr>
        <p:spPr>
          <a:xfrm>
            <a:off x="7950654" y="3276600"/>
            <a:ext cx="3958317" cy="313508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altLang="el-CY" sz="4800" dirty="0">
                <a:solidFill>
                  <a:srgbClr val="0A0A0A"/>
                </a:solidFill>
                <a:latin typeface="Google Sans"/>
              </a:rPr>
              <a:t>ΠΟΣΟ ΚΟΣΤΙΖΕΙ;</a:t>
            </a:r>
            <a:r>
              <a:rPr lang="el-CY" altLang="el-CY" sz="4800" dirty="0">
                <a:solidFill>
                  <a:srgbClr val="0A0A0A"/>
                </a:solidFill>
                <a:latin typeface="Google Sans"/>
              </a:rPr>
              <a:t> </a:t>
            </a:r>
            <a:endParaRPr lang="el-CY" sz="4800" dirty="0"/>
          </a:p>
        </p:txBody>
      </p:sp>
      <p:pic>
        <p:nvPicPr>
          <p:cNvPr id="4098" name="Picture 2" descr="Νεαρή Χαμογελαστή Γυναίκα Τζέιν Μιλάει Στο Τηλέφωνο Τηλεφωνεί Επικοινωνία  Συζήτηση Διάνυσμα από ©molokowall 544670622">
            <a:extLst>
              <a:ext uri="{FF2B5EF4-FFF2-40B4-BE49-F238E27FC236}">
                <a16:creationId xmlns:a16="http://schemas.microsoft.com/office/drawing/2014/main" id="{5A7350E6-5CBB-A25E-0F8F-A4CF6A217F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7"/>
          <a:stretch>
            <a:fillRect/>
          </a:stretch>
        </p:blipFill>
        <p:spPr bwMode="auto">
          <a:xfrm>
            <a:off x="940254" y="3885520"/>
            <a:ext cx="2076450" cy="20036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Τουριστικά Γραφεία Επαρχίας Λάρνακας - Cyprus Highlights">
            <a:extLst>
              <a:ext uri="{FF2B5EF4-FFF2-40B4-BE49-F238E27FC236}">
                <a16:creationId xmlns:a16="http://schemas.microsoft.com/office/drawing/2014/main" id="{6CB88E43-F911-FD3D-4DED-DA5067C34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122" y="348339"/>
            <a:ext cx="2503259" cy="245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artoon Map Of Greece Stock Illustration - Download Image Now - Thessaloniki,  Acropolis - Athens, Ancient - iStock">
            <a:extLst>
              <a:ext uri="{FF2B5EF4-FFF2-40B4-BE49-F238E27FC236}">
                <a16:creationId xmlns:a16="http://schemas.microsoft.com/office/drawing/2014/main" id="{D810CC78-931E-9094-1639-36E0A899FE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4" b="13946"/>
          <a:stretch>
            <a:fillRect/>
          </a:stretch>
        </p:blipFill>
        <p:spPr bwMode="auto">
          <a:xfrm>
            <a:off x="6045654" y="348338"/>
            <a:ext cx="3015343" cy="245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288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0BFEFA4-3D42-2382-6CE5-3CE3BEC163B2}"/>
              </a:ext>
            </a:extLst>
          </p:cNvPr>
          <p:cNvSpPr txBox="1"/>
          <p:nvPr/>
        </p:nvSpPr>
        <p:spPr>
          <a:xfrm>
            <a:off x="2569027" y="533792"/>
            <a:ext cx="86650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4000" dirty="0">
                <a:solidFill>
                  <a:srgbClr val="FF0000"/>
                </a:solidFill>
              </a:rPr>
              <a:t>Ένα e-</a:t>
            </a:r>
            <a:r>
              <a:rPr lang="el-GR" sz="4000" dirty="0" err="1">
                <a:solidFill>
                  <a:srgbClr val="FF0000"/>
                </a:solidFill>
              </a:rPr>
              <a:t>mail</a:t>
            </a:r>
            <a:r>
              <a:rPr lang="el-GR" sz="4000" dirty="0">
                <a:solidFill>
                  <a:srgbClr val="FF0000"/>
                </a:solidFill>
              </a:rPr>
              <a:t> σε ένα ταξιδιωτικό γραφείο</a:t>
            </a:r>
            <a:endParaRPr lang="el-CY" sz="4000" dirty="0">
              <a:solidFill>
                <a:srgbClr val="FF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942D67C-0625-1145-9BE6-C3DF05081F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112" y="1778633"/>
            <a:ext cx="6104043" cy="40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203136" rIns="0" bIns="20313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CY" altLang="el-CY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Αγαπ</a:t>
            </a:r>
            <a:r>
              <a:rPr kumimoji="0" lang="el-CY" altLang="el-CY" sz="240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ητ</a:t>
            </a:r>
            <a:r>
              <a:rPr kumimoji="0" lang="el-GR" altLang="el-CY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ή κυρία Κυριάκου</a:t>
            </a:r>
            <a:r>
              <a:rPr kumimoji="0" lang="el-CY" altLang="el-CY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CY" altLang="el-CY" sz="240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Ονομάζομ</a:t>
            </a:r>
            <a:r>
              <a:rPr kumimoji="0" lang="el-CY" altLang="el-CY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αι Μαρία Παπαδοπούλου.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CY" altLang="el-CY" sz="240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Ενδι</a:t>
            </a:r>
            <a:r>
              <a:rPr kumimoji="0" lang="el-CY" altLang="el-CY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αφέρομαι για ένα ταξίδι στην Κρήτη. </a:t>
            </a:r>
            <a:endParaRPr kumimoji="0" lang="el-GR" altLang="el-CY" sz="240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CY" altLang="el-CY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Θα </a:t>
            </a:r>
            <a:r>
              <a:rPr kumimoji="0" lang="el-CY" altLang="el-CY" sz="240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ήθελ</a:t>
            </a:r>
            <a:r>
              <a:rPr kumimoji="0" lang="el-CY" altLang="el-CY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 να μάθω για ξενοδοχεία και εισιτήρια </a:t>
            </a:r>
            <a:endParaRPr kumimoji="0" lang="el-GR" altLang="el-CY" sz="2400" i="0" u="none" strike="noStrike" cap="none" normalizeH="0" baseline="0" dirty="0">
              <a:ln>
                <a:noFill/>
              </a:ln>
              <a:solidFill>
                <a:srgbClr val="0A0A0A"/>
              </a:solidFill>
              <a:effectLst/>
              <a:latin typeface="Google 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CY" altLang="el-CY" sz="240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γι</a:t>
            </a:r>
            <a:r>
              <a:rPr kumimoji="0" lang="el-CY" altLang="el-CY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 τον μήνα Ιούλιο.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CY" altLang="el-CY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Πόσο κοστίζει το πα</a:t>
            </a:r>
            <a:r>
              <a:rPr kumimoji="0" lang="el-CY" altLang="el-CY" sz="240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κέτο</a:t>
            </a:r>
            <a:r>
              <a:rPr kumimoji="0" lang="el-CY" altLang="el-CY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CY" altLang="el-CY" sz="240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Ευχ</a:t>
            </a:r>
            <a:r>
              <a:rPr kumimoji="0" lang="el-CY" altLang="el-CY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αριστώ πολύ.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CY" altLang="el-CY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Με εκτίμηση,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CY" altLang="el-CY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Μα</a:t>
            </a:r>
            <a:r>
              <a:rPr kumimoji="0" lang="el-CY" altLang="el-CY" sz="2400" i="0" u="none" strike="noStrike" cap="none" normalizeH="0" baseline="0" dirty="0" err="1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ρί</a:t>
            </a:r>
            <a:r>
              <a:rPr kumimoji="0" lang="el-CY" altLang="el-CY" sz="2400" i="0" u="none" strike="noStrike" cap="none" normalizeH="0" baseline="0" dirty="0">
                <a:ln>
                  <a:noFill/>
                </a:ln>
                <a:solidFill>
                  <a:srgbClr val="0A0A0A"/>
                </a:solidFill>
                <a:effectLst/>
                <a:latin typeface="Google Sans"/>
              </a:rPr>
              <a:t>α Παπαδοπούλου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CY" altLang="el-CY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8" name="Picture 4" descr="24,400+ Email Cartoon Stock Illustrations, Royalty-Free Vector Graphics &amp;  Clip Art - iStock">
            <a:extLst>
              <a:ext uri="{FF2B5EF4-FFF2-40B4-BE49-F238E27FC236}">
                <a16:creationId xmlns:a16="http://schemas.microsoft.com/office/drawing/2014/main" id="{FAE95A88-8DFB-1C5C-4DFA-7E4100D71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815" y="4110896"/>
            <a:ext cx="218122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Τουριστικά Γραφεία Επαρχίας Λάρνακας - Cyprus Highlights">
            <a:extLst>
              <a:ext uri="{FF2B5EF4-FFF2-40B4-BE49-F238E27FC236}">
                <a16:creationId xmlns:a16="http://schemas.microsoft.com/office/drawing/2014/main" id="{83166A7E-9EFD-1D1E-4C7A-61561FEC3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093" y="3784245"/>
            <a:ext cx="3186795" cy="245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94E6C2CE-FD18-F124-58A3-1EABD769C2DB}"/>
              </a:ext>
            </a:extLst>
          </p:cNvPr>
          <p:cNvSpPr/>
          <p:nvPr/>
        </p:nvSpPr>
        <p:spPr>
          <a:xfrm>
            <a:off x="8948057" y="3429000"/>
            <a:ext cx="268877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</a:rPr>
              <a:t>Ταξιδιωτικό γραφείο</a:t>
            </a:r>
          </a:p>
          <a:p>
            <a:pPr algn="ctr"/>
            <a:r>
              <a:rPr lang="el-GR" b="1" dirty="0">
                <a:solidFill>
                  <a:schemeClr val="tx1"/>
                </a:solidFill>
              </a:rPr>
              <a:t>Μαρία Κυριάκου 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6" name="Βέλος: Καμπύλο προς τα κάτω 5">
            <a:extLst>
              <a:ext uri="{FF2B5EF4-FFF2-40B4-BE49-F238E27FC236}">
                <a16:creationId xmlns:a16="http://schemas.microsoft.com/office/drawing/2014/main" id="{76B18219-FB0C-A115-02FD-F77AC41F76AC}"/>
              </a:ext>
            </a:extLst>
          </p:cNvPr>
          <p:cNvSpPr/>
          <p:nvPr/>
        </p:nvSpPr>
        <p:spPr>
          <a:xfrm rot="20284930">
            <a:off x="5987142" y="2042333"/>
            <a:ext cx="4528457" cy="1232097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>
              <a:solidFill>
                <a:schemeClr val="tx1"/>
              </a:solidFill>
            </a:endParaRPr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162E2530-3897-A302-2C8C-F52955E17869}"/>
              </a:ext>
            </a:extLst>
          </p:cNvPr>
          <p:cNvSpPr/>
          <p:nvPr/>
        </p:nvSpPr>
        <p:spPr>
          <a:xfrm>
            <a:off x="4763861" y="6052457"/>
            <a:ext cx="2181225" cy="533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CY" altLang="el-CY" dirty="0">
                <a:solidFill>
                  <a:srgbClr val="0A0A0A"/>
                </a:solidFill>
                <a:latin typeface="Google Sans"/>
              </a:rPr>
              <a:t>Μα</a:t>
            </a:r>
            <a:r>
              <a:rPr lang="el-GR" altLang="el-CY" dirty="0" err="1">
                <a:solidFill>
                  <a:srgbClr val="0A0A0A"/>
                </a:solidFill>
                <a:latin typeface="Google Sans"/>
              </a:rPr>
              <a:t>ρία</a:t>
            </a:r>
            <a:r>
              <a:rPr lang="el-CY" altLang="el-CY" dirty="0">
                <a:solidFill>
                  <a:srgbClr val="0A0A0A"/>
                </a:solidFill>
                <a:latin typeface="Google Sans"/>
              </a:rPr>
              <a:t> Παπαδοπούλου</a:t>
            </a:r>
          </a:p>
        </p:txBody>
      </p:sp>
    </p:spTree>
    <p:extLst>
      <p:ext uri="{BB962C8B-B14F-4D97-AF65-F5344CB8AC3E}">
        <p14:creationId xmlns:p14="http://schemas.microsoft.com/office/powerpoint/2010/main" val="4206651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965DD-BE90-CFA0-1F65-DC8251B28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71697BBC-D6A2-3457-D455-AA45BEEA0834}"/>
              </a:ext>
            </a:extLst>
          </p:cNvPr>
          <p:cNvSpPr/>
          <p:nvPr/>
        </p:nvSpPr>
        <p:spPr>
          <a:xfrm>
            <a:off x="510609" y="378278"/>
            <a:ext cx="2857500" cy="245200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ΠΟΙΑ;</a:t>
            </a:r>
            <a:endParaRPr lang="el-CY" sz="4800" dirty="0"/>
          </a:p>
        </p:txBody>
      </p:sp>
      <p:sp>
        <p:nvSpPr>
          <p:cNvPr id="3" name="Οβάλ 2">
            <a:extLst>
              <a:ext uri="{FF2B5EF4-FFF2-40B4-BE49-F238E27FC236}">
                <a16:creationId xmlns:a16="http://schemas.microsoft.com/office/drawing/2014/main" id="{CE65BACA-F2C0-1A71-EA50-A6F1A546A60F}"/>
              </a:ext>
            </a:extLst>
          </p:cNvPr>
          <p:cNvSpPr/>
          <p:nvPr/>
        </p:nvSpPr>
        <p:spPr>
          <a:xfrm>
            <a:off x="5938158" y="3038472"/>
            <a:ext cx="2943225" cy="195807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ΠΟΤΕ;</a:t>
            </a:r>
            <a:endParaRPr lang="el-CY" sz="4800" dirty="0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07DF6E3E-8EBD-5B10-6D97-59E1C186E174}"/>
              </a:ext>
            </a:extLst>
          </p:cNvPr>
          <p:cNvSpPr/>
          <p:nvPr/>
        </p:nvSpPr>
        <p:spPr>
          <a:xfrm>
            <a:off x="9051472" y="4441371"/>
            <a:ext cx="2607128" cy="195807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altLang="el-CY" sz="4800" dirty="0">
                <a:solidFill>
                  <a:srgbClr val="0A0A0A"/>
                </a:solidFill>
                <a:latin typeface="Google Sans"/>
              </a:rPr>
              <a:t>ΠΟΥ;</a:t>
            </a:r>
            <a:r>
              <a:rPr lang="el-CY" altLang="el-CY" sz="4800" dirty="0">
                <a:solidFill>
                  <a:srgbClr val="0A0A0A"/>
                </a:solidFill>
                <a:latin typeface="Google Sans"/>
              </a:rPr>
              <a:t> </a:t>
            </a:r>
            <a:endParaRPr lang="el-CY" sz="4800" dirty="0"/>
          </a:p>
        </p:txBody>
      </p:sp>
      <p:pic>
        <p:nvPicPr>
          <p:cNvPr id="4100" name="Picture 4" descr="Τουριστικά Γραφεία Επαρχίας Λάρνακας - Cyprus Highlights">
            <a:extLst>
              <a:ext uri="{FF2B5EF4-FFF2-40B4-BE49-F238E27FC236}">
                <a16:creationId xmlns:a16="http://schemas.microsoft.com/office/drawing/2014/main" id="{59779D2E-52B7-6233-32D4-2F01C0C21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586466"/>
            <a:ext cx="3269341" cy="24520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Πρότυπα email επιχείρησης (Αντιγραφή &amp; επικόλληση) | LiveAgent">
            <a:extLst>
              <a:ext uri="{FF2B5EF4-FFF2-40B4-BE49-F238E27FC236}">
                <a16:creationId xmlns:a16="http://schemas.microsoft.com/office/drawing/2014/main" id="{96948B15-8AA8-8341-FA7C-A774D16A1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8" y="3892324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μεσογειακός χάρτης Στοκ Εικονογραφήσεις, Vectors, &amp; Clipart – (9,342 Στοκ  Εικονογραφήσεις)">
            <a:extLst>
              <a:ext uri="{FF2B5EF4-FFF2-40B4-BE49-F238E27FC236}">
                <a16:creationId xmlns:a16="http://schemas.microsoft.com/office/drawing/2014/main" id="{7E880BAC-F90C-1FBE-050B-425BF5B49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364" y="29459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Αεροπορικά εισιτήρια: πως τα βρίσκεις, πως τα κλείνεις">
            <a:extLst>
              <a:ext uri="{FF2B5EF4-FFF2-40B4-BE49-F238E27FC236}">
                <a16:creationId xmlns:a16="http://schemas.microsoft.com/office/drawing/2014/main" id="{278CDBC3-5F01-BB7A-4720-C8CA25D2B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3583" y="5284336"/>
            <a:ext cx="2755446" cy="137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βάλ 3">
            <a:extLst>
              <a:ext uri="{FF2B5EF4-FFF2-40B4-BE49-F238E27FC236}">
                <a16:creationId xmlns:a16="http://schemas.microsoft.com/office/drawing/2014/main" id="{F3C11B4A-85DF-F647-D76E-492A3C5E7734}"/>
              </a:ext>
            </a:extLst>
          </p:cNvPr>
          <p:cNvSpPr/>
          <p:nvPr/>
        </p:nvSpPr>
        <p:spPr>
          <a:xfrm>
            <a:off x="3278641" y="1989364"/>
            <a:ext cx="2755446" cy="196963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ΣΕ ΠΟΙΑ;</a:t>
            </a:r>
            <a:endParaRPr lang="el-CY" sz="4800" dirty="0"/>
          </a:p>
        </p:txBody>
      </p:sp>
    </p:spTree>
    <p:extLst>
      <p:ext uri="{BB962C8B-B14F-4D97-AF65-F5344CB8AC3E}">
        <p14:creationId xmlns:p14="http://schemas.microsoft.com/office/powerpoint/2010/main" val="2714569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2562B-77C5-77E9-AE7F-8E026B61C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3D5DAAFD-7849-4833-2826-9A220D0FB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4CFA5EB4-67AF-9530-0A0E-9C68E4520671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tx1"/>
                </a:solidFill>
              </a:rPr>
              <a:t>Παραγωγή προφορικού  λόγου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864DEE3A-5970-8F76-C22E-5489261473B2}"/>
              </a:ext>
            </a:extLst>
          </p:cNvPr>
          <p:cNvSpPr/>
          <p:nvPr/>
        </p:nvSpPr>
        <p:spPr>
          <a:xfrm rot="440519">
            <a:off x="8457153" y="2296003"/>
            <a:ext cx="2822092" cy="15560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600" dirty="0">
                <a:solidFill>
                  <a:schemeClr val="tx1"/>
                </a:solidFill>
              </a:rPr>
              <a:t>Διάβασε!</a:t>
            </a:r>
          </a:p>
          <a:p>
            <a:r>
              <a:rPr lang="el-GR" sz="3600" dirty="0">
                <a:solidFill>
                  <a:schemeClr val="tx1"/>
                </a:solidFill>
              </a:rPr>
              <a:t>Απάντησε!</a:t>
            </a:r>
          </a:p>
          <a:p>
            <a:r>
              <a:rPr lang="el-GR" sz="3600" dirty="0">
                <a:solidFill>
                  <a:schemeClr val="tx1"/>
                </a:solidFill>
              </a:rPr>
              <a:t>Γράψε!</a:t>
            </a:r>
            <a:endParaRPr lang="el-CY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247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E8967B-0973-FD82-D6E6-7A7CE1B59CC9}"/>
              </a:ext>
            </a:extLst>
          </p:cNvPr>
          <p:cNvSpPr txBox="1"/>
          <p:nvPr/>
        </p:nvSpPr>
        <p:spPr>
          <a:xfrm>
            <a:off x="653142" y="1884125"/>
            <a:ext cx="279762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7B37F5-AA99-AAE4-79F6-17FE85FB6AEB}"/>
              </a:ext>
            </a:extLst>
          </p:cNvPr>
          <p:cNvSpPr txBox="1"/>
          <p:nvPr/>
        </p:nvSpPr>
        <p:spPr>
          <a:xfrm>
            <a:off x="2057399" y="566448"/>
            <a:ext cx="90569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Πώς πηγαίνουν στο σχολείο τα περισσότερα παιδιά; </a:t>
            </a:r>
            <a:endParaRPr lang="el-CY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Γράφημα 6">
                <a:extLst>
                  <a:ext uri="{FF2B5EF4-FFF2-40B4-BE49-F238E27FC236}">
                    <a16:creationId xmlns:a16="http://schemas.microsoft.com/office/drawing/2014/main" id="{B5FA2B93-7AC5-6AD9-F5EC-5A279852F62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718481232"/>
                  </p:ext>
                </p:extLst>
              </p:nvPr>
            </p:nvGraphicFramePr>
            <p:xfrm>
              <a:off x="2877457" y="1352413"/>
              <a:ext cx="8128000" cy="369390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Γράφημα 6">
                <a:extLst>
                  <a:ext uri="{FF2B5EF4-FFF2-40B4-BE49-F238E27FC236}">
                    <a16:creationId xmlns:a16="http://schemas.microsoft.com/office/drawing/2014/main" id="{B5FA2B93-7AC5-6AD9-F5EC-5A279852F62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77457" y="1352413"/>
                <a:ext cx="8128000" cy="3693903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97F23A1-27AA-A4D2-8AE7-3C8DDD942D5D}"/>
              </a:ext>
            </a:extLst>
          </p:cNvPr>
          <p:cNvSpPr txBox="1"/>
          <p:nvPr/>
        </p:nvSpPr>
        <p:spPr>
          <a:xfrm>
            <a:off x="6000748" y="4723150"/>
            <a:ext cx="1170215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l-GR" dirty="0"/>
              <a:t>Με το ποδήλατό μου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6DECAB-8393-29C3-B293-110F4B9C6879}"/>
              </a:ext>
            </a:extLst>
          </p:cNvPr>
          <p:cNvSpPr txBox="1"/>
          <p:nvPr/>
        </p:nvSpPr>
        <p:spPr>
          <a:xfrm>
            <a:off x="4635270" y="4734799"/>
            <a:ext cx="1170215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l-GR" dirty="0"/>
              <a:t>Με τα πόδια</a:t>
            </a:r>
          </a:p>
          <a:p>
            <a:endParaRPr lang="el-G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D382CA-7A52-C45C-B6DA-790D25969A82}"/>
              </a:ext>
            </a:extLst>
          </p:cNvPr>
          <p:cNvSpPr txBox="1"/>
          <p:nvPr/>
        </p:nvSpPr>
        <p:spPr>
          <a:xfrm>
            <a:off x="8530316" y="4723150"/>
            <a:ext cx="156074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l-GR" dirty="0"/>
              <a:t>Με το αυτοκίνητο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296B48-2300-23D6-A9F2-144D71CA464D}"/>
              </a:ext>
            </a:extLst>
          </p:cNvPr>
          <p:cNvSpPr txBox="1"/>
          <p:nvPr/>
        </p:nvSpPr>
        <p:spPr>
          <a:xfrm>
            <a:off x="3370486" y="4769316"/>
            <a:ext cx="1170215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l-GR" dirty="0"/>
              <a:t>Με τη  μηχανή του μπαμπά μου</a:t>
            </a:r>
          </a:p>
          <a:p>
            <a:endParaRPr lang="el-G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3DC65C-A7D9-65DB-68F8-394C9D296A86}"/>
              </a:ext>
            </a:extLst>
          </p:cNvPr>
          <p:cNvSpPr txBox="1"/>
          <p:nvPr/>
        </p:nvSpPr>
        <p:spPr>
          <a:xfrm>
            <a:off x="7158716" y="4700280"/>
            <a:ext cx="13716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l-GR" dirty="0"/>
              <a:t>Με το λεωφορείο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C07E1A-E2D0-43DB-1FA6-3845C5441398}"/>
              </a:ext>
            </a:extLst>
          </p:cNvPr>
          <p:cNvSpPr txBox="1"/>
          <p:nvPr/>
        </p:nvSpPr>
        <p:spPr>
          <a:xfrm>
            <a:off x="10091057" y="4723150"/>
            <a:ext cx="117021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l-GR" dirty="0"/>
              <a:t>Με ταξί</a:t>
            </a:r>
          </a:p>
        </p:txBody>
      </p:sp>
      <p:sp>
        <p:nvSpPr>
          <p:cNvPr id="2" name="Οβάλ 1">
            <a:extLst>
              <a:ext uri="{FF2B5EF4-FFF2-40B4-BE49-F238E27FC236}">
                <a16:creationId xmlns:a16="http://schemas.microsoft.com/office/drawing/2014/main" id="{FE809A27-9E61-9128-0082-E0594B1CF027}"/>
              </a:ext>
            </a:extLst>
          </p:cNvPr>
          <p:cNvSpPr/>
          <p:nvPr/>
        </p:nvSpPr>
        <p:spPr>
          <a:xfrm>
            <a:off x="9960429" y="5497286"/>
            <a:ext cx="1850571" cy="127362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Εσύ;</a:t>
            </a:r>
            <a:endParaRPr lang="el-CY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3369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106D7C-2AFA-E849-5ADB-A842A747F9BF}"/>
              </a:ext>
            </a:extLst>
          </p:cNvPr>
          <p:cNvSpPr txBox="1"/>
          <p:nvPr/>
        </p:nvSpPr>
        <p:spPr>
          <a:xfrm>
            <a:off x="424541" y="406178"/>
            <a:ext cx="107550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4000" dirty="0">
                <a:solidFill>
                  <a:srgbClr val="FF0000"/>
                </a:solidFill>
              </a:rPr>
              <a:t>Τα μεταφορικά μέσα στην Κύπρο και  σε άλλες χώρες</a:t>
            </a:r>
            <a:endParaRPr lang="el-CY" sz="4000" dirty="0">
              <a:solidFill>
                <a:srgbClr val="FF0000"/>
              </a:solidFill>
            </a:endParaRPr>
          </a:p>
        </p:txBody>
      </p:sp>
      <p:sp>
        <p:nvSpPr>
          <p:cNvPr id="2" name="AutoShape 2" descr="Chica de anime Royalty-Free Διανύσματα">
            <a:extLst>
              <a:ext uri="{FF2B5EF4-FFF2-40B4-BE49-F238E27FC236}">
                <a16:creationId xmlns:a16="http://schemas.microsoft.com/office/drawing/2014/main" id="{601A2836-3859-5899-1A3F-D5546A754A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5" name="Εικόνα 4" descr="Εικόνα που περιέχει ανθρώπινο πρόσωπο, καρτούν, εικονογράφηση, clipart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84105653-B80D-C3AE-102F-0A05C4546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981" y="5278433"/>
            <a:ext cx="748811" cy="7488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icture 4" descr="Χαριτωμένο αγόρι με κινούμενα σχέδια με γυαλιά με χαλαρά ρούχα που  στέκονται με σιγουριά Απεικόνιση αποθεμάτων - εικονογραφία από childhood,  arroyos: 399243949">
            <a:extLst>
              <a:ext uri="{FF2B5EF4-FFF2-40B4-BE49-F238E27FC236}">
                <a16:creationId xmlns:a16="http://schemas.microsoft.com/office/drawing/2014/main" id="{FA0458C0-CC09-EB64-F4C7-DD6BE8520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40" y="5304285"/>
            <a:ext cx="748812" cy="7488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Πορτραίτο Του Νεαρή Όμορφη Γυναίκα Ξανθά Μαλλιά Που Κυματίζει Καρτούν  Διάνυσμα από ©reinekke 203337602">
            <a:extLst>
              <a:ext uri="{FF2B5EF4-FFF2-40B4-BE49-F238E27FC236}">
                <a16:creationId xmlns:a16="http://schemas.microsoft.com/office/drawing/2014/main" id="{01044E3C-46CE-C546-A720-63400F480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1"/>
          <a:stretch>
            <a:fillRect/>
          </a:stretch>
        </p:blipFill>
        <p:spPr bwMode="auto">
          <a:xfrm>
            <a:off x="971161" y="5238542"/>
            <a:ext cx="654493" cy="9180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Χαρούμενη Μουσουλμάνα Εικονογράφηση Κινουμένων Σχεδίων Ευτυχισμένο:  Εικονογράφηση μόδας 2650727265 | Shutterstock">
            <a:extLst>
              <a:ext uri="{FF2B5EF4-FFF2-40B4-BE49-F238E27FC236}">
                <a16:creationId xmlns:a16="http://schemas.microsoft.com/office/drawing/2014/main" id="{C27573D7-F8C5-3A54-8F70-56DAAEC110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"/>
          <a:stretch>
            <a:fillRect/>
          </a:stretch>
        </p:blipFill>
        <p:spPr bwMode="auto">
          <a:xfrm>
            <a:off x="2581510" y="5238542"/>
            <a:ext cx="755810" cy="7488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Μασκότ μαθητής ξανθό χαρούμενο αγόρι στην 2D / 3D Μασκότ">
            <a:extLst>
              <a:ext uri="{FF2B5EF4-FFF2-40B4-BE49-F238E27FC236}">
                <a16:creationId xmlns:a16="http://schemas.microsoft.com/office/drawing/2014/main" id="{5B6A2708-806D-2651-AD2A-713D36B66A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83"/>
          <a:stretch>
            <a:fillRect/>
          </a:stretch>
        </p:blipFill>
        <p:spPr bwMode="auto">
          <a:xfrm>
            <a:off x="3459517" y="5172798"/>
            <a:ext cx="733263" cy="8145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Μουσουλμάνα κοπέλα που διαβάζει Κοράνι, χαριτωμένη: Vector στοκ (χωρίς  δικαιώματα) 2656185763 | Shutterstock">
            <a:extLst>
              <a:ext uri="{FF2B5EF4-FFF2-40B4-BE49-F238E27FC236}">
                <a16:creationId xmlns:a16="http://schemas.microsoft.com/office/drawing/2014/main" id="{80E991B1-FEFD-CF77-8D10-DB365121E6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46"/>
          <a:stretch>
            <a:fillRect/>
          </a:stretch>
        </p:blipFill>
        <p:spPr bwMode="auto">
          <a:xfrm>
            <a:off x="2959415" y="5831434"/>
            <a:ext cx="902859" cy="8944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Εικονογράφηση Διάνυσμα Του Cartoon Χαρούμενο Αγόρι Σχολείο Θέτει Διάνυσμα  από ©tigatelu 569041056">
            <a:extLst>
              <a:ext uri="{FF2B5EF4-FFF2-40B4-BE49-F238E27FC236}">
                <a16:creationId xmlns:a16="http://schemas.microsoft.com/office/drawing/2014/main" id="{4CA703C2-CF88-4CE5-1B1A-94CA1BC723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45"/>
          <a:stretch>
            <a:fillRect/>
          </a:stretch>
        </p:blipFill>
        <p:spPr bwMode="auto">
          <a:xfrm>
            <a:off x="4675731" y="5200404"/>
            <a:ext cx="962693" cy="10958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Εικονογράφηση Διάνυσμα Του Cartoon Χαρούμενο Αγόρι Σχολείο Θέτει Διάνυσμα  από ©tigatelu 569041056">
            <a:extLst>
              <a:ext uri="{FF2B5EF4-FFF2-40B4-BE49-F238E27FC236}">
                <a16:creationId xmlns:a16="http://schemas.microsoft.com/office/drawing/2014/main" id="{0632F739-0F24-128C-D6E0-B3D74FC97B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45"/>
          <a:stretch>
            <a:fillRect/>
          </a:stretch>
        </p:blipFill>
        <p:spPr bwMode="auto">
          <a:xfrm>
            <a:off x="6602837" y="5182853"/>
            <a:ext cx="962693" cy="10958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Μια χαριτωμένη μουσουλμάνα κοπέλα σε καρτούν με ένα κόκκινο μπαλόνι  Διανυσματική απεικόνιση - εικονογραφία από lifestyle: 84700302">
            <a:extLst>
              <a:ext uri="{FF2B5EF4-FFF2-40B4-BE49-F238E27FC236}">
                <a16:creationId xmlns:a16="http://schemas.microsoft.com/office/drawing/2014/main" id="{25A18E8A-3262-5DFE-00F6-855D99F52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855" y="5210774"/>
            <a:ext cx="895686" cy="10195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Πίνακας 8">
            <a:extLst>
              <a:ext uri="{FF2B5EF4-FFF2-40B4-BE49-F238E27FC236}">
                <a16:creationId xmlns:a16="http://schemas.microsoft.com/office/drawing/2014/main" id="{55C84574-D058-9D79-1CA0-F3B36FC927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135267"/>
              </p:ext>
            </p:extLst>
          </p:nvPr>
        </p:nvGraphicFramePr>
        <p:xfrm>
          <a:off x="296500" y="2138930"/>
          <a:ext cx="11440889" cy="3078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6815">
                  <a:extLst>
                    <a:ext uri="{9D8B030D-6E8A-4147-A177-3AD203B41FA5}">
                      <a16:colId xmlns:a16="http://schemas.microsoft.com/office/drawing/2014/main" val="1584022780"/>
                    </a:ext>
                  </a:extLst>
                </a:gridCol>
                <a:gridCol w="1906815">
                  <a:extLst>
                    <a:ext uri="{9D8B030D-6E8A-4147-A177-3AD203B41FA5}">
                      <a16:colId xmlns:a16="http://schemas.microsoft.com/office/drawing/2014/main" val="3356859067"/>
                    </a:ext>
                  </a:extLst>
                </a:gridCol>
                <a:gridCol w="1906815">
                  <a:extLst>
                    <a:ext uri="{9D8B030D-6E8A-4147-A177-3AD203B41FA5}">
                      <a16:colId xmlns:a16="http://schemas.microsoft.com/office/drawing/2014/main" val="3317572855"/>
                    </a:ext>
                  </a:extLst>
                </a:gridCol>
                <a:gridCol w="2133369">
                  <a:extLst>
                    <a:ext uri="{9D8B030D-6E8A-4147-A177-3AD203B41FA5}">
                      <a16:colId xmlns:a16="http://schemas.microsoft.com/office/drawing/2014/main" val="2688100171"/>
                    </a:ext>
                  </a:extLst>
                </a:gridCol>
                <a:gridCol w="2161046">
                  <a:extLst>
                    <a:ext uri="{9D8B030D-6E8A-4147-A177-3AD203B41FA5}">
                      <a16:colId xmlns:a16="http://schemas.microsoft.com/office/drawing/2014/main" val="3252131773"/>
                    </a:ext>
                  </a:extLst>
                </a:gridCol>
                <a:gridCol w="1426029">
                  <a:extLst>
                    <a:ext uri="{9D8B030D-6E8A-4147-A177-3AD203B41FA5}">
                      <a16:colId xmlns:a16="http://schemas.microsoft.com/office/drawing/2014/main" val="33311266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800" dirty="0"/>
                        <a:t>Κύπρος</a:t>
                      </a:r>
                      <a:endParaRPr lang="el-CY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dirty="0"/>
                        <a:t>Συρία</a:t>
                      </a:r>
                      <a:endParaRPr lang="el-CY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dirty="0"/>
                        <a:t>Βέλγιο</a:t>
                      </a:r>
                      <a:endParaRPr lang="el-CY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dirty="0"/>
                        <a:t>Βουλγαρία</a:t>
                      </a:r>
                      <a:endParaRPr lang="el-CY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dirty="0"/>
                        <a:t>Αφγανιστάν</a:t>
                      </a:r>
                      <a:endParaRPr lang="el-CY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800" dirty="0"/>
                        <a:t>Τουρκία</a:t>
                      </a:r>
                      <a:endParaRPr lang="el-CY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6658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C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C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C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C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CY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C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148424"/>
                  </a:ext>
                </a:extLst>
              </a:tr>
            </a:tbl>
          </a:graphicData>
        </a:graphic>
      </p:graphicFrame>
      <p:pic>
        <p:nvPicPr>
          <p:cNvPr id="10" name="Picture 6" descr="Μια χαριτωμένη μουσουλμάνα κοπέλα σε καρτούν με ένα κόκκινο μπαλόνι  Διανυσματική απεικόνιση - εικονογραφία από lifestyle: 84700302">
            <a:extLst>
              <a:ext uri="{FF2B5EF4-FFF2-40B4-BE49-F238E27FC236}">
                <a16:creationId xmlns:a16="http://schemas.microsoft.com/office/drawing/2014/main" id="{2376FFFE-2D07-103C-CAEA-A56175A0D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212" y="5217410"/>
            <a:ext cx="773491" cy="8953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Χαρούμενη Μουσουλμάνα Εικονογράφηση Κινουμένων Σχεδίων Ευτυχισμένο:  Εικονογράφηση μόδας 2650727265 | Shutterstock">
            <a:extLst>
              <a:ext uri="{FF2B5EF4-FFF2-40B4-BE49-F238E27FC236}">
                <a16:creationId xmlns:a16="http://schemas.microsoft.com/office/drawing/2014/main" id="{3DAC0727-F25A-E8E9-83F5-16F78ED224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"/>
          <a:stretch>
            <a:fillRect/>
          </a:stretch>
        </p:blipFill>
        <p:spPr bwMode="auto">
          <a:xfrm>
            <a:off x="10124519" y="5200404"/>
            <a:ext cx="962693" cy="9537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152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Μαθητές Που Μιλάνε Μεταξύ Τους Στο Σχολικό Φορέα Κινουμένων Σχεδίων  Διάνυσμα από ©serkanavci 649987518">
            <a:extLst>
              <a:ext uri="{FF2B5EF4-FFF2-40B4-BE49-F238E27FC236}">
                <a16:creationId xmlns:a16="http://schemas.microsoft.com/office/drawing/2014/main" id="{99E130E5-33F1-B1FB-4095-5299FB031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144" y="2525486"/>
            <a:ext cx="4651942" cy="407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1DE582E1-DF7F-BA82-327D-8829F2EA2B96}"/>
              </a:ext>
            </a:extLst>
          </p:cNvPr>
          <p:cNvSpPr/>
          <p:nvPr/>
        </p:nvSpPr>
        <p:spPr>
          <a:xfrm>
            <a:off x="7445829" y="478971"/>
            <a:ext cx="4059382" cy="1963779"/>
          </a:xfrm>
          <a:prstGeom prst="wedgeRoundRectCallou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schemeClr val="tx1"/>
                </a:solidFill>
              </a:rPr>
              <a:t>Πού θα ήθελες  να πας  καλοκαιρινές διακοπές; </a:t>
            </a:r>
          </a:p>
          <a:p>
            <a:pPr algn="ctr"/>
            <a:endParaRPr lang="el-CY" dirty="0"/>
          </a:p>
        </p:txBody>
      </p:sp>
      <p:sp>
        <p:nvSpPr>
          <p:cNvPr id="3" name="Φυσαλίδα ομιλίας: Ορθογώνιο με στρογγυλεμένες γωνίες 2">
            <a:extLst>
              <a:ext uri="{FF2B5EF4-FFF2-40B4-BE49-F238E27FC236}">
                <a16:creationId xmlns:a16="http://schemas.microsoft.com/office/drawing/2014/main" id="{C0507D80-8AB4-C243-4F8D-B8BA49C7E1BD}"/>
              </a:ext>
            </a:extLst>
          </p:cNvPr>
          <p:cNvSpPr/>
          <p:nvPr/>
        </p:nvSpPr>
        <p:spPr>
          <a:xfrm>
            <a:off x="2188028" y="584560"/>
            <a:ext cx="3907972" cy="1752600"/>
          </a:xfrm>
          <a:prstGeom prst="wedgeRoundRectCallou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331967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67F7AF-D56C-8B00-83F3-776D3D784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Μαθητές Που Μιλάνε Μεταξύ Τους Στο Σχολικό Φορέα Κινουμένων Σχεδίων  Διάνυσμα από ©serkanavci 649987518">
            <a:extLst>
              <a:ext uri="{FF2B5EF4-FFF2-40B4-BE49-F238E27FC236}">
                <a16:creationId xmlns:a16="http://schemas.microsoft.com/office/drawing/2014/main" id="{E931EB6F-2858-77EA-1582-C79E38B90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144" y="2525486"/>
            <a:ext cx="4651942" cy="407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2B0D1C89-6F3B-7F7D-2940-12691002E5DC}"/>
              </a:ext>
            </a:extLst>
          </p:cNvPr>
          <p:cNvSpPr/>
          <p:nvPr/>
        </p:nvSpPr>
        <p:spPr>
          <a:xfrm>
            <a:off x="7424058" y="587828"/>
            <a:ext cx="4059382" cy="1963779"/>
          </a:xfrm>
          <a:prstGeom prst="wedgeRoundRectCallou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schemeClr val="tx1"/>
                </a:solidFill>
              </a:rPr>
              <a:t>Πώς  ήρθες στην Κύπρο;</a:t>
            </a:r>
            <a:endParaRPr lang="el-CY" sz="3600" b="1" dirty="0">
              <a:solidFill>
                <a:schemeClr val="tx1"/>
              </a:solidFill>
            </a:endParaRPr>
          </a:p>
        </p:txBody>
      </p:sp>
      <p:sp>
        <p:nvSpPr>
          <p:cNvPr id="3" name="Φυσαλίδα ομιλίας: Ορθογώνιο με στρογγυλεμένες γωνίες 2">
            <a:extLst>
              <a:ext uri="{FF2B5EF4-FFF2-40B4-BE49-F238E27FC236}">
                <a16:creationId xmlns:a16="http://schemas.microsoft.com/office/drawing/2014/main" id="{84ADAB44-2873-FE18-B68E-EACE48A9C6F5}"/>
              </a:ext>
            </a:extLst>
          </p:cNvPr>
          <p:cNvSpPr/>
          <p:nvPr/>
        </p:nvSpPr>
        <p:spPr>
          <a:xfrm>
            <a:off x="2188028" y="584560"/>
            <a:ext cx="3907972" cy="1752600"/>
          </a:xfrm>
          <a:prstGeom prst="wedgeRoundRectCallou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4042691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Ιανουαρίου 2026 (__/01/2026).Τώρα είμαστε στον χειμώνα.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A0BE0B-8277-FFD7-705C-C6AF167D8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Μαθητές Που Μιλάνε Μεταξύ Τους Στο Σχολικό Φορέα Κινουμένων Σχεδίων  Διάνυσμα από ©serkanavci 649987518">
            <a:extLst>
              <a:ext uri="{FF2B5EF4-FFF2-40B4-BE49-F238E27FC236}">
                <a16:creationId xmlns:a16="http://schemas.microsoft.com/office/drawing/2014/main" id="{08A593C0-D518-17D7-BA21-9D8E3B834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144" y="2525486"/>
            <a:ext cx="4651942" cy="407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8FF7E603-89B6-740D-EFE1-E364F12D8297}"/>
              </a:ext>
            </a:extLst>
          </p:cNvPr>
          <p:cNvSpPr/>
          <p:nvPr/>
        </p:nvSpPr>
        <p:spPr>
          <a:xfrm>
            <a:off x="7369629" y="561707"/>
            <a:ext cx="4059382" cy="1963779"/>
          </a:xfrm>
          <a:prstGeom prst="wedgeRoundRectCallou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schemeClr val="tx1"/>
                </a:solidFill>
              </a:rPr>
              <a:t>Με τι σου αρέσει να ταξιδεύεις;</a:t>
            </a:r>
            <a:endParaRPr lang="el-CY" sz="3600" b="1" dirty="0">
              <a:solidFill>
                <a:schemeClr val="tx1"/>
              </a:solidFill>
            </a:endParaRPr>
          </a:p>
        </p:txBody>
      </p:sp>
      <p:sp>
        <p:nvSpPr>
          <p:cNvPr id="3" name="Φυσαλίδα ομιλίας: Ορθογώνιο με στρογγυλεμένες γωνίες 2">
            <a:extLst>
              <a:ext uri="{FF2B5EF4-FFF2-40B4-BE49-F238E27FC236}">
                <a16:creationId xmlns:a16="http://schemas.microsoft.com/office/drawing/2014/main" id="{0756B32B-AE98-2DA9-43F6-71600595993B}"/>
              </a:ext>
            </a:extLst>
          </p:cNvPr>
          <p:cNvSpPr/>
          <p:nvPr/>
        </p:nvSpPr>
        <p:spPr>
          <a:xfrm>
            <a:off x="2188028" y="584560"/>
            <a:ext cx="3907972" cy="1752600"/>
          </a:xfrm>
          <a:prstGeom prst="wedgeRoundRectCallou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507998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48F95-1FF5-E94E-4CEC-C3899E6C2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EDF8C9B6-85F9-6DD6-7811-01429446C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3BA03A0A-F652-6F91-3FD1-5F9248039BF4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ΕΡΓΑΣΙΑ ΣΤΟ ΣΠΙΤΙ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247A54C9-A5E5-4BE3-6993-3CB89B16EDAE}"/>
              </a:ext>
            </a:extLst>
          </p:cNvPr>
          <p:cNvSpPr/>
          <p:nvPr/>
        </p:nvSpPr>
        <p:spPr>
          <a:xfrm rot="440519">
            <a:off x="8495769" y="2300890"/>
            <a:ext cx="2859652" cy="9492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600" b="1" dirty="0">
                <a:solidFill>
                  <a:schemeClr val="tx1"/>
                </a:solidFill>
              </a:rPr>
              <a:t>Παιχνίδι ρόλων</a:t>
            </a:r>
            <a:endParaRPr lang="el-CY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122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84F56-B8FD-0470-1F08-FC31751D9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E6831D-AD16-F1FD-BE38-3332CC063736}"/>
              </a:ext>
            </a:extLst>
          </p:cNvPr>
          <p:cNvSpPr txBox="1"/>
          <p:nvPr/>
        </p:nvSpPr>
        <p:spPr>
          <a:xfrm>
            <a:off x="620486" y="197346"/>
            <a:ext cx="4855029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/>
              <a:t>Πού θα πάτε φέτος διακοπές; </a:t>
            </a:r>
          </a:p>
          <a:p>
            <a:endParaRPr lang="el-GR" b="1" dirty="0"/>
          </a:p>
          <a:p>
            <a:r>
              <a:rPr lang="el-GR" b="1" dirty="0"/>
              <a:t>_________________________________</a:t>
            </a:r>
          </a:p>
          <a:p>
            <a:endParaRPr lang="el-GR" b="1" dirty="0"/>
          </a:p>
          <a:p>
            <a:r>
              <a:rPr lang="el-GR" b="1" dirty="0"/>
              <a:t>Πού πήγατε πέρυσι;</a:t>
            </a:r>
          </a:p>
          <a:p>
            <a:endParaRPr lang="el-GR" b="1" dirty="0"/>
          </a:p>
          <a:p>
            <a:r>
              <a:rPr lang="el-GR" b="1" dirty="0"/>
              <a:t>_________________________________</a:t>
            </a:r>
          </a:p>
          <a:p>
            <a:endParaRPr lang="el-GR" b="1" dirty="0"/>
          </a:p>
          <a:p>
            <a:endParaRPr lang="el-GR" b="1" dirty="0"/>
          </a:p>
          <a:p>
            <a:r>
              <a:rPr lang="el-GR" b="1" dirty="0"/>
              <a:t>Πώς θα ταξιδέψετε; </a:t>
            </a:r>
          </a:p>
          <a:p>
            <a:endParaRPr lang="el-GR" b="1" dirty="0"/>
          </a:p>
          <a:p>
            <a:r>
              <a:rPr lang="el-GR" b="1" dirty="0"/>
              <a:t>_________________________________</a:t>
            </a:r>
          </a:p>
          <a:p>
            <a:endParaRPr lang="el-GR" b="1" dirty="0"/>
          </a:p>
          <a:p>
            <a:r>
              <a:rPr lang="el-GR" b="1" dirty="0"/>
              <a:t>Τι θα δείτε;</a:t>
            </a:r>
          </a:p>
          <a:p>
            <a:endParaRPr lang="el-GR" b="1" dirty="0"/>
          </a:p>
          <a:p>
            <a:r>
              <a:rPr lang="el-GR" b="1" dirty="0"/>
              <a:t>_________________________________</a:t>
            </a:r>
          </a:p>
          <a:p>
            <a:endParaRPr lang="el-GR" b="1" dirty="0"/>
          </a:p>
          <a:p>
            <a:endParaRPr lang="el-GR" b="1" dirty="0"/>
          </a:p>
          <a:p>
            <a:r>
              <a:rPr lang="el-GR" b="1" dirty="0"/>
              <a:t>Τι θα κάνετε;</a:t>
            </a:r>
          </a:p>
          <a:p>
            <a:endParaRPr lang="el-GR" b="1" dirty="0"/>
          </a:p>
          <a:p>
            <a:r>
              <a:rPr lang="el-GR" b="1" dirty="0"/>
              <a:t>_________________________________</a:t>
            </a:r>
          </a:p>
          <a:p>
            <a:endParaRPr lang="el-GR" b="1" dirty="0"/>
          </a:p>
          <a:p>
            <a:endParaRPr lang="el-GR" dirty="0"/>
          </a:p>
        </p:txBody>
      </p:sp>
      <p:pic>
        <p:nvPicPr>
          <p:cNvPr id="9220" name="Picture 4" descr="δημοσιογράφος Στοκ Εικονογραφήσεις, Vectors, &amp; Clipart – (45,820 Στοκ  Εικονογραφήσεις)">
            <a:extLst>
              <a:ext uri="{FF2B5EF4-FFF2-40B4-BE49-F238E27FC236}">
                <a16:creationId xmlns:a16="http://schemas.microsoft.com/office/drawing/2014/main" id="{A39E0D80-E832-30B1-6A38-6933CF932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640" y="1001485"/>
            <a:ext cx="4855029" cy="485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9160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C9CCD-EA47-83CB-AAFB-4F4E87B36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947EBE-7B8F-3F7C-9190-EB74AD09891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3433"/>
          <a:stretch>
            <a:fillRect/>
          </a:stretch>
        </p:blipFill>
        <p:spPr>
          <a:xfrm>
            <a:off x="168573" y="250371"/>
            <a:ext cx="12191980" cy="6444820"/>
          </a:xfrm>
          <a:prstGeom prst="rect">
            <a:avLst/>
          </a:prstGeom>
        </p:spPr>
      </p:pic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BF8E104B-906F-D6CB-2E81-C7A54ABE1B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9922835"/>
              </p:ext>
            </p:extLst>
          </p:nvPr>
        </p:nvGraphicFramePr>
        <p:xfrm>
          <a:off x="669639" y="160222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5B6ACAF-8057-DA6E-D68D-DF9CDC5A5494}"/>
              </a:ext>
            </a:extLst>
          </p:cNvPr>
          <p:cNvSpPr txBox="1"/>
          <p:nvPr/>
        </p:nvSpPr>
        <p:spPr>
          <a:xfrm>
            <a:off x="5148944" y="-1651074"/>
            <a:ext cx="62048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l-GR" sz="4000" dirty="0"/>
              <a:t>Ρήματα: </a:t>
            </a:r>
            <a:endParaRPr lang="en-US" sz="4000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DC3E4C1B-89E2-CB3E-655D-1AF4EC63CE26}"/>
              </a:ext>
            </a:extLst>
          </p:cNvPr>
          <p:cNvSpPr/>
          <p:nvPr/>
        </p:nvSpPr>
        <p:spPr>
          <a:xfrm>
            <a:off x="3951514" y="436349"/>
            <a:ext cx="3929743" cy="9361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ΡΗΜΑΤΑ</a:t>
            </a:r>
            <a:endParaRPr lang="el-CY" sz="4400" dirty="0"/>
          </a:p>
        </p:txBody>
      </p:sp>
    </p:spTree>
    <p:extLst>
      <p:ext uri="{BB962C8B-B14F-4D97-AF65-F5344CB8AC3E}">
        <p14:creationId xmlns:p14="http://schemas.microsoft.com/office/powerpoint/2010/main" val="4239611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FAAA2-07AF-AE6B-5914-353A329A6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625D143-D69A-1BDE-70A1-F8AFBB7A04F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3433"/>
          <a:stretch>
            <a:fillRect/>
          </a:stretch>
        </p:blipFill>
        <p:spPr>
          <a:xfrm>
            <a:off x="168573" y="250371"/>
            <a:ext cx="12191980" cy="6444820"/>
          </a:xfrm>
          <a:prstGeom prst="rect">
            <a:avLst/>
          </a:prstGeom>
        </p:spPr>
      </p:pic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419554DA-FC11-37A8-141B-70AAE8C1C5BD}"/>
              </a:ext>
            </a:extLst>
          </p:cNvPr>
          <p:cNvGraphicFramePr/>
          <p:nvPr/>
        </p:nvGraphicFramePr>
        <p:xfrm>
          <a:off x="669639" y="160222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30B72B4-2FB6-0EF4-DF20-0F681CDD2B86}"/>
              </a:ext>
            </a:extLst>
          </p:cNvPr>
          <p:cNvSpPr txBox="1"/>
          <p:nvPr/>
        </p:nvSpPr>
        <p:spPr>
          <a:xfrm>
            <a:off x="5148944" y="-1651074"/>
            <a:ext cx="62048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l-GR" sz="4000" dirty="0"/>
              <a:t>Ρήματα: </a:t>
            </a:r>
            <a:endParaRPr lang="en-US" sz="4000" dirty="0"/>
          </a:p>
        </p:txBody>
      </p:sp>
      <p:pic>
        <p:nvPicPr>
          <p:cNvPr id="10242" name="Picture 2" descr="15 συμβουλές για ταξίδι με παιδιά">
            <a:extLst>
              <a:ext uri="{FF2B5EF4-FFF2-40B4-BE49-F238E27FC236}">
                <a16:creationId xmlns:a16="http://schemas.microsoft.com/office/drawing/2014/main" id="{C8A7073A-C356-50CB-03F1-9C166207E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620" y="555171"/>
            <a:ext cx="2409825" cy="15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ute Kids Diving Sea Cartoon Children: Vector στοκ (χωρίς δικαιώματα)  2140004887 | Shutterstock">
            <a:extLst>
              <a:ext uri="{FF2B5EF4-FFF2-40B4-BE49-F238E27FC236}">
                <a16:creationId xmlns:a16="http://schemas.microsoft.com/office/drawing/2014/main" id="{3DE45929-FC91-6D46-8F92-6BC839ED42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37"/>
          <a:stretch>
            <a:fillRect/>
          </a:stretch>
        </p:blipFill>
        <p:spPr bwMode="auto">
          <a:xfrm>
            <a:off x="8006065" y="555171"/>
            <a:ext cx="2914650" cy="135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εισιτήρια Στοκ Εικονογραφήσεις, Vectors, &amp; Clipart – (44,056 Στοκ  Εικονογραφήσεις)">
            <a:extLst>
              <a:ext uri="{FF2B5EF4-FFF2-40B4-BE49-F238E27FC236}">
                <a16:creationId xmlns:a16="http://schemas.microsoft.com/office/drawing/2014/main" id="{F0080033-E0B2-197F-45BF-A7B0E95C6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70" y="555171"/>
            <a:ext cx="1943152" cy="145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Ένα ταξίδι στα βουνά για το Σαββατοκύριακο με την οικογένεια. Διάνυσμα  τέχνη χαρτί Διάνυσμα από ©symkin 182939016">
            <a:extLst>
              <a:ext uri="{FF2B5EF4-FFF2-40B4-BE49-F238E27FC236}">
                <a16:creationId xmlns:a16="http://schemas.microsoft.com/office/drawing/2014/main" id="{00F1DFE8-48B0-D6AD-BD3F-C7D6803EE8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17"/>
          <a:stretch>
            <a:fillRect/>
          </a:stretch>
        </p:blipFill>
        <p:spPr bwMode="auto">
          <a:xfrm>
            <a:off x="9205232" y="4184142"/>
            <a:ext cx="2177696" cy="160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Αγώνας ποδοσφαίρου | medΝutrition">
            <a:extLst>
              <a:ext uri="{FF2B5EF4-FFF2-40B4-BE49-F238E27FC236}">
                <a16:creationId xmlns:a16="http://schemas.microsoft.com/office/drawing/2014/main" id="{FFF67F3C-0CED-D74F-C324-D4E367002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72" y="4184143"/>
            <a:ext cx="1792614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7212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32775-F29C-B6B6-39E4-0E589B96F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0EF296-9087-DA5A-F42D-5E9DAB4EB0B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3433"/>
          <a:stretch>
            <a:fillRect/>
          </a:stretch>
        </p:blipFill>
        <p:spPr>
          <a:xfrm>
            <a:off x="168573" y="250371"/>
            <a:ext cx="12191980" cy="6444820"/>
          </a:xfrm>
          <a:prstGeom prst="rect">
            <a:avLst/>
          </a:prstGeom>
        </p:spPr>
      </p:pic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6AE4B9B1-2F01-018B-25CF-AF32E8620391}"/>
              </a:ext>
            </a:extLst>
          </p:cNvPr>
          <p:cNvGraphicFramePr/>
          <p:nvPr/>
        </p:nvGraphicFramePr>
        <p:xfrm>
          <a:off x="669639" y="160222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A655A53-C2A5-2221-27BD-B71CA29232CF}"/>
              </a:ext>
            </a:extLst>
          </p:cNvPr>
          <p:cNvSpPr txBox="1"/>
          <p:nvPr/>
        </p:nvSpPr>
        <p:spPr>
          <a:xfrm>
            <a:off x="5148944" y="-1651074"/>
            <a:ext cx="62048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l-GR" sz="4000" dirty="0"/>
              <a:t>Ρήματα: </a:t>
            </a:r>
            <a:endParaRPr lang="en-US" sz="4000" dirty="0"/>
          </a:p>
        </p:txBody>
      </p:sp>
      <p:pic>
        <p:nvPicPr>
          <p:cNvPr id="10242" name="Picture 2" descr="15 συμβουλές για ταξίδι με παιδιά">
            <a:extLst>
              <a:ext uri="{FF2B5EF4-FFF2-40B4-BE49-F238E27FC236}">
                <a16:creationId xmlns:a16="http://schemas.microsoft.com/office/drawing/2014/main" id="{8F60E137-5FE0-4DB1-ED39-D1B04E5BA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926" y="1854415"/>
            <a:ext cx="2914650" cy="157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ute Kids Diving Sea Cartoon Children: Vector στοκ (χωρίς δικαιώματα)  2140004887 | Shutterstock">
            <a:extLst>
              <a:ext uri="{FF2B5EF4-FFF2-40B4-BE49-F238E27FC236}">
                <a16:creationId xmlns:a16="http://schemas.microsoft.com/office/drawing/2014/main" id="{DCA9CE10-35C8-E6DC-C512-36C9C89F68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37"/>
          <a:stretch>
            <a:fillRect/>
          </a:stretch>
        </p:blipFill>
        <p:spPr bwMode="auto">
          <a:xfrm>
            <a:off x="8172213" y="1995202"/>
            <a:ext cx="2914650" cy="135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εισιτήρια Στοκ Εικονογραφήσεις, Vectors, &amp; Clipart – (44,056 Στοκ  Εικονογραφήσεις)">
            <a:extLst>
              <a:ext uri="{FF2B5EF4-FFF2-40B4-BE49-F238E27FC236}">
                <a16:creationId xmlns:a16="http://schemas.microsoft.com/office/drawing/2014/main" id="{46A80DCB-4827-252B-593E-DFA9F829E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21" y="1912483"/>
            <a:ext cx="2423522" cy="145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Ένα ταξίδι στα βουνά για το Σαββατοκύριακο με την οικογένεια. Διάνυσμα  τέχνη χαρτί Διάνυσμα από ©symkin 182939016">
            <a:extLst>
              <a:ext uri="{FF2B5EF4-FFF2-40B4-BE49-F238E27FC236}">
                <a16:creationId xmlns:a16="http://schemas.microsoft.com/office/drawing/2014/main" id="{CAD5E725-7FA3-DEC8-F45C-BEE13605D8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17"/>
          <a:stretch>
            <a:fillRect/>
          </a:stretch>
        </p:blipFill>
        <p:spPr bwMode="auto">
          <a:xfrm>
            <a:off x="6340763" y="4071801"/>
            <a:ext cx="2770580" cy="160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Αγώνας ποδοσφαίρου | medΝutrition">
            <a:extLst>
              <a:ext uri="{FF2B5EF4-FFF2-40B4-BE49-F238E27FC236}">
                <a16:creationId xmlns:a16="http://schemas.microsoft.com/office/drawing/2014/main" id="{E7879A56-B0F1-B995-3BCB-496C3D43B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646" y="4164383"/>
            <a:ext cx="2914649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37B07682-F159-16EA-8FC4-637141FABAE5}"/>
              </a:ext>
            </a:extLst>
          </p:cNvPr>
          <p:cNvSpPr/>
          <p:nvPr/>
        </p:nvSpPr>
        <p:spPr>
          <a:xfrm>
            <a:off x="3951514" y="436349"/>
            <a:ext cx="3929743" cy="9361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400" dirty="0"/>
              <a:t>ΡΗΜΑΤΑ</a:t>
            </a:r>
            <a:endParaRPr lang="el-CY" sz="4400" dirty="0"/>
          </a:p>
        </p:txBody>
      </p:sp>
    </p:spTree>
    <p:extLst>
      <p:ext uri="{BB962C8B-B14F-4D97-AF65-F5344CB8AC3E}">
        <p14:creationId xmlns:p14="http://schemas.microsoft.com/office/powerpoint/2010/main" val="29415896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05353-F7B5-0A9E-ACFA-4BC104ED7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D1DECD11-20F9-FF2B-4795-F08FD6BF3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93" y="388248"/>
            <a:ext cx="5415585" cy="541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εισιτήρια Στοκ Εικονογραφήσεις, Vectors, &amp; Clipart – (44,056 Στοκ  Εικονογραφήσεις)">
            <a:extLst>
              <a:ext uri="{FF2B5EF4-FFF2-40B4-BE49-F238E27FC236}">
                <a16:creationId xmlns:a16="http://schemas.microsoft.com/office/drawing/2014/main" id="{621ED1F9-CBFD-CAED-7670-E4836A79F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524" y="1839741"/>
            <a:ext cx="2466975" cy="281710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7790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9C516-E28A-15F5-B304-146D05A77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684448-FFAB-2E0E-B62F-FE2AA86BBFB7}"/>
              </a:ext>
            </a:extLst>
          </p:cNvPr>
          <p:cNvSpPr txBox="1"/>
          <p:nvPr/>
        </p:nvSpPr>
        <p:spPr>
          <a:xfrm>
            <a:off x="5203371" y="316077"/>
            <a:ext cx="2667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dirty="0">
                <a:solidFill>
                  <a:srgbClr val="FF0000"/>
                </a:solidFill>
              </a:rPr>
              <a:t>Διακοπές</a:t>
            </a:r>
            <a:endParaRPr lang="el-CY" sz="4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5A26D9-FB71-9F65-99F0-6E0F980B1CC4}"/>
              </a:ext>
            </a:extLst>
          </p:cNvPr>
          <p:cNvSpPr txBox="1"/>
          <p:nvPr/>
        </p:nvSpPr>
        <p:spPr>
          <a:xfrm>
            <a:off x="794657" y="1219591"/>
            <a:ext cx="16981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/>
              <a:t>πόλη</a:t>
            </a:r>
            <a:endParaRPr lang="el-CY" sz="4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4DE7A5-7985-63F6-9DC2-F32E0718E55B}"/>
              </a:ext>
            </a:extLst>
          </p:cNvPr>
          <p:cNvSpPr txBox="1"/>
          <p:nvPr/>
        </p:nvSpPr>
        <p:spPr>
          <a:xfrm>
            <a:off x="3058886" y="1209096"/>
            <a:ext cx="16981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dirty="0"/>
              <a:t>χωριό</a:t>
            </a:r>
            <a:endParaRPr lang="el-CY" sz="4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9CC22B-F016-06B0-50A9-F2D24FEF043C}"/>
              </a:ext>
            </a:extLst>
          </p:cNvPr>
          <p:cNvSpPr txBox="1"/>
          <p:nvPr/>
        </p:nvSpPr>
        <p:spPr>
          <a:xfrm>
            <a:off x="5323115" y="1085518"/>
            <a:ext cx="16981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dirty="0"/>
              <a:t>νησί</a:t>
            </a:r>
            <a:endParaRPr lang="el-CY" sz="4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D7A1DE-256B-74CF-E08F-532B4E9B9798}"/>
              </a:ext>
            </a:extLst>
          </p:cNvPr>
          <p:cNvSpPr txBox="1"/>
          <p:nvPr/>
        </p:nvSpPr>
        <p:spPr>
          <a:xfrm>
            <a:off x="7228115" y="1085517"/>
            <a:ext cx="17090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dirty="0"/>
              <a:t>βουνό</a:t>
            </a:r>
            <a:endParaRPr lang="el-CY" sz="4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45EAFE-28C8-8353-48E2-4A530C1C67CD}"/>
              </a:ext>
            </a:extLst>
          </p:cNvPr>
          <p:cNvSpPr txBox="1"/>
          <p:nvPr/>
        </p:nvSpPr>
        <p:spPr>
          <a:xfrm>
            <a:off x="9884231" y="990992"/>
            <a:ext cx="21553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dirty="0"/>
              <a:t>ποτάμι</a:t>
            </a:r>
            <a:endParaRPr lang="el-CY" sz="4400" dirty="0"/>
          </a:p>
        </p:txBody>
      </p:sp>
      <p:pic>
        <p:nvPicPr>
          <p:cNvPr id="12290" name="Picture 2" descr="Free City Cartoon Background by Cartoonsco on Dribbble">
            <a:extLst>
              <a:ext uri="{FF2B5EF4-FFF2-40B4-BE49-F238E27FC236}">
                <a16:creationId xmlns:a16="http://schemas.microsoft.com/office/drawing/2014/main" id="{7384A3C3-B4C6-671B-4E85-D1D522143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285" y="4714484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χωριό Στοκ Εικονογραφήσεις, Vectors, &amp; Clipart – (526,482 Στοκ  Εικονογραφήσεις)">
            <a:extLst>
              <a:ext uri="{FF2B5EF4-FFF2-40B4-BE49-F238E27FC236}">
                <a16:creationId xmlns:a16="http://schemas.microsoft.com/office/drawing/2014/main" id="{CEF60DAF-73C7-8D6C-3711-45E320B96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55" y="4714484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Χαμένο νησί στον ωκεανό με μοναχικό: Vector στοκ (χωρίς δικαιώματα)  1636557193 | Shutterstock">
            <a:extLst>
              <a:ext uri="{FF2B5EF4-FFF2-40B4-BE49-F238E27FC236}">
                <a16:creationId xmlns:a16="http://schemas.microsoft.com/office/drawing/2014/main" id="{B45B2591-D56B-4C8D-D5C7-7FD1424A5A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22"/>
          <a:stretch>
            <a:fillRect/>
          </a:stretch>
        </p:blipFill>
        <p:spPr bwMode="auto">
          <a:xfrm>
            <a:off x="3058886" y="4714484"/>
            <a:ext cx="1698172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Vector mountains landscape stock vector. Illustration of cartoon - 108263530">
            <a:extLst>
              <a:ext uri="{FF2B5EF4-FFF2-40B4-BE49-F238E27FC236}">
                <a16:creationId xmlns:a16="http://schemas.microsoft.com/office/drawing/2014/main" id="{596562B4-38DB-8272-FA4E-981BD7976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1" y="4747821"/>
            <a:ext cx="1698168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potami (396 x 300) - ECOPRESS">
            <a:extLst>
              <a:ext uri="{FF2B5EF4-FFF2-40B4-BE49-F238E27FC236}">
                <a16:creationId xmlns:a16="http://schemas.microsoft.com/office/drawing/2014/main" id="{2E28DC58-023C-513F-87B1-901754FB3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494" y="4704959"/>
            <a:ext cx="24574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Ευθεία γραμμή σύνδεσης 2">
            <a:extLst>
              <a:ext uri="{FF2B5EF4-FFF2-40B4-BE49-F238E27FC236}">
                <a16:creationId xmlns:a16="http://schemas.microsoft.com/office/drawing/2014/main" id="{FAF246BE-F359-D6CC-B36C-EF3F47F2C869}"/>
              </a:ext>
            </a:extLst>
          </p:cNvPr>
          <p:cNvCxnSpPr>
            <a:stCxn id="8" idx="2"/>
            <a:endCxn id="12292" idx="0"/>
          </p:cNvCxnSpPr>
          <p:nvPr/>
        </p:nvCxnSpPr>
        <p:spPr>
          <a:xfrm flipH="1">
            <a:off x="1643743" y="1978537"/>
            <a:ext cx="2264229" cy="27359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0801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4E9360-5A88-04A4-E579-D6C52D9E3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265360-018E-FB98-06C6-9CB3417840F4}"/>
              </a:ext>
            </a:extLst>
          </p:cNvPr>
          <p:cNvSpPr txBox="1"/>
          <p:nvPr/>
        </p:nvSpPr>
        <p:spPr>
          <a:xfrm>
            <a:off x="5203371" y="316077"/>
            <a:ext cx="2667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dirty="0">
                <a:solidFill>
                  <a:srgbClr val="FF0000"/>
                </a:solidFill>
              </a:rPr>
              <a:t>Διακοπές</a:t>
            </a:r>
            <a:endParaRPr lang="el-CY" sz="4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E9ECF4-A36B-6108-697A-A66367CAE483}"/>
              </a:ext>
            </a:extLst>
          </p:cNvPr>
          <p:cNvSpPr txBox="1"/>
          <p:nvPr/>
        </p:nvSpPr>
        <p:spPr>
          <a:xfrm>
            <a:off x="380999" y="1209096"/>
            <a:ext cx="18070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/>
              <a:t>δάσος</a:t>
            </a:r>
            <a:endParaRPr lang="el-CY" sz="4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E2C193-0906-A260-3B10-4F23A59560FC}"/>
              </a:ext>
            </a:extLst>
          </p:cNvPr>
          <p:cNvSpPr txBox="1"/>
          <p:nvPr/>
        </p:nvSpPr>
        <p:spPr>
          <a:xfrm>
            <a:off x="2188028" y="1260548"/>
            <a:ext cx="16981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dirty="0"/>
              <a:t>λιμάνι</a:t>
            </a:r>
            <a:endParaRPr lang="el-CY" sz="4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08C5E5-D498-AF91-EAC9-B5000EF81C00}"/>
              </a:ext>
            </a:extLst>
          </p:cNvPr>
          <p:cNvSpPr txBox="1"/>
          <p:nvPr/>
        </p:nvSpPr>
        <p:spPr>
          <a:xfrm>
            <a:off x="3809997" y="1209096"/>
            <a:ext cx="30915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dirty="0"/>
              <a:t>αεροδρόμιο</a:t>
            </a:r>
            <a:endParaRPr lang="el-CY" sz="4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C3D9A9-4A9D-37B2-F4C3-47E5982F5211}"/>
              </a:ext>
            </a:extLst>
          </p:cNvPr>
          <p:cNvSpPr txBox="1"/>
          <p:nvPr/>
        </p:nvSpPr>
        <p:spPr>
          <a:xfrm>
            <a:off x="6901542" y="1115122"/>
            <a:ext cx="260168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dirty="0"/>
              <a:t>σταθμός τρένου</a:t>
            </a:r>
            <a:endParaRPr lang="el-CY" sz="4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81C4F0-7387-C1E7-0E96-7D6275E73EB0}"/>
              </a:ext>
            </a:extLst>
          </p:cNvPr>
          <p:cNvSpPr txBox="1"/>
          <p:nvPr/>
        </p:nvSpPr>
        <p:spPr>
          <a:xfrm>
            <a:off x="9187543" y="1115122"/>
            <a:ext cx="274320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dirty="0"/>
              <a:t>ξενοδοχείο</a:t>
            </a:r>
            <a:endParaRPr lang="el-CY" sz="4400" dirty="0"/>
          </a:p>
        </p:txBody>
      </p:sp>
      <p:pic>
        <p:nvPicPr>
          <p:cNvPr id="13314" name="Picture 2" descr="9 Δάσος ιδέες | δάσος, θέματα ζωγραφικής, χειροτεχνίες για παιδιά">
            <a:extLst>
              <a:ext uri="{FF2B5EF4-FFF2-40B4-BE49-F238E27FC236}">
                <a16:creationId xmlns:a16="http://schemas.microsoft.com/office/drawing/2014/main" id="{3C0C60B1-9859-EEB7-DA00-86D8FB0EA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604" y="4546827"/>
            <a:ext cx="268605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28,343,311 Puerto viejo Εικονογραφήσεις | DepositPhotos">
            <a:extLst>
              <a:ext uri="{FF2B5EF4-FFF2-40B4-BE49-F238E27FC236}">
                <a16:creationId xmlns:a16="http://schemas.microsoft.com/office/drawing/2014/main" id="{E624A3D1-1692-7BCC-AD97-89A1FDE90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209" y="431402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Airport Cartoon Images – Browse 60,830 Stock Photos, Vectors, and Video |  Adobe Stock">
            <a:extLst>
              <a:ext uri="{FF2B5EF4-FFF2-40B4-BE49-F238E27FC236}">
                <a16:creationId xmlns:a16="http://schemas.microsoft.com/office/drawing/2014/main" id="{882EAE34-2C01-6C12-A665-349A78046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331" y="4546827"/>
            <a:ext cx="1728108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26,100+ Cartoon Of Hotel Stock Photos, Pictures &amp; Royalty-Free Images -  iStock">
            <a:extLst>
              <a:ext uri="{FF2B5EF4-FFF2-40B4-BE49-F238E27FC236}">
                <a16:creationId xmlns:a16="http://schemas.microsoft.com/office/drawing/2014/main" id="{DE1C12F9-BDE3-B162-E496-2B0878746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22" y="4546827"/>
            <a:ext cx="203631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Οδηγός τρένου εικονογράφηση Διάνυσμα από ©artisticco 258021580">
            <a:extLst>
              <a:ext uri="{FF2B5EF4-FFF2-40B4-BE49-F238E27FC236}">
                <a16:creationId xmlns:a16="http://schemas.microsoft.com/office/drawing/2014/main" id="{2289C81F-68B6-D273-C0DD-0F2B43EB4C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1"/>
          <a:stretch>
            <a:fillRect/>
          </a:stretch>
        </p:blipFill>
        <p:spPr bwMode="auto">
          <a:xfrm>
            <a:off x="9377361" y="4508727"/>
            <a:ext cx="250507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344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3D037-E9EE-4B3C-4D24-A2C2D00FE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4842D083-B19B-96FA-DD1D-8CA819E4B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AC2AE932-439C-E17D-3EFD-1AE941DD6C58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tx1"/>
                </a:solidFill>
              </a:rPr>
              <a:t>Κατανόηση προφορικού λόγου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A16CD1A5-CD0C-DD3C-6E8C-5C20EB6D950E}"/>
              </a:ext>
            </a:extLst>
          </p:cNvPr>
          <p:cNvSpPr/>
          <p:nvPr/>
        </p:nvSpPr>
        <p:spPr>
          <a:xfrm rot="440519">
            <a:off x="8516992" y="2168268"/>
            <a:ext cx="1958998" cy="6749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600" b="1" dirty="0">
                <a:solidFill>
                  <a:schemeClr val="tx1"/>
                </a:solidFill>
              </a:rPr>
              <a:t>Γράψε !</a:t>
            </a:r>
            <a:r>
              <a:rPr lang="el-GR" sz="3600" dirty="0">
                <a:solidFill>
                  <a:schemeClr val="tx1"/>
                </a:solidFill>
              </a:rPr>
              <a:t> </a:t>
            </a:r>
            <a:r>
              <a:rPr lang="el-GR" sz="3600" b="1" dirty="0">
                <a:solidFill>
                  <a:schemeClr val="tx1"/>
                </a:solidFill>
              </a:rPr>
              <a:t> </a:t>
            </a:r>
            <a:endParaRPr lang="el-CY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45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2FCE5-99AE-4B4C-AB84-E955AF2CF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D1A2555-FE01-7655-9EC2-C81F10C130D2}"/>
              </a:ext>
            </a:extLst>
          </p:cNvPr>
          <p:cNvSpPr txBox="1"/>
          <p:nvPr/>
        </p:nvSpPr>
        <p:spPr>
          <a:xfrm>
            <a:off x="5203371" y="316077"/>
            <a:ext cx="2667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dirty="0">
                <a:solidFill>
                  <a:srgbClr val="FF0000"/>
                </a:solidFill>
              </a:rPr>
              <a:t>Διακοπές</a:t>
            </a:r>
            <a:endParaRPr lang="el-CY" sz="4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0A7CCB-E7CB-764C-7E6A-ADBBE1924A1E}"/>
              </a:ext>
            </a:extLst>
          </p:cNvPr>
          <p:cNvSpPr txBox="1"/>
          <p:nvPr/>
        </p:nvSpPr>
        <p:spPr>
          <a:xfrm>
            <a:off x="380999" y="1677182"/>
            <a:ext cx="25173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800" dirty="0"/>
              <a:t>βαλίτσα</a:t>
            </a:r>
            <a:endParaRPr lang="el-CY" sz="4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8DF78A-3BDE-7BD2-CF5B-8871C72DCA18}"/>
              </a:ext>
            </a:extLst>
          </p:cNvPr>
          <p:cNvSpPr txBox="1"/>
          <p:nvPr/>
        </p:nvSpPr>
        <p:spPr>
          <a:xfrm>
            <a:off x="2898320" y="1503010"/>
            <a:ext cx="29282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dirty="0"/>
              <a:t>διαβατήριο</a:t>
            </a:r>
            <a:endParaRPr lang="el-CY" sz="4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039D62-B19D-F8C6-7EC1-654CA42B4123}"/>
              </a:ext>
            </a:extLst>
          </p:cNvPr>
          <p:cNvSpPr txBox="1"/>
          <p:nvPr/>
        </p:nvSpPr>
        <p:spPr>
          <a:xfrm>
            <a:off x="6536871" y="1305342"/>
            <a:ext cx="509995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4400" dirty="0"/>
              <a:t>φωτογραφική μηχανή</a:t>
            </a:r>
          </a:p>
          <a:p>
            <a:endParaRPr lang="el-CY" sz="4400" dirty="0"/>
          </a:p>
        </p:txBody>
      </p:sp>
      <p:pic>
        <p:nvPicPr>
          <p:cNvPr id="14338" name="Picture 2" descr="βαλίτσα Στοκ Εικονογραφήσεις, Vectors, &amp; Clipart – (250,306 Στοκ  Εικονογραφήσεις)">
            <a:extLst>
              <a:ext uri="{FF2B5EF4-FFF2-40B4-BE49-F238E27FC236}">
                <a16:creationId xmlns:a16="http://schemas.microsoft.com/office/drawing/2014/main" id="{ED3BA70E-34EA-6D9A-7860-BEBD9DB8C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466" y="3648824"/>
            <a:ext cx="18002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Passport cartoon Images - Free Download on Freepik">
            <a:extLst>
              <a:ext uri="{FF2B5EF4-FFF2-40B4-BE49-F238E27FC236}">
                <a16:creationId xmlns:a16="http://schemas.microsoft.com/office/drawing/2014/main" id="{FC6DFBE6-3BC0-F21E-0A2C-01AF29F22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487" y="3867150"/>
            <a:ext cx="20574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Εικόνα 1">
            <a:extLst>
              <a:ext uri="{FF2B5EF4-FFF2-40B4-BE49-F238E27FC236}">
                <a16:creationId xmlns:a16="http://schemas.microsoft.com/office/drawing/2014/main" id="{4CE4F889-6A34-7EC7-66F9-B31EDE7B3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045" y="4124325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0076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C0566-7B8A-35C2-C680-6786F587A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540CD3-0CF3-9E1E-EEBE-17D42B566DFD}"/>
              </a:ext>
            </a:extLst>
          </p:cNvPr>
          <p:cNvSpPr txBox="1"/>
          <p:nvPr/>
        </p:nvSpPr>
        <p:spPr>
          <a:xfrm>
            <a:off x="174172" y="559890"/>
            <a:ext cx="8251371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dirty="0"/>
              <a:t>Το αεροπλάνο είναι πιο γρήγορο από το πλοίο.</a:t>
            </a:r>
          </a:p>
          <a:p>
            <a:endParaRPr lang="el-GR" sz="3200" dirty="0"/>
          </a:p>
          <a:p>
            <a:r>
              <a:rPr lang="el-GR" sz="3200" dirty="0"/>
              <a:t>Το ακτοπλοϊκό εισιτήριο είναι πιο ακριβό από το αεροπορικό εισιτήριο.</a:t>
            </a:r>
          </a:p>
          <a:p>
            <a:endParaRPr lang="el-GR" sz="3200" dirty="0"/>
          </a:p>
          <a:p>
            <a:r>
              <a:rPr lang="el-GR" sz="3200" dirty="0"/>
              <a:t>Το τρένο είναι πιο αργό  από το αεροπλάνο.</a:t>
            </a:r>
          </a:p>
          <a:p>
            <a:endParaRPr lang="el-GR" sz="3200" dirty="0"/>
          </a:p>
          <a:p>
            <a:r>
              <a:rPr lang="el-GR" sz="3200" dirty="0"/>
              <a:t>Η μοτοσυκλέτα  δεν είναι πιο φτηνή από το αυτοκίνητο.</a:t>
            </a:r>
          </a:p>
          <a:p>
            <a:endParaRPr lang="el-GR" dirty="0"/>
          </a:p>
        </p:txBody>
      </p:sp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F6A14D20-C8AC-0725-F204-48CCAEA4EFC8}"/>
              </a:ext>
            </a:extLst>
          </p:cNvPr>
          <p:cNvSpPr/>
          <p:nvPr/>
        </p:nvSpPr>
        <p:spPr>
          <a:xfrm>
            <a:off x="8692242" y="559890"/>
            <a:ext cx="2481943" cy="772885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C40D6A6B-607D-6E72-AA97-7C40B3915375}"/>
              </a:ext>
            </a:extLst>
          </p:cNvPr>
          <p:cNvSpPr/>
          <p:nvPr/>
        </p:nvSpPr>
        <p:spPr>
          <a:xfrm>
            <a:off x="8773883" y="1496796"/>
            <a:ext cx="2481943" cy="772885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154120D5-B5DF-C704-C9AA-67B0B96B361B}"/>
              </a:ext>
            </a:extLst>
          </p:cNvPr>
          <p:cNvSpPr/>
          <p:nvPr/>
        </p:nvSpPr>
        <p:spPr>
          <a:xfrm>
            <a:off x="8752112" y="4021528"/>
            <a:ext cx="2481943" cy="772885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4D062D25-195F-EC75-F13C-6E173F27E8F0}"/>
              </a:ext>
            </a:extLst>
          </p:cNvPr>
          <p:cNvSpPr/>
          <p:nvPr/>
        </p:nvSpPr>
        <p:spPr>
          <a:xfrm>
            <a:off x="8773883" y="2896337"/>
            <a:ext cx="2481943" cy="772885"/>
          </a:xfrm>
          <a:prstGeom prst="round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  <p:pic>
        <p:nvPicPr>
          <p:cNvPr id="3074" name="Picture 2" descr="ΟΡΘΟΓΡΑΦΙΑ: Πονοκέφαλος ή γοητευτικό παιχνίδι; - filologikoergastiri.gr">
            <a:extLst>
              <a:ext uri="{FF2B5EF4-FFF2-40B4-BE49-F238E27FC236}">
                <a16:creationId xmlns:a16="http://schemas.microsoft.com/office/drawing/2014/main" id="{E44D2EEA-1AE1-1C40-F297-E10804020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242" y="5344877"/>
            <a:ext cx="3037114" cy="132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849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8. ΑΡΓΑ ΓΡΗΓΟΡΑ - Μουσικη στο Δημοτικο">
            <a:extLst>
              <a:ext uri="{FF2B5EF4-FFF2-40B4-BE49-F238E27FC236}">
                <a16:creationId xmlns:a16="http://schemas.microsoft.com/office/drawing/2014/main" id="{9A5E132B-FF41-7F81-F795-3B72C2054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6788"/>
            <a:ext cx="5290457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3FC48B1C-A4D4-9DF4-A057-55B7233E55B1}"/>
              </a:ext>
            </a:extLst>
          </p:cNvPr>
          <p:cNvSpPr/>
          <p:nvPr/>
        </p:nvSpPr>
        <p:spPr>
          <a:xfrm>
            <a:off x="304800" y="5040085"/>
            <a:ext cx="2688771" cy="123008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αργός</a:t>
            </a:r>
            <a:endParaRPr lang="el-CY" sz="4800" dirty="0"/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8EC10864-E9EC-C80D-A6BD-928CBED45131}"/>
              </a:ext>
            </a:extLst>
          </p:cNvPr>
          <p:cNvSpPr/>
          <p:nvPr/>
        </p:nvSpPr>
        <p:spPr>
          <a:xfrm>
            <a:off x="3145971" y="5040084"/>
            <a:ext cx="2917373" cy="123008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γρήγορος</a:t>
            </a:r>
            <a:endParaRPr lang="el-CY" sz="4800" dirty="0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10BBC449-7C08-B0A0-36DC-BE2D5180856D}"/>
              </a:ext>
            </a:extLst>
          </p:cNvPr>
          <p:cNvSpPr/>
          <p:nvPr/>
        </p:nvSpPr>
        <p:spPr>
          <a:xfrm>
            <a:off x="6215744" y="5040083"/>
            <a:ext cx="2917372" cy="123008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φτηνό</a:t>
            </a:r>
            <a:endParaRPr lang="el-CY" sz="4800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FF47689A-CC3E-807E-FBB1-7341902EEFA6}"/>
              </a:ext>
            </a:extLst>
          </p:cNvPr>
          <p:cNvSpPr/>
          <p:nvPr/>
        </p:nvSpPr>
        <p:spPr>
          <a:xfrm>
            <a:off x="9285516" y="5040083"/>
            <a:ext cx="2634343" cy="1230085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ακριβό</a:t>
            </a:r>
            <a:endParaRPr lang="el-CY" sz="4800" dirty="0"/>
          </a:p>
        </p:txBody>
      </p:sp>
      <p:pic>
        <p:nvPicPr>
          <p:cNvPr id="5124" name="Picture 4" descr="Καρτούν εικόνα του εικονιδίου κινητό τηλέφωνο. Εικονόγραμμα smartphone  Διάνυσμα από ©lkeskinen0 162468452">
            <a:extLst>
              <a:ext uri="{FF2B5EF4-FFF2-40B4-BE49-F238E27FC236}">
                <a16:creationId xmlns:a16="http://schemas.microsoft.com/office/drawing/2014/main" id="{37DFEEA2-EA77-4074-3C02-0B5DD39388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3"/>
          <a:stretch>
            <a:fillRect/>
          </a:stretch>
        </p:blipFill>
        <p:spPr bwMode="auto">
          <a:xfrm>
            <a:off x="6096000" y="904195"/>
            <a:ext cx="2536371" cy="373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Καρτούν εικόνα του εικονιδίου κινητό τηλέφωνο. Εικονόγραμμα smartphone  Διάνυσμα από ©lkeskinen0 162468452">
            <a:extLst>
              <a:ext uri="{FF2B5EF4-FFF2-40B4-BE49-F238E27FC236}">
                <a16:creationId xmlns:a16="http://schemas.microsoft.com/office/drawing/2014/main" id="{EF1564BD-1302-0162-8D92-CEF2B20B14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3"/>
          <a:stretch>
            <a:fillRect/>
          </a:stretch>
        </p:blipFill>
        <p:spPr bwMode="auto">
          <a:xfrm>
            <a:off x="8915400" y="904195"/>
            <a:ext cx="2536371" cy="373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FABADF68-B3DA-0C54-8AFD-0DC6CB545109}"/>
              </a:ext>
            </a:extLst>
          </p:cNvPr>
          <p:cNvSpPr/>
          <p:nvPr/>
        </p:nvSpPr>
        <p:spPr>
          <a:xfrm>
            <a:off x="6792686" y="3886200"/>
            <a:ext cx="1197428" cy="8708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CY" dirty="0"/>
              <a:t>€ </a:t>
            </a:r>
            <a:r>
              <a:rPr lang="el-GR" dirty="0"/>
              <a:t>100</a:t>
            </a:r>
            <a:endParaRPr lang="el-CY" dirty="0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236169D1-F4F3-574A-CC2A-EDE936F74418}"/>
              </a:ext>
            </a:extLst>
          </p:cNvPr>
          <p:cNvSpPr/>
          <p:nvPr/>
        </p:nvSpPr>
        <p:spPr>
          <a:xfrm>
            <a:off x="9666514" y="3886200"/>
            <a:ext cx="1197428" cy="8708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CY" dirty="0"/>
              <a:t>€ </a:t>
            </a:r>
            <a:r>
              <a:rPr lang="el-GR" dirty="0"/>
              <a:t>500</a:t>
            </a:r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5838206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271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56856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248150" cy="1325563"/>
          </a:xfrm>
          <a:ln w="57150">
            <a:solidFill>
              <a:srgbClr val="FF0000"/>
            </a:solidFill>
          </a:ln>
        </p:spPr>
        <p:txBody>
          <a:bodyPr/>
          <a:lstStyle/>
          <a:p>
            <a:r>
              <a:rPr lang="el-GR" dirty="0"/>
              <a:t>Βάζεις  ο  &amp; ω.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248150" cy="3456668"/>
          </a:xfrm>
          <a:ln w="76200"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l-GR" sz="20000" dirty="0"/>
              <a:t>Λε</a:t>
            </a:r>
            <a:r>
              <a:rPr lang="el-GR" sz="20000" dirty="0">
                <a:solidFill>
                  <a:srgbClr val="FF0000"/>
                </a:solidFill>
              </a:rPr>
              <a:t>ω</a:t>
            </a:r>
            <a:r>
              <a:rPr lang="el-GR" sz="20000" dirty="0"/>
              <a:t>φ</a:t>
            </a:r>
            <a:r>
              <a:rPr lang="el-GR" sz="20000" dirty="0">
                <a:solidFill>
                  <a:srgbClr val="FF0000"/>
                </a:solidFill>
              </a:rPr>
              <a:t>ο</a:t>
            </a:r>
            <a:r>
              <a:rPr lang="el-GR" sz="20000" dirty="0"/>
              <a:t>ρεί</a:t>
            </a:r>
            <a:r>
              <a:rPr lang="el-GR" sz="20000" dirty="0">
                <a:solidFill>
                  <a:srgbClr val="FF0000"/>
                </a:solidFill>
              </a:rPr>
              <a:t>ο</a:t>
            </a:r>
          </a:p>
          <a:p>
            <a:pPr marL="0" indent="0">
              <a:buNone/>
            </a:pPr>
            <a:r>
              <a:rPr lang="el-GR" sz="20000" dirty="0"/>
              <a:t>Αερ</a:t>
            </a:r>
            <a:r>
              <a:rPr lang="el-GR" sz="20000" dirty="0">
                <a:solidFill>
                  <a:srgbClr val="FF0000"/>
                </a:solidFill>
              </a:rPr>
              <a:t>ο</a:t>
            </a:r>
            <a:r>
              <a:rPr lang="el-GR" sz="20000" dirty="0"/>
              <a:t>πλάν</a:t>
            </a:r>
            <a:r>
              <a:rPr lang="el-GR" sz="20000" dirty="0">
                <a:solidFill>
                  <a:srgbClr val="FF0000"/>
                </a:solidFill>
              </a:rPr>
              <a:t>ο</a:t>
            </a:r>
          </a:p>
          <a:p>
            <a:pPr marL="0" indent="0">
              <a:buNone/>
            </a:pPr>
            <a:r>
              <a:rPr lang="el-GR" sz="20000" dirty="0"/>
              <a:t>Μετρ</a:t>
            </a:r>
            <a:r>
              <a:rPr lang="el-GR" sz="20000" dirty="0">
                <a:solidFill>
                  <a:srgbClr val="FF0000"/>
                </a:solidFill>
              </a:rPr>
              <a:t>ό</a:t>
            </a:r>
          </a:p>
          <a:p>
            <a:pPr marL="0" indent="0">
              <a:buNone/>
            </a:pPr>
            <a:r>
              <a:rPr lang="el-GR" sz="20000" dirty="0"/>
              <a:t>Τρέν</a:t>
            </a:r>
            <a:r>
              <a:rPr lang="el-GR" sz="20000" dirty="0">
                <a:solidFill>
                  <a:srgbClr val="FF0000"/>
                </a:solidFill>
              </a:rPr>
              <a:t>ο</a:t>
            </a:r>
          </a:p>
          <a:p>
            <a:pPr marL="0" indent="0">
              <a:buNone/>
            </a:pPr>
            <a:r>
              <a:rPr lang="el-GR" sz="20000" dirty="0"/>
              <a:t>πλοί</a:t>
            </a:r>
            <a:r>
              <a:rPr lang="el-GR" sz="20000" dirty="0">
                <a:solidFill>
                  <a:srgbClr val="FF0000"/>
                </a:solidFill>
              </a:rPr>
              <a:t>ο</a:t>
            </a:r>
          </a:p>
          <a:p>
            <a:pPr marL="0" indent="0">
              <a:buNone/>
            </a:pPr>
            <a:endParaRPr lang="el-GR" sz="5800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 </a:t>
            </a:r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  <p:pic>
        <p:nvPicPr>
          <p:cNvPr id="1030" name="Picture 6" descr="Ποια ειναι τα μεσα μαζικησ μεταφορασ βικιπαιδει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90" y="184728"/>
            <a:ext cx="11452392" cy="663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18414" y="1825625"/>
            <a:ext cx="143147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b="1" dirty="0"/>
              <a:t>τρένο</a:t>
            </a:r>
            <a:endParaRPr lang="en-US" b="1" dirty="0"/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143AB529-9294-94F7-881F-C1082E6D074B}"/>
              </a:ext>
            </a:extLst>
          </p:cNvPr>
          <p:cNvSpPr/>
          <p:nvPr/>
        </p:nvSpPr>
        <p:spPr>
          <a:xfrm>
            <a:off x="838200" y="1524000"/>
            <a:ext cx="2438400" cy="36933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/>
              <a:t>1.</a:t>
            </a:r>
            <a:endParaRPr lang="el-CY" dirty="0"/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25E10894-AF6F-1388-94B3-33C21BB92E15}"/>
              </a:ext>
            </a:extLst>
          </p:cNvPr>
          <p:cNvSpPr/>
          <p:nvPr/>
        </p:nvSpPr>
        <p:spPr>
          <a:xfrm>
            <a:off x="5818414" y="1339334"/>
            <a:ext cx="2438400" cy="36933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/>
              <a:t>2.</a:t>
            </a:r>
            <a:endParaRPr lang="el-CY" dirty="0"/>
          </a:p>
        </p:txBody>
      </p:sp>
      <p:sp>
        <p:nvSpPr>
          <p:cNvPr id="7" name="Ορθογώνιο: Στρογγύλεμα γωνιών 6">
            <a:extLst>
              <a:ext uri="{FF2B5EF4-FFF2-40B4-BE49-F238E27FC236}">
                <a16:creationId xmlns:a16="http://schemas.microsoft.com/office/drawing/2014/main" id="{8ED6214A-416E-4477-7359-E6569412C4F4}"/>
              </a:ext>
            </a:extLst>
          </p:cNvPr>
          <p:cNvSpPr/>
          <p:nvPr/>
        </p:nvSpPr>
        <p:spPr>
          <a:xfrm>
            <a:off x="5818414" y="1893332"/>
            <a:ext cx="2438400" cy="36933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/>
              <a:t>3.</a:t>
            </a:r>
            <a:endParaRPr lang="el-CY" dirty="0"/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6D3E1F76-CDE1-E8C1-B62C-9A5B69ACAED6}"/>
              </a:ext>
            </a:extLst>
          </p:cNvPr>
          <p:cNvSpPr/>
          <p:nvPr/>
        </p:nvSpPr>
        <p:spPr>
          <a:xfrm>
            <a:off x="3124200" y="2480231"/>
            <a:ext cx="2438400" cy="36933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/>
              <a:t>5.</a:t>
            </a:r>
            <a:endParaRPr lang="el-CY" dirty="0"/>
          </a:p>
        </p:txBody>
      </p:sp>
      <p:sp>
        <p:nvSpPr>
          <p:cNvPr id="9" name="Ορθογώνιο: Στρογγύλεμα γωνιών 8">
            <a:extLst>
              <a:ext uri="{FF2B5EF4-FFF2-40B4-BE49-F238E27FC236}">
                <a16:creationId xmlns:a16="http://schemas.microsoft.com/office/drawing/2014/main" id="{7C3D64D8-D628-1064-DAB5-648228182F68}"/>
              </a:ext>
            </a:extLst>
          </p:cNvPr>
          <p:cNvSpPr/>
          <p:nvPr/>
        </p:nvSpPr>
        <p:spPr>
          <a:xfrm>
            <a:off x="2188028" y="2998788"/>
            <a:ext cx="2438400" cy="36933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/>
              <a:t>7.</a:t>
            </a:r>
            <a:endParaRPr lang="el-CY" dirty="0"/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3A82AE44-7B7A-DC20-6D28-DA33403E5F11}"/>
              </a:ext>
            </a:extLst>
          </p:cNvPr>
          <p:cNvSpPr/>
          <p:nvPr/>
        </p:nvSpPr>
        <p:spPr>
          <a:xfrm>
            <a:off x="3124200" y="3621983"/>
            <a:ext cx="2438400" cy="36933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/>
              <a:t>9.</a:t>
            </a:r>
            <a:endParaRPr lang="el-CY" dirty="0"/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95E9B618-0048-757F-F26F-2DF5CDC5CA42}"/>
              </a:ext>
            </a:extLst>
          </p:cNvPr>
          <p:cNvSpPr/>
          <p:nvPr/>
        </p:nvSpPr>
        <p:spPr>
          <a:xfrm>
            <a:off x="8588829" y="5455141"/>
            <a:ext cx="2438400" cy="36933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/>
              <a:t>14.</a:t>
            </a:r>
            <a:endParaRPr lang="el-CY" dirty="0"/>
          </a:p>
        </p:txBody>
      </p:sp>
      <p:sp>
        <p:nvSpPr>
          <p:cNvPr id="12" name="Ορθογώνιο: Στρογγύλεμα γωνιών 11">
            <a:extLst>
              <a:ext uri="{FF2B5EF4-FFF2-40B4-BE49-F238E27FC236}">
                <a16:creationId xmlns:a16="http://schemas.microsoft.com/office/drawing/2014/main" id="{369F8BC8-8186-DD60-2CEE-35ACFAAEF68A}"/>
              </a:ext>
            </a:extLst>
          </p:cNvPr>
          <p:cNvSpPr/>
          <p:nvPr/>
        </p:nvSpPr>
        <p:spPr>
          <a:xfrm>
            <a:off x="5818414" y="6204691"/>
            <a:ext cx="2438400" cy="36933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/>
              <a:t>15.</a:t>
            </a:r>
            <a:endParaRPr lang="el-CY" dirty="0"/>
          </a:p>
        </p:txBody>
      </p:sp>
      <p:sp>
        <p:nvSpPr>
          <p:cNvPr id="13" name="Ορθογώνιο: Στρογγύλεμα γωνιών 12">
            <a:extLst>
              <a:ext uri="{FF2B5EF4-FFF2-40B4-BE49-F238E27FC236}">
                <a16:creationId xmlns:a16="http://schemas.microsoft.com/office/drawing/2014/main" id="{CF26222C-FD29-CD76-58DB-27A0A7ABF90E}"/>
              </a:ext>
            </a:extLst>
          </p:cNvPr>
          <p:cNvSpPr/>
          <p:nvPr/>
        </p:nvSpPr>
        <p:spPr>
          <a:xfrm>
            <a:off x="4414156" y="5814370"/>
            <a:ext cx="1431472" cy="36933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/>
              <a:t>13.</a:t>
            </a:r>
            <a:endParaRPr lang="el-CY" dirty="0"/>
          </a:p>
        </p:txBody>
      </p:sp>
      <p:sp>
        <p:nvSpPr>
          <p:cNvPr id="14" name="Ορθογώνιο: Στρογγύλεμα γωνιών 13">
            <a:extLst>
              <a:ext uri="{FF2B5EF4-FFF2-40B4-BE49-F238E27FC236}">
                <a16:creationId xmlns:a16="http://schemas.microsoft.com/office/drawing/2014/main" id="{65E78678-1B5A-E1FC-410F-E42CB516E10B}"/>
              </a:ext>
            </a:extLst>
          </p:cNvPr>
          <p:cNvSpPr/>
          <p:nvPr/>
        </p:nvSpPr>
        <p:spPr>
          <a:xfrm>
            <a:off x="3208360" y="4452138"/>
            <a:ext cx="2438400" cy="36933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/>
              <a:t>12.</a:t>
            </a:r>
            <a:endParaRPr lang="el-CY" dirty="0"/>
          </a:p>
        </p:txBody>
      </p:sp>
      <p:sp>
        <p:nvSpPr>
          <p:cNvPr id="15" name="Ορθογώνιο: Στρογγύλεμα γωνιών 14">
            <a:extLst>
              <a:ext uri="{FF2B5EF4-FFF2-40B4-BE49-F238E27FC236}">
                <a16:creationId xmlns:a16="http://schemas.microsoft.com/office/drawing/2014/main" id="{68ECF37D-9D74-F31C-2FDC-5663DBA8AF93}"/>
              </a:ext>
            </a:extLst>
          </p:cNvPr>
          <p:cNvSpPr/>
          <p:nvPr/>
        </p:nvSpPr>
        <p:spPr>
          <a:xfrm>
            <a:off x="2177142" y="4006251"/>
            <a:ext cx="2438400" cy="36933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/>
              <a:t>10.</a:t>
            </a:r>
            <a:endParaRPr lang="el-CY" dirty="0"/>
          </a:p>
        </p:txBody>
      </p:sp>
      <p:sp>
        <p:nvSpPr>
          <p:cNvPr id="16" name="Ορθογώνιο: Στρογγύλεμα γωνιών 15">
            <a:extLst>
              <a:ext uri="{FF2B5EF4-FFF2-40B4-BE49-F238E27FC236}">
                <a16:creationId xmlns:a16="http://schemas.microsoft.com/office/drawing/2014/main" id="{37A13AEC-AF97-B548-A912-5D0E8BF1ABD7}"/>
              </a:ext>
            </a:extLst>
          </p:cNvPr>
          <p:cNvSpPr/>
          <p:nvPr/>
        </p:nvSpPr>
        <p:spPr>
          <a:xfrm>
            <a:off x="7249886" y="2309810"/>
            <a:ext cx="2438400" cy="36933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/>
              <a:t>6.</a:t>
            </a:r>
            <a:endParaRPr lang="el-CY" dirty="0"/>
          </a:p>
        </p:txBody>
      </p:sp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3275AED7-DACF-5554-5406-F8197A3D4DD9}"/>
              </a:ext>
            </a:extLst>
          </p:cNvPr>
          <p:cNvSpPr/>
          <p:nvPr/>
        </p:nvSpPr>
        <p:spPr>
          <a:xfrm>
            <a:off x="8784772" y="3290112"/>
            <a:ext cx="2438400" cy="36933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/>
              <a:t>8.</a:t>
            </a:r>
            <a:endParaRPr lang="el-CY" dirty="0"/>
          </a:p>
        </p:txBody>
      </p:sp>
      <p:sp>
        <p:nvSpPr>
          <p:cNvPr id="18" name="Ορθογώνιο: Στρογγύλεμα γωνιών 17">
            <a:extLst>
              <a:ext uri="{FF2B5EF4-FFF2-40B4-BE49-F238E27FC236}">
                <a16:creationId xmlns:a16="http://schemas.microsoft.com/office/drawing/2014/main" id="{BF4945DD-2AA5-C699-774A-8F6DBA8687E6}"/>
              </a:ext>
            </a:extLst>
          </p:cNvPr>
          <p:cNvSpPr/>
          <p:nvPr/>
        </p:nvSpPr>
        <p:spPr>
          <a:xfrm>
            <a:off x="7189066" y="4363524"/>
            <a:ext cx="2438400" cy="36933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/>
              <a:t>11.</a:t>
            </a:r>
            <a:endParaRPr lang="el-CY" dirty="0"/>
          </a:p>
        </p:txBody>
      </p:sp>
      <p:sp>
        <p:nvSpPr>
          <p:cNvPr id="19" name="Ορθογώνιο: Στρογγύλεμα γωνιών 18">
            <a:extLst>
              <a:ext uri="{FF2B5EF4-FFF2-40B4-BE49-F238E27FC236}">
                <a16:creationId xmlns:a16="http://schemas.microsoft.com/office/drawing/2014/main" id="{BEEBA86C-4F39-FA7E-461A-55EFF0975F6E}"/>
              </a:ext>
            </a:extLst>
          </p:cNvPr>
          <p:cNvSpPr/>
          <p:nvPr/>
        </p:nvSpPr>
        <p:spPr>
          <a:xfrm>
            <a:off x="9475810" y="1916905"/>
            <a:ext cx="2438400" cy="369332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/>
              <a:t>4.</a:t>
            </a:r>
            <a:endParaRPr lang="el-CY" dirty="0"/>
          </a:p>
        </p:txBody>
      </p:sp>
    </p:spTree>
    <p:extLst>
      <p:ext uri="{BB962C8B-B14F-4D97-AF65-F5344CB8AC3E}">
        <p14:creationId xmlns:p14="http://schemas.microsoft.com/office/powerpoint/2010/main" val="3627283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6911F-3AD3-FAEB-4D59-1F4664E9E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5E069-54C1-304C-21FD-EF4F6604C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248150" cy="1325563"/>
          </a:xfrm>
          <a:ln w="57150">
            <a:solidFill>
              <a:srgbClr val="FF0000"/>
            </a:solidFill>
          </a:ln>
        </p:spPr>
        <p:txBody>
          <a:bodyPr/>
          <a:lstStyle/>
          <a:p>
            <a:r>
              <a:rPr lang="el-GR" dirty="0"/>
              <a:t>Βάζεις  ο  &amp; ω.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712A1-3093-4B76-8036-DB7C595EB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48150" cy="3456668"/>
          </a:xfrm>
          <a:ln w="76200"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l-GR" sz="20000" dirty="0"/>
              <a:t>Λε</a:t>
            </a:r>
            <a:r>
              <a:rPr lang="el-GR" sz="20000" dirty="0">
                <a:solidFill>
                  <a:srgbClr val="FF0000"/>
                </a:solidFill>
              </a:rPr>
              <a:t>ω</a:t>
            </a:r>
            <a:r>
              <a:rPr lang="el-GR" sz="20000" dirty="0"/>
              <a:t>φ</a:t>
            </a:r>
            <a:r>
              <a:rPr lang="el-GR" sz="20000" dirty="0">
                <a:solidFill>
                  <a:srgbClr val="FF0000"/>
                </a:solidFill>
              </a:rPr>
              <a:t>ο</a:t>
            </a:r>
            <a:r>
              <a:rPr lang="el-GR" sz="20000" dirty="0"/>
              <a:t>ρεί</a:t>
            </a:r>
            <a:r>
              <a:rPr lang="el-GR" sz="20000" dirty="0">
                <a:solidFill>
                  <a:srgbClr val="FF0000"/>
                </a:solidFill>
              </a:rPr>
              <a:t>ο</a:t>
            </a:r>
          </a:p>
          <a:p>
            <a:pPr marL="0" indent="0">
              <a:buNone/>
            </a:pPr>
            <a:r>
              <a:rPr lang="el-GR" sz="20000" dirty="0"/>
              <a:t>Αερ</a:t>
            </a:r>
            <a:r>
              <a:rPr lang="el-GR" sz="20000" dirty="0">
                <a:solidFill>
                  <a:srgbClr val="FF0000"/>
                </a:solidFill>
              </a:rPr>
              <a:t>ο</a:t>
            </a:r>
            <a:r>
              <a:rPr lang="el-GR" sz="20000" dirty="0"/>
              <a:t>πλάν</a:t>
            </a:r>
            <a:r>
              <a:rPr lang="el-GR" sz="20000" dirty="0">
                <a:solidFill>
                  <a:srgbClr val="FF0000"/>
                </a:solidFill>
              </a:rPr>
              <a:t>ο</a:t>
            </a:r>
          </a:p>
          <a:p>
            <a:pPr marL="0" indent="0">
              <a:buNone/>
            </a:pPr>
            <a:r>
              <a:rPr lang="el-GR" sz="20000" dirty="0"/>
              <a:t>Μετρ</a:t>
            </a:r>
            <a:r>
              <a:rPr lang="el-GR" sz="20000" dirty="0">
                <a:solidFill>
                  <a:srgbClr val="FF0000"/>
                </a:solidFill>
              </a:rPr>
              <a:t>ό</a:t>
            </a:r>
          </a:p>
          <a:p>
            <a:pPr marL="0" indent="0">
              <a:buNone/>
            </a:pPr>
            <a:r>
              <a:rPr lang="el-GR" sz="20000" dirty="0"/>
              <a:t>Τρέν</a:t>
            </a:r>
            <a:r>
              <a:rPr lang="el-GR" sz="20000" dirty="0">
                <a:solidFill>
                  <a:srgbClr val="FF0000"/>
                </a:solidFill>
              </a:rPr>
              <a:t>ο</a:t>
            </a:r>
          </a:p>
          <a:p>
            <a:pPr marL="0" indent="0">
              <a:buNone/>
            </a:pPr>
            <a:r>
              <a:rPr lang="el-GR" sz="20000" dirty="0"/>
              <a:t>πλοί</a:t>
            </a:r>
            <a:r>
              <a:rPr lang="el-GR" sz="20000" dirty="0">
                <a:solidFill>
                  <a:srgbClr val="FF0000"/>
                </a:solidFill>
              </a:rPr>
              <a:t>ο</a:t>
            </a:r>
          </a:p>
          <a:p>
            <a:pPr marL="0" indent="0">
              <a:buNone/>
            </a:pPr>
            <a:endParaRPr lang="el-GR" sz="5800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 </a:t>
            </a:r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  <p:pic>
        <p:nvPicPr>
          <p:cNvPr id="1030" name="Picture 6" descr="Ποια ειναι τα μεσα μαζικησ μεταφορασ βικιπαιδεια">
            <a:extLst>
              <a:ext uri="{FF2B5EF4-FFF2-40B4-BE49-F238E27FC236}">
                <a16:creationId xmlns:a16="http://schemas.microsoft.com/office/drawing/2014/main" id="{07D2DA72-4041-BF1D-3C91-320005E91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90" y="184728"/>
            <a:ext cx="11452392" cy="663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9321AF-5590-09ED-02C8-9298FBB2E33A}"/>
              </a:ext>
            </a:extLst>
          </p:cNvPr>
          <p:cNvSpPr txBox="1"/>
          <p:nvPr/>
        </p:nvSpPr>
        <p:spPr>
          <a:xfrm>
            <a:off x="5818414" y="1825625"/>
            <a:ext cx="143147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l-GR" b="1" dirty="0"/>
              <a:t>τρένο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29983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0B992-1143-D35F-DDE5-91014816DF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6CAE0533-5E3D-DB8D-540E-AD6629149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40B997FB-13D7-EA30-7F5D-C60D2C254CC0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tx1"/>
                </a:solidFill>
              </a:rPr>
              <a:t>Κατανόηση γραπτού λόγου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72840C93-059F-1936-4CAF-01DA941C1307}"/>
              </a:ext>
            </a:extLst>
          </p:cNvPr>
          <p:cNvSpPr/>
          <p:nvPr/>
        </p:nvSpPr>
        <p:spPr>
          <a:xfrm rot="440519">
            <a:off x="6912428" y="433274"/>
            <a:ext cx="2971801" cy="6749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l-GR" sz="3600" b="1" dirty="0">
              <a:solidFill>
                <a:srgbClr val="0070C0"/>
              </a:solidFill>
            </a:endParaRPr>
          </a:p>
          <a:p>
            <a:r>
              <a:rPr lang="el-GR" sz="3600" b="1" dirty="0">
                <a:solidFill>
                  <a:schemeClr val="tx1"/>
                </a:solidFill>
              </a:rPr>
              <a:t>Αντιστοίχισε!</a:t>
            </a:r>
            <a:r>
              <a:rPr lang="el-GR" sz="3600" dirty="0">
                <a:solidFill>
                  <a:schemeClr val="tx1"/>
                </a:solidFill>
              </a:rPr>
              <a:t> </a:t>
            </a:r>
            <a:r>
              <a:rPr lang="el-GR" sz="3600" b="1" dirty="0">
                <a:solidFill>
                  <a:schemeClr val="tx1"/>
                </a:solidFill>
              </a:rPr>
              <a:t> </a:t>
            </a:r>
            <a:endParaRPr lang="el-CY" sz="4000" dirty="0">
              <a:solidFill>
                <a:schemeClr val="tx1"/>
              </a:solidFill>
            </a:endParaRPr>
          </a:p>
        </p:txBody>
      </p:sp>
      <p:pic>
        <p:nvPicPr>
          <p:cNvPr id="3074" name="Picture 2" descr="Αντιστοίχιση Γραμμάτων Εκτυπώσιμο Υλικό – Learning Corner and Crafts">
            <a:extLst>
              <a:ext uri="{FF2B5EF4-FFF2-40B4-BE49-F238E27FC236}">
                <a16:creationId xmlns:a16="http://schemas.microsoft.com/office/drawing/2014/main" id="{D26B0D0A-40D7-1378-E3D0-30B86A641D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3" b="55403"/>
          <a:stretch>
            <a:fillRect/>
          </a:stretch>
        </p:blipFill>
        <p:spPr bwMode="auto">
          <a:xfrm rot="1508890">
            <a:off x="8648700" y="1382486"/>
            <a:ext cx="1812471" cy="13775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592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Μέσα μεταφοράς activi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1" b="4286"/>
          <a:stretch/>
        </p:blipFill>
        <p:spPr bwMode="auto">
          <a:xfrm>
            <a:off x="131826" y="890651"/>
            <a:ext cx="11612870" cy="537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501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031AA-36FF-C869-7A42-5BAB518A5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BB1D735A-E56F-EBE7-3B1A-D35331454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57" y="-195942"/>
            <a:ext cx="9976758" cy="680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BC79AFDE-3860-5F3F-52D0-290D5467281A}"/>
              </a:ext>
            </a:extLst>
          </p:cNvPr>
          <p:cNvSpPr/>
          <p:nvPr/>
        </p:nvSpPr>
        <p:spPr>
          <a:xfrm>
            <a:off x="1393371" y="337457"/>
            <a:ext cx="5214258" cy="26016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>
                <a:solidFill>
                  <a:schemeClr val="tx1"/>
                </a:solidFill>
              </a:rPr>
              <a:t>Κατανόηση γραπτού λόγου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2FB2F50A-63FE-2C13-4922-640050F8C6AC}"/>
              </a:ext>
            </a:extLst>
          </p:cNvPr>
          <p:cNvSpPr/>
          <p:nvPr/>
        </p:nvSpPr>
        <p:spPr>
          <a:xfrm rot="440519">
            <a:off x="8516992" y="2168268"/>
            <a:ext cx="1958998" cy="67491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600" b="1" dirty="0">
                <a:solidFill>
                  <a:schemeClr val="tx1"/>
                </a:solidFill>
              </a:rPr>
              <a:t>Γράψε !</a:t>
            </a:r>
            <a:r>
              <a:rPr lang="el-GR" sz="3600" dirty="0">
                <a:solidFill>
                  <a:schemeClr val="tx1"/>
                </a:solidFill>
              </a:rPr>
              <a:t> </a:t>
            </a:r>
            <a:r>
              <a:rPr lang="el-GR" sz="3600" b="1" dirty="0">
                <a:solidFill>
                  <a:schemeClr val="tx1"/>
                </a:solidFill>
              </a:rPr>
              <a:t> </a:t>
            </a:r>
            <a:endParaRPr lang="el-CY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92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4951</TotalTime>
  <Words>783</Words>
  <Application>Microsoft Office PowerPoint</Application>
  <PresentationFormat>Ευρεία οθόνη</PresentationFormat>
  <Paragraphs>276</Paragraphs>
  <Slides>44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Google Sans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Βάζεις  ο  &amp; ω.</vt:lpstr>
      <vt:lpstr>Βάζεις  ο  &amp; ω.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-Κυρία, μπορώ να πάω τουαλέτα; -Ναι, πήγαινε.</dc:title>
  <dc:creator>Teacher</dc:creator>
  <cp:lastModifiedBy>ΕΛΕΝΗ ΧΑΡΑΛΑΜΠΟΥΣ</cp:lastModifiedBy>
  <cp:revision>374</cp:revision>
  <dcterms:created xsi:type="dcterms:W3CDTF">2022-11-30T08:39:44Z</dcterms:created>
  <dcterms:modified xsi:type="dcterms:W3CDTF">2026-01-22T13:51:59Z</dcterms:modified>
</cp:coreProperties>
</file>