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2" r:id="rId2"/>
    <p:sldId id="403" r:id="rId3"/>
    <p:sldId id="489" r:id="rId4"/>
    <p:sldId id="490" r:id="rId5"/>
    <p:sldId id="396" r:id="rId6"/>
    <p:sldId id="465" r:id="rId7"/>
    <p:sldId id="474" r:id="rId8"/>
    <p:sldId id="475" r:id="rId9"/>
    <p:sldId id="476" r:id="rId10"/>
    <p:sldId id="477" r:id="rId11"/>
    <p:sldId id="479" r:id="rId12"/>
    <p:sldId id="481" r:id="rId13"/>
    <p:sldId id="456" r:id="rId14"/>
    <p:sldId id="393" r:id="rId15"/>
    <p:sldId id="483" r:id="rId16"/>
    <p:sldId id="488" r:id="rId17"/>
    <p:sldId id="491" r:id="rId18"/>
    <p:sldId id="493" r:id="rId19"/>
    <p:sldId id="492" r:id="rId20"/>
    <p:sldId id="430" r:id="rId21"/>
    <p:sldId id="385" r:id="rId22"/>
    <p:sldId id="440" r:id="rId23"/>
    <p:sldId id="469" r:id="rId24"/>
    <p:sldId id="470" r:id="rId25"/>
    <p:sldId id="471" r:id="rId26"/>
    <p:sldId id="472" r:id="rId27"/>
    <p:sldId id="482" r:id="rId28"/>
    <p:sldId id="445" r:id="rId29"/>
    <p:sldId id="434" r:id="rId30"/>
    <p:sldId id="464" r:id="rId31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58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5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36157" y="5218728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630089" y="3705269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419227" y="6105264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359589" y="502996"/>
            <a:ext cx="9156369" cy="5906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3200" b="1" dirty="0"/>
              <a:t>23</a:t>
            </a:r>
            <a:r>
              <a:rPr lang="el-GR" sz="3200" b="1" baseline="30000" dirty="0"/>
              <a:t>ο</a:t>
            </a:r>
            <a:r>
              <a:rPr lang="el-GR" sz="3200" b="1" dirty="0"/>
              <a:t> ΜΑΘΗΜΑ :  </a:t>
            </a:r>
            <a:r>
              <a:rPr lang="el-GR" sz="3200" b="1" dirty="0">
                <a:solidFill>
                  <a:schemeClr val="tx1"/>
                </a:solidFill>
              </a:rPr>
              <a:t>Η ανάδυση των ελληνικών πόλεων</a:t>
            </a:r>
          </a:p>
          <a:p>
            <a:pPr algn="ctr"/>
            <a:endParaRPr lang="el-GR" sz="3200" b="1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/>
              <a:t>Βασικά χαρακτηριστικά της πόλης-κράτους :  </a:t>
            </a:r>
            <a:r>
              <a:rPr lang="el-GR" sz="3200" dirty="0"/>
              <a:t>(άστυ, ακρόπολη, αγορά, ύπαιθρος </a:t>
            </a:r>
            <a:r>
              <a:rPr lang="el-GR" sz="3200"/>
              <a:t>χώρα)  </a:t>
            </a:r>
            <a:r>
              <a:rPr lang="el-GR" sz="3200" dirty="0"/>
              <a:t>&amp; οπλιτική φάλαγγα </a:t>
            </a:r>
          </a:p>
          <a:p>
            <a:pPr algn="ctr"/>
            <a:r>
              <a:rPr lang="el-GR" sz="3200" b="1" dirty="0"/>
              <a:t>Σημαντικότερες πόλεις κράτη που αναδύονται :  </a:t>
            </a:r>
            <a:r>
              <a:rPr lang="el-GR" sz="3200" dirty="0"/>
              <a:t>Σπάρτη, Αθήνα, Κόρινθος, ιωνικές πόλεις </a:t>
            </a:r>
            <a:endParaRPr lang="el-GR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B35FA26-9C92-A4FC-18D9-4A20418327BB}"/>
              </a:ext>
            </a:extLst>
          </p:cNvPr>
          <p:cNvSpPr/>
          <p:nvPr/>
        </p:nvSpPr>
        <p:spPr>
          <a:xfrm rot="19364853">
            <a:off x="8223278" y="4802516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51A3-810A-25D0-FE2E-DCDC4BDD4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8308A4F5-E2CD-D604-A1F8-404F742C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8B3D3BC8-CE2D-19CD-C6E3-80AD53E4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9FA777E4-D246-5846-34A5-93F797CA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A57E97ED-BAAB-34F4-281B-C4F65CFF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1A049C37-7734-C9FB-2B21-53293F2C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4640F1E5-7B73-A06B-A956-C43D1D18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CC513CF6-E36E-C2A1-C78B-53A26CF0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53C1970D-CFDD-1995-3097-EA8F0D7D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9325F-2384-C86D-5D16-5BF573AA835B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7D324495-32D5-AEF0-4F5E-FF47BA916769}"/>
              </a:ext>
            </a:extLst>
          </p:cNvPr>
          <p:cNvSpPr/>
          <p:nvPr/>
        </p:nvSpPr>
        <p:spPr>
          <a:xfrm>
            <a:off x="4667250" y="4627571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054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989B9-39D6-159E-55A2-7DF9D64CD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A6B2A9CB-9AEE-96F9-27C6-8C8A1D436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DFC44F3E-E8E3-7845-D93A-A0BA2F59CD6D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3600" b="1" dirty="0"/>
              <a:t>Οπλιτική φάλαγγα</a:t>
            </a:r>
            <a:endParaRPr lang="el-GR" sz="3600" b="1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4406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5B487FC-388E-601D-22A6-335710D9E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t="48246" r="17070" b="9537"/>
          <a:stretch>
            <a:fillRect/>
          </a:stretch>
        </p:blipFill>
        <p:spPr>
          <a:xfrm rot="5400000">
            <a:off x="-466" y="709869"/>
            <a:ext cx="4910859" cy="44055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7409661-A568-7DE8-C818-47E3E9BE22A2}"/>
              </a:ext>
            </a:extLst>
          </p:cNvPr>
          <p:cNvSpPr/>
          <p:nvPr/>
        </p:nvSpPr>
        <p:spPr>
          <a:xfrm>
            <a:off x="252203" y="56170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</a:t>
            </a:r>
            <a:r>
              <a:rPr lang="el-GR" dirty="0" err="1">
                <a:solidFill>
                  <a:schemeClr val="tx1"/>
                </a:solidFill>
              </a:rPr>
              <a:t>σσ</a:t>
            </a:r>
            <a:r>
              <a:rPr lang="el-GR" dirty="0">
                <a:solidFill>
                  <a:schemeClr val="tx1"/>
                </a:solidFill>
              </a:rPr>
              <a:t>.  58-59.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6" name="Εικόνα 5" descr="Εικόνα που περιέχει κείμενο, χάρτης, χαρτί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2BAE41E-89E8-C553-513A-6388D6EC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8" t="7685" r="18095" b="29537"/>
          <a:stretch>
            <a:fillRect/>
          </a:stretch>
        </p:blipFill>
        <p:spPr>
          <a:xfrm rot="5400000">
            <a:off x="5778933" y="-435409"/>
            <a:ext cx="4910860" cy="66960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622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Ανάλυση πηγής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1BEB-C03B-5127-34D9-0508122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ABD479-38A4-2B44-E575-D26167A5B50F}"/>
              </a:ext>
            </a:extLst>
          </p:cNvPr>
          <p:cNvSpPr/>
          <p:nvPr/>
        </p:nvSpPr>
        <p:spPr>
          <a:xfrm>
            <a:off x="6853238" y="2143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δημιουργός  πηγής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22DCEF2-335F-38FF-C67E-5789445038E3}"/>
              </a:ext>
            </a:extLst>
          </p:cNvPr>
          <p:cNvSpPr/>
          <p:nvPr/>
        </p:nvSpPr>
        <p:spPr>
          <a:xfrm>
            <a:off x="6853238" y="18216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χρονολογία δημιουργίας</a:t>
            </a:r>
            <a:endParaRPr lang="el-CY" sz="3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8BCC00A-8816-344E-EBE4-241CC36A1AA1}"/>
              </a:ext>
            </a:extLst>
          </p:cNvPr>
          <p:cNvSpPr/>
          <p:nvPr/>
        </p:nvSpPr>
        <p:spPr>
          <a:xfrm>
            <a:off x="6853238" y="34290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τόπος  δημιουργίας</a:t>
            </a:r>
            <a:endParaRPr lang="el-CY" sz="36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29E6C95-9712-65A6-6E43-203EA037C0BB}"/>
              </a:ext>
            </a:extLst>
          </p:cNvPr>
          <p:cNvSpPr/>
          <p:nvPr/>
        </p:nvSpPr>
        <p:spPr>
          <a:xfrm>
            <a:off x="700563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θέμα πηγής</a:t>
            </a:r>
            <a:endParaRPr lang="el-CY" sz="36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9436F86-89A0-B493-3F4A-E1879C484AF6}"/>
              </a:ext>
            </a:extLst>
          </p:cNvPr>
          <p:cNvSpPr/>
          <p:nvPr/>
        </p:nvSpPr>
        <p:spPr>
          <a:xfrm>
            <a:off x="119538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κοινό στο οποίο απευθύνεται</a:t>
            </a:r>
            <a:endParaRPr lang="el-CY" sz="3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0EA0F9CF-1EEB-B3FF-6862-9D2E89354708}"/>
              </a:ext>
            </a:extLst>
          </p:cNvPr>
          <p:cNvSpPr/>
          <p:nvPr/>
        </p:nvSpPr>
        <p:spPr>
          <a:xfrm>
            <a:off x="614363" y="178587"/>
            <a:ext cx="5815013" cy="4586287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dirty="0"/>
              <a:t>πηγές</a:t>
            </a:r>
            <a:endParaRPr lang="el-CY" sz="9600" dirty="0"/>
          </a:p>
        </p:txBody>
      </p:sp>
    </p:spTree>
    <p:extLst>
      <p:ext uri="{BB962C8B-B14F-4D97-AF65-F5344CB8AC3E}">
        <p14:creationId xmlns:p14="http://schemas.microsoft.com/office/powerpoint/2010/main" val="193806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Εξώφυλλο βιβλίου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A9FBD78-47E2-AA5F-C20D-3FB18D1EA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14629" r="2916" b="8704"/>
          <a:stretch>
            <a:fillRect/>
          </a:stretch>
        </p:blipFill>
        <p:spPr>
          <a:xfrm rot="5400000">
            <a:off x="-735808" y="1250155"/>
            <a:ext cx="6157912" cy="39433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χαρτί, χάρτινο προϊόν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115CB8A-2F5E-BAA4-C065-15D400FB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23241" r="19167" b="18915"/>
          <a:stretch>
            <a:fillRect/>
          </a:stretch>
        </p:blipFill>
        <p:spPr>
          <a:xfrm rot="5400000">
            <a:off x="6360915" y="-373264"/>
            <a:ext cx="3729038" cy="71901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8A7991-5FF5-778D-5B91-622036075EA3}"/>
              </a:ext>
            </a:extLst>
          </p:cNvPr>
          <p:cNvSpPr txBox="1"/>
          <p:nvPr/>
        </p:nvSpPr>
        <p:spPr>
          <a:xfrm>
            <a:off x="4630339" y="5495679"/>
            <a:ext cx="719018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Claude Mosse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Η αρχαϊκή Ελλάδα, από τον Όμηρο ως τον Αισχύλο : 8ος-6ος αιώνας π.Χ</a:t>
            </a:r>
            <a:r>
              <a:rPr lang="el-GR" dirty="0"/>
              <a:t>., Μορφωτικό Ίδρυμα Εθνικής  Τραπέζης, Αθήνα 1991, σελ. 162.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76862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5C839C0-4AA2-A69A-1F1D-46BB10C50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23747" r="48437" b="13486"/>
          <a:stretch>
            <a:fillRect/>
          </a:stretch>
        </p:blipFill>
        <p:spPr>
          <a:xfrm rot="5400000">
            <a:off x="3128964" y="-2414583"/>
            <a:ext cx="5972172" cy="115157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213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077A9E6-CEEF-61B9-9B2F-5EAEB0DD0D85}"/>
              </a:ext>
            </a:extLst>
          </p:cNvPr>
          <p:cNvSpPr/>
          <p:nvPr/>
        </p:nvSpPr>
        <p:spPr>
          <a:xfrm>
            <a:off x="394855" y="322118"/>
            <a:ext cx="8125690" cy="1392382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Πρωτογενής  ή δευτερογενής  πηγή;</a:t>
            </a:r>
            <a:endParaRPr lang="el-CY" sz="3600" b="1" dirty="0"/>
          </a:p>
        </p:txBody>
      </p:sp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199C004F-81B6-65B8-7233-4212801662B4}"/>
              </a:ext>
            </a:extLst>
          </p:cNvPr>
          <p:cNvSpPr/>
          <p:nvPr/>
        </p:nvSpPr>
        <p:spPr>
          <a:xfrm>
            <a:off x="394855" y="1896341"/>
            <a:ext cx="1039091" cy="19742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45BED93-DDAD-CEC9-CFD7-CD8354FBE78B}"/>
              </a:ext>
            </a:extLst>
          </p:cNvPr>
          <p:cNvSpPr/>
          <p:nvPr/>
        </p:nvSpPr>
        <p:spPr>
          <a:xfrm>
            <a:off x="394855" y="4052455"/>
            <a:ext cx="3325090" cy="1392382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Αξιόπιστη πηγή;</a:t>
            </a:r>
            <a:endParaRPr lang="el-CY" sz="3600" b="1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A537A1EB-AA68-485C-A214-52FC93482710}"/>
              </a:ext>
            </a:extLst>
          </p:cNvPr>
          <p:cNvSpPr/>
          <p:nvPr/>
        </p:nvSpPr>
        <p:spPr>
          <a:xfrm>
            <a:off x="5895111" y="4052455"/>
            <a:ext cx="2576946" cy="1392382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Γιατί; </a:t>
            </a:r>
            <a:endParaRPr lang="el-CY" sz="3600" b="1" dirty="0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88B8BB91-E876-30D2-50F4-F26FD1128ABF}"/>
              </a:ext>
            </a:extLst>
          </p:cNvPr>
          <p:cNvSpPr/>
          <p:nvPr/>
        </p:nvSpPr>
        <p:spPr>
          <a:xfrm rot="16200000">
            <a:off x="4312226" y="3636819"/>
            <a:ext cx="1039091" cy="19742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7" name="Εικόνα 6" descr="Εικόνα που περιέχει κείμενο, Εξώφυλλο βιβλίου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5CB7818-D479-9282-CF46-EE5A3DCF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14629" r="2916" b="8704"/>
          <a:stretch>
            <a:fillRect/>
          </a:stretch>
        </p:blipFill>
        <p:spPr>
          <a:xfrm rot="5400000">
            <a:off x="7610587" y="2360358"/>
            <a:ext cx="5261044" cy="25769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050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13CB-AAD5-39DA-56B0-4AADAC8BD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7D7D0E0-926F-CEC2-E3B8-299A0B385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23747" r="48437" b="13486"/>
          <a:stretch>
            <a:fillRect/>
          </a:stretch>
        </p:blipFill>
        <p:spPr>
          <a:xfrm rot="5400000">
            <a:off x="3128964" y="-2414583"/>
            <a:ext cx="5972172" cy="115157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891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E62D-02C3-8F9C-681C-C60358768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3D7C3CE-C7EA-69DD-E2ED-5AA47E4C4428}"/>
              </a:ext>
            </a:extLst>
          </p:cNvPr>
          <p:cNvSpPr/>
          <p:nvPr/>
        </p:nvSpPr>
        <p:spPr>
          <a:xfrm>
            <a:off x="284030" y="5169474"/>
            <a:ext cx="2242709" cy="12157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Ισοτιμία των οπλιτών της φάλαγγας </a:t>
            </a:r>
            <a:endParaRPr lang="el-CY" sz="2000" b="1" dirty="0"/>
          </a:p>
        </p:txBody>
      </p:sp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42FFF8E9-26A7-559B-60DD-FF5111FC35D1}"/>
              </a:ext>
            </a:extLst>
          </p:cNvPr>
          <p:cNvSpPr/>
          <p:nvPr/>
        </p:nvSpPr>
        <p:spPr>
          <a:xfrm rot="16200000">
            <a:off x="3203867" y="4790204"/>
            <a:ext cx="1039091" cy="19742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2B9BC1B-8F9A-4244-6361-804617F52E4B}"/>
              </a:ext>
            </a:extLst>
          </p:cNvPr>
          <p:cNvSpPr/>
          <p:nvPr/>
        </p:nvSpPr>
        <p:spPr>
          <a:xfrm>
            <a:off x="4920086" y="4573079"/>
            <a:ext cx="1669482" cy="19628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Ίση  κατανομή λαφύρων και  εδαφών 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DB11439-45C6-61C1-EB6D-7BBC3740AE82}"/>
              </a:ext>
            </a:extLst>
          </p:cNvPr>
          <p:cNvSpPr/>
          <p:nvPr/>
        </p:nvSpPr>
        <p:spPr>
          <a:xfrm>
            <a:off x="8982915" y="4655123"/>
            <a:ext cx="2576946" cy="1870364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Ίση συμμετοχή στη  λήψη πολιτικών αποφάσεων  </a:t>
            </a:r>
            <a:endParaRPr lang="el-CY" sz="2000" b="1" dirty="0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20D3B80C-75A5-1B26-435E-FE4463389EE0}"/>
              </a:ext>
            </a:extLst>
          </p:cNvPr>
          <p:cNvSpPr/>
          <p:nvPr/>
        </p:nvSpPr>
        <p:spPr>
          <a:xfrm rot="16200000">
            <a:off x="7266696" y="4790203"/>
            <a:ext cx="1039091" cy="19742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28" name="Picture 4" descr="Ανθρωποθυσίες στην αρχαία Ελλάδα. Μήπως οι &quot;πεφωτισμένοι&quot; αρχαίοι ημών  πρόγονοι ήταν και ολίγον... κανίβαλοι;">
            <a:extLst>
              <a:ext uri="{FF2B5EF4-FFF2-40B4-BE49-F238E27FC236}">
                <a16:creationId xmlns:a16="http://schemas.microsoft.com/office/drawing/2014/main" id="{0DD9C151-F226-292B-1614-88C02496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4"/>
          <a:stretch>
            <a:fillRect/>
          </a:stretch>
        </p:blipFill>
        <p:spPr bwMode="auto">
          <a:xfrm>
            <a:off x="1459410" y="235313"/>
            <a:ext cx="1527115" cy="1522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I2.2 Οι αρχαίοι έλληνες. Η αρχαία Ελλάδα. Αρχαϊκή εποχή(750-480 π.Χ.).">
            <a:extLst>
              <a:ext uri="{FF2B5EF4-FFF2-40B4-BE49-F238E27FC236}">
                <a16:creationId xmlns:a16="http://schemas.microsoft.com/office/drawing/2014/main" id="{95DA0123-61EE-48FC-3E19-43715FAD6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 r="10319" b="42172"/>
          <a:stretch>
            <a:fillRect/>
          </a:stretch>
        </p:blipFill>
        <p:spPr bwMode="auto">
          <a:xfrm>
            <a:off x="4267200" y="0"/>
            <a:ext cx="2531905" cy="1995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Ζυγαριά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2A5B9DBC-751D-F18A-EE8B-C8C2E20A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1992889"/>
            <a:ext cx="428105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830E60F-0244-7EE0-B1D7-DB74BFB38F17}"/>
              </a:ext>
            </a:extLst>
          </p:cNvPr>
          <p:cNvSpPr/>
          <p:nvPr/>
        </p:nvSpPr>
        <p:spPr>
          <a:xfrm>
            <a:off x="147215" y="3300404"/>
            <a:ext cx="5623203" cy="125189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Πριν τη δημιουργία της οπλιτικής φάλαγγας</a:t>
            </a:r>
            <a:endParaRPr lang="el-CY" sz="2800" b="1" dirty="0"/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0A7300B-529E-5EAA-1B51-7C32820D22A6}"/>
              </a:ext>
            </a:extLst>
          </p:cNvPr>
          <p:cNvCxnSpPr>
            <a:cxnSpLocks/>
          </p:cNvCxnSpPr>
          <p:nvPr/>
        </p:nvCxnSpPr>
        <p:spPr>
          <a:xfrm>
            <a:off x="0" y="4573079"/>
            <a:ext cx="121920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4" descr="Ανθρωποθυσίες στην αρχαία Ελλάδα. Μήπως οι &quot;πεφωτισμένοι&quot; αρχαίοι ημών  πρόγονοι ήταν και ολίγον... κανίβαλοι;">
            <a:extLst>
              <a:ext uri="{FF2B5EF4-FFF2-40B4-BE49-F238E27FC236}">
                <a16:creationId xmlns:a16="http://schemas.microsoft.com/office/drawing/2014/main" id="{A9EB65D1-C33D-490A-A3FE-2F09D1D7D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4"/>
          <a:stretch>
            <a:fillRect/>
          </a:stretch>
        </p:blipFill>
        <p:spPr bwMode="auto">
          <a:xfrm>
            <a:off x="7483182" y="84536"/>
            <a:ext cx="1768178" cy="1725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I2.2 Οι αρχαίοι έλληνες. Η αρχαία Ελλάδα. Αρχαϊκή εποχή(750-480 π.Χ.).">
            <a:extLst>
              <a:ext uri="{FF2B5EF4-FFF2-40B4-BE49-F238E27FC236}">
                <a16:creationId xmlns:a16="http://schemas.microsoft.com/office/drawing/2014/main" id="{79FB428A-E536-D2AE-AF06-2C8307849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 r="10319" b="42172"/>
          <a:stretch>
            <a:fillRect/>
          </a:stretch>
        </p:blipFill>
        <p:spPr bwMode="auto">
          <a:xfrm>
            <a:off x="10065298" y="287981"/>
            <a:ext cx="1771651" cy="1522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Ζυγαριά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5130A229-826F-D28C-B68F-0E008CFE3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80" y="1965288"/>
            <a:ext cx="4614520" cy="146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EDBDA162-C403-5C37-57E7-2EDC99FD851E}"/>
              </a:ext>
            </a:extLst>
          </p:cNvPr>
          <p:cNvSpPr/>
          <p:nvPr/>
        </p:nvSpPr>
        <p:spPr>
          <a:xfrm>
            <a:off x="5957455" y="3344462"/>
            <a:ext cx="6234545" cy="125189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οπλιτική φάλαγγα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181220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70A844F-8E82-00DF-0777-1FD069DEF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8018D68A-E673-0E90-6FBA-BA3372CD5861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Ιστορική γραμμή &amp; </a:t>
            </a:r>
          </a:p>
          <a:p>
            <a:pPr algn="ctr"/>
            <a:r>
              <a:rPr lang="el-G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Πώς βρίσκουμε σε ποιον αιώνα ανήκουν οι χρονολογίες;</a:t>
            </a:r>
            <a:endParaRPr lang="el-CY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3" y="4055591"/>
            <a:ext cx="2913062" cy="23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9515475" y="2466101"/>
            <a:ext cx="2414588" cy="18415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3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82" y="255132"/>
            <a:ext cx="4093060" cy="27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8195642" y="2271714"/>
            <a:ext cx="3996358" cy="3729036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Σημαντικότερες πόλεις κράτη </a:t>
            </a:r>
            <a:endParaRPr lang="el-CY" sz="2800" b="1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A560315D-FA12-6B0A-C948-427883BAA506}"/>
              </a:ext>
            </a:extLst>
          </p:cNvPr>
          <p:cNvSpPr/>
          <p:nvPr/>
        </p:nvSpPr>
        <p:spPr>
          <a:xfrm>
            <a:off x="733497" y="2678243"/>
            <a:ext cx="3973233" cy="3008182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Βασικά χαρακτηριστικά της πόλης-κράτους 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D07A-3859-358B-2EC2-BEFDFA1C9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AEAC4CB-114B-4428-A75D-4F8CE2F8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AF4101BA-A992-2605-C725-3B5AD5F5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A9202172-C571-65B0-C45B-20A73F234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006A283B-3873-0B98-5290-D36AC35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0A15688B-5852-1846-CA4E-6CDBAE04D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2D24971E-AC6F-5E5C-9D11-76D91286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B5C3278A-2663-9DD4-00EA-6D11CEE4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6A407C7D-19C1-BD3F-4CFB-429C0F12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D1E7D-933E-25C1-5B8E-DC318E3B8049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3742130C-C9BF-1634-A8B4-4E641FBAD138}"/>
              </a:ext>
            </a:extLst>
          </p:cNvPr>
          <p:cNvSpPr/>
          <p:nvPr/>
        </p:nvSpPr>
        <p:spPr>
          <a:xfrm>
            <a:off x="5815013" y="1300163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6488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A8287-D462-4F44-C801-C5668027B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11ED56E-8030-8709-2AB0-7ED2C2BF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530F5389-C26D-5B21-C86E-37A0F230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C8F92CAE-A95B-7DEE-9933-7A509E3A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E5B589FF-047B-E87A-2745-D1890E0B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A9291233-F43D-1536-08A2-C3A19F50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C164829B-1E34-48B1-89D7-1543C286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CBE7B61C-9D1F-D09F-81B4-549449C2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AEBFE1E9-D138-E725-2C96-CD234DCF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35C43-8CF6-E5B0-6B9B-9969E85CC4E4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FD118265-EB7F-EEB2-0383-7A8A898FDE53}"/>
              </a:ext>
            </a:extLst>
          </p:cNvPr>
          <p:cNvSpPr/>
          <p:nvPr/>
        </p:nvSpPr>
        <p:spPr>
          <a:xfrm>
            <a:off x="4797508" y="2916036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3509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CDA7-802D-3426-A7F6-79F189BB6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91D2736B-8BB5-FB05-8823-8053C953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0EFD45B4-C68F-4F68-8E4C-E3DD376B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26C03FAF-7AE5-41DC-B276-BA32EA20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7CE70B75-8C0E-8C5A-6113-857343BE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66DDE5F5-6CBA-0209-DA4E-AB274CAA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C90F88DC-3805-E120-CCB4-61BBC826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30B187A2-1191-9F52-1A8F-4F0C123B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0D8C6136-2684-200F-8163-E46F6248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2346A-2842-6DE3-EAC4-8359F50416FF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63C47FB0-E73A-2B1D-439D-A5F1F8312E2A}"/>
              </a:ext>
            </a:extLst>
          </p:cNvPr>
          <p:cNvSpPr/>
          <p:nvPr/>
        </p:nvSpPr>
        <p:spPr>
          <a:xfrm>
            <a:off x="5900738" y="2861733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8095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649E-69E8-2E0E-DEBC-65A25FE86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B6CAC7A-39A2-472D-0F70-BE129561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AE0F6550-C267-7F1D-0C5E-8C552D29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B598E298-1007-9852-BF14-AD4F457D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B8F453F6-1F36-0F42-0723-4E803F81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6CA332A8-1FFB-32FD-AB4A-64354B74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3C57023B-1C16-2319-19FC-35A2FB92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14235B28-2125-CE52-1625-E0DBA85F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B7279FC0-A3FE-D868-DE1D-8249AB23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131B2-0478-212F-EC05-49A4EA54D6D9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C645A7F4-35DF-350C-F83A-ECD5DD1BB79D}"/>
              </a:ext>
            </a:extLst>
          </p:cNvPr>
          <p:cNvSpPr/>
          <p:nvPr/>
        </p:nvSpPr>
        <p:spPr>
          <a:xfrm>
            <a:off x="4667250" y="4627571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5267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E1E91-D47E-AA29-1F2D-96757855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3DF632E8-F5A7-51C3-7676-C14A0A58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F98F5C17-785B-C83B-A096-864B8394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A0C4FA4F-0922-70F7-062B-FC7533A1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D02AB8E7-C890-9542-D697-54154738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6EF2C704-3C91-DF43-BD63-A2BE68B5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9AC1DB32-CD56-ABF7-E978-1ABB0CB4E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DD10C86E-C890-768F-CD01-D5AA9A1E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339172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96231-DEE9-FB1D-C965-43E98B7A2F9C}"/>
              </a:ext>
            </a:extLst>
          </p:cNvPr>
          <p:cNvSpPr txBox="1"/>
          <p:nvPr/>
        </p:nvSpPr>
        <p:spPr>
          <a:xfrm>
            <a:off x="6705200" y="5442548"/>
            <a:ext cx="4090218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ύπαιθρος χώρα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95654-BE82-6784-7271-1B68EDF1D988}"/>
              </a:ext>
            </a:extLst>
          </p:cNvPr>
          <p:cNvSpPr txBox="1"/>
          <p:nvPr/>
        </p:nvSpPr>
        <p:spPr>
          <a:xfrm>
            <a:off x="3288899" y="2266991"/>
            <a:ext cx="2971213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66FB4-1D75-E9FC-E830-8B7E685F2C90}"/>
              </a:ext>
            </a:extLst>
          </p:cNvPr>
          <p:cNvSpPr txBox="1"/>
          <p:nvPr/>
        </p:nvSpPr>
        <p:spPr>
          <a:xfrm>
            <a:off x="8815772" y="211172"/>
            <a:ext cx="2752140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ακρόπολη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20F65-8487-7049-1CBF-FF16B64CAED4}"/>
              </a:ext>
            </a:extLst>
          </p:cNvPr>
          <p:cNvSpPr txBox="1"/>
          <p:nvPr/>
        </p:nvSpPr>
        <p:spPr>
          <a:xfrm>
            <a:off x="8601075" y="2266991"/>
            <a:ext cx="1862138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αγορά</a:t>
            </a:r>
          </a:p>
        </p:txBody>
      </p:sp>
    </p:spTree>
    <p:extLst>
      <p:ext uri="{BB962C8B-B14F-4D97-AF65-F5344CB8AC3E}">
        <p14:creationId xmlns:p14="http://schemas.microsoft.com/office/powerpoint/2010/main" val="394296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45-47. </a:t>
            </a:r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D88FCD0-4137-F103-257F-ADC41F8CF43C}"/>
              </a:ext>
            </a:extLst>
          </p:cNvPr>
          <p:cNvSpPr/>
          <p:nvPr/>
        </p:nvSpPr>
        <p:spPr>
          <a:xfrm>
            <a:off x="190098" y="414337"/>
            <a:ext cx="2677307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ΝΕΟΛΙΘΙΚΗ ΕΠΟΧΗ</a:t>
            </a:r>
            <a:endParaRPr lang="el-CY" sz="3200" b="1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958A6A-DE54-AFFD-6547-3F48C8A0E381}"/>
              </a:ext>
            </a:extLst>
          </p:cNvPr>
          <p:cNvSpPr/>
          <p:nvPr/>
        </p:nvSpPr>
        <p:spPr>
          <a:xfrm>
            <a:off x="3050363" y="422721"/>
            <a:ext cx="2473351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ΕΠΟΧΗ ΤΟΥ ΧΑΛΚΟΥ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39DFA8A-066F-42C0-2C61-1D956DA0B5BA}"/>
              </a:ext>
            </a:extLst>
          </p:cNvPr>
          <p:cNvSpPr/>
          <p:nvPr/>
        </p:nvSpPr>
        <p:spPr>
          <a:xfrm>
            <a:off x="5694860" y="414336"/>
            <a:ext cx="290730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ΓΕΩΜΕΤΡΙΚΗ ΕΠΟΧΗ</a:t>
            </a:r>
            <a:endParaRPr lang="el-CY" sz="3200" b="1" dirty="0"/>
          </a:p>
        </p:txBody>
      </p:sp>
      <p:pic>
        <p:nvPicPr>
          <p:cNvPr id="2050" name="Picture 2" descr="Νεολιθική εποχή (6500-3000 π.Χ.)">
            <a:extLst>
              <a:ext uri="{FF2B5EF4-FFF2-40B4-BE49-F238E27FC236}">
                <a16:creationId xmlns:a16="http://schemas.microsoft.com/office/drawing/2014/main" id="{94FF5B51-ECDA-2F6B-B23A-2090C95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1" y="2014537"/>
            <a:ext cx="2152018" cy="3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-5. Μυκηναϊκός Πολιτισμός, Ο Μυκηναϊκός Κόσμος">
            <a:extLst>
              <a:ext uri="{FF2B5EF4-FFF2-40B4-BE49-F238E27FC236}">
                <a16:creationId xmlns:a16="http://schemas.microsoft.com/office/drawing/2014/main" id="{1D7E5732-3032-4557-E3DB-7C5BBA8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63" y="2233269"/>
            <a:ext cx="2677307" cy="26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574AFF0-75AB-32DB-01D2-F345EA5A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5694860" y="2237143"/>
            <a:ext cx="2677307" cy="2660743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55ACE42-5D72-C1CC-E917-298D03D869A3}"/>
              </a:ext>
            </a:extLst>
          </p:cNvPr>
          <p:cNvSpPr/>
          <p:nvPr/>
        </p:nvSpPr>
        <p:spPr>
          <a:xfrm>
            <a:off x="112606" y="5493544"/>
            <a:ext cx="255310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μόνιμη εγκατάσταση</a:t>
            </a:r>
            <a:endParaRPr lang="el-CY" sz="28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86A68D7-83F0-FDE2-5DEB-CFDAEF1B67DF}"/>
              </a:ext>
            </a:extLst>
          </p:cNvPr>
          <p:cNvSpPr/>
          <p:nvPr/>
        </p:nvSpPr>
        <p:spPr>
          <a:xfrm>
            <a:off x="2868963" y="5490032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εμπόριο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61E5F4F-5E28-85CF-542B-ED99713AE7A4}"/>
              </a:ext>
            </a:extLst>
          </p:cNvPr>
          <p:cNvSpPr/>
          <p:nvPr/>
        </p:nvSpPr>
        <p:spPr>
          <a:xfrm>
            <a:off x="6096001" y="5490032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Α’ Ελληνικός Αποικισμός</a:t>
            </a:r>
            <a:endParaRPr lang="el-CY" sz="28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506F4E8E-907B-3F0A-3AE3-2438390859F9}"/>
              </a:ext>
            </a:extLst>
          </p:cNvPr>
          <p:cNvSpPr/>
          <p:nvPr/>
        </p:nvSpPr>
        <p:spPr>
          <a:xfrm>
            <a:off x="8773309" y="414336"/>
            <a:ext cx="322859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ΑΡΧΑΪΚΗ   ΕΠΟΧΗ</a:t>
            </a:r>
          </a:p>
          <a:p>
            <a:pPr algn="ctr"/>
            <a:r>
              <a:rPr lang="el-GR" sz="3200" b="1" dirty="0"/>
              <a:t> (800 – 479 π.Χ.) </a:t>
            </a:r>
            <a:endParaRPr lang="el-CY" sz="3200" b="1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22E6994-6CC8-CE57-4993-942BA7D6E633}"/>
              </a:ext>
            </a:extLst>
          </p:cNvPr>
          <p:cNvSpPr/>
          <p:nvPr/>
        </p:nvSpPr>
        <p:spPr>
          <a:xfrm>
            <a:off x="8939794" y="5490032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ίδρυση  πόλης -κράτους</a:t>
            </a:r>
            <a:endParaRPr lang="el-CY" sz="2800" b="1" dirty="0"/>
          </a:p>
        </p:txBody>
      </p:sp>
      <p:pic>
        <p:nvPicPr>
          <p:cNvPr id="11" name="Εικόνα 10" descr="Εικόνα που περιέχει κείμενο, Εξώφυλλο βιβλίου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B654E35-ED20-5EE2-BB98-9C61BB7F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9" t="14629" r="14738" b="8704"/>
          <a:stretch>
            <a:fillRect/>
          </a:stretch>
        </p:blipFill>
        <p:spPr>
          <a:xfrm rot="5400000">
            <a:off x="8832135" y="1921892"/>
            <a:ext cx="2660745" cy="3283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70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1AE57-2531-5CB1-1D32-D6B769EC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C83B163B-3962-D5BE-E1AE-C5E2269AC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BA013CE2-4F66-B8DC-E707-385295F0679C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2800" b="1" dirty="0"/>
              <a:t>Σημαντικότερες πόλεις κράτη που αναδύονται</a:t>
            </a:r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99121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4D8AF00-52A6-32AC-CD44-A7345080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r="14999" b="18981"/>
          <a:stretch/>
        </p:blipFill>
        <p:spPr>
          <a:xfrm rot="5400000">
            <a:off x="3282278" y="-2942309"/>
            <a:ext cx="5270046" cy="1133019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EB05F03-F889-5AEB-A8F4-27F5FE43E2DD}"/>
              </a:ext>
            </a:extLst>
          </p:cNvPr>
          <p:cNvSpPr/>
          <p:nvPr/>
        </p:nvSpPr>
        <p:spPr>
          <a:xfrm>
            <a:off x="252203" y="56170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</a:t>
            </a:r>
            <a:r>
              <a:rPr lang="el-GR" dirty="0" err="1">
                <a:solidFill>
                  <a:schemeClr val="tx1"/>
                </a:solidFill>
              </a:rPr>
              <a:t>σσ</a:t>
            </a:r>
            <a:r>
              <a:rPr lang="el-GR" dirty="0">
                <a:solidFill>
                  <a:schemeClr val="tx1"/>
                </a:solidFill>
              </a:rPr>
              <a:t>. 56-57.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56A679-691C-373D-9069-200A88A8F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41571" r="8958"/>
          <a:stretch/>
        </p:blipFill>
        <p:spPr>
          <a:xfrm rot="5400000">
            <a:off x="8171089" y="1946502"/>
            <a:ext cx="5270046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9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B3B12-BB39-6D12-B4D7-ABD81A72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3C8D7FC-1569-D3B2-3C66-980A007A8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B843CA1C-44B8-1873-1408-AAE4916887F4}"/>
              </a:ext>
            </a:extLst>
          </p:cNvPr>
          <p:cNvSpPr/>
          <p:nvPr/>
        </p:nvSpPr>
        <p:spPr>
          <a:xfrm>
            <a:off x="4943475" y="601031"/>
            <a:ext cx="4572000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2400" b="1" dirty="0"/>
              <a:t>Βασικά χαρακτηριστικά της πόλης-κράτους</a:t>
            </a:r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73941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969A-209C-A686-29D4-0AD147580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BA657CF-95D7-0334-CB8C-A2CCBEF2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B74D75CF-1E29-FF18-6B1D-0F639A7B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F1763D6B-4263-7EC7-1061-83201676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F5D730E2-CF1F-2D36-D907-C67BBB24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EADCE638-DA72-0BD0-64E8-7B36E20C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4FA8274A-5602-63FA-B756-8C6259E5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1542CA81-1A6F-08CC-ABD3-FBA3B253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41008886-2C7C-FFDB-67C2-C33BD96B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20E23-37A2-7B2A-9CD6-47732D9E1DCA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73EFE672-CCFF-FA9E-4867-04A5F49EEF98}"/>
              </a:ext>
            </a:extLst>
          </p:cNvPr>
          <p:cNvSpPr/>
          <p:nvPr/>
        </p:nvSpPr>
        <p:spPr>
          <a:xfrm>
            <a:off x="5815013" y="1300163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9674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13197-0A3B-8032-09F2-3A16FDC8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837A1D07-FB1E-9D17-CF6E-3BC62598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2B501FC4-A746-DDF6-6225-80065801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C2BC00C4-DE6C-D4B3-9D10-45D347BF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EE6BD1CB-0AB2-5127-3BED-23F6C1DF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D5538257-ED66-908B-5F0A-1362891E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276F9E4D-1D70-4BD5-09D4-F05AFB37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53D42EB8-CF4E-C928-A949-DB92D44E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0F549110-B961-C20B-F069-F353F4DF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EAB8C-D19B-068B-0F83-209961DEF9B8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84DBD89-8EBE-6E62-50CC-07561E024B59}"/>
              </a:ext>
            </a:extLst>
          </p:cNvPr>
          <p:cNvSpPr/>
          <p:nvPr/>
        </p:nvSpPr>
        <p:spPr>
          <a:xfrm>
            <a:off x="4797508" y="2916036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5929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D7637-3633-632C-E430-2C891A11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8D90A277-9B3B-E66A-7097-91730F19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4" y="0"/>
            <a:ext cx="413840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ropolis Hand-drawn Comic Illustration. Acropolis. Vector Doodle Style  Cartoon Illustration Stock Vector - Illustration of graphic, artwork:  284382649">
            <a:extLst>
              <a:ext uri="{FF2B5EF4-FFF2-40B4-BE49-F238E27FC236}">
                <a16:creationId xmlns:a16="http://schemas.microsoft.com/office/drawing/2014/main" id="{9252AA83-E616-F663-366E-46B14BAC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4" y="612741"/>
            <a:ext cx="309106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metric Period - Gallery">
            <a:extLst>
              <a:ext uri="{FF2B5EF4-FFF2-40B4-BE49-F238E27FC236}">
                <a16:creationId xmlns:a16="http://schemas.microsoft.com/office/drawing/2014/main" id="{1E0BBB1E-155D-E282-1A75-10D634A5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01" y="283261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metric Period - Gallery">
            <a:extLst>
              <a:ext uri="{FF2B5EF4-FFF2-40B4-BE49-F238E27FC236}">
                <a16:creationId xmlns:a16="http://schemas.microsoft.com/office/drawing/2014/main" id="{95DB5F3C-705E-1D2C-57FA-F8FE5A4D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35" y="2916036"/>
            <a:ext cx="1548018" cy="9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metric Period - Gallery">
            <a:extLst>
              <a:ext uri="{FF2B5EF4-FFF2-40B4-BE49-F238E27FC236}">
                <a16:creationId xmlns:a16="http://schemas.microsoft.com/office/drawing/2014/main" id="{840C2B78-976B-BC0A-0709-1294277E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31" y="2803492"/>
            <a:ext cx="1862138" cy="11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ολιθική εποχή - Δασκαλέματα">
            <a:extLst>
              <a:ext uri="{FF2B5EF4-FFF2-40B4-BE49-F238E27FC236}">
                <a16:creationId xmlns:a16="http://schemas.microsoft.com/office/drawing/2014/main" id="{DB6C68B5-CB5B-3BD7-8BEA-9DEAEE43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50" y="3996267"/>
            <a:ext cx="33917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Νεολιθική Επανάσταση: Η απαρχή της οργανωμένης ζωής | OffLine Post">
            <a:extLst>
              <a:ext uri="{FF2B5EF4-FFF2-40B4-BE49-F238E27FC236}">
                <a16:creationId xmlns:a16="http://schemas.microsoft.com/office/drawing/2014/main" id="{E034451F-CF05-7C7C-0A60-D33B0C15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06" y="3996267"/>
            <a:ext cx="3760194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Αρχαία Αγορά της Αθήνας - Βικιπαίδεια">
            <a:extLst>
              <a:ext uri="{FF2B5EF4-FFF2-40B4-BE49-F238E27FC236}">
                <a16:creationId xmlns:a16="http://schemas.microsoft.com/office/drawing/2014/main" id="{D0349C8C-2229-E58E-E62C-89BB35EE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00" y="2803492"/>
            <a:ext cx="1895875" cy="12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CA5A0-B771-7EBD-A744-36F1AEC70F8E}"/>
              </a:ext>
            </a:extLst>
          </p:cNvPr>
          <p:cNvSpPr txBox="1"/>
          <p:nvPr/>
        </p:nvSpPr>
        <p:spPr>
          <a:xfrm>
            <a:off x="554049" y="4025387"/>
            <a:ext cx="4090218" cy="25545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άστυ - πόλη</a:t>
            </a:r>
          </a:p>
          <a:p>
            <a:r>
              <a:rPr lang="el-GR" sz="4000" dirty="0"/>
              <a:t>ακρόπολη</a:t>
            </a:r>
          </a:p>
          <a:p>
            <a:r>
              <a:rPr lang="el-GR" sz="4000" dirty="0"/>
              <a:t>αγορά</a:t>
            </a:r>
          </a:p>
          <a:p>
            <a:r>
              <a:rPr lang="el-GR" sz="4000" dirty="0"/>
              <a:t>ύπαιθρος χώρα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BD9501F7-F0C6-3F73-8ECA-020E4A210D02}"/>
              </a:ext>
            </a:extLst>
          </p:cNvPr>
          <p:cNvSpPr/>
          <p:nvPr/>
        </p:nvSpPr>
        <p:spPr>
          <a:xfrm>
            <a:off x="5900738" y="2861733"/>
            <a:ext cx="1071562" cy="614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239619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369</Words>
  <Application>Microsoft Office PowerPoint</Application>
  <PresentationFormat>Ευρεία οθόνη</PresentationFormat>
  <Paragraphs>132</Paragraphs>
  <Slides>30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475</cp:revision>
  <cp:lastPrinted>2024-12-16T05:00:07Z</cp:lastPrinted>
  <dcterms:created xsi:type="dcterms:W3CDTF">2024-09-11T17:26:53Z</dcterms:created>
  <dcterms:modified xsi:type="dcterms:W3CDTF">2026-01-22T15:00:10Z</dcterms:modified>
</cp:coreProperties>
</file>