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32" r:id="rId2"/>
    <p:sldId id="456" r:id="rId3"/>
    <p:sldId id="377" r:id="rId4"/>
    <p:sldId id="380" r:id="rId5"/>
    <p:sldId id="472" r:id="rId6"/>
    <p:sldId id="376" r:id="rId7"/>
    <p:sldId id="378" r:id="rId8"/>
    <p:sldId id="381" r:id="rId9"/>
    <p:sldId id="379" r:id="rId10"/>
    <p:sldId id="473" r:id="rId11"/>
    <p:sldId id="471" r:id="rId12"/>
    <p:sldId id="474" r:id="rId13"/>
    <p:sldId id="430" r:id="rId14"/>
    <p:sldId id="385" r:id="rId15"/>
    <p:sldId id="440" r:id="rId16"/>
    <p:sldId id="475" r:id="rId17"/>
    <p:sldId id="470" r:id="rId18"/>
    <p:sldId id="476" r:id="rId19"/>
    <p:sldId id="477" r:id="rId20"/>
    <p:sldId id="479" r:id="rId21"/>
    <p:sldId id="445" r:id="rId22"/>
    <p:sldId id="434" r:id="rId23"/>
    <p:sldId id="464" r:id="rId24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3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57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125346" y="740698"/>
            <a:ext cx="12030650" cy="52605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3200" b="1" dirty="0"/>
              <a:t>24</a:t>
            </a:r>
            <a:r>
              <a:rPr lang="el-GR" sz="3200" b="1" baseline="30000" dirty="0"/>
              <a:t>ο</a:t>
            </a:r>
            <a:r>
              <a:rPr lang="el-GR" sz="3200" b="1" dirty="0"/>
              <a:t> ΜΑΘΗΜΑ :  Ο Β΄ Ελληνικός Αποικισμός</a:t>
            </a:r>
            <a:endParaRPr lang="el-GR" sz="3200" b="1" dirty="0">
              <a:solidFill>
                <a:schemeClr val="tx1"/>
              </a:solidFill>
            </a:endParaRPr>
          </a:p>
          <a:p>
            <a:pPr algn="ctr"/>
            <a:r>
              <a:rPr lang="el-GR" sz="3200" b="1" dirty="0"/>
              <a:t>αίτια</a:t>
            </a:r>
            <a:r>
              <a:rPr lang="el-GR" sz="3200" dirty="0"/>
              <a:t>: οικονομικά και πολιτικά</a:t>
            </a:r>
            <a:endParaRPr lang="en-US" sz="3200" dirty="0"/>
          </a:p>
          <a:p>
            <a:pPr algn="ctr"/>
            <a:r>
              <a:rPr lang="el-GR" sz="3200" b="1" dirty="0"/>
              <a:t>αποικιακή εξάπλωση</a:t>
            </a:r>
            <a:r>
              <a:rPr lang="el-GR" sz="3200" dirty="0"/>
              <a:t>:  (α)Παράλια βόρειας Ελλάδας,</a:t>
            </a:r>
          </a:p>
          <a:p>
            <a:pPr algn="ctr"/>
            <a:r>
              <a:rPr lang="el-GR" sz="3200" dirty="0"/>
              <a:t>(β) Εύξεινος Πόντος,</a:t>
            </a:r>
          </a:p>
          <a:p>
            <a:pPr algn="ctr"/>
            <a:r>
              <a:rPr lang="el-GR" sz="3200" dirty="0"/>
              <a:t>(γ) Νότια Ιταλία – Σικελία («Μεγάλη Ελλάδα»),</a:t>
            </a:r>
          </a:p>
          <a:p>
            <a:pPr algn="ctr"/>
            <a:r>
              <a:rPr lang="el-GR" sz="3200" dirty="0"/>
              <a:t>(δ) παράλια Γαλλίας και Ισπανίας,</a:t>
            </a:r>
          </a:p>
          <a:p>
            <a:pPr algn="ctr"/>
            <a:r>
              <a:rPr lang="el-GR" sz="3200" dirty="0"/>
              <a:t>(ε) παράλια Κυρηναϊκής και Αιγύπτου </a:t>
            </a:r>
          </a:p>
          <a:p>
            <a:pPr algn="ctr"/>
            <a:endParaRPr lang="el-GR" sz="3200" dirty="0">
              <a:solidFill>
                <a:schemeClr val="tx1"/>
              </a:solidFill>
            </a:endParaRPr>
          </a:p>
          <a:p>
            <a:endParaRPr lang="en-US" sz="1400" u="sng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69FCCEB-B6F5-E659-1B3C-D1A6A5004247}"/>
              </a:ext>
            </a:extLst>
          </p:cNvPr>
          <p:cNvSpPr/>
          <p:nvPr/>
        </p:nvSpPr>
        <p:spPr>
          <a:xfrm rot="19364853">
            <a:off x="8223278" y="4802516"/>
            <a:ext cx="3941898" cy="841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FBB03-5517-53C9-4111-3C716BE2C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4862408E-5B94-1199-043B-2E70A2880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2B544792-A3B0-86ED-D578-C5BB24ADB4FC}"/>
              </a:ext>
            </a:extLst>
          </p:cNvPr>
          <p:cNvSpPr/>
          <p:nvPr/>
        </p:nvSpPr>
        <p:spPr>
          <a:xfrm>
            <a:off x="4586288" y="194995"/>
            <a:ext cx="6732154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chemeClr val="tx1"/>
                </a:solidFill>
              </a:rPr>
              <a:t>Ανάλυση πηγής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89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Δημοσίευση, χάρτινο προϊόν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28262A46-54DB-7952-414F-9A2EB61D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1" t="23797" r="12449" b="7037"/>
          <a:stretch>
            <a:fillRect/>
          </a:stretch>
        </p:blipFill>
        <p:spPr>
          <a:xfrm rot="5400000">
            <a:off x="2169490" y="-1221113"/>
            <a:ext cx="5933734" cy="87296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7DFF41-9D20-40D6-CC8C-19401EB59589}"/>
              </a:ext>
            </a:extLst>
          </p:cNvPr>
          <p:cNvSpPr txBox="1"/>
          <p:nvPr/>
        </p:nvSpPr>
        <p:spPr>
          <a:xfrm>
            <a:off x="4787502" y="5534621"/>
            <a:ext cx="7190187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Claude Mosse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i="1" dirty="0"/>
              <a:t>Η αρχαϊκή Ελλάδα, από τον Όμηρο ως τον Αισχύλο : 8ος-6ος αιώνας π.Χ</a:t>
            </a:r>
            <a:r>
              <a:rPr lang="el-GR" dirty="0"/>
              <a:t>., Μορφωτικό Ίδρυμα Εθνικής  Τραπέζης, Αθήνα 1991, σελ. 131.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531943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βιβλίο, μελά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8A6E5C9-5543-1E69-84BE-5D3EB0222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4908" r="47083" b="4537"/>
          <a:stretch>
            <a:fillRect/>
          </a:stretch>
        </p:blipFill>
        <p:spPr>
          <a:xfrm rot="5400000">
            <a:off x="3137464" y="-2075399"/>
            <a:ext cx="5917069" cy="11635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0EB6543-B9E8-08A9-BBA4-2F32C7F7E421}"/>
              </a:ext>
            </a:extLst>
          </p:cNvPr>
          <p:cNvSpPr/>
          <p:nvPr/>
        </p:nvSpPr>
        <p:spPr>
          <a:xfrm>
            <a:off x="278294" y="0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 63.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36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56" y="240845"/>
            <a:ext cx="4093060" cy="27976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540855" y="2071689"/>
            <a:ext cx="3996358" cy="3729036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αποικιακή εξάπλωση</a:t>
            </a:r>
            <a:r>
              <a:rPr lang="el-GR" dirty="0">
                <a:solidFill>
                  <a:schemeClr val="tx1"/>
                </a:solidFill>
              </a:rPr>
              <a:t>:</a:t>
            </a: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  (α)Παράλια βόρειας Ελλάδας,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(β) Εύξεινος Πόντος,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(γ) Νότια Ιταλία – Σικελία («Μεγάλη Ελλάδα»),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(δ) παράλια Γαλλίας και Ισπανίας,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(ε) παράλια Κυρηναϊκής και Αιγύπτου </a:t>
            </a:r>
          </a:p>
          <a:p>
            <a:pPr algn="ctr"/>
            <a:endParaRPr lang="el-CY" sz="2800" b="1" dirty="0">
              <a:solidFill>
                <a:schemeClr val="tx1"/>
              </a:solidFill>
            </a:endParaRPr>
          </a:p>
        </p:txBody>
      </p:sp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A560315D-FA12-6B0A-C948-427883BAA506}"/>
              </a:ext>
            </a:extLst>
          </p:cNvPr>
          <p:cNvSpPr/>
          <p:nvPr/>
        </p:nvSpPr>
        <p:spPr>
          <a:xfrm>
            <a:off x="7677912" y="2207255"/>
            <a:ext cx="3973233" cy="3008182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αίτια</a:t>
            </a:r>
            <a:r>
              <a:rPr lang="el-GR" sz="2800" dirty="0">
                <a:solidFill>
                  <a:schemeClr val="tx1"/>
                </a:solidFill>
              </a:rPr>
              <a:t>: οικονομικά και πολιτικά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endParaRPr lang="el-G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54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39660-091B-78F3-9120-1172927F6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B649ED00-42F0-8F61-F23B-265FBACF5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4" y="0"/>
            <a:ext cx="413840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2073B-1878-4078-E40F-12BB0EBE1E6E}"/>
              </a:ext>
            </a:extLst>
          </p:cNvPr>
          <p:cNvSpPr txBox="1"/>
          <p:nvPr/>
        </p:nvSpPr>
        <p:spPr>
          <a:xfrm>
            <a:off x="5550488" y="329684"/>
            <a:ext cx="609361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800" b="1" dirty="0">
                <a:solidFill>
                  <a:srgbClr val="FF0000"/>
                </a:solidFill>
              </a:rPr>
              <a:t>Β’ Ελληνικός Αποικισμός</a:t>
            </a:r>
          </a:p>
          <a:p>
            <a:endParaRPr lang="el-GR" sz="3600" dirty="0"/>
          </a:p>
          <a:p>
            <a:endParaRPr lang="el-GR" sz="3600" dirty="0"/>
          </a:p>
          <a:p>
            <a:endParaRPr lang="el-GR" sz="3600" dirty="0"/>
          </a:p>
          <a:p>
            <a:r>
              <a:rPr lang="el-GR" sz="3600" dirty="0"/>
              <a:t>1. Αρχαϊκή Εποχή  </a:t>
            </a:r>
          </a:p>
          <a:p>
            <a:r>
              <a:rPr lang="el-GR" sz="3600" dirty="0"/>
              <a:t>2.Γεωμετρική  Εποχή </a:t>
            </a:r>
          </a:p>
          <a:p>
            <a:r>
              <a:rPr lang="el-GR" sz="3600" dirty="0"/>
              <a:t>3.Εποχή του Χαλκού </a:t>
            </a:r>
            <a:endParaRPr lang="el-CY" sz="3600" dirty="0"/>
          </a:p>
        </p:txBody>
      </p:sp>
    </p:spTree>
    <p:extLst>
      <p:ext uri="{BB962C8B-B14F-4D97-AF65-F5344CB8AC3E}">
        <p14:creationId xmlns:p14="http://schemas.microsoft.com/office/powerpoint/2010/main" val="3746962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1AEAC4CB-114B-4428-A75D-4F8CE2F8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4" y="0"/>
            <a:ext cx="413840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5D9343-6FEC-1C12-EFA5-684349BC5343}"/>
              </a:ext>
            </a:extLst>
          </p:cNvPr>
          <p:cNvSpPr txBox="1"/>
          <p:nvPr/>
        </p:nvSpPr>
        <p:spPr>
          <a:xfrm>
            <a:off x="5550488" y="329684"/>
            <a:ext cx="609361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800" b="1" dirty="0">
                <a:solidFill>
                  <a:srgbClr val="FF0000"/>
                </a:solidFill>
              </a:rPr>
              <a:t>Μεγάλη Ελλάδα</a:t>
            </a:r>
          </a:p>
          <a:p>
            <a:endParaRPr lang="el-GR" sz="3600" dirty="0"/>
          </a:p>
          <a:p>
            <a:endParaRPr lang="el-GR" sz="3600" dirty="0"/>
          </a:p>
          <a:p>
            <a:endParaRPr lang="el-GR" sz="3600" dirty="0"/>
          </a:p>
          <a:p>
            <a:r>
              <a:rPr lang="el-GR" sz="3600" dirty="0"/>
              <a:t>1.Νότια Ιταλία – Σικελία </a:t>
            </a:r>
          </a:p>
          <a:p>
            <a:r>
              <a:rPr lang="el-GR" sz="3600" dirty="0"/>
              <a:t>2.Κύπρος</a:t>
            </a:r>
          </a:p>
          <a:p>
            <a:r>
              <a:rPr lang="el-GR" sz="3600" dirty="0"/>
              <a:t>3.Βόρεια Ελλάδα</a:t>
            </a:r>
            <a:endParaRPr lang="el-CY" sz="3600" dirty="0"/>
          </a:p>
        </p:txBody>
      </p:sp>
    </p:spTree>
    <p:extLst>
      <p:ext uri="{BB962C8B-B14F-4D97-AF65-F5344CB8AC3E}">
        <p14:creationId xmlns:p14="http://schemas.microsoft.com/office/powerpoint/2010/main" val="454286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5342D-D4AF-1393-EEC2-7CB2F97F9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5352AA6F-AF73-1B45-807E-1C93B3460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4" y="0"/>
            <a:ext cx="413840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4CD30E-DD24-FFE7-25F0-5282F055929A}"/>
              </a:ext>
            </a:extLst>
          </p:cNvPr>
          <p:cNvSpPr txBox="1"/>
          <p:nvPr/>
        </p:nvSpPr>
        <p:spPr>
          <a:xfrm>
            <a:off x="5550488" y="329684"/>
            <a:ext cx="609361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800" b="1" dirty="0">
                <a:solidFill>
                  <a:srgbClr val="FF0000"/>
                </a:solidFill>
              </a:rPr>
              <a:t>αποικιακή εξάπλωση</a:t>
            </a:r>
            <a:r>
              <a:rPr lang="el-GR" sz="4800" dirty="0">
                <a:solidFill>
                  <a:srgbClr val="FF0000"/>
                </a:solidFill>
              </a:rPr>
              <a:t>: </a:t>
            </a:r>
          </a:p>
          <a:p>
            <a:pPr algn="ctr"/>
            <a:endParaRPr lang="el-GR" sz="3600" dirty="0"/>
          </a:p>
          <a:p>
            <a:pPr algn="ctr"/>
            <a:r>
              <a:rPr lang="el-GR" sz="3600" dirty="0"/>
              <a:t>1.Νότια Ιταλία – Σικελία </a:t>
            </a:r>
          </a:p>
          <a:p>
            <a:pPr algn="ctr"/>
            <a:r>
              <a:rPr lang="el-GR" sz="3600" dirty="0"/>
              <a:t>2. Παράλια Μικράς Ασίας</a:t>
            </a:r>
          </a:p>
          <a:p>
            <a:pPr algn="ctr"/>
            <a:r>
              <a:rPr lang="el-GR" sz="3600" dirty="0"/>
              <a:t>3.Αιγαίο</a:t>
            </a:r>
          </a:p>
          <a:p>
            <a:pPr algn="ctr"/>
            <a:r>
              <a:rPr lang="el-GR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8699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5A7EE-CEC3-7519-B047-F23E8748D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A936FA93-B38A-3025-C604-56DDF3C7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6" y="0"/>
            <a:ext cx="41384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 descr="Εικόνα που περιέχει κείμενο, χάρτης, βιβλίο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F6BA0201-9D2F-75C4-BFAD-6FA2A5F2B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2" t="15296" r="11804" b="19413"/>
          <a:stretch>
            <a:fillRect/>
          </a:stretch>
        </p:blipFill>
        <p:spPr>
          <a:xfrm>
            <a:off x="5072064" y="0"/>
            <a:ext cx="6743700" cy="6743700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0E1DC465-DFA2-FBFF-07BD-54281223E054}"/>
              </a:ext>
            </a:extLst>
          </p:cNvPr>
          <p:cNvSpPr/>
          <p:nvPr/>
        </p:nvSpPr>
        <p:spPr>
          <a:xfrm>
            <a:off x="488052" y="2200275"/>
            <a:ext cx="1957387" cy="84296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Β Ελληνικός  Αποικισμός</a:t>
            </a:r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6B0D1ECD-6138-A8E9-5540-63AD4A9A3505}"/>
              </a:ext>
            </a:extLst>
          </p:cNvPr>
          <p:cNvSpPr/>
          <p:nvPr/>
        </p:nvSpPr>
        <p:spPr>
          <a:xfrm>
            <a:off x="488052" y="564356"/>
            <a:ext cx="1957387" cy="84296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 Ελληνικός  Αποικισμός </a:t>
            </a:r>
            <a:endParaRPr lang="el-CY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B7FA4231-6734-8AD0-67A0-15B80585A4DF}"/>
              </a:ext>
            </a:extLst>
          </p:cNvPr>
          <p:cNvSpPr/>
          <p:nvPr/>
        </p:nvSpPr>
        <p:spPr>
          <a:xfrm>
            <a:off x="488052" y="3552825"/>
            <a:ext cx="1957387" cy="84296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Γεωμετρική Εποχή</a:t>
            </a:r>
            <a:endParaRPr lang="el-CY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2938605-A9E0-75C7-3C76-5542665F39FC}"/>
              </a:ext>
            </a:extLst>
          </p:cNvPr>
          <p:cNvSpPr/>
          <p:nvPr/>
        </p:nvSpPr>
        <p:spPr>
          <a:xfrm>
            <a:off x="488052" y="5010150"/>
            <a:ext cx="1957387" cy="84296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Αρχαϊκή Εποχή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768221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39784-10AF-F3F9-D68D-16659BDF5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D9C3C10C-7167-3324-8E48-59D039B01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FB6AD96-9B50-4E8D-07F5-90A691B23FC4}"/>
              </a:ext>
            </a:extLst>
          </p:cNvPr>
          <p:cNvSpPr/>
          <p:nvPr/>
        </p:nvSpPr>
        <p:spPr>
          <a:xfrm>
            <a:off x="4586288" y="194995"/>
            <a:ext cx="6732154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8800" dirty="0"/>
              <a:t>Αίτια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90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F60E4-6D10-0668-B91E-8A04698B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74CA0525-EDD4-164F-79B2-2A11770C8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6" y="0"/>
            <a:ext cx="41384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66C5239-474D-E39F-94F2-F7179FBD937F}"/>
              </a:ext>
            </a:extLst>
          </p:cNvPr>
          <p:cNvSpPr/>
          <p:nvPr/>
        </p:nvSpPr>
        <p:spPr>
          <a:xfrm>
            <a:off x="488052" y="2200275"/>
            <a:ext cx="1957387" cy="84296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Β Ελληνικός  Αποικισμός</a:t>
            </a:r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5180EE07-378A-49A1-13C2-89870FF0377C}"/>
              </a:ext>
            </a:extLst>
          </p:cNvPr>
          <p:cNvSpPr/>
          <p:nvPr/>
        </p:nvSpPr>
        <p:spPr>
          <a:xfrm>
            <a:off x="488052" y="564356"/>
            <a:ext cx="1957387" cy="84296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 Ελληνικός  Αποικισμός </a:t>
            </a:r>
            <a:endParaRPr lang="el-CY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AC3C86FA-38BF-AD33-26B4-2518D62BAF8E}"/>
              </a:ext>
            </a:extLst>
          </p:cNvPr>
          <p:cNvSpPr/>
          <p:nvPr/>
        </p:nvSpPr>
        <p:spPr>
          <a:xfrm>
            <a:off x="488052" y="3552825"/>
            <a:ext cx="1957387" cy="84296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Γεωμετρική Εποχή</a:t>
            </a:r>
            <a:endParaRPr lang="el-CY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EE4BFDAB-B197-E005-4FD7-B90D512769A9}"/>
              </a:ext>
            </a:extLst>
          </p:cNvPr>
          <p:cNvSpPr/>
          <p:nvPr/>
        </p:nvSpPr>
        <p:spPr>
          <a:xfrm>
            <a:off x="488052" y="5010150"/>
            <a:ext cx="1957387" cy="84296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Αρχαϊκή Εποχή </a:t>
            </a:r>
            <a:endParaRPr lang="el-CY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DCE7EE0-B493-25B1-8E91-5CDBAC409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8834" r="32751" b="15224"/>
          <a:stretch/>
        </p:blipFill>
        <p:spPr>
          <a:xfrm rot="5400000">
            <a:off x="4944023" y="129137"/>
            <a:ext cx="6215062" cy="629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18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Θεόδωρος Κα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τσουλάκος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Γεωργί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i="1" dirty="0">
                <a:solidFill>
                  <a:schemeClr val="tx1"/>
                </a:solidFill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r>
              <a:rPr lang="el-GR" dirty="0" err="1">
                <a:solidFill>
                  <a:schemeClr val="tx1"/>
                </a:solidFill>
                <a:ea typeface="Aptos" panose="020B0004020202020204" pitchFamily="34" charset="0"/>
              </a:rPr>
              <a:t>σσ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. 43-44. </a:t>
            </a:r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υπολογιστής, συσκευή προβολής, πολυμέσα&#10;&#10;Περιγραφή που δημιουργήθηκε αυτόματα">
            <a:extLst>
              <a:ext uri="{FF2B5EF4-FFF2-40B4-BE49-F238E27FC236}">
                <a16:creationId xmlns:a16="http://schemas.microsoft.com/office/drawing/2014/main" id="{38D9EA5D-8C91-BB88-14F7-6FA7FBE19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17708" b="18542"/>
          <a:stretch/>
        </p:blipFill>
        <p:spPr>
          <a:xfrm>
            <a:off x="2914352" y="171450"/>
            <a:ext cx="6363294" cy="58864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15C1D8-58CF-1FCA-D4CB-16BA9006483C}"/>
              </a:ext>
            </a:extLst>
          </p:cNvPr>
          <p:cNvSpPr txBox="1"/>
          <p:nvPr/>
        </p:nvSpPr>
        <p:spPr>
          <a:xfrm>
            <a:off x="108942" y="6211669"/>
            <a:ext cx="1197411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b="1" dirty="0"/>
              <a:t>Το φαινόμενο των μεταναστεύσεων στη σύγχρονη εποχή, τα αίτια που διαχρονικά ωθούν τους ανθρώπους σε αναζήτηση νέας πατρίδας</a:t>
            </a:r>
            <a:endParaRPr lang="el-CY" b="1" dirty="0"/>
          </a:p>
        </p:txBody>
      </p:sp>
    </p:spTree>
    <p:extLst>
      <p:ext uri="{BB962C8B-B14F-4D97-AF65-F5344CB8AC3E}">
        <p14:creationId xmlns:p14="http://schemas.microsoft.com/office/powerpoint/2010/main" val="1437529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5190FD50-8224-6B5F-9CEE-DEA72490A755}"/>
              </a:ext>
            </a:extLst>
          </p:cNvPr>
          <p:cNvSpPr/>
          <p:nvPr/>
        </p:nvSpPr>
        <p:spPr>
          <a:xfrm>
            <a:off x="3000969" y="2571750"/>
            <a:ext cx="2157412" cy="2271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επικράτηση πολιτικών αντιπάλων</a:t>
            </a:r>
            <a:endParaRPr lang="el-CY" b="1" dirty="0"/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F00A32A8-2BF2-18B9-0667-E55D94DE36F6}"/>
              </a:ext>
            </a:extLst>
          </p:cNvPr>
          <p:cNvSpPr/>
          <p:nvPr/>
        </p:nvSpPr>
        <p:spPr>
          <a:xfrm>
            <a:off x="0" y="2571750"/>
            <a:ext cx="2927145" cy="2271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επιθυμία απόκτησης καλλιεργήσιμης γης</a:t>
            </a:r>
            <a:endParaRPr lang="el-CY" b="1" dirty="0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C409FFC2-2A43-56E4-4ECF-22093C40D3E5}"/>
              </a:ext>
            </a:extLst>
          </p:cNvPr>
          <p:cNvSpPr/>
          <p:nvPr/>
        </p:nvSpPr>
        <p:spPr>
          <a:xfrm>
            <a:off x="7795619" y="199489"/>
            <a:ext cx="4191594" cy="340096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333333"/>
                </a:solidFill>
                <a:latin typeface="Tahoma" panose="020B0604030504040204" pitchFamily="34" charset="0"/>
              </a:rPr>
              <a:t>η ανάγκη προμήθειας </a:t>
            </a:r>
            <a:r>
              <a:rPr lang="el-GR" b="1" dirty="0">
                <a:solidFill>
                  <a:srgbClr val="333333"/>
                </a:solidFill>
                <a:latin typeface="Tahoma" panose="020B0604030504040204" pitchFamily="34" charset="0"/>
              </a:rPr>
              <a:t>σιδηρομεταλλεύματος</a:t>
            </a:r>
            <a:endParaRPr lang="el-CY" b="1" dirty="0"/>
          </a:p>
          <a:p>
            <a:pPr algn="ctr"/>
            <a:endParaRPr lang="el-CY" dirty="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78158BBF-2248-5D03-EA0F-6E978EFDADFC}"/>
              </a:ext>
            </a:extLst>
          </p:cNvPr>
          <p:cNvSpPr/>
          <p:nvPr/>
        </p:nvSpPr>
        <p:spPr>
          <a:xfrm>
            <a:off x="598885" y="42863"/>
            <a:ext cx="2447925" cy="2271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i="0" dirty="0">
                <a:solidFill>
                  <a:srgbClr val="1E1E1F"/>
                </a:solidFill>
                <a:effectLst/>
                <a:latin typeface="Helvetica" panose="020B0604020202020204" pitchFamily="34" charset="0"/>
              </a:rPr>
              <a:t>εθνικές, θρησκευτικές, φυλετικές, πολιτικές και πολιτιστικές διώξεις</a:t>
            </a:r>
            <a:endParaRPr lang="el-CY" b="1" dirty="0"/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EA3244DB-B9CF-6667-4DFB-0447D5A2A6D4}"/>
              </a:ext>
            </a:extLst>
          </p:cNvPr>
          <p:cNvSpPr/>
          <p:nvPr/>
        </p:nvSpPr>
        <p:spPr>
          <a:xfrm>
            <a:off x="3363515" y="135196"/>
            <a:ext cx="2447925" cy="2271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1E1E1F"/>
                </a:solidFill>
                <a:latin typeface="Helvetica" panose="020B0604020202020204" pitchFamily="34" charset="0"/>
              </a:rPr>
              <a:t>υψηλή ανεργία</a:t>
            </a:r>
            <a:endParaRPr lang="el-CY" b="1" dirty="0"/>
          </a:p>
          <a:p>
            <a:pPr algn="ctr"/>
            <a:endParaRPr lang="el-CY" dirty="0"/>
          </a:p>
        </p:txBody>
      </p:sp>
      <p:sp>
        <p:nvSpPr>
          <p:cNvPr id="17" name="Οβάλ 16">
            <a:extLst>
              <a:ext uri="{FF2B5EF4-FFF2-40B4-BE49-F238E27FC236}">
                <a16:creationId xmlns:a16="http://schemas.microsoft.com/office/drawing/2014/main" id="{464A0E5F-EF17-E7EF-55E0-04B2A421CDC1}"/>
              </a:ext>
            </a:extLst>
          </p:cNvPr>
          <p:cNvSpPr/>
          <p:nvPr/>
        </p:nvSpPr>
        <p:spPr>
          <a:xfrm>
            <a:off x="5564383" y="1678246"/>
            <a:ext cx="2447925" cy="2271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1E1E1F"/>
                </a:solidFill>
                <a:latin typeface="Helvetica" panose="020B0604020202020204" pitchFamily="34" charset="0"/>
              </a:rPr>
              <a:t>υψηλότεροι μισθοί</a:t>
            </a:r>
            <a:endParaRPr lang="el-CY" b="1" dirty="0"/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C4873325-DEC2-9513-A798-B07C71146974}"/>
              </a:ext>
            </a:extLst>
          </p:cNvPr>
          <p:cNvSpPr/>
          <p:nvPr/>
        </p:nvSpPr>
        <p:spPr>
          <a:xfrm>
            <a:off x="1629369" y="4586288"/>
            <a:ext cx="2447925" cy="2271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1E1E1F"/>
                </a:solidFill>
                <a:latin typeface="Helvetica" panose="020B0604020202020204" pitchFamily="34" charset="0"/>
              </a:rPr>
              <a:t>δημογραφική αλλαγή</a:t>
            </a:r>
            <a:endParaRPr lang="el-CY" b="1" dirty="0"/>
          </a:p>
          <a:p>
            <a:pPr algn="ctr"/>
            <a:endParaRPr lang="el-CY" dirty="0"/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518981B4-BA2D-CBE5-EB73-722B79A2EAB9}"/>
              </a:ext>
            </a:extLst>
          </p:cNvPr>
          <p:cNvSpPr/>
          <p:nvPr/>
        </p:nvSpPr>
        <p:spPr>
          <a:xfrm>
            <a:off x="7359249" y="3429000"/>
            <a:ext cx="2556276" cy="2271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1E1E1F"/>
                </a:solidFill>
                <a:latin typeface="Helvetica" panose="020B0604020202020204" pitchFamily="34" charset="0"/>
              </a:rPr>
              <a:t>καλύτερες ευκαιρίες απασχόλησης</a:t>
            </a:r>
            <a:endParaRPr lang="el-CY" b="1" dirty="0"/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5E421DDE-3FE0-0C95-B253-3E7D5C92B145}"/>
              </a:ext>
            </a:extLst>
          </p:cNvPr>
          <p:cNvSpPr/>
          <p:nvPr/>
        </p:nvSpPr>
        <p:spPr>
          <a:xfrm>
            <a:off x="4648197" y="4213741"/>
            <a:ext cx="2447925" cy="2271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1E1E1F"/>
                </a:solidFill>
                <a:latin typeface="Helvetica" panose="020B0604020202020204" pitchFamily="34" charset="0"/>
              </a:rPr>
              <a:t>υψηλότερο βιοτικό επίπεδο </a:t>
            </a:r>
            <a:endParaRPr lang="el-CY" b="1" dirty="0"/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49093884-FC49-544E-1C73-6281C2562CC8}"/>
              </a:ext>
            </a:extLst>
          </p:cNvPr>
          <p:cNvSpPr/>
          <p:nvPr/>
        </p:nvSpPr>
        <p:spPr>
          <a:xfrm>
            <a:off x="9744075" y="4310539"/>
            <a:ext cx="2447925" cy="2271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1E1E1F"/>
                </a:solidFill>
                <a:latin typeface="Helvetica" panose="020B0604020202020204" pitchFamily="34" charset="0"/>
              </a:rPr>
              <a:t>ευκαιρίες εκπαίδευσης</a:t>
            </a:r>
            <a:endParaRPr lang="el-CY" b="1" dirty="0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D16034BE-DE5F-6298-A109-19646FAE18F7}"/>
              </a:ext>
            </a:extLst>
          </p:cNvPr>
          <p:cNvSpPr/>
          <p:nvPr/>
        </p:nvSpPr>
        <p:spPr>
          <a:xfrm>
            <a:off x="6096000" y="199489"/>
            <a:ext cx="1946676" cy="9577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ΑΙΤΙΑ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869919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A46E1-A305-2543-5F4D-3B1B69B8B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AE91CF9E-92AB-11C7-93D0-ACD3A2853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3BFA3984-B16F-067A-AFC5-CD6B7B1E7B17}"/>
              </a:ext>
            </a:extLst>
          </p:cNvPr>
          <p:cNvSpPr/>
          <p:nvPr/>
        </p:nvSpPr>
        <p:spPr>
          <a:xfrm>
            <a:off x="4586288" y="194995"/>
            <a:ext cx="6732154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/>
              <a:t>Αποικιακή εξάπλωση</a:t>
            </a:r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26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βιβλίο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91D0E1E3-6BDA-655A-1102-74807781B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6" r="11804" b="19413"/>
          <a:stretch/>
        </p:blipFill>
        <p:spPr>
          <a:xfrm>
            <a:off x="55310" y="0"/>
            <a:ext cx="12136690" cy="6696255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4CA2F1A-3AFE-32C3-31C9-F749E8CF1813}"/>
              </a:ext>
            </a:extLst>
          </p:cNvPr>
          <p:cNvSpPr/>
          <p:nvPr/>
        </p:nvSpPr>
        <p:spPr>
          <a:xfrm>
            <a:off x="278294" y="0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 63.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41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573AEE-0C32-4020-847F-1DC3FFEDE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 b="9091"/>
          <a:stretch/>
        </p:blipFill>
        <p:spPr bwMode="auto">
          <a:xfrm>
            <a:off x="214312" y="114301"/>
            <a:ext cx="11977687" cy="67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A1DE162A-3E06-EE50-936D-7C1FD25B323D}"/>
              </a:ext>
            </a:extLst>
          </p:cNvPr>
          <p:cNvSpPr/>
          <p:nvPr/>
        </p:nvSpPr>
        <p:spPr>
          <a:xfrm>
            <a:off x="400050" y="4286250"/>
            <a:ext cx="2354873" cy="20716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 b="1" kern="10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</a:t>
            </a:r>
            <a:r>
              <a:rPr lang="el-GR" sz="1800" b="1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εριοχές  του  Β’  Ελληνικού Αποικισμού</a:t>
            </a:r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9D97A1FB-7BD4-E37E-0855-218A2EF6CCDC}"/>
              </a:ext>
            </a:extLst>
          </p:cNvPr>
          <p:cNvSpPr/>
          <p:nvPr/>
        </p:nvSpPr>
        <p:spPr>
          <a:xfrm>
            <a:off x="7229474" y="1343025"/>
            <a:ext cx="168592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6D486BCF-1DC8-080A-7132-1D5B498B6F97}"/>
              </a:ext>
            </a:extLst>
          </p:cNvPr>
          <p:cNvSpPr/>
          <p:nvPr/>
        </p:nvSpPr>
        <p:spPr>
          <a:xfrm>
            <a:off x="9339262" y="1343025"/>
            <a:ext cx="168592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06F31E20-BC5F-0F71-E4B2-DBC489879739}"/>
              </a:ext>
            </a:extLst>
          </p:cNvPr>
          <p:cNvSpPr/>
          <p:nvPr/>
        </p:nvSpPr>
        <p:spPr>
          <a:xfrm>
            <a:off x="4810124" y="2571750"/>
            <a:ext cx="168592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BD67AC9D-48D3-A4FB-861C-B0A933E4CC38}"/>
              </a:ext>
            </a:extLst>
          </p:cNvPr>
          <p:cNvSpPr/>
          <p:nvPr/>
        </p:nvSpPr>
        <p:spPr>
          <a:xfrm>
            <a:off x="2352674" y="2571750"/>
            <a:ext cx="168592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B4BB1CB1-74E4-A2A2-0AE0-28556529529B}"/>
              </a:ext>
            </a:extLst>
          </p:cNvPr>
          <p:cNvSpPr/>
          <p:nvPr/>
        </p:nvSpPr>
        <p:spPr>
          <a:xfrm>
            <a:off x="8915399" y="5057775"/>
            <a:ext cx="168592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28943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8B66E-3D54-1F30-7DD8-59E390933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5E79F0-B6AB-EE64-130B-722CC91A2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 b="9091"/>
          <a:stretch/>
        </p:blipFill>
        <p:spPr bwMode="auto">
          <a:xfrm>
            <a:off x="214312" y="114301"/>
            <a:ext cx="11977687" cy="67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43D001BD-DC7E-A910-8BFF-DB27320BEE28}"/>
              </a:ext>
            </a:extLst>
          </p:cNvPr>
          <p:cNvSpPr/>
          <p:nvPr/>
        </p:nvSpPr>
        <p:spPr>
          <a:xfrm>
            <a:off x="400050" y="4286250"/>
            <a:ext cx="2354873" cy="20716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 b="1" kern="10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</a:t>
            </a:r>
            <a:r>
              <a:rPr lang="el-GR" sz="1800" b="1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εριοχές  του  Β’  Ελληνικού Αποικισμού</a:t>
            </a:r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963ECF5D-CD41-774C-0FF1-4B8400605D18}"/>
              </a:ext>
            </a:extLst>
          </p:cNvPr>
          <p:cNvSpPr/>
          <p:nvPr/>
        </p:nvSpPr>
        <p:spPr>
          <a:xfrm>
            <a:off x="7229474" y="1343025"/>
            <a:ext cx="168592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(α) </a:t>
            </a:r>
            <a:r>
              <a:rPr lang="el-CY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Παράλια β</a:t>
            </a:r>
            <a:r>
              <a:rPr lang="el-CY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όρει</a:t>
            </a:r>
            <a:r>
              <a:rPr lang="el-CY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ας Ελλάδας 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031C43F7-9798-B363-0464-031EB2952B1E}"/>
              </a:ext>
            </a:extLst>
          </p:cNvPr>
          <p:cNvSpPr/>
          <p:nvPr/>
        </p:nvSpPr>
        <p:spPr>
          <a:xfrm>
            <a:off x="9339262" y="1343025"/>
            <a:ext cx="168592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(β) </a:t>
            </a:r>
            <a:r>
              <a:rPr lang="el-CY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Εύξεινος Πόντος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E354B995-4A85-7871-4E3F-24A6D152CD2E}"/>
              </a:ext>
            </a:extLst>
          </p:cNvPr>
          <p:cNvSpPr/>
          <p:nvPr/>
        </p:nvSpPr>
        <p:spPr>
          <a:xfrm>
            <a:off x="4810124" y="2571750"/>
            <a:ext cx="2190751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(γ) </a:t>
            </a:r>
            <a:r>
              <a:rPr lang="el-CY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Νότι</a:t>
            </a:r>
            <a:r>
              <a:rPr lang="el-CY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 Ιταλία – Σικελία «Μεγάλη Ελλάδα»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E0EF0ABE-9530-3404-FB8D-616B652DFCE5}"/>
              </a:ext>
            </a:extLst>
          </p:cNvPr>
          <p:cNvSpPr/>
          <p:nvPr/>
        </p:nvSpPr>
        <p:spPr>
          <a:xfrm>
            <a:off x="2352674" y="2571750"/>
            <a:ext cx="168592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(δ) </a:t>
            </a:r>
            <a:r>
              <a:rPr lang="el-CY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παράλια Γα</a:t>
            </a:r>
            <a:r>
              <a:rPr lang="el-CY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λλί</a:t>
            </a:r>
            <a:r>
              <a:rPr lang="el-CY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ας και Ισπανίας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3553B8DA-7B8D-9AE5-7D57-DC43F756D9F7}"/>
              </a:ext>
            </a:extLst>
          </p:cNvPr>
          <p:cNvSpPr/>
          <p:nvPr/>
        </p:nvSpPr>
        <p:spPr>
          <a:xfrm>
            <a:off x="8915399" y="5057775"/>
            <a:ext cx="168592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(ε)</a:t>
            </a:r>
            <a:r>
              <a:rPr lang="el-CY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παράλια </a:t>
            </a:r>
            <a:r>
              <a:rPr lang="el-CY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Κυρην</a:t>
            </a:r>
            <a:r>
              <a:rPr lang="el-CY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αϊκής και Αιγύπτου</a:t>
            </a:r>
          </a:p>
        </p:txBody>
      </p:sp>
    </p:spTree>
    <p:extLst>
      <p:ext uri="{BB962C8B-B14F-4D97-AF65-F5344CB8AC3E}">
        <p14:creationId xmlns:p14="http://schemas.microsoft.com/office/powerpoint/2010/main" val="274293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FA8B4B-CA29-4F44-D5C2-648C88B34406}"/>
              </a:ext>
            </a:extLst>
          </p:cNvPr>
          <p:cNvSpPr txBox="1"/>
          <p:nvPr/>
        </p:nvSpPr>
        <p:spPr>
          <a:xfrm>
            <a:off x="560784" y="404011"/>
            <a:ext cx="9969103" cy="4705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b="1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</a:t>
            </a:r>
            <a:r>
              <a:rPr lang="el-GR" sz="32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εριοχές  του  Β’  Ελληνικού Αποικισμού  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CY" sz="3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(α) </a:t>
            </a:r>
            <a:r>
              <a:rPr lang="el-CY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Παράλια β</a:t>
            </a:r>
            <a:r>
              <a:rPr lang="el-CY" sz="3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όρει</a:t>
            </a:r>
            <a:r>
              <a:rPr lang="el-CY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ας Ελλάδας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(β) </a:t>
            </a:r>
            <a:r>
              <a:rPr lang="el-CY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Εύξεινος Πόντος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(γ) </a:t>
            </a:r>
            <a:r>
              <a:rPr lang="el-CY" sz="3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Νότι</a:t>
            </a:r>
            <a:r>
              <a:rPr lang="el-CY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 Ιταλία – Σικελία «Μεγάλη Ελλάδα»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(δ) </a:t>
            </a:r>
            <a:r>
              <a:rPr lang="el-CY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παράλια Γα</a:t>
            </a:r>
            <a:r>
              <a:rPr lang="el-CY" sz="3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λλί</a:t>
            </a:r>
            <a:r>
              <a:rPr lang="el-CY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ας και Ισπανίας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(ε)</a:t>
            </a:r>
            <a:r>
              <a:rPr lang="el-CY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παράλια </a:t>
            </a:r>
            <a:r>
              <a:rPr lang="el-CY" sz="3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Κυρην</a:t>
            </a:r>
            <a:r>
              <a:rPr lang="el-CY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αϊκής και Αιγύπτου</a:t>
            </a:r>
          </a:p>
        </p:txBody>
      </p:sp>
    </p:spTree>
    <p:extLst>
      <p:ext uri="{BB962C8B-B14F-4D97-AF65-F5344CB8AC3E}">
        <p14:creationId xmlns:p14="http://schemas.microsoft.com/office/powerpoint/2010/main" val="57204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</TotalTime>
  <Words>472</Words>
  <Application>Microsoft Office PowerPoint</Application>
  <PresentationFormat>Ευρεία οθόνη</PresentationFormat>
  <Paragraphs>108</Paragraphs>
  <Slides>23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Helvetica</vt:lpstr>
      <vt:lpstr>Tahoma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458</cp:revision>
  <cp:lastPrinted>2024-12-16T05:00:07Z</cp:lastPrinted>
  <dcterms:created xsi:type="dcterms:W3CDTF">2024-09-11T17:26:53Z</dcterms:created>
  <dcterms:modified xsi:type="dcterms:W3CDTF">2026-01-22T15:33:05Z</dcterms:modified>
</cp:coreProperties>
</file>