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408" r:id="rId2"/>
    <p:sldId id="450" r:id="rId3"/>
    <p:sldId id="451" r:id="rId4"/>
    <p:sldId id="487" r:id="rId5"/>
    <p:sldId id="533" r:id="rId6"/>
    <p:sldId id="534" r:id="rId7"/>
    <p:sldId id="535" r:id="rId8"/>
    <p:sldId id="489" r:id="rId9"/>
    <p:sldId id="258" r:id="rId10"/>
    <p:sldId id="260" r:id="rId11"/>
    <p:sldId id="261" r:id="rId12"/>
    <p:sldId id="271" r:id="rId13"/>
    <p:sldId id="262" r:id="rId14"/>
    <p:sldId id="272" r:id="rId15"/>
    <p:sldId id="273" r:id="rId16"/>
    <p:sldId id="263" r:id="rId17"/>
    <p:sldId id="274" r:id="rId18"/>
    <p:sldId id="264" r:id="rId19"/>
    <p:sldId id="276" r:id="rId20"/>
    <p:sldId id="265" r:id="rId21"/>
    <p:sldId id="277" r:id="rId22"/>
    <p:sldId id="266" r:id="rId23"/>
    <p:sldId id="278" r:id="rId24"/>
    <p:sldId id="267" r:id="rId25"/>
    <p:sldId id="279" r:id="rId26"/>
    <p:sldId id="268" r:id="rId27"/>
    <p:sldId id="280" r:id="rId28"/>
    <p:sldId id="269" r:id="rId29"/>
    <p:sldId id="281" r:id="rId30"/>
    <p:sldId id="270" r:id="rId31"/>
    <p:sldId id="259" r:id="rId32"/>
    <p:sldId id="536" r:id="rId33"/>
    <p:sldId id="538" r:id="rId34"/>
    <p:sldId id="537" r:id="rId35"/>
    <p:sldId id="375" r:id="rId36"/>
    <p:sldId id="547" r:id="rId37"/>
    <p:sldId id="544" r:id="rId38"/>
    <p:sldId id="548" r:id="rId39"/>
    <p:sldId id="376" r:id="rId40"/>
    <p:sldId id="549" r:id="rId41"/>
    <p:sldId id="545" r:id="rId42"/>
    <p:sldId id="550" r:id="rId43"/>
    <p:sldId id="514" r:id="rId44"/>
    <p:sldId id="543" r:id="rId45"/>
    <p:sldId id="440" r:id="rId46"/>
    <p:sldId id="290" r:id="rId47"/>
    <p:sldId id="295" r:id="rId48"/>
    <p:sldId id="296" r:id="rId49"/>
    <p:sldId id="298" r:id="rId50"/>
    <p:sldId id="299" r:id="rId51"/>
    <p:sldId id="300" r:id="rId52"/>
    <p:sldId id="302" r:id="rId53"/>
    <p:sldId id="303" r:id="rId54"/>
    <p:sldId id="304" r:id="rId55"/>
    <p:sldId id="307" r:id="rId56"/>
    <p:sldId id="310" r:id="rId57"/>
    <p:sldId id="311" r:id="rId58"/>
    <p:sldId id="542" r:id="rId59"/>
    <p:sldId id="373" r:id="rId60"/>
    <p:sldId id="540" r:id="rId61"/>
    <p:sldId id="546" r:id="rId62"/>
    <p:sldId id="531" r:id="rId63"/>
    <p:sldId id="275" r:id="rId64"/>
    <p:sldId id="458" r:id="rId65"/>
    <p:sldId id="459" r:id="rId66"/>
    <p:sldId id="460" r:id="rId67"/>
    <p:sldId id="461" r:id="rId68"/>
    <p:sldId id="462" r:id="rId69"/>
    <p:sldId id="257" r:id="rId70"/>
    <p:sldId id="381" r:id="rId71"/>
    <p:sldId id="382" r:id="rId72"/>
    <p:sldId id="383" r:id="rId73"/>
    <p:sldId id="384" r:id="rId74"/>
    <p:sldId id="455" r:id="rId75"/>
    <p:sldId id="385" r:id="rId76"/>
    <p:sldId id="530" r:id="rId77"/>
    <p:sldId id="529"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snapToGrid="0">
      <p:cViewPr varScale="1">
        <p:scale>
          <a:sx n="59" d="100"/>
          <a:sy n="59" d="100"/>
        </p:scale>
        <p:origin x="97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CY"/>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40415C-D8B7-49E0-A7D5-63732129F077}" type="datetimeFigureOut">
              <a:rPr lang="el-CY" smtClean="0"/>
              <a:t>23/1/2026</a:t>
            </a:fld>
            <a:endParaRPr lang="el-CY"/>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CY"/>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CY"/>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95968-EBB4-4025-943D-28CD35A32524}" type="slidenum">
              <a:rPr lang="el-CY" smtClean="0"/>
              <a:t>‹#›</a:t>
            </a:fld>
            <a:endParaRPr lang="el-CY"/>
          </a:p>
        </p:txBody>
      </p:sp>
    </p:spTree>
    <p:extLst>
      <p:ext uri="{BB962C8B-B14F-4D97-AF65-F5344CB8AC3E}">
        <p14:creationId xmlns:p14="http://schemas.microsoft.com/office/powerpoint/2010/main" val="3172082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5E94B2-24E1-40F6-BF4C-75C46753BF05}"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91D58-0064-4DBD-AC02-8A951FBC4115}" type="slidenum">
              <a:rPr lang="en-US" smtClean="0"/>
              <a:t>‹#›</a:t>
            </a:fld>
            <a:endParaRPr lang="en-US"/>
          </a:p>
        </p:txBody>
      </p:sp>
    </p:spTree>
    <p:extLst>
      <p:ext uri="{BB962C8B-B14F-4D97-AF65-F5344CB8AC3E}">
        <p14:creationId xmlns:p14="http://schemas.microsoft.com/office/powerpoint/2010/main" val="470884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E94B2-24E1-40F6-BF4C-75C46753BF05}"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91D58-0064-4DBD-AC02-8A951FBC4115}" type="slidenum">
              <a:rPr lang="en-US" smtClean="0"/>
              <a:t>‹#›</a:t>
            </a:fld>
            <a:endParaRPr lang="en-US"/>
          </a:p>
        </p:txBody>
      </p:sp>
    </p:spTree>
    <p:extLst>
      <p:ext uri="{BB962C8B-B14F-4D97-AF65-F5344CB8AC3E}">
        <p14:creationId xmlns:p14="http://schemas.microsoft.com/office/powerpoint/2010/main" val="1506161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E94B2-24E1-40F6-BF4C-75C46753BF05}"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91D58-0064-4DBD-AC02-8A951FBC4115}" type="slidenum">
              <a:rPr lang="en-US" smtClean="0"/>
              <a:t>‹#›</a:t>
            </a:fld>
            <a:endParaRPr lang="en-US"/>
          </a:p>
        </p:txBody>
      </p:sp>
    </p:spTree>
    <p:extLst>
      <p:ext uri="{BB962C8B-B14F-4D97-AF65-F5344CB8AC3E}">
        <p14:creationId xmlns:p14="http://schemas.microsoft.com/office/powerpoint/2010/main" val="322286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E94B2-24E1-40F6-BF4C-75C46753BF05}"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91D58-0064-4DBD-AC02-8A951FBC4115}" type="slidenum">
              <a:rPr lang="en-US" smtClean="0"/>
              <a:t>‹#›</a:t>
            </a:fld>
            <a:endParaRPr lang="en-US"/>
          </a:p>
        </p:txBody>
      </p:sp>
    </p:spTree>
    <p:extLst>
      <p:ext uri="{BB962C8B-B14F-4D97-AF65-F5344CB8AC3E}">
        <p14:creationId xmlns:p14="http://schemas.microsoft.com/office/powerpoint/2010/main" val="3366131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5E94B2-24E1-40F6-BF4C-75C46753BF05}"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91D58-0064-4DBD-AC02-8A951FBC4115}" type="slidenum">
              <a:rPr lang="en-US" smtClean="0"/>
              <a:t>‹#›</a:t>
            </a:fld>
            <a:endParaRPr lang="en-US"/>
          </a:p>
        </p:txBody>
      </p:sp>
    </p:spTree>
    <p:extLst>
      <p:ext uri="{BB962C8B-B14F-4D97-AF65-F5344CB8AC3E}">
        <p14:creationId xmlns:p14="http://schemas.microsoft.com/office/powerpoint/2010/main" val="3564644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5E94B2-24E1-40F6-BF4C-75C46753BF05}"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91D58-0064-4DBD-AC02-8A951FBC4115}" type="slidenum">
              <a:rPr lang="en-US" smtClean="0"/>
              <a:t>‹#›</a:t>
            </a:fld>
            <a:endParaRPr lang="en-US"/>
          </a:p>
        </p:txBody>
      </p:sp>
    </p:spTree>
    <p:extLst>
      <p:ext uri="{BB962C8B-B14F-4D97-AF65-F5344CB8AC3E}">
        <p14:creationId xmlns:p14="http://schemas.microsoft.com/office/powerpoint/2010/main" val="297190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5E94B2-24E1-40F6-BF4C-75C46753BF05}" type="datetimeFigureOut">
              <a:rPr lang="en-US" smtClean="0"/>
              <a:t>1/23/2026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E91D58-0064-4DBD-AC02-8A951FBC4115}" type="slidenum">
              <a:rPr lang="en-US" smtClean="0"/>
              <a:t>‹#›</a:t>
            </a:fld>
            <a:endParaRPr lang="en-US"/>
          </a:p>
        </p:txBody>
      </p:sp>
    </p:spTree>
    <p:extLst>
      <p:ext uri="{BB962C8B-B14F-4D97-AF65-F5344CB8AC3E}">
        <p14:creationId xmlns:p14="http://schemas.microsoft.com/office/powerpoint/2010/main" val="183938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5E94B2-24E1-40F6-BF4C-75C46753BF05}" type="datetimeFigureOut">
              <a:rPr lang="en-US" smtClean="0"/>
              <a:t>1/23/2026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E91D58-0064-4DBD-AC02-8A951FBC4115}" type="slidenum">
              <a:rPr lang="en-US" smtClean="0"/>
              <a:t>‹#›</a:t>
            </a:fld>
            <a:endParaRPr lang="en-US"/>
          </a:p>
        </p:txBody>
      </p:sp>
    </p:spTree>
    <p:extLst>
      <p:ext uri="{BB962C8B-B14F-4D97-AF65-F5344CB8AC3E}">
        <p14:creationId xmlns:p14="http://schemas.microsoft.com/office/powerpoint/2010/main" val="3257529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E94B2-24E1-40F6-BF4C-75C46753BF05}" type="datetimeFigureOut">
              <a:rPr lang="en-US" smtClean="0"/>
              <a:t>1/23/2026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E91D58-0064-4DBD-AC02-8A951FBC4115}" type="slidenum">
              <a:rPr lang="en-US" smtClean="0"/>
              <a:t>‹#›</a:t>
            </a:fld>
            <a:endParaRPr lang="en-US"/>
          </a:p>
        </p:txBody>
      </p:sp>
    </p:spTree>
    <p:extLst>
      <p:ext uri="{BB962C8B-B14F-4D97-AF65-F5344CB8AC3E}">
        <p14:creationId xmlns:p14="http://schemas.microsoft.com/office/powerpoint/2010/main" val="3163285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5E94B2-24E1-40F6-BF4C-75C46753BF05}"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91D58-0064-4DBD-AC02-8A951FBC4115}" type="slidenum">
              <a:rPr lang="en-US" smtClean="0"/>
              <a:t>‹#›</a:t>
            </a:fld>
            <a:endParaRPr lang="en-US"/>
          </a:p>
        </p:txBody>
      </p:sp>
    </p:spTree>
    <p:extLst>
      <p:ext uri="{BB962C8B-B14F-4D97-AF65-F5344CB8AC3E}">
        <p14:creationId xmlns:p14="http://schemas.microsoft.com/office/powerpoint/2010/main" val="3988652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5E94B2-24E1-40F6-BF4C-75C46753BF05}"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91D58-0064-4DBD-AC02-8A951FBC4115}" type="slidenum">
              <a:rPr lang="en-US" smtClean="0"/>
              <a:t>‹#›</a:t>
            </a:fld>
            <a:endParaRPr lang="en-US"/>
          </a:p>
        </p:txBody>
      </p:sp>
    </p:spTree>
    <p:extLst>
      <p:ext uri="{BB962C8B-B14F-4D97-AF65-F5344CB8AC3E}">
        <p14:creationId xmlns:p14="http://schemas.microsoft.com/office/powerpoint/2010/main" val="1860869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E94B2-24E1-40F6-BF4C-75C46753BF05}" type="datetimeFigureOut">
              <a:rPr lang="en-US" smtClean="0"/>
              <a:t>1/23/2026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E91D58-0064-4DBD-AC02-8A951FBC4115}" type="slidenum">
              <a:rPr lang="en-US" smtClean="0"/>
              <a:t>‹#›</a:t>
            </a:fld>
            <a:endParaRPr lang="en-US"/>
          </a:p>
        </p:txBody>
      </p:sp>
    </p:spTree>
    <p:extLst>
      <p:ext uri="{BB962C8B-B14F-4D97-AF65-F5344CB8AC3E}">
        <p14:creationId xmlns:p14="http://schemas.microsoft.com/office/powerpoint/2010/main" val="1707502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png"/><Relationship Id="rId1" Type="http://schemas.openxmlformats.org/officeDocument/2006/relationships/slideLayout" Target="../slideLayouts/slideLayout5.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48.png"/><Relationship Id="rId2" Type="http://schemas.openxmlformats.org/officeDocument/2006/relationships/image" Target="../media/image49.jpeg"/><Relationship Id="rId1" Type="http://schemas.openxmlformats.org/officeDocument/2006/relationships/slideLayout" Target="../slideLayouts/slideLayout5.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64.gif"/><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13691" y="5561174"/>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685801" y="5561174"/>
            <a:ext cx="6901542"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rPr>
              <a:t>37. Αόριστος   </a:t>
            </a:r>
            <a:endParaRPr lang="el-CY" sz="2000" dirty="0">
              <a:solidFill>
                <a:schemeClr val="tx1"/>
              </a:solidFill>
            </a:endParaRPr>
          </a:p>
          <a:p>
            <a:pPr algn="ctr"/>
            <a:endParaRPr lang="el-CY" sz="1350"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2336394938"/>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t>έφαγα </a:t>
                      </a:r>
                      <a:endParaRPr lang="en-US" sz="5400" dirty="0"/>
                    </a:p>
                  </a:txBody>
                  <a:tcPr/>
                </a:tc>
                <a:tc>
                  <a:txBody>
                    <a:bodyPr/>
                    <a:lstStyle/>
                    <a:p>
                      <a:r>
                        <a:rPr lang="el-GR" sz="5400" dirty="0"/>
                        <a:t>τρώω</a:t>
                      </a:r>
                    </a:p>
                  </a:txBody>
                  <a:tcPr/>
                </a:tc>
                <a:tc>
                  <a:txBody>
                    <a:bodyPr/>
                    <a:lstStyle/>
                    <a:p>
                      <a:r>
                        <a:rPr lang="el-GR" sz="5400" dirty="0"/>
                        <a:t>φάω</a:t>
                      </a:r>
                      <a:endParaRPr lang="el-CY" sz="5400" dirty="0"/>
                    </a:p>
                  </a:txBody>
                  <a:tcPr/>
                </a:tc>
                <a:tc>
                  <a:txBody>
                    <a:bodyPr/>
                    <a:lstStyle/>
                    <a:p>
                      <a:r>
                        <a:rPr lang="el-GR" sz="5400" dirty="0"/>
                        <a:t>φάε</a:t>
                      </a:r>
                      <a:endParaRPr lang="el-CY" sz="5400" dirty="0"/>
                    </a:p>
                  </a:txBody>
                  <a:tcPr/>
                </a:tc>
                <a:tc>
                  <a:txBody>
                    <a:bodyPr/>
                    <a:lstStyle/>
                    <a:p>
                      <a:r>
                        <a:rPr lang="el-GR" sz="5400" dirty="0"/>
                        <a:t>θα φάω </a:t>
                      </a:r>
                      <a:endParaRPr lang="el-CY" sz="5400" dirty="0"/>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ating breakfast cartoon Images - Free Download on Freepik">
            <a:extLst>
              <a:ext uri="{FF2B5EF4-FFF2-40B4-BE49-F238E27FC236}">
                <a16:creationId xmlns:a16="http://schemas.microsoft.com/office/drawing/2014/main" id="{BA877D3B-1898-6C8F-DDEC-7648285423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4057" y="4872188"/>
            <a:ext cx="1843315" cy="16419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illed Whole Fish Potatoes On Plate Stock Vector (Royalty Free) 2633126117  | Shutterstock">
            <a:extLst>
              <a:ext uri="{FF2B5EF4-FFF2-40B4-BE49-F238E27FC236}">
                <a16:creationId xmlns:a16="http://schemas.microsoft.com/office/drawing/2014/main" id="{9F992C47-C284-4C10-AF66-7383DAA371A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9778"/>
          <a:stretch>
            <a:fillRect/>
          </a:stretch>
        </p:blipFill>
        <p:spPr bwMode="auto">
          <a:xfrm>
            <a:off x="4796063" y="4856161"/>
            <a:ext cx="2400300" cy="1718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171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2322899688"/>
              </p:ext>
            </p:extLst>
          </p:nvPr>
        </p:nvGraphicFramePr>
        <p:xfrm>
          <a:off x="486228" y="186266"/>
          <a:ext cx="11019970" cy="347472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endParaRPr lang="en-US" sz="5400" dirty="0">
                        <a:solidFill>
                          <a:schemeClr val="bg1"/>
                        </a:solidFill>
                      </a:endParaRPr>
                    </a:p>
                  </a:txBody>
                  <a:tcPr/>
                </a:tc>
                <a:tc>
                  <a:txBody>
                    <a:bodyPr/>
                    <a:lstStyle/>
                    <a:p>
                      <a:r>
                        <a:rPr lang="el-GR" sz="4400" dirty="0">
                          <a:solidFill>
                            <a:schemeClr val="tx1"/>
                          </a:solidFill>
                        </a:rPr>
                        <a:t>πηγαίνω</a:t>
                      </a:r>
                    </a:p>
                  </a:txBody>
                  <a:tcPr/>
                </a:tc>
                <a:tc>
                  <a:txBody>
                    <a:bodyPr/>
                    <a:lstStyle/>
                    <a:p>
                      <a:endParaRPr lang="el-CY" sz="5400" dirty="0">
                        <a:solidFill>
                          <a:schemeClr val="bg1"/>
                        </a:solidFill>
                      </a:endParaRPr>
                    </a:p>
                  </a:txBody>
                  <a:tcPr/>
                </a:tc>
                <a:tc>
                  <a:txBody>
                    <a:bodyPr/>
                    <a:lstStyle/>
                    <a:p>
                      <a:r>
                        <a:rPr lang="el-GR" sz="4800" dirty="0">
                          <a:solidFill>
                            <a:schemeClr val="bg1"/>
                          </a:solidFill>
                        </a:rPr>
                        <a:t>πήγαινε</a:t>
                      </a:r>
                      <a:endParaRPr lang="el-CY" sz="4800" dirty="0">
                        <a:solidFill>
                          <a:schemeClr val="bg1"/>
                        </a:solidFill>
                      </a:endParaRPr>
                    </a:p>
                  </a:txBody>
                  <a:tcPr/>
                </a:tc>
                <a:tc>
                  <a:txBody>
                    <a:bodyPr/>
                    <a:lstStyle/>
                    <a:p>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artoon Park Vector Art, Icons, and Graphics for Free Download">
            <a:extLst>
              <a:ext uri="{FF2B5EF4-FFF2-40B4-BE49-F238E27FC236}">
                <a16:creationId xmlns:a16="http://schemas.microsoft.com/office/drawing/2014/main" id="{138E16BB-BD55-948B-7F65-5B9B590F64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9863" y="4190822"/>
            <a:ext cx="25527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014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1913850849"/>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tx1"/>
                          </a:solidFill>
                        </a:rPr>
                        <a:t>πήγα</a:t>
                      </a:r>
                      <a:endParaRPr lang="en-US" sz="5400" dirty="0">
                        <a:solidFill>
                          <a:schemeClr val="bg1"/>
                        </a:solidFill>
                      </a:endParaRPr>
                    </a:p>
                  </a:txBody>
                  <a:tcPr/>
                </a:tc>
                <a:tc>
                  <a:txBody>
                    <a:bodyPr/>
                    <a:lstStyle/>
                    <a:p>
                      <a:r>
                        <a:rPr lang="el-GR" sz="4400" dirty="0"/>
                        <a:t>πηγαίνω</a:t>
                      </a:r>
                      <a:endParaRPr lang="el-GR" sz="5400" dirty="0">
                        <a:solidFill>
                          <a:schemeClr val="bg1"/>
                        </a:solidFill>
                      </a:endParaRPr>
                    </a:p>
                  </a:txBody>
                  <a:tcPr/>
                </a:tc>
                <a:tc>
                  <a:txBody>
                    <a:bodyPr/>
                    <a:lstStyle/>
                    <a:p>
                      <a:r>
                        <a:rPr lang="el-GR" sz="5400" dirty="0">
                          <a:solidFill>
                            <a:schemeClr val="tx1"/>
                          </a:solidFill>
                        </a:rPr>
                        <a:t>πάω</a:t>
                      </a:r>
                      <a:endParaRPr lang="el-CY" sz="5400" dirty="0">
                        <a:solidFill>
                          <a:schemeClr val="bg1"/>
                        </a:solidFill>
                      </a:endParaRPr>
                    </a:p>
                  </a:txBody>
                  <a:tcPr/>
                </a:tc>
                <a:tc>
                  <a:txBody>
                    <a:bodyPr/>
                    <a:lstStyle/>
                    <a:p>
                      <a:r>
                        <a:rPr lang="el-GR" sz="4800" dirty="0">
                          <a:solidFill>
                            <a:schemeClr val="tx1"/>
                          </a:solidFill>
                        </a:rPr>
                        <a:t>πήγαινε</a:t>
                      </a:r>
                      <a:endParaRPr lang="el-CY" sz="4800" dirty="0">
                        <a:solidFill>
                          <a:schemeClr val="tx1"/>
                        </a:solidFill>
                      </a:endParaRPr>
                    </a:p>
                  </a:txBody>
                  <a:tcPr/>
                </a:tc>
                <a:tc>
                  <a:txBody>
                    <a:bodyPr/>
                    <a:lstStyle/>
                    <a:p>
                      <a:r>
                        <a:rPr lang="el-GR" sz="5400" dirty="0">
                          <a:solidFill>
                            <a:schemeClr val="tx1"/>
                          </a:solidFill>
                        </a:rPr>
                        <a:t>θα</a:t>
                      </a:r>
                      <a:r>
                        <a:rPr lang="el-GR" sz="5400" baseline="0" dirty="0">
                          <a:solidFill>
                            <a:schemeClr val="tx1"/>
                          </a:solidFill>
                        </a:rPr>
                        <a:t> πάω</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artoon Park Vector Art, Icons, and Graphics for Free Download">
            <a:extLst>
              <a:ext uri="{FF2B5EF4-FFF2-40B4-BE49-F238E27FC236}">
                <a16:creationId xmlns:a16="http://schemas.microsoft.com/office/drawing/2014/main" id="{3EAF3595-7272-2062-501D-F2FDC10F69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9863" y="4800422"/>
            <a:ext cx="25527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494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793725387"/>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bg1"/>
                          </a:solidFill>
                        </a:rPr>
                        <a:t>Έφαγα </a:t>
                      </a:r>
                      <a:endParaRPr lang="en-US" sz="5400" dirty="0">
                        <a:solidFill>
                          <a:schemeClr val="bg1"/>
                        </a:solidFill>
                      </a:endParaRPr>
                    </a:p>
                  </a:txBody>
                  <a:tcPr/>
                </a:tc>
                <a:tc>
                  <a:txBody>
                    <a:bodyPr/>
                    <a:lstStyle/>
                    <a:p>
                      <a:r>
                        <a:rPr lang="el-GR" sz="4400" dirty="0"/>
                        <a:t>κάνω</a:t>
                      </a:r>
                      <a:endParaRPr lang="el-GR" sz="5400" dirty="0">
                        <a:solidFill>
                          <a:schemeClr val="bg1"/>
                        </a:solidFill>
                      </a:endParaRPr>
                    </a:p>
                  </a:txBody>
                  <a:tcPr/>
                </a:tc>
                <a:tc>
                  <a:txBody>
                    <a:bodyPr/>
                    <a:lstStyle/>
                    <a:p>
                      <a:r>
                        <a:rPr lang="el-GR" sz="5400" dirty="0">
                          <a:solidFill>
                            <a:schemeClr val="bg1"/>
                          </a:solidFill>
                        </a:rPr>
                        <a:t>φάω</a:t>
                      </a:r>
                      <a:endParaRPr lang="el-CY" sz="5400" dirty="0">
                        <a:solidFill>
                          <a:schemeClr val="bg1"/>
                        </a:solidFill>
                      </a:endParaRPr>
                    </a:p>
                  </a:txBody>
                  <a:tcPr/>
                </a:tc>
                <a:tc>
                  <a:txBody>
                    <a:bodyPr/>
                    <a:lstStyle/>
                    <a:p>
                      <a:r>
                        <a:rPr lang="el-GR" sz="5400" dirty="0">
                          <a:solidFill>
                            <a:schemeClr val="bg1"/>
                          </a:solidFill>
                        </a:rPr>
                        <a:t>φάε</a:t>
                      </a:r>
                      <a:endParaRPr lang="el-CY" sz="5400" dirty="0">
                        <a:solidFill>
                          <a:schemeClr val="bg1"/>
                        </a:solidFill>
                      </a:endParaRPr>
                    </a:p>
                  </a:txBody>
                  <a:tcPr/>
                </a:tc>
                <a:tc>
                  <a:txBody>
                    <a:bodyPr/>
                    <a:lstStyle/>
                    <a:p>
                      <a:r>
                        <a:rPr lang="el-GR" sz="5400" dirty="0">
                          <a:solidFill>
                            <a:schemeClr val="bg1"/>
                          </a:solidFill>
                        </a:rPr>
                        <a:t>Θα φάω </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ating breakfast cartoon Images - Free Download on Freepik">
            <a:extLst>
              <a:ext uri="{FF2B5EF4-FFF2-40B4-BE49-F238E27FC236}">
                <a16:creationId xmlns:a16="http://schemas.microsoft.com/office/drawing/2014/main" id="{4686C644-FC27-7A34-9E49-C506717FE9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4057" y="4872188"/>
            <a:ext cx="1843315" cy="164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874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1386738527"/>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tx1"/>
                          </a:solidFill>
                        </a:rPr>
                        <a:t>έκανα</a:t>
                      </a:r>
                      <a:r>
                        <a:rPr lang="el-GR" sz="5400" dirty="0">
                          <a:solidFill>
                            <a:schemeClr val="bg1"/>
                          </a:solidFill>
                        </a:rPr>
                        <a:t> </a:t>
                      </a:r>
                      <a:endParaRPr lang="en-US" sz="5400" dirty="0">
                        <a:solidFill>
                          <a:schemeClr val="bg1"/>
                        </a:solidFill>
                      </a:endParaRPr>
                    </a:p>
                  </a:txBody>
                  <a:tcPr/>
                </a:tc>
                <a:tc>
                  <a:txBody>
                    <a:bodyPr/>
                    <a:lstStyle/>
                    <a:p>
                      <a:r>
                        <a:rPr lang="el-GR" sz="4400" dirty="0"/>
                        <a:t>κάνω</a:t>
                      </a:r>
                      <a:endParaRPr lang="el-GR" sz="5400" dirty="0">
                        <a:solidFill>
                          <a:schemeClr val="bg1"/>
                        </a:solidFill>
                      </a:endParaRPr>
                    </a:p>
                  </a:txBody>
                  <a:tcPr/>
                </a:tc>
                <a:tc>
                  <a:txBody>
                    <a:bodyPr/>
                    <a:lstStyle/>
                    <a:p>
                      <a:r>
                        <a:rPr lang="el-GR" sz="5400" dirty="0">
                          <a:solidFill>
                            <a:schemeClr val="tx1"/>
                          </a:solidFill>
                        </a:rPr>
                        <a:t>κάνω</a:t>
                      </a:r>
                      <a:endParaRPr lang="el-CY" sz="5400" dirty="0">
                        <a:solidFill>
                          <a:schemeClr val="tx1"/>
                        </a:solidFill>
                      </a:endParaRPr>
                    </a:p>
                  </a:txBody>
                  <a:tcPr/>
                </a:tc>
                <a:tc>
                  <a:txBody>
                    <a:bodyPr/>
                    <a:lstStyle/>
                    <a:p>
                      <a:r>
                        <a:rPr lang="el-GR" sz="5400" dirty="0">
                          <a:solidFill>
                            <a:schemeClr val="tx1"/>
                          </a:solidFill>
                        </a:rPr>
                        <a:t>κάνε</a:t>
                      </a:r>
                      <a:endParaRPr lang="el-CY" sz="5400" dirty="0">
                        <a:solidFill>
                          <a:schemeClr val="bg1"/>
                        </a:solidFill>
                      </a:endParaRPr>
                    </a:p>
                  </a:txBody>
                  <a:tcPr/>
                </a:tc>
                <a:tc>
                  <a:txBody>
                    <a:bodyPr/>
                    <a:lstStyle/>
                    <a:p>
                      <a:r>
                        <a:rPr lang="el-GR" sz="5400" dirty="0">
                          <a:solidFill>
                            <a:schemeClr val="bg1"/>
                          </a:solidFill>
                        </a:rPr>
                        <a:t> </a:t>
                      </a:r>
                      <a:r>
                        <a:rPr lang="el-GR" sz="5400" dirty="0">
                          <a:solidFill>
                            <a:schemeClr val="tx1"/>
                          </a:solidFill>
                        </a:rPr>
                        <a:t>θα κάνω</a:t>
                      </a:r>
                      <a:r>
                        <a:rPr lang="el-GR" sz="5400" dirty="0">
                          <a:solidFill>
                            <a:schemeClr val="bg1"/>
                          </a:solidFill>
                        </a:rPr>
                        <a:t> </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ating breakfast cartoon Images - Free Download on Freepik">
            <a:extLst>
              <a:ext uri="{FF2B5EF4-FFF2-40B4-BE49-F238E27FC236}">
                <a16:creationId xmlns:a16="http://schemas.microsoft.com/office/drawing/2014/main" id="{AB4C063F-308C-1FB7-A5B1-BB0DEFEA89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4057" y="4872188"/>
            <a:ext cx="1843315" cy="164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44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2239420261"/>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bg1"/>
                          </a:solidFill>
                        </a:rPr>
                        <a:t>Έφαγα </a:t>
                      </a:r>
                      <a:endParaRPr lang="en-US" sz="5400" dirty="0">
                        <a:solidFill>
                          <a:schemeClr val="bg1"/>
                        </a:solidFill>
                      </a:endParaRPr>
                    </a:p>
                  </a:txBody>
                  <a:tcPr/>
                </a:tc>
                <a:tc>
                  <a:txBody>
                    <a:bodyPr/>
                    <a:lstStyle/>
                    <a:p>
                      <a:r>
                        <a:rPr lang="el-GR" sz="4400" dirty="0"/>
                        <a:t>μένω</a:t>
                      </a:r>
                      <a:endParaRPr lang="el-GR" sz="5400" dirty="0">
                        <a:solidFill>
                          <a:schemeClr val="bg1"/>
                        </a:solidFill>
                      </a:endParaRPr>
                    </a:p>
                  </a:txBody>
                  <a:tcPr/>
                </a:tc>
                <a:tc>
                  <a:txBody>
                    <a:bodyPr/>
                    <a:lstStyle/>
                    <a:p>
                      <a:r>
                        <a:rPr lang="el-GR" sz="5400" dirty="0">
                          <a:solidFill>
                            <a:schemeClr val="bg1"/>
                          </a:solidFill>
                        </a:rPr>
                        <a:t>φάω</a:t>
                      </a:r>
                      <a:endParaRPr lang="el-CY" sz="5400" dirty="0">
                        <a:solidFill>
                          <a:schemeClr val="bg1"/>
                        </a:solidFill>
                      </a:endParaRPr>
                    </a:p>
                  </a:txBody>
                  <a:tcPr/>
                </a:tc>
                <a:tc>
                  <a:txBody>
                    <a:bodyPr/>
                    <a:lstStyle/>
                    <a:p>
                      <a:r>
                        <a:rPr lang="el-GR" sz="5400" dirty="0">
                          <a:solidFill>
                            <a:schemeClr val="bg1"/>
                          </a:solidFill>
                        </a:rPr>
                        <a:t>φάε</a:t>
                      </a:r>
                      <a:endParaRPr lang="el-CY" sz="5400" dirty="0">
                        <a:solidFill>
                          <a:schemeClr val="bg1"/>
                        </a:solidFill>
                      </a:endParaRPr>
                    </a:p>
                  </a:txBody>
                  <a:tcPr/>
                </a:tc>
                <a:tc>
                  <a:txBody>
                    <a:bodyPr/>
                    <a:lstStyle/>
                    <a:p>
                      <a:r>
                        <a:rPr lang="el-GR" sz="5400" dirty="0">
                          <a:solidFill>
                            <a:schemeClr val="bg1"/>
                          </a:solidFill>
                        </a:rPr>
                        <a:t>Θα φάω </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ouse clipart Images - Free Download on Freepik">
            <a:extLst>
              <a:ext uri="{FF2B5EF4-FFF2-40B4-BE49-F238E27FC236}">
                <a16:creationId xmlns:a16="http://schemas.microsoft.com/office/drawing/2014/main" id="{2B2E3AFD-24DB-D21C-5EFC-97AC8540F1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4650" y="461078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302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840234236"/>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solidFill>
                            <a:schemeClr val="tx1"/>
                          </a:solidFill>
                        </a:rPr>
                        <a:t>Χθες</a:t>
                      </a:r>
                      <a:endParaRPr lang="en-US" sz="5400" dirty="0">
                        <a:solidFill>
                          <a:schemeClr val="tx1"/>
                        </a:solidFill>
                      </a:endParaRPr>
                    </a:p>
                  </a:txBody>
                  <a:tcPr/>
                </a:tc>
                <a:tc>
                  <a:txBody>
                    <a:bodyPr/>
                    <a:lstStyle/>
                    <a:p>
                      <a:r>
                        <a:rPr lang="el-GR" sz="4800" dirty="0">
                          <a:solidFill>
                            <a:schemeClr val="tx1"/>
                          </a:solidFill>
                        </a:rPr>
                        <a:t>Τώρα</a:t>
                      </a:r>
                      <a:r>
                        <a:rPr lang="el-GR" dirty="0">
                          <a:solidFill>
                            <a:schemeClr val="tx1"/>
                          </a:solidFill>
                        </a:rPr>
                        <a:t> </a:t>
                      </a:r>
                      <a:endParaRPr lang="el-CY" dirty="0">
                        <a:solidFill>
                          <a:schemeClr val="tx1"/>
                        </a:solidFill>
                      </a:endParaRPr>
                    </a:p>
                  </a:txBody>
                  <a:tcPr/>
                </a:tc>
                <a:tc>
                  <a:txBody>
                    <a:bodyPr/>
                    <a:lstStyle/>
                    <a:p>
                      <a:endParaRPr lang="el-GR"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solidFill>
                            <a:schemeClr val="tx1"/>
                          </a:solidFill>
                        </a:rPr>
                        <a:t>Μπορώ να </a:t>
                      </a:r>
                      <a:endParaRPr lang="el-CY" sz="1800" b="1" dirty="0">
                        <a:solidFill>
                          <a:schemeClr val="tx1"/>
                        </a:solidFill>
                      </a:endParaRPr>
                    </a:p>
                    <a:p>
                      <a:endParaRPr lang="el-GR" dirty="0">
                        <a:solidFill>
                          <a:schemeClr val="tx1"/>
                        </a:solidFill>
                      </a:endParaRPr>
                    </a:p>
                    <a:p>
                      <a:endParaRPr lang="el-GR" dirty="0">
                        <a:solidFill>
                          <a:schemeClr val="tx1"/>
                        </a:solidFill>
                      </a:endParaRPr>
                    </a:p>
                    <a:p>
                      <a:endParaRPr lang="el-GR" dirty="0">
                        <a:solidFill>
                          <a:schemeClr val="tx1"/>
                        </a:solidFill>
                      </a:endParaRPr>
                    </a:p>
                    <a:p>
                      <a:endParaRPr lang="el-GR" dirty="0">
                        <a:solidFill>
                          <a:schemeClr val="tx1"/>
                        </a:solidFill>
                      </a:endParaRPr>
                    </a:p>
                    <a:p>
                      <a:endParaRPr lang="el-GR" dirty="0">
                        <a:solidFill>
                          <a:schemeClr val="tx1"/>
                        </a:solidFill>
                      </a:endParaRPr>
                    </a:p>
                    <a:p>
                      <a:endParaRPr lang="el-GR" dirty="0">
                        <a:solidFill>
                          <a:schemeClr val="tx1"/>
                        </a:solidFill>
                      </a:endParaRPr>
                    </a:p>
                    <a:p>
                      <a:endParaRPr lang="el-CY" dirty="0">
                        <a:solidFill>
                          <a:schemeClr val="tx1"/>
                        </a:solidFill>
                      </a:endParaRPr>
                    </a:p>
                  </a:txBody>
                  <a:tcPr/>
                </a:tc>
                <a:tc>
                  <a:txBody>
                    <a:bodyPr/>
                    <a:lstStyle/>
                    <a:p>
                      <a:endParaRPr lang="el-CY" sz="3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solidFill>
                            <a:schemeClr val="tx1"/>
                          </a:solidFill>
                        </a:rPr>
                        <a:t>Αύριο </a:t>
                      </a:r>
                      <a:endParaRPr lang="el-CY" sz="3200" dirty="0">
                        <a:solidFill>
                          <a:schemeClr val="tx1"/>
                        </a:solidFill>
                      </a:endParaRPr>
                    </a:p>
                    <a:p>
                      <a:endParaRPr lang="el-CY" sz="3200" dirty="0">
                        <a:solidFill>
                          <a:schemeClr val="tx1"/>
                        </a:solidFill>
                      </a:endParaRPr>
                    </a:p>
                  </a:txBody>
                  <a:tcPr/>
                </a:tc>
                <a:extLst>
                  <a:ext uri="{0D108BD9-81ED-4DB2-BD59-A6C34878D82A}">
                    <a16:rowId xmlns:a16="http://schemas.microsoft.com/office/drawing/2014/main" val="275651517"/>
                  </a:ext>
                </a:extLst>
              </a:tr>
              <a:tr h="370840">
                <a:tc>
                  <a:txBody>
                    <a:bodyPr/>
                    <a:lstStyle/>
                    <a:p>
                      <a:r>
                        <a:rPr lang="el-GR" sz="5400" dirty="0">
                          <a:solidFill>
                            <a:schemeClr val="tx1"/>
                          </a:solidFill>
                        </a:rPr>
                        <a:t>έμεινα</a:t>
                      </a:r>
                      <a:endParaRPr lang="en-US" sz="5400" dirty="0">
                        <a:solidFill>
                          <a:schemeClr val="tx1"/>
                        </a:solidFill>
                      </a:endParaRPr>
                    </a:p>
                  </a:txBody>
                  <a:tcPr/>
                </a:tc>
                <a:tc>
                  <a:txBody>
                    <a:bodyPr/>
                    <a:lstStyle/>
                    <a:p>
                      <a:r>
                        <a:rPr lang="el-GR" sz="4400" dirty="0">
                          <a:solidFill>
                            <a:schemeClr val="tx1"/>
                          </a:solidFill>
                        </a:rPr>
                        <a:t>μένω</a:t>
                      </a:r>
                      <a:endParaRPr lang="el-GR" sz="5400" dirty="0">
                        <a:solidFill>
                          <a:schemeClr val="tx1"/>
                        </a:solidFill>
                      </a:endParaRPr>
                    </a:p>
                  </a:txBody>
                  <a:tcPr/>
                </a:tc>
                <a:tc>
                  <a:txBody>
                    <a:bodyPr/>
                    <a:lstStyle/>
                    <a:p>
                      <a:r>
                        <a:rPr lang="el-GR" sz="5400" dirty="0">
                          <a:solidFill>
                            <a:schemeClr val="tx1"/>
                          </a:solidFill>
                        </a:rPr>
                        <a:t>μείνω</a:t>
                      </a:r>
                      <a:endParaRPr lang="el-CY" sz="5400" dirty="0">
                        <a:solidFill>
                          <a:schemeClr val="tx1"/>
                        </a:solidFill>
                      </a:endParaRPr>
                    </a:p>
                  </a:txBody>
                  <a:tcPr/>
                </a:tc>
                <a:tc>
                  <a:txBody>
                    <a:bodyPr/>
                    <a:lstStyle/>
                    <a:p>
                      <a:r>
                        <a:rPr lang="el-GR" sz="5400" dirty="0">
                          <a:solidFill>
                            <a:schemeClr val="tx1"/>
                          </a:solidFill>
                        </a:rPr>
                        <a:t>μείνε</a:t>
                      </a:r>
                      <a:endParaRPr lang="el-CY" sz="5400" dirty="0">
                        <a:solidFill>
                          <a:schemeClr val="tx1"/>
                        </a:solidFill>
                      </a:endParaRPr>
                    </a:p>
                  </a:txBody>
                  <a:tcPr/>
                </a:tc>
                <a:tc>
                  <a:txBody>
                    <a:bodyPr/>
                    <a:lstStyle/>
                    <a:p>
                      <a:r>
                        <a:rPr lang="el-GR" sz="5400" dirty="0">
                          <a:solidFill>
                            <a:schemeClr val="tx1"/>
                          </a:solidFill>
                        </a:rPr>
                        <a:t>θα  μείνω</a:t>
                      </a:r>
                      <a:endParaRPr lang="el-CY" sz="5400" dirty="0">
                        <a:solidFill>
                          <a:schemeClr val="tx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ouse clipart Images - Free Download on Freepik">
            <a:extLst>
              <a:ext uri="{FF2B5EF4-FFF2-40B4-BE49-F238E27FC236}">
                <a16:creationId xmlns:a16="http://schemas.microsoft.com/office/drawing/2014/main" id="{1E0E7DC5-CD5F-DAEF-83CC-409FB0FC20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6493" y="471487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02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1442056449"/>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bg1"/>
                          </a:solidFill>
                        </a:rPr>
                        <a:t>Έφαγα </a:t>
                      </a:r>
                      <a:endParaRPr lang="en-US" sz="5400" dirty="0">
                        <a:solidFill>
                          <a:schemeClr val="bg1"/>
                        </a:solidFill>
                      </a:endParaRPr>
                    </a:p>
                  </a:txBody>
                  <a:tcPr/>
                </a:tc>
                <a:tc>
                  <a:txBody>
                    <a:bodyPr/>
                    <a:lstStyle/>
                    <a:p>
                      <a:r>
                        <a:rPr lang="el-GR" sz="4400" dirty="0"/>
                        <a:t>πίνω</a:t>
                      </a:r>
                      <a:endParaRPr lang="el-GR" sz="5400" dirty="0">
                        <a:solidFill>
                          <a:schemeClr val="bg1"/>
                        </a:solidFill>
                      </a:endParaRPr>
                    </a:p>
                  </a:txBody>
                  <a:tcPr/>
                </a:tc>
                <a:tc>
                  <a:txBody>
                    <a:bodyPr/>
                    <a:lstStyle/>
                    <a:p>
                      <a:r>
                        <a:rPr lang="el-GR" sz="5400" dirty="0">
                          <a:solidFill>
                            <a:schemeClr val="bg1"/>
                          </a:solidFill>
                        </a:rPr>
                        <a:t>φάω</a:t>
                      </a:r>
                      <a:endParaRPr lang="el-CY" sz="5400" dirty="0">
                        <a:solidFill>
                          <a:schemeClr val="bg1"/>
                        </a:solidFill>
                      </a:endParaRPr>
                    </a:p>
                  </a:txBody>
                  <a:tcPr/>
                </a:tc>
                <a:tc>
                  <a:txBody>
                    <a:bodyPr/>
                    <a:lstStyle/>
                    <a:p>
                      <a:r>
                        <a:rPr lang="el-GR" sz="5400" dirty="0">
                          <a:solidFill>
                            <a:schemeClr val="bg1"/>
                          </a:solidFill>
                        </a:rPr>
                        <a:t>φάε</a:t>
                      </a:r>
                      <a:endParaRPr lang="el-CY" sz="5400" dirty="0">
                        <a:solidFill>
                          <a:schemeClr val="bg1"/>
                        </a:solidFill>
                      </a:endParaRPr>
                    </a:p>
                  </a:txBody>
                  <a:tcPr/>
                </a:tc>
                <a:tc>
                  <a:txBody>
                    <a:bodyPr/>
                    <a:lstStyle/>
                    <a:p>
                      <a:r>
                        <a:rPr lang="el-GR" sz="5400" dirty="0">
                          <a:solidFill>
                            <a:schemeClr val="bg1"/>
                          </a:solidFill>
                        </a:rPr>
                        <a:t>Θα φάω </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Χυμός πορτοκαλιού στο ποτήρι και κουτί πακέτο απομονώνονται σε λευκό  διανυσματικά εικονογράφηση. Διάνυσμα από ©Fishpouch 227477624">
            <a:extLst>
              <a:ext uri="{FF2B5EF4-FFF2-40B4-BE49-F238E27FC236}">
                <a16:creationId xmlns:a16="http://schemas.microsoft.com/office/drawing/2014/main" id="{0F3F9F23-A796-37A5-B19D-8EA603E899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7371"/>
          <a:stretch>
            <a:fillRect/>
          </a:stretch>
        </p:blipFill>
        <p:spPr bwMode="auto">
          <a:xfrm>
            <a:off x="4641025" y="4853668"/>
            <a:ext cx="2076450" cy="1818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19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1133604476"/>
              </p:ext>
            </p:extLst>
          </p:nvPr>
        </p:nvGraphicFramePr>
        <p:xfrm>
          <a:off x="486228" y="186266"/>
          <a:ext cx="11019970" cy="347472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tx1"/>
                          </a:solidFill>
                        </a:rPr>
                        <a:t>ήπια</a:t>
                      </a:r>
                      <a:endParaRPr lang="en-US" sz="5400" dirty="0">
                        <a:solidFill>
                          <a:schemeClr val="bg1"/>
                        </a:solidFill>
                      </a:endParaRPr>
                    </a:p>
                  </a:txBody>
                  <a:tcPr/>
                </a:tc>
                <a:tc>
                  <a:txBody>
                    <a:bodyPr/>
                    <a:lstStyle/>
                    <a:p>
                      <a:r>
                        <a:rPr lang="el-GR" sz="4400" dirty="0"/>
                        <a:t>πίνω</a:t>
                      </a:r>
                      <a:endParaRPr lang="el-GR" sz="5400" dirty="0">
                        <a:solidFill>
                          <a:schemeClr val="bg1"/>
                        </a:solidFill>
                      </a:endParaRPr>
                    </a:p>
                  </a:txBody>
                  <a:tcPr/>
                </a:tc>
                <a:tc>
                  <a:txBody>
                    <a:bodyPr/>
                    <a:lstStyle/>
                    <a:p>
                      <a:r>
                        <a:rPr lang="el-GR" sz="5400" dirty="0">
                          <a:solidFill>
                            <a:schemeClr val="tx1"/>
                          </a:solidFill>
                        </a:rPr>
                        <a:t>πιώ</a:t>
                      </a:r>
                      <a:endParaRPr lang="el-CY" sz="5400" dirty="0">
                        <a:solidFill>
                          <a:schemeClr val="tx1"/>
                        </a:solidFill>
                      </a:endParaRPr>
                    </a:p>
                  </a:txBody>
                  <a:tcPr/>
                </a:tc>
                <a:tc>
                  <a:txBody>
                    <a:bodyPr/>
                    <a:lstStyle/>
                    <a:p>
                      <a:r>
                        <a:rPr lang="el-GR" sz="5400" dirty="0">
                          <a:solidFill>
                            <a:schemeClr val="tx1"/>
                          </a:solidFill>
                        </a:rPr>
                        <a:t>πιες</a:t>
                      </a:r>
                      <a:endParaRPr lang="el-CY" sz="5400" dirty="0">
                        <a:solidFill>
                          <a:schemeClr val="tx1"/>
                        </a:solidFill>
                      </a:endParaRPr>
                    </a:p>
                  </a:txBody>
                  <a:tcPr/>
                </a:tc>
                <a:tc>
                  <a:txBody>
                    <a:bodyPr/>
                    <a:lstStyle/>
                    <a:p>
                      <a:r>
                        <a:rPr lang="el-GR" sz="5400" dirty="0">
                          <a:solidFill>
                            <a:schemeClr val="tx1"/>
                          </a:solidFill>
                        </a:rPr>
                        <a:t>θα</a:t>
                      </a:r>
                      <a:r>
                        <a:rPr lang="el-GR" sz="5400" baseline="0" dirty="0">
                          <a:solidFill>
                            <a:schemeClr val="tx1"/>
                          </a:solidFill>
                        </a:rPr>
                        <a:t> πιώ</a:t>
                      </a:r>
                      <a:endParaRPr lang="el-CY" sz="5400" dirty="0">
                        <a:solidFill>
                          <a:schemeClr val="tx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Χυμός πορτοκαλιού στο ποτήρι και κουτί πακέτο απομονώνονται σε λευκό  διανυσματικά εικονογράφηση. Διάνυσμα από ©Fishpouch 227477624">
            <a:extLst>
              <a:ext uri="{FF2B5EF4-FFF2-40B4-BE49-F238E27FC236}">
                <a16:creationId xmlns:a16="http://schemas.microsoft.com/office/drawing/2014/main" id="{898A84A2-2A7F-76DC-A3D1-F23991D4C2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7371"/>
          <a:stretch>
            <a:fillRect/>
          </a:stretch>
        </p:blipFill>
        <p:spPr bwMode="auto">
          <a:xfrm>
            <a:off x="4641025" y="4853668"/>
            <a:ext cx="2076450" cy="1818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692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3848453549"/>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bg1"/>
                          </a:solidFill>
                        </a:rPr>
                        <a:t>Έφαγα </a:t>
                      </a:r>
                      <a:endParaRPr lang="en-US" sz="5400" dirty="0">
                        <a:solidFill>
                          <a:schemeClr val="bg1"/>
                        </a:solidFill>
                      </a:endParaRPr>
                    </a:p>
                  </a:txBody>
                  <a:tcPr/>
                </a:tc>
                <a:tc>
                  <a:txBody>
                    <a:bodyPr/>
                    <a:lstStyle/>
                    <a:p>
                      <a:r>
                        <a:rPr lang="el-GR" sz="4400" dirty="0"/>
                        <a:t>δίνω</a:t>
                      </a:r>
                      <a:endParaRPr lang="el-GR" sz="5400" dirty="0">
                        <a:solidFill>
                          <a:schemeClr val="bg1"/>
                        </a:solidFill>
                      </a:endParaRPr>
                    </a:p>
                  </a:txBody>
                  <a:tcPr/>
                </a:tc>
                <a:tc>
                  <a:txBody>
                    <a:bodyPr/>
                    <a:lstStyle/>
                    <a:p>
                      <a:r>
                        <a:rPr lang="el-GR" sz="5400" dirty="0">
                          <a:solidFill>
                            <a:schemeClr val="bg1"/>
                          </a:solidFill>
                        </a:rPr>
                        <a:t>φάω</a:t>
                      </a:r>
                      <a:endParaRPr lang="el-CY" sz="5400" dirty="0">
                        <a:solidFill>
                          <a:schemeClr val="bg1"/>
                        </a:solidFill>
                      </a:endParaRPr>
                    </a:p>
                  </a:txBody>
                  <a:tcPr/>
                </a:tc>
                <a:tc>
                  <a:txBody>
                    <a:bodyPr/>
                    <a:lstStyle/>
                    <a:p>
                      <a:r>
                        <a:rPr lang="el-GR" sz="5400" dirty="0">
                          <a:solidFill>
                            <a:schemeClr val="bg1"/>
                          </a:solidFill>
                        </a:rPr>
                        <a:t>φάε</a:t>
                      </a:r>
                      <a:endParaRPr lang="el-CY" sz="5400" dirty="0">
                        <a:solidFill>
                          <a:schemeClr val="bg1"/>
                        </a:solidFill>
                      </a:endParaRPr>
                    </a:p>
                  </a:txBody>
                  <a:tcPr/>
                </a:tc>
                <a:tc>
                  <a:txBody>
                    <a:bodyPr/>
                    <a:lstStyle/>
                    <a:p>
                      <a:r>
                        <a:rPr lang="el-GR" sz="5400" dirty="0">
                          <a:solidFill>
                            <a:schemeClr val="bg1"/>
                          </a:solidFill>
                        </a:rPr>
                        <a:t>Θα φάω </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urprise Mom Stock Illustrations – 3,703 Surprise Mom Stock Illustrations,  Vectors &amp; Clipart - Dreamstime">
            <a:extLst>
              <a:ext uri="{FF2B5EF4-FFF2-40B4-BE49-F238E27FC236}">
                <a16:creationId xmlns:a16="http://schemas.microsoft.com/office/drawing/2014/main" id="{14B320F4-8094-FC67-72E8-44C356D81E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2859" y="5040086"/>
            <a:ext cx="1952625" cy="1421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838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BBF55FAF-ECAC-1AB4-AA62-49E3E6A6EA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2">
            <a:extLst>
              <a:ext uri="{FF2B5EF4-FFF2-40B4-BE49-F238E27FC236}">
                <a16:creationId xmlns:a16="http://schemas.microsoft.com/office/drawing/2014/main" id="{9CDDA524-5F5A-4CC0-9EBB-8B2743D7B0FA}"/>
              </a:ext>
            </a:extLst>
          </p:cNvPr>
          <p:cNvSpPr/>
          <p:nvPr/>
        </p:nvSpPr>
        <p:spPr>
          <a:xfrm>
            <a:off x="391886"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1026" name="Picture 2" descr="Να μην ξεχάσω... - Zaldy Tan | Public βιβλία">
            <a:extLst>
              <a:ext uri="{FF2B5EF4-FFF2-40B4-BE49-F238E27FC236}">
                <a16:creationId xmlns:a16="http://schemas.microsoft.com/office/drawing/2014/main" id="{1D0A7130-3A99-49CD-B6E6-1985864249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79" t="15468" r="15517" b="39212"/>
          <a:stretch/>
        </p:blipFill>
        <p:spPr bwMode="auto">
          <a:xfrm rot="20135317">
            <a:off x="10163456" y="799392"/>
            <a:ext cx="1809164" cy="8234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Μαθαίνουμε τον Αόριστο και τον Παρατατικό τραγουδώντας με την κυρία Σιντορέ">
            <a:extLst>
              <a:ext uri="{FF2B5EF4-FFF2-40B4-BE49-F238E27FC236}">
                <a16:creationId xmlns:a16="http://schemas.microsoft.com/office/drawing/2014/main" id="{E34894DA-11B6-2384-0455-F9C361310E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905" b="13810"/>
          <a:stretch>
            <a:fillRect/>
          </a:stretch>
        </p:blipFill>
        <p:spPr bwMode="auto">
          <a:xfrm>
            <a:off x="3081776" y="635934"/>
            <a:ext cx="6247281" cy="530766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677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533693515"/>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b="1" dirty="0">
                          <a:solidFill>
                            <a:schemeClr val="tx1"/>
                          </a:solidFill>
                        </a:rPr>
                        <a:t>Αύριο </a:t>
                      </a:r>
                      <a:endParaRPr lang="el-CY" sz="3200" b="1" dirty="0">
                        <a:solidFill>
                          <a:schemeClr val="tx1"/>
                        </a:solidFill>
                      </a:endParaRPr>
                    </a:p>
                    <a:p>
                      <a:endParaRPr lang="el-CY" sz="3200" dirty="0">
                        <a:solidFill>
                          <a:schemeClr val="bg2">
                            <a:lumMod val="90000"/>
                          </a:schemeClr>
                        </a:solidFill>
                      </a:endParaRPr>
                    </a:p>
                  </a:txBody>
                  <a:tcPr/>
                </a:tc>
                <a:extLst>
                  <a:ext uri="{0D108BD9-81ED-4DB2-BD59-A6C34878D82A}">
                    <a16:rowId xmlns:a16="http://schemas.microsoft.com/office/drawing/2014/main" val="275651517"/>
                  </a:ext>
                </a:extLst>
              </a:tr>
              <a:tr h="370840">
                <a:tc>
                  <a:txBody>
                    <a:bodyPr/>
                    <a:lstStyle/>
                    <a:p>
                      <a:r>
                        <a:rPr lang="el-GR" sz="5400" dirty="0">
                          <a:solidFill>
                            <a:schemeClr val="tx1"/>
                          </a:solidFill>
                        </a:rPr>
                        <a:t>έδωσα</a:t>
                      </a:r>
                      <a:endParaRPr lang="en-US" sz="5400" dirty="0">
                        <a:solidFill>
                          <a:schemeClr val="tx1"/>
                        </a:solidFill>
                      </a:endParaRPr>
                    </a:p>
                  </a:txBody>
                  <a:tcPr/>
                </a:tc>
                <a:tc>
                  <a:txBody>
                    <a:bodyPr/>
                    <a:lstStyle/>
                    <a:p>
                      <a:r>
                        <a:rPr lang="el-GR" sz="4400" dirty="0"/>
                        <a:t>δίνω</a:t>
                      </a:r>
                      <a:endParaRPr lang="el-GR" sz="5400" dirty="0">
                        <a:solidFill>
                          <a:schemeClr val="bg1"/>
                        </a:solidFill>
                      </a:endParaRPr>
                    </a:p>
                  </a:txBody>
                  <a:tcPr/>
                </a:tc>
                <a:tc>
                  <a:txBody>
                    <a:bodyPr/>
                    <a:lstStyle/>
                    <a:p>
                      <a:r>
                        <a:rPr lang="el-GR" sz="5400" dirty="0">
                          <a:solidFill>
                            <a:schemeClr val="tx1"/>
                          </a:solidFill>
                        </a:rPr>
                        <a:t>δώσω</a:t>
                      </a:r>
                      <a:endParaRPr lang="el-CY" sz="5400" dirty="0">
                        <a:solidFill>
                          <a:schemeClr val="tx1"/>
                        </a:solidFill>
                      </a:endParaRPr>
                    </a:p>
                  </a:txBody>
                  <a:tcPr/>
                </a:tc>
                <a:tc>
                  <a:txBody>
                    <a:bodyPr/>
                    <a:lstStyle/>
                    <a:p>
                      <a:r>
                        <a:rPr lang="el-GR" sz="5400" dirty="0">
                          <a:solidFill>
                            <a:schemeClr val="tx1"/>
                          </a:solidFill>
                        </a:rPr>
                        <a:t>δώσε</a:t>
                      </a:r>
                      <a:endParaRPr lang="el-CY" sz="5400" dirty="0">
                        <a:solidFill>
                          <a:schemeClr val="tx1"/>
                        </a:solidFill>
                      </a:endParaRPr>
                    </a:p>
                  </a:txBody>
                  <a:tcPr/>
                </a:tc>
                <a:tc>
                  <a:txBody>
                    <a:bodyPr/>
                    <a:lstStyle/>
                    <a:p>
                      <a:r>
                        <a:rPr lang="el-GR" sz="5400" dirty="0">
                          <a:solidFill>
                            <a:schemeClr val="tx1"/>
                          </a:solidFill>
                        </a:rPr>
                        <a:t>θα</a:t>
                      </a:r>
                      <a:r>
                        <a:rPr lang="el-GR" sz="5400" baseline="0" dirty="0">
                          <a:solidFill>
                            <a:schemeClr val="tx1"/>
                          </a:solidFill>
                        </a:rPr>
                        <a:t> </a:t>
                      </a:r>
                      <a:r>
                        <a:rPr lang="el-GR" sz="5400" dirty="0">
                          <a:solidFill>
                            <a:schemeClr val="tx1"/>
                          </a:solidFill>
                        </a:rPr>
                        <a:t> δώσω</a:t>
                      </a:r>
                      <a:endParaRPr lang="el-CY" sz="5400" dirty="0">
                        <a:solidFill>
                          <a:schemeClr val="tx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urprise Mom Stock Illustrations – 3,703 Surprise Mom Stock Illustrations,  Vectors &amp; Clipart - Dreamstime">
            <a:extLst>
              <a:ext uri="{FF2B5EF4-FFF2-40B4-BE49-F238E27FC236}">
                <a16:creationId xmlns:a16="http://schemas.microsoft.com/office/drawing/2014/main" id="{A6A0FC3B-EBA9-C9E0-4C5A-335BB8EA41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2859" y="5040086"/>
            <a:ext cx="1952625" cy="1421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642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4247164361"/>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bg1"/>
                          </a:solidFill>
                        </a:rPr>
                        <a:t>Έφαγα </a:t>
                      </a:r>
                      <a:endParaRPr lang="en-US" sz="5400" dirty="0">
                        <a:solidFill>
                          <a:schemeClr val="bg1"/>
                        </a:solidFill>
                      </a:endParaRPr>
                    </a:p>
                  </a:txBody>
                  <a:tcPr/>
                </a:tc>
                <a:tc>
                  <a:txBody>
                    <a:bodyPr/>
                    <a:lstStyle/>
                    <a:p>
                      <a:r>
                        <a:rPr lang="el-GR" sz="4400" dirty="0"/>
                        <a:t>παίρνω</a:t>
                      </a:r>
                      <a:endParaRPr lang="el-GR" sz="5400" dirty="0">
                        <a:solidFill>
                          <a:schemeClr val="bg1"/>
                        </a:solidFill>
                      </a:endParaRPr>
                    </a:p>
                  </a:txBody>
                  <a:tcPr/>
                </a:tc>
                <a:tc>
                  <a:txBody>
                    <a:bodyPr/>
                    <a:lstStyle/>
                    <a:p>
                      <a:r>
                        <a:rPr lang="el-GR" sz="5400" dirty="0">
                          <a:solidFill>
                            <a:schemeClr val="bg1"/>
                          </a:solidFill>
                        </a:rPr>
                        <a:t>φάω</a:t>
                      </a:r>
                      <a:endParaRPr lang="el-CY" sz="5400" dirty="0">
                        <a:solidFill>
                          <a:schemeClr val="bg1"/>
                        </a:solidFill>
                      </a:endParaRPr>
                    </a:p>
                  </a:txBody>
                  <a:tcPr/>
                </a:tc>
                <a:tc>
                  <a:txBody>
                    <a:bodyPr/>
                    <a:lstStyle/>
                    <a:p>
                      <a:r>
                        <a:rPr lang="el-GR" sz="5400" dirty="0">
                          <a:solidFill>
                            <a:schemeClr val="bg1"/>
                          </a:solidFill>
                        </a:rPr>
                        <a:t>φάε</a:t>
                      </a:r>
                      <a:endParaRPr lang="el-CY" sz="5400" dirty="0">
                        <a:solidFill>
                          <a:schemeClr val="bg1"/>
                        </a:solidFill>
                      </a:endParaRPr>
                    </a:p>
                  </a:txBody>
                  <a:tcPr/>
                </a:tc>
                <a:tc>
                  <a:txBody>
                    <a:bodyPr/>
                    <a:lstStyle/>
                    <a:p>
                      <a:r>
                        <a:rPr lang="el-GR" sz="5400" dirty="0">
                          <a:solidFill>
                            <a:schemeClr val="bg1"/>
                          </a:solidFill>
                        </a:rPr>
                        <a:t>Θα φάω </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uit Clipart, Download Free Transparent PNG Format Clipart Images on  Pngtree">
            <a:extLst>
              <a:ext uri="{FF2B5EF4-FFF2-40B4-BE49-F238E27FC236}">
                <a16:creationId xmlns:a16="http://schemas.microsoft.com/office/drawing/2014/main" id="{2D527CF9-997B-AF1B-4684-4DAD1B2D97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9593" y="4716958"/>
            <a:ext cx="2143125" cy="1683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801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3388234702"/>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solidFill>
                            <a:schemeClr val="tx1"/>
                          </a:solidFill>
                        </a:rPr>
                        <a:t>Χθες</a:t>
                      </a:r>
                      <a:endParaRPr lang="en-US" sz="5400" dirty="0">
                        <a:solidFill>
                          <a:schemeClr val="tx1"/>
                        </a:solidFill>
                      </a:endParaRPr>
                    </a:p>
                  </a:txBody>
                  <a:tcPr/>
                </a:tc>
                <a:tc>
                  <a:txBody>
                    <a:bodyPr/>
                    <a:lstStyle/>
                    <a:p>
                      <a:r>
                        <a:rPr lang="el-GR" sz="4800" dirty="0">
                          <a:solidFill>
                            <a:schemeClr val="tx1"/>
                          </a:solidFill>
                        </a:rPr>
                        <a:t>Τώρα</a:t>
                      </a:r>
                      <a:r>
                        <a:rPr lang="el-GR" dirty="0">
                          <a:solidFill>
                            <a:schemeClr val="tx1"/>
                          </a:solidFill>
                        </a:rPr>
                        <a:t> </a:t>
                      </a:r>
                      <a:endParaRPr lang="el-CY" dirty="0">
                        <a:solidFill>
                          <a:schemeClr val="tx1"/>
                        </a:solidFill>
                      </a:endParaRPr>
                    </a:p>
                  </a:txBody>
                  <a:tcPr/>
                </a:tc>
                <a:tc>
                  <a:txBody>
                    <a:bodyPr/>
                    <a:lstStyle/>
                    <a:p>
                      <a:endParaRPr lang="el-GR"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solidFill>
                            <a:schemeClr val="tx1"/>
                          </a:solidFill>
                        </a:rPr>
                        <a:t>Μπορώ να </a:t>
                      </a:r>
                      <a:endParaRPr lang="el-CY" sz="1800" b="1" dirty="0">
                        <a:solidFill>
                          <a:schemeClr val="tx1"/>
                        </a:solidFill>
                      </a:endParaRPr>
                    </a:p>
                    <a:p>
                      <a:endParaRPr lang="el-GR" dirty="0">
                        <a:solidFill>
                          <a:schemeClr val="tx1"/>
                        </a:solidFill>
                      </a:endParaRPr>
                    </a:p>
                    <a:p>
                      <a:endParaRPr lang="el-GR" dirty="0">
                        <a:solidFill>
                          <a:schemeClr val="tx1"/>
                        </a:solidFill>
                      </a:endParaRPr>
                    </a:p>
                    <a:p>
                      <a:endParaRPr lang="el-GR" dirty="0">
                        <a:solidFill>
                          <a:schemeClr val="tx1"/>
                        </a:solidFill>
                      </a:endParaRPr>
                    </a:p>
                    <a:p>
                      <a:endParaRPr lang="el-GR" dirty="0">
                        <a:solidFill>
                          <a:schemeClr val="tx1"/>
                        </a:solidFill>
                      </a:endParaRPr>
                    </a:p>
                    <a:p>
                      <a:endParaRPr lang="el-GR" dirty="0">
                        <a:solidFill>
                          <a:schemeClr val="tx1"/>
                        </a:solidFill>
                      </a:endParaRPr>
                    </a:p>
                    <a:p>
                      <a:endParaRPr lang="el-GR" dirty="0">
                        <a:solidFill>
                          <a:schemeClr val="tx1"/>
                        </a:solidFill>
                      </a:endParaRPr>
                    </a:p>
                    <a:p>
                      <a:endParaRPr lang="el-CY" dirty="0">
                        <a:solidFill>
                          <a:schemeClr val="tx1"/>
                        </a:solidFill>
                      </a:endParaRPr>
                    </a:p>
                  </a:txBody>
                  <a:tcPr/>
                </a:tc>
                <a:tc>
                  <a:txBody>
                    <a:bodyPr/>
                    <a:lstStyle/>
                    <a:p>
                      <a:endParaRPr lang="el-CY" sz="3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solidFill>
                            <a:schemeClr val="tx1"/>
                          </a:solidFill>
                        </a:rPr>
                        <a:t>Αύριο </a:t>
                      </a:r>
                      <a:endParaRPr lang="el-CY" sz="3200" dirty="0">
                        <a:solidFill>
                          <a:schemeClr val="tx1"/>
                        </a:solidFill>
                      </a:endParaRPr>
                    </a:p>
                    <a:p>
                      <a:endParaRPr lang="el-CY" sz="3200" dirty="0">
                        <a:solidFill>
                          <a:schemeClr val="tx1"/>
                        </a:solidFill>
                      </a:endParaRPr>
                    </a:p>
                  </a:txBody>
                  <a:tcPr/>
                </a:tc>
                <a:extLst>
                  <a:ext uri="{0D108BD9-81ED-4DB2-BD59-A6C34878D82A}">
                    <a16:rowId xmlns:a16="http://schemas.microsoft.com/office/drawing/2014/main" val="275651517"/>
                  </a:ext>
                </a:extLst>
              </a:tr>
              <a:tr h="370840">
                <a:tc>
                  <a:txBody>
                    <a:bodyPr/>
                    <a:lstStyle/>
                    <a:p>
                      <a:r>
                        <a:rPr lang="el-GR" sz="5400" dirty="0">
                          <a:solidFill>
                            <a:schemeClr val="tx1"/>
                          </a:solidFill>
                        </a:rPr>
                        <a:t>πήρα</a:t>
                      </a:r>
                      <a:endParaRPr lang="en-US" sz="5400" dirty="0">
                        <a:solidFill>
                          <a:schemeClr val="tx1"/>
                        </a:solidFill>
                      </a:endParaRPr>
                    </a:p>
                  </a:txBody>
                  <a:tcPr/>
                </a:tc>
                <a:tc>
                  <a:txBody>
                    <a:bodyPr/>
                    <a:lstStyle/>
                    <a:p>
                      <a:r>
                        <a:rPr lang="el-GR" sz="4400" dirty="0">
                          <a:solidFill>
                            <a:schemeClr val="tx1"/>
                          </a:solidFill>
                        </a:rPr>
                        <a:t>παίρνω</a:t>
                      </a:r>
                      <a:endParaRPr lang="el-GR" sz="5400" dirty="0">
                        <a:solidFill>
                          <a:schemeClr val="tx1"/>
                        </a:solidFill>
                      </a:endParaRPr>
                    </a:p>
                  </a:txBody>
                  <a:tcPr/>
                </a:tc>
                <a:tc>
                  <a:txBody>
                    <a:bodyPr/>
                    <a:lstStyle/>
                    <a:p>
                      <a:r>
                        <a:rPr lang="el-GR" sz="5400" dirty="0">
                          <a:solidFill>
                            <a:schemeClr val="tx1"/>
                          </a:solidFill>
                        </a:rPr>
                        <a:t>πάρω</a:t>
                      </a:r>
                      <a:endParaRPr lang="el-CY" sz="5400" dirty="0">
                        <a:solidFill>
                          <a:schemeClr val="tx1"/>
                        </a:solidFill>
                      </a:endParaRPr>
                    </a:p>
                  </a:txBody>
                  <a:tcPr/>
                </a:tc>
                <a:tc>
                  <a:txBody>
                    <a:bodyPr/>
                    <a:lstStyle/>
                    <a:p>
                      <a:r>
                        <a:rPr lang="el-GR" sz="5400" dirty="0">
                          <a:solidFill>
                            <a:schemeClr val="tx1"/>
                          </a:solidFill>
                        </a:rPr>
                        <a:t>πάρε</a:t>
                      </a:r>
                      <a:endParaRPr lang="el-CY" sz="5400" dirty="0">
                        <a:solidFill>
                          <a:schemeClr val="tx1"/>
                        </a:solidFill>
                      </a:endParaRPr>
                    </a:p>
                  </a:txBody>
                  <a:tcPr/>
                </a:tc>
                <a:tc>
                  <a:txBody>
                    <a:bodyPr/>
                    <a:lstStyle/>
                    <a:p>
                      <a:r>
                        <a:rPr lang="el-GR" sz="5400" dirty="0">
                          <a:solidFill>
                            <a:schemeClr val="tx1"/>
                          </a:solidFill>
                        </a:rPr>
                        <a:t>θα πάρω</a:t>
                      </a:r>
                      <a:endParaRPr lang="el-CY" sz="5400" dirty="0">
                        <a:solidFill>
                          <a:schemeClr val="tx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ruit Clipart, Download Free Transparent PNG Format Clipart Images on  Pngtree">
            <a:extLst>
              <a:ext uri="{FF2B5EF4-FFF2-40B4-BE49-F238E27FC236}">
                <a16:creationId xmlns:a16="http://schemas.microsoft.com/office/drawing/2014/main" id="{F95D0395-8B33-E723-DEC3-6AD684C349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9593" y="4716958"/>
            <a:ext cx="2143125" cy="1683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35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1086869504"/>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bg1"/>
                          </a:solidFill>
                        </a:rPr>
                        <a:t>Έφαγα </a:t>
                      </a:r>
                      <a:endParaRPr lang="en-US" sz="5400" dirty="0">
                        <a:solidFill>
                          <a:schemeClr val="bg1"/>
                        </a:solidFill>
                      </a:endParaRPr>
                    </a:p>
                  </a:txBody>
                  <a:tcPr/>
                </a:tc>
                <a:tc>
                  <a:txBody>
                    <a:bodyPr/>
                    <a:lstStyle/>
                    <a:p>
                      <a:r>
                        <a:rPr lang="el-GR" sz="4400" dirty="0"/>
                        <a:t>φορώ</a:t>
                      </a:r>
                      <a:endParaRPr lang="el-GR" sz="5400" dirty="0">
                        <a:solidFill>
                          <a:schemeClr val="bg1"/>
                        </a:solidFill>
                      </a:endParaRPr>
                    </a:p>
                  </a:txBody>
                  <a:tcPr/>
                </a:tc>
                <a:tc>
                  <a:txBody>
                    <a:bodyPr/>
                    <a:lstStyle/>
                    <a:p>
                      <a:r>
                        <a:rPr lang="el-GR" sz="5400" dirty="0">
                          <a:solidFill>
                            <a:schemeClr val="bg1"/>
                          </a:solidFill>
                        </a:rPr>
                        <a:t>φάω</a:t>
                      </a:r>
                      <a:endParaRPr lang="el-CY" sz="5400" dirty="0">
                        <a:solidFill>
                          <a:schemeClr val="bg1"/>
                        </a:solidFill>
                      </a:endParaRPr>
                    </a:p>
                  </a:txBody>
                  <a:tcPr/>
                </a:tc>
                <a:tc>
                  <a:txBody>
                    <a:bodyPr/>
                    <a:lstStyle/>
                    <a:p>
                      <a:r>
                        <a:rPr lang="el-GR" sz="5400" dirty="0">
                          <a:solidFill>
                            <a:schemeClr val="bg1"/>
                          </a:solidFill>
                        </a:rPr>
                        <a:t>φάε</a:t>
                      </a:r>
                      <a:endParaRPr lang="el-CY" sz="5400" dirty="0">
                        <a:solidFill>
                          <a:schemeClr val="bg1"/>
                        </a:solidFill>
                      </a:endParaRPr>
                    </a:p>
                  </a:txBody>
                  <a:tcPr/>
                </a:tc>
                <a:tc>
                  <a:txBody>
                    <a:bodyPr/>
                    <a:lstStyle/>
                    <a:p>
                      <a:r>
                        <a:rPr lang="el-GR" sz="5400" dirty="0">
                          <a:solidFill>
                            <a:schemeClr val="bg1"/>
                          </a:solidFill>
                        </a:rPr>
                        <a:t>Θα φάω </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Baby Girl Dress Stock Illustrations – 29,740 Baby Girl Dress Stock  Illustrations, Vectors &amp; Clipart - Dreamstime">
            <a:extLst>
              <a:ext uri="{FF2B5EF4-FFF2-40B4-BE49-F238E27FC236}">
                <a16:creationId xmlns:a16="http://schemas.microsoft.com/office/drawing/2014/main" id="{5C814E0C-6127-EE46-0A42-63EE099593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295" y="4887686"/>
            <a:ext cx="2143125" cy="1626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672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1444528370"/>
              </p:ext>
            </p:extLst>
          </p:nvPr>
        </p:nvGraphicFramePr>
        <p:xfrm>
          <a:off x="486228" y="186266"/>
          <a:ext cx="11019970" cy="39928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4800" dirty="0">
                          <a:solidFill>
                            <a:schemeClr val="tx1"/>
                          </a:solidFill>
                        </a:rPr>
                        <a:t>φόρεσα</a:t>
                      </a:r>
                      <a:endParaRPr lang="en-US" sz="4800" dirty="0">
                        <a:solidFill>
                          <a:schemeClr val="tx1"/>
                        </a:solidFill>
                      </a:endParaRPr>
                    </a:p>
                  </a:txBody>
                  <a:tcPr/>
                </a:tc>
                <a:tc>
                  <a:txBody>
                    <a:bodyPr/>
                    <a:lstStyle/>
                    <a:p>
                      <a:r>
                        <a:rPr lang="el-GR" sz="4400" dirty="0">
                          <a:solidFill>
                            <a:schemeClr val="tx1"/>
                          </a:solidFill>
                        </a:rPr>
                        <a:t>φορώ</a:t>
                      </a:r>
                      <a:endParaRPr lang="el-GR" sz="5400" dirty="0">
                        <a:solidFill>
                          <a:schemeClr val="tx1"/>
                        </a:solidFill>
                      </a:endParaRPr>
                    </a:p>
                  </a:txBody>
                  <a:tcPr/>
                </a:tc>
                <a:tc>
                  <a:txBody>
                    <a:bodyPr/>
                    <a:lstStyle/>
                    <a:p>
                      <a:r>
                        <a:rPr lang="el-GR" sz="4400" dirty="0">
                          <a:solidFill>
                            <a:schemeClr val="tx1"/>
                          </a:solidFill>
                        </a:rPr>
                        <a:t>φορέσω</a:t>
                      </a:r>
                      <a:endParaRPr lang="el-CY" sz="4400" dirty="0">
                        <a:solidFill>
                          <a:schemeClr val="tx1"/>
                        </a:solidFill>
                      </a:endParaRPr>
                    </a:p>
                  </a:txBody>
                  <a:tcPr/>
                </a:tc>
                <a:tc>
                  <a:txBody>
                    <a:bodyPr/>
                    <a:lstStyle/>
                    <a:p>
                      <a:r>
                        <a:rPr lang="el-GR" sz="4000" dirty="0">
                          <a:solidFill>
                            <a:schemeClr val="tx1"/>
                          </a:solidFill>
                        </a:rPr>
                        <a:t>φόρεσε</a:t>
                      </a:r>
                      <a:endParaRPr lang="el-CY" sz="4000" dirty="0">
                        <a:solidFill>
                          <a:schemeClr val="tx1"/>
                        </a:solidFill>
                      </a:endParaRPr>
                    </a:p>
                  </a:txBody>
                  <a:tcPr/>
                </a:tc>
                <a:tc>
                  <a:txBody>
                    <a:bodyPr/>
                    <a:lstStyle/>
                    <a:p>
                      <a:r>
                        <a:rPr lang="el-GR" sz="4400" dirty="0">
                          <a:solidFill>
                            <a:schemeClr val="tx1"/>
                          </a:solidFill>
                        </a:rPr>
                        <a:t>θα φορέσω</a:t>
                      </a:r>
                      <a:endParaRPr lang="el-CY" sz="4400" dirty="0">
                        <a:solidFill>
                          <a:schemeClr val="tx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Baby Girl Dress Stock Illustrations – 29,740 Baby Girl Dress Stock  Illustrations, Vectors &amp; Clipart - Dreamstime">
            <a:extLst>
              <a:ext uri="{FF2B5EF4-FFF2-40B4-BE49-F238E27FC236}">
                <a16:creationId xmlns:a16="http://schemas.microsoft.com/office/drawing/2014/main" id="{0F48D0E0-1A45-63DD-87C8-8A519B647A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295" y="437129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582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1575831587"/>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bg1"/>
                          </a:solidFill>
                        </a:rPr>
                        <a:t>Έφαγα </a:t>
                      </a:r>
                      <a:endParaRPr lang="en-US" sz="54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400" dirty="0"/>
                        <a:t>βγαίνω</a:t>
                      </a:r>
                    </a:p>
                    <a:p>
                      <a:endParaRPr lang="el-GR" sz="5400" dirty="0">
                        <a:solidFill>
                          <a:schemeClr val="bg1"/>
                        </a:solidFill>
                      </a:endParaRPr>
                    </a:p>
                  </a:txBody>
                  <a:tcPr/>
                </a:tc>
                <a:tc>
                  <a:txBody>
                    <a:bodyPr/>
                    <a:lstStyle/>
                    <a:p>
                      <a:r>
                        <a:rPr lang="el-GR" sz="5400" dirty="0">
                          <a:solidFill>
                            <a:schemeClr val="bg1"/>
                          </a:solidFill>
                        </a:rPr>
                        <a:t>φάω</a:t>
                      </a:r>
                      <a:endParaRPr lang="el-CY" sz="5400" dirty="0">
                        <a:solidFill>
                          <a:schemeClr val="bg1"/>
                        </a:solidFill>
                      </a:endParaRPr>
                    </a:p>
                  </a:txBody>
                  <a:tcPr/>
                </a:tc>
                <a:tc>
                  <a:txBody>
                    <a:bodyPr/>
                    <a:lstStyle/>
                    <a:p>
                      <a:r>
                        <a:rPr lang="el-GR" sz="5400" dirty="0">
                          <a:solidFill>
                            <a:schemeClr val="bg1"/>
                          </a:solidFill>
                        </a:rPr>
                        <a:t>φάε</a:t>
                      </a:r>
                      <a:endParaRPr lang="el-CY" sz="5400" dirty="0">
                        <a:solidFill>
                          <a:schemeClr val="bg1"/>
                        </a:solidFill>
                      </a:endParaRPr>
                    </a:p>
                  </a:txBody>
                  <a:tcPr/>
                </a:tc>
                <a:tc>
                  <a:txBody>
                    <a:bodyPr/>
                    <a:lstStyle/>
                    <a:p>
                      <a:r>
                        <a:rPr lang="el-GR" sz="5400" dirty="0">
                          <a:solidFill>
                            <a:schemeClr val="bg1"/>
                          </a:solidFill>
                        </a:rPr>
                        <a:t>Θα φάω </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Παιδιά στην τάξη. Καρτούν παιδιά στο σχολείο μελετώντας την ανάγνωση και τη  γραφή, χαριτωμένα χαρούμενα κορίτσια και αγόρια. Χαρακτήρες διανυσματικών  μαθητών Διάνυσμα από ©SpicyTruffel 255714532">
            <a:extLst>
              <a:ext uri="{FF2B5EF4-FFF2-40B4-BE49-F238E27FC236}">
                <a16:creationId xmlns:a16="http://schemas.microsoft.com/office/drawing/2014/main" id="{1FC046C1-CCBC-F7E9-5CDE-24EF369D46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773"/>
          <a:stretch>
            <a:fillRect/>
          </a:stretch>
        </p:blipFill>
        <p:spPr bwMode="auto">
          <a:xfrm>
            <a:off x="4598535" y="4661960"/>
            <a:ext cx="2276475" cy="179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494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80786950"/>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tx1"/>
                          </a:solidFill>
                        </a:rPr>
                        <a:t>βγήκα </a:t>
                      </a:r>
                      <a:endParaRPr lang="en-US" sz="54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400" dirty="0">
                          <a:solidFill>
                            <a:schemeClr val="tx1"/>
                          </a:solidFill>
                        </a:rPr>
                        <a:t>βγαίνω</a:t>
                      </a:r>
                    </a:p>
                    <a:p>
                      <a:endParaRPr lang="el-GR" sz="5400" dirty="0">
                        <a:solidFill>
                          <a:schemeClr val="tx1"/>
                        </a:solidFill>
                      </a:endParaRPr>
                    </a:p>
                  </a:txBody>
                  <a:tcPr/>
                </a:tc>
                <a:tc>
                  <a:txBody>
                    <a:bodyPr/>
                    <a:lstStyle/>
                    <a:p>
                      <a:r>
                        <a:rPr lang="el-GR" sz="5400" dirty="0">
                          <a:solidFill>
                            <a:schemeClr val="tx1"/>
                          </a:solidFill>
                        </a:rPr>
                        <a:t>βγω</a:t>
                      </a:r>
                      <a:endParaRPr lang="el-CY" sz="5400" dirty="0">
                        <a:solidFill>
                          <a:schemeClr val="tx1"/>
                        </a:solidFill>
                      </a:endParaRPr>
                    </a:p>
                  </a:txBody>
                  <a:tcPr/>
                </a:tc>
                <a:tc>
                  <a:txBody>
                    <a:bodyPr/>
                    <a:lstStyle/>
                    <a:p>
                      <a:r>
                        <a:rPr lang="el-GR" sz="5400" dirty="0">
                          <a:solidFill>
                            <a:schemeClr val="tx1"/>
                          </a:solidFill>
                        </a:rPr>
                        <a:t>βγες</a:t>
                      </a:r>
                      <a:endParaRPr lang="el-CY" sz="5400" dirty="0">
                        <a:solidFill>
                          <a:schemeClr val="tx1"/>
                        </a:solidFill>
                      </a:endParaRPr>
                    </a:p>
                  </a:txBody>
                  <a:tcPr/>
                </a:tc>
                <a:tc>
                  <a:txBody>
                    <a:bodyPr/>
                    <a:lstStyle/>
                    <a:p>
                      <a:r>
                        <a:rPr lang="el-GR" sz="5400" dirty="0">
                          <a:solidFill>
                            <a:schemeClr val="tx1"/>
                          </a:solidFill>
                        </a:rPr>
                        <a:t>θα βγω </a:t>
                      </a:r>
                      <a:endParaRPr lang="el-CY" sz="5400" dirty="0">
                        <a:solidFill>
                          <a:schemeClr val="tx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Παιδιά στην τάξη. Καρτούν παιδιά στο σχολείο μελετώντας την ανάγνωση και τη  γραφή, χαριτωμένα χαρούμενα κορίτσια και αγόρια. Χαρακτήρες διανυσματικών  μαθητών Διάνυσμα από ©SpicyTruffel 255714532">
            <a:extLst>
              <a:ext uri="{FF2B5EF4-FFF2-40B4-BE49-F238E27FC236}">
                <a16:creationId xmlns:a16="http://schemas.microsoft.com/office/drawing/2014/main" id="{B357776A-A24C-EF9E-0C4B-F52224B6FC4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1856"/>
          <a:stretch>
            <a:fillRect/>
          </a:stretch>
        </p:blipFill>
        <p:spPr bwMode="auto">
          <a:xfrm>
            <a:off x="4713143" y="4661960"/>
            <a:ext cx="2276475" cy="1771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009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2515726509"/>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bg1"/>
                          </a:solidFill>
                        </a:rPr>
                        <a:t>Έφαγα </a:t>
                      </a:r>
                      <a:endParaRPr lang="en-US" sz="54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400" dirty="0"/>
                        <a:t>βλέπω</a:t>
                      </a:r>
                    </a:p>
                    <a:p>
                      <a:endParaRPr lang="el-GR" sz="5400" dirty="0">
                        <a:solidFill>
                          <a:schemeClr val="bg1"/>
                        </a:solidFill>
                      </a:endParaRPr>
                    </a:p>
                  </a:txBody>
                  <a:tcPr/>
                </a:tc>
                <a:tc>
                  <a:txBody>
                    <a:bodyPr/>
                    <a:lstStyle/>
                    <a:p>
                      <a:r>
                        <a:rPr lang="el-GR" sz="5400" dirty="0">
                          <a:solidFill>
                            <a:schemeClr val="bg1"/>
                          </a:solidFill>
                        </a:rPr>
                        <a:t>φάω</a:t>
                      </a:r>
                      <a:endParaRPr lang="el-CY" sz="5400" dirty="0">
                        <a:solidFill>
                          <a:schemeClr val="bg1"/>
                        </a:solidFill>
                      </a:endParaRPr>
                    </a:p>
                  </a:txBody>
                  <a:tcPr/>
                </a:tc>
                <a:tc>
                  <a:txBody>
                    <a:bodyPr/>
                    <a:lstStyle/>
                    <a:p>
                      <a:r>
                        <a:rPr lang="el-GR" sz="5400" dirty="0">
                          <a:solidFill>
                            <a:schemeClr val="bg1"/>
                          </a:solidFill>
                        </a:rPr>
                        <a:t>φάε</a:t>
                      </a:r>
                      <a:endParaRPr lang="el-CY" sz="5400" dirty="0">
                        <a:solidFill>
                          <a:schemeClr val="bg1"/>
                        </a:solidFill>
                      </a:endParaRPr>
                    </a:p>
                  </a:txBody>
                  <a:tcPr/>
                </a:tc>
                <a:tc>
                  <a:txBody>
                    <a:bodyPr/>
                    <a:lstStyle/>
                    <a:p>
                      <a:r>
                        <a:rPr lang="el-GR" sz="5400" dirty="0">
                          <a:solidFill>
                            <a:schemeClr val="bg1"/>
                          </a:solidFill>
                        </a:rPr>
                        <a:t>Θα φάω </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Παππούς με εγγονή. Εικονογράφηση σε στυλ καρτούν Διανυσματική απεικόνιση -  εικονογραφία από lifestyle: 57525044">
            <a:extLst>
              <a:ext uri="{FF2B5EF4-FFF2-40B4-BE49-F238E27FC236}">
                <a16:creationId xmlns:a16="http://schemas.microsoft.com/office/drawing/2014/main" id="{E7A42E2D-2C82-148F-0C9E-461CC4E23D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7017" y="4767943"/>
            <a:ext cx="2143125" cy="1648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255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2549409210"/>
              </p:ext>
            </p:extLst>
          </p:nvPr>
        </p:nvGraphicFramePr>
        <p:xfrm>
          <a:off x="486228" y="186266"/>
          <a:ext cx="11019970" cy="387096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4000" dirty="0">
                          <a:solidFill>
                            <a:schemeClr val="tx1"/>
                          </a:solidFill>
                        </a:rPr>
                        <a:t>είδα</a:t>
                      </a:r>
                      <a:endParaRPr lang="en-US" sz="40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000" dirty="0">
                          <a:solidFill>
                            <a:schemeClr val="tx1"/>
                          </a:solidFill>
                        </a:rPr>
                        <a:t>βλέπω</a:t>
                      </a:r>
                    </a:p>
                    <a:p>
                      <a:endParaRPr lang="el-GR" sz="4000" dirty="0">
                        <a:solidFill>
                          <a:schemeClr val="tx1"/>
                        </a:solidFill>
                      </a:endParaRPr>
                    </a:p>
                  </a:txBody>
                  <a:tcPr/>
                </a:tc>
                <a:tc>
                  <a:txBody>
                    <a:bodyPr/>
                    <a:lstStyle/>
                    <a:p>
                      <a:r>
                        <a:rPr lang="el-GR" sz="5400" dirty="0">
                          <a:solidFill>
                            <a:schemeClr val="tx1"/>
                          </a:solidFill>
                        </a:rPr>
                        <a:t>δω</a:t>
                      </a:r>
                      <a:endParaRPr lang="el-CY" sz="5400" dirty="0">
                        <a:solidFill>
                          <a:schemeClr val="tx1"/>
                        </a:solidFill>
                      </a:endParaRPr>
                    </a:p>
                  </a:txBody>
                  <a:tcPr/>
                </a:tc>
                <a:tc>
                  <a:txBody>
                    <a:bodyPr/>
                    <a:lstStyle/>
                    <a:p>
                      <a:r>
                        <a:rPr lang="el-GR" sz="5400" dirty="0">
                          <a:solidFill>
                            <a:schemeClr val="tx1"/>
                          </a:solidFill>
                        </a:rPr>
                        <a:t>δες</a:t>
                      </a:r>
                      <a:endParaRPr lang="el-CY" sz="5400" dirty="0">
                        <a:solidFill>
                          <a:schemeClr val="tx1"/>
                        </a:solidFill>
                      </a:endParaRPr>
                    </a:p>
                  </a:txBody>
                  <a:tcPr/>
                </a:tc>
                <a:tc>
                  <a:txBody>
                    <a:bodyPr/>
                    <a:lstStyle/>
                    <a:p>
                      <a:r>
                        <a:rPr lang="el-GR" sz="5400" dirty="0">
                          <a:solidFill>
                            <a:schemeClr val="tx1"/>
                          </a:solidFill>
                        </a:rPr>
                        <a:t>θα δω</a:t>
                      </a:r>
                      <a:endParaRPr lang="el-CY" sz="5400" dirty="0">
                        <a:solidFill>
                          <a:schemeClr val="tx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Παππούς με εγγονή. Εικονογράφηση σε στυλ καρτούν Διανυσματική απεικόνιση -  εικονογραφία από lifestyle: 57525044">
            <a:extLst>
              <a:ext uri="{FF2B5EF4-FFF2-40B4-BE49-F238E27FC236}">
                <a16:creationId xmlns:a16="http://schemas.microsoft.com/office/drawing/2014/main" id="{4E9591BA-58D0-C890-1314-959B3C4927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7017" y="4767943"/>
            <a:ext cx="2143125" cy="1648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329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3544941306"/>
              </p:ext>
            </p:extLst>
          </p:nvPr>
        </p:nvGraphicFramePr>
        <p:xfrm>
          <a:off x="486228" y="186266"/>
          <a:ext cx="11019970" cy="42976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bg1"/>
                          </a:solidFill>
                        </a:rPr>
                        <a:t>Έφαγα </a:t>
                      </a:r>
                      <a:endParaRPr lang="en-US" sz="54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400" dirty="0"/>
                        <a:t>ακούω</a:t>
                      </a:r>
                    </a:p>
                    <a:p>
                      <a:endParaRPr lang="el-GR" sz="5400" dirty="0">
                        <a:solidFill>
                          <a:schemeClr val="bg1"/>
                        </a:solidFill>
                      </a:endParaRPr>
                    </a:p>
                  </a:txBody>
                  <a:tcPr/>
                </a:tc>
                <a:tc>
                  <a:txBody>
                    <a:bodyPr/>
                    <a:lstStyle/>
                    <a:p>
                      <a:r>
                        <a:rPr lang="el-GR" sz="5400" dirty="0">
                          <a:solidFill>
                            <a:schemeClr val="bg1"/>
                          </a:solidFill>
                        </a:rPr>
                        <a:t>φάω</a:t>
                      </a:r>
                      <a:endParaRPr lang="el-CY" sz="5400" dirty="0">
                        <a:solidFill>
                          <a:schemeClr val="bg1"/>
                        </a:solidFill>
                      </a:endParaRPr>
                    </a:p>
                  </a:txBody>
                  <a:tcPr/>
                </a:tc>
                <a:tc>
                  <a:txBody>
                    <a:bodyPr/>
                    <a:lstStyle/>
                    <a:p>
                      <a:r>
                        <a:rPr lang="el-GR" sz="5400" dirty="0">
                          <a:solidFill>
                            <a:schemeClr val="bg1"/>
                          </a:solidFill>
                        </a:rPr>
                        <a:t>φάε</a:t>
                      </a:r>
                      <a:endParaRPr lang="el-CY" sz="5400" dirty="0">
                        <a:solidFill>
                          <a:schemeClr val="bg1"/>
                        </a:solidFill>
                      </a:endParaRPr>
                    </a:p>
                  </a:txBody>
                  <a:tcPr/>
                </a:tc>
                <a:tc>
                  <a:txBody>
                    <a:bodyPr/>
                    <a:lstStyle/>
                    <a:p>
                      <a:r>
                        <a:rPr lang="el-GR" sz="5400" dirty="0">
                          <a:solidFill>
                            <a:schemeClr val="bg1"/>
                          </a:solidFill>
                        </a:rPr>
                        <a:t>Θα φάω </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36 χειροτεχνια μουσικης ιδέες για αποθήκευση σήμερα | χειροτεχνία, μουσικές  δραστηριότητες, μουσική και άλλα">
            <a:extLst>
              <a:ext uri="{FF2B5EF4-FFF2-40B4-BE49-F238E27FC236}">
                <a16:creationId xmlns:a16="http://schemas.microsoft.com/office/drawing/2014/main" id="{42F474C4-1EAF-2921-EFA2-5585F40BC3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8938" y="4778829"/>
            <a:ext cx="2114550" cy="1631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528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l-GR" sz="6600" dirty="0"/>
              <a:t>Σήμερα είναι ______, __ Ιανουαρίου 2026 (__/01/2026).Τώρα είμαστε στον χειμώνα.</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2352743962"/>
              </p:ext>
            </p:extLst>
          </p:nvPr>
        </p:nvGraphicFramePr>
        <p:xfrm>
          <a:off x="486228" y="186266"/>
          <a:ext cx="11019970" cy="41452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4800" dirty="0">
                          <a:solidFill>
                            <a:schemeClr val="tx1"/>
                          </a:solidFill>
                        </a:rPr>
                        <a:t>άκουσα</a:t>
                      </a:r>
                      <a:endParaRPr lang="en-US" sz="48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400" dirty="0">
                          <a:solidFill>
                            <a:schemeClr val="tx1"/>
                          </a:solidFill>
                        </a:rPr>
                        <a:t>ακούω</a:t>
                      </a:r>
                    </a:p>
                    <a:p>
                      <a:endParaRPr lang="el-GR" sz="5400" dirty="0">
                        <a:solidFill>
                          <a:schemeClr val="tx1"/>
                        </a:solidFill>
                      </a:endParaRPr>
                    </a:p>
                  </a:txBody>
                  <a:tcPr/>
                </a:tc>
                <a:tc>
                  <a:txBody>
                    <a:bodyPr/>
                    <a:lstStyle/>
                    <a:p>
                      <a:r>
                        <a:rPr lang="el-GR" sz="4400" dirty="0">
                          <a:solidFill>
                            <a:schemeClr val="tx1"/>
                          </a:solidFill>
                        </a:rPr>
                        <a:t>ακούσω</a:t>
                      </a:r>
                      <a:endParaRPr lang="el-CY" sz="4400" dirty="0">
                        <a:solidFill>
                          <a:schemeClr val="tx1"/>
                        </a:solidFill>
                      </a:endParaRPr>
                    </a:p>
                  </a:txBody>
                  <a:tcPr/>
                </a:tc>
                <a:tc>
                  <a:txBody>
                    <a:bodyPr/>
                    <a:lstStyle/>
                    <a:p>
                      <a:r>
                        <a:rPr lang="el-GR" sz="4400" dirty="0">
                          <a:solidFill>
                            <a:schemeClr val="tx1"/>
                          </a:solidFill>
                        </a:rPr>
                        <a:t>άκουσε</a:t>
                      </a:r>
                      <a:endParaRPr lang="el-CY" sz="4400" dirty="0">
                        <a:solidFill>
                          <a:schemeClr val="tx1"/>
                        </a:solidFill>
                      </a:endParaRPr>
                    </a:p>
                  </a:txBody>
                  <a:tcPr/>
                </a:tc>
                <a:tc>
                  <a:txBody>
                    <a:bodyPr/>
                    <a:lstStyle/>
                    <a:p>
                      <a:r>
                        <a:rPr lang="el-GR" sz="5400" dirty="0">
                          <a:solidFill>
                            <a:schemeClr val="tx1"/>
                          </a:solidFill>
                        </a:rPr>
                        <a:t> </a:t>
                      </a:r>
                      <a:r>
                        <a:rPr lang="el-GR" sz="4000" dirty="0">
                          <a:solidFill>
                            <a:schemeClr val="tx1"/>
                          </a:solidFill>
                        </a:rPr>
                        <a:t>θα ακούσω</a:t>
                      </a:r>
                      <a:endParaRPr lang="el-CY" sz="4000" dirty="0">
                        <a:solidFill>
                          <a:schemeClr val="tx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36 χειροτεχνια μουσικης ιδέες για αποθήκευση σήμερα | χειροτεχνία, μουσικές  δραστηριότητες, μουσική και άλλα">
            <a:extLst>
              <a:ext uri="{FF2B5EF4-FFF2-40B4-BE49-F238E27FC236}">
                <a16:creationId xmlns:a16="http://schemas.microsoft.com/office/drawing/2014/main" id="{D4410014-81A2-D80C-F1C5-99917B6D6B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8938" y="4778829"/>
            <a:ext cx="2114550" cy="1631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202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1799315282"/>
              </p:ext>
            </p:extLst>
          </p:nvPr>
        </p:nvGraphicFramePr>
        <p:xfrm>
          <a:off x="486228" y="186266"/>
          <a:ext cx="11019970" cy="56692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t>Μπορώ να </a:t>
                      </a:r>
                      <a:endParaRPr lang="el-CY" sz="1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u="none" dirty="0"/>
                        <a:t>Έφαγα </a:t>
                      </a:r>
                      <a:endParaRPr lang="en-US" u="none" dirty="0"/>
                    </a:p>
                  </a:txBody>
                  <a:tcPr/>
                </a:tc>
                <a:tc>
                  <a:txBody>
                    <a:bodyPr/>
                    <a:lstStyle/>
                    <a:p>
                      <a:r>
                        <a:rPr lang="el-GR" u="none" dirty="0"/>
                        <a:t>Τρώω</a:t>
                      </a:r>
                    </a:p>
                    <a:p>
                      <a:r>
                        <a:rPr lang="el-GR" u="none" dirty="0"/>
                        <a:t>Πηγαίνω</a:t>
                      </a:r>
                    </a:p>
                    <a:p>
                      <a:r>
                        <a:rPr lang="el-GR" u="none" dirty="0"/>
                        <a:t>Κάνω</a:t>
                      </a:r>
                    </a:p>
                    <a:p>
                      <a:r>
                        <a:rPr lang="el-GR" u="none" dirty="0"/>
                        <a:t>Μένω</a:t>
                      </a:r>
                    </a:p>
                    <a:p>
                      <a:r>
                        <a:rPr lang="el-GR" u="none" dirty="0"/>
                        <a:t>Πίνω</a:t>
                      </a:r>
                    </a:p>
                    <a:p>
                      <a:r>
                        <a:rPr lang="el-GR" u="none" dirty="0"/>
                        <a:t>Δίνω</a:t>
                      </a:r>
                    </a:p>
                    <a:p>
                      <a:r>
                        <a:rPr lang="el-GR" u="none" dirty="0"/>
                        <a:t>Παίρνω</a:t>
                      </a:r>
                    </a:p>
                    <a:p>
                      <a:r>
                        <a:rPr lang="el-GR" u="none" dirty="0"/>
                        <a:t>Φορώ</a:t>
                      </a:r>
                    </a:p>
                    <a:p>
                      <a:r>
                        <a:rPr lang="el-GR" u="none" dirty="0"/>
                        <a:t>Βγαίνω</a:t>
                      </a:r>
                    </a:p>
                    <a:p>
                      <a:r>
                        <a:rPr lang="el-GR" u="none" dirty="0"/>
                        <a:t>Βλέπω</a:t>
                      </a:r>
                    </a:p>
                    <a:p>
                      <a:r>
                        <a:rPr lang="el-GR" u="none" dirty="0"/>
                        <a:t>Ακούω</a:t>
                      </a:r>
                    </a:p>
                  </a:txBody>
                  <a:tcPr/>
                </a:tc>
                <a:tc>
                  <a:txBody>
                    <a:bodyPr/>
                    <a:lstStyle/>
                    <a:p>
                      <a:r>
                        <a:rPr lang="el-GR" u="none" dirty="0"/>
                        <a:t>φάω</a:t>
                      </a:r>
                      <a:endParaRPr lang="el-CY" u="none" dirty="0"/>
                    </a:p>
                  </a:txBody>
                  <a:tcPr/>
                </a:tc>
                <a:tc>
                  <a:txBody>
                    <a:bodyPr/>
                    <a:lstStyle/>
                    <a:p>
                      <a:r>
                        <a:rPr lang="el-GR" u="none" dirty="0"/>
                        <a:t>φάε</a:t>
                      </a:r>
                      <a:endParaRPr lang="el-CY" u="none" dirty="0"/>
                    </a:p>
                  </a:txBody>
                  <a:tcPr/>
                </a:tc>
                <a:tc>
                  <a:txBody>
                    <a:bodyPr/>
                    <a:lstStyle/>
                    <a:p>
                      <a:r>
                        <a:rPr lang="el-GR" u="none" dirty="0"/>
                        <a:t>Θα φάω </a:t>
                      </a:r>
                      <a:endParaRPr lang="el-CY" u="none" dirty="0"/>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760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CD1A6-9AC6-EFED-DE5F-EDB282CAA23C}"/>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15460F92-486C-D835-16B7-04811F93E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CDC540BF-07FF-7040-1A6B-61657FC18580}"/>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Κατανόηση  γραπτού λόγου</a:t>
            </a:r>
            <a:endParaRPr lang="el-CY" sz="4000" dirty="0">
              <a:solidFill>
                <a:schemeClr val="tx1"/>
              </a:solidFill>
            </a:endParaRPr>
          </a:p>
        </p:txBody>
      </p:sp>
    </p:spTree>
    <p:extLst>
      <p:ext uri="{BB962C8B-B14F-4D97-AF65-F5344CB8AC3E}">
        <p14:creationId xmlns:p14="http://schemas.microsoft.com/office/powerpoint/2010/main" val="3729117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7F1051-E8FC-84D4-46CD-BD44D29111E5}"/>
              </a:ext>
            </a:extLst>
          </p:cNvPr>
          <p:cNvSpPr txBox="1"/>
          <p:nvPr/>
        </p:nvSpPr>
        <p:spPr>
          <a:xfrm>
            <a:off x="522512" y="4019348"/>
            <a:ext cx="10125733" cy="1852815"/>
          </a:xfrm>
          <a:prstGeom prst="rect">
            <a:avLst/>
          </a:prstGeom>
          <a:noFill/>
        </p:spPr>
        <p:txBody>
          <a:bodyPr wrap="square">
            <a:spAutoFit/>
          </a:bodyPr>
          <a:lstStyle/>
          <a:p>
            <a:pPr algn="just">
              <a:lnSpc>
                <a:spcPct val="200000"/>
              </a:lnSpc>
              <a:spcBef>
                <a:spcPts val="1200"/>
              </a:spcBef>
              <a:spcAft>
                <a:spcPts val="1200"/>
              </a:spcAft>
              <a:buNone/>
            </a:pPr>
            <a:r>
              <a:rPr lang="el-GR" sz="2000" b="0" i="0" dirty="0">
                <a:solidFill>
                  <a:srgbClr val="0A0A0A"/>
                </a:solidFill>
                <a:effectLst/>
                <a:latin typeface="Google Sans"/>
              </a:rPr>
              <a:t>Χθες το πρωί ξύπνησα στις οκτώ. Έφαγα πρωινό στην κουζίνα. Έφαγα ψωμί με μέλι και ήπια έναν καφέ. Μετά, έκανα ένα ντους και ντύθηκα. Στις εννέα πήγα στη δουλειά με το λεωφορείο. Στον δρόμο διάβασα ένα βιβλίο. Στις δέκα μίλησα με τον φίλο μου τον Νίκο στο τηλέφωνο.</a:t>
            </a:r>
          </a:p>
        </p:txBody>
      </p:sp>
      <p:pic>
        <p:nvPicPr>
          <p:cNvPr id="31746" name="Picture 2" descr="Μόλις ξύπνησα Εικονογράφηση από ©lenmdp #46211141">
            <a:extLst>
              <a:ext uri="{FF2B5EF4-FFF2-40B4-BE49-F238E27FC236}">
                <a16:creationId xmlns:a16="http://schemas.microsoft.com/office/drawing/2014/main" id="{BF006CA2-4B93-1B56-5854-47B46F0CA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09" y="279286"/>
            <a:ext cx="1695450" cy="14131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1748" name="Picture 4" descr="Cute cartoon girl with coffee - 74 χιλιάδες εικόνες, εικονογραφήσεις και  φωτογραφίες στοκ χωρίς δικαιώματα | Shutterstock">
            <a:extLst>
              <a:ext uri="{FF2B5EF4-FFF2-40B4-BE49-F238E27FC236}">
                <a16:creationId xmlns:a16="http://schemas.microsoft.com/office/drawing/2014/main" id="{2AE85A1F-BBDF-0333-6F51-21600B353F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246" y="220774"/>
            <a:ext cx="1513090" cy="16321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1750" name="Picture 6" descr="85 Cartoon getting dressed Εικονογραφήσεις | DepositPhotos">
            <a:extLst>
              <a:ext uri="{FF2B5EF4-FFF2-40B4-BE49-F238E27FC236}">
                <a16:creationId xmlns:a16="http://schemas.microsoft.com/office/drawing/2014/main" id="{CFFE0FE9-7C82-19BD-B071-60B4D06FBB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2757" y="393426"/>
            <a:ext cx="1640705" cy="12289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1752" name="Picture 8" descr="Στάση λεωφορείου με επιβάτες Διανυσματική απεικόνιση - εικονογραφία από  roadside, lifestyle: 84557737">
            <a:extLst>
              <a:ext uri="{FF2B5EF4-FFF2-40B4-BE49-F238E27FC236}">
                <a16:creationId xmlns:a16="http://schemas.microsoft.com/office/drawing/2014/main" id="{6E0C0BF8-A015-225B-875B-CCB75AE9AD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3696" y="324894"/>
            <a:ext cx="1367494" cy="13674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1754" name="Picture 10" descr="Διαβάζω βιβλίο - Δωρεάν εικόνες διανυσματικά clipart στο creazilla.com">
            <a:extLst>
              <a:ext uri="{FF2B5EF4-FFF2-40B4-BE49-F238E27FC236}">
                <a16:creationId xmlns:a16="http://schemas.microsoft.com/office/drawing/2014/main" id="{BF222890-9F8A-0A36-9EF8-35D92C1699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5822" y="496379"/>
            <a:ext cx="1332820" cy="11259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1756" name="Picture 12" descr="Παίζω και μαθαίνω τις αντίθετες έννοιες - Λογοθεραπεία για Παιδιά και  Ενήλικες Λεμεσός Πάφος">
            <a:extLst>
              <a:ext uri="{FF2B5EF4-FFF2-40B4-BE49-F238E27FC236}">
                <a16:creationId xmlns:a16="http://schemas.microsoft.com/office/drawing/2014/main" id="{A203D58C-FA49-C7E2-C0C5-7351859D855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3759" b="28836"/>
          <a:stretch>
            <a:fillRect/>
          </a:stretch>
        </p:blipFill>
        <p:spPr bwMode="auto">
          <a:xfrm>
            <a:off x="10060246" y="393426"/>
            <a:ext cx="1175997" cy="12811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119A35DF-FC71-D763-FED5-53FC8B3F8BF0}"/>
              </a:ext>
            </a:extLst>
          </p:cNvPr>
          <p:cNvSpPr/>
          <p:nvPr/>
        </p:nvSpPr>
        <p:spPr>
          <a:xfrm>
            <a:off x="99632" y="2046514"/>
            <a:ext cx="1918948" cy="1972834"/>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5" name="Ορθογώνιο: Στρογγύλεμα γωνιών 4">
            <a:extLst>
              <a:ext uri="{FF2B5EF4-FFF2-40B4-BE49-F238E27FC236}">
                <a16:creationId xmlns:a16="http://schemas.microsoft.com/office/drawing/2014/main" id="{01C2B332-3ADD-C38C-5DEB-1F6CC1E119E5}"/>
              </a:ext>
            </a:extLst>
          </p:cNvPr>
          <p:cNvSpPr/>
          <p:nvPr/>
        </p:nvSpPr>
        <p:spPr>
          <a:xfrm>
            <a:off x="2039801" y="2048793"/>
            <a:ext cx="1918948" cy="1972834"/>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6" name="Ορθογώνιο: Στρογγύλεμα γωνιών 5">
            <a:extLst>
              <a:ext uri="{FF2B5EF4-FFF2-40B4-BE49-F238E27FC236}">
                <a16:creationId xmlns:a16="http://schemas.microsoft.com/office/drawing/2014/main" id="{839E5DD0-BA93-DD00-6877-9C56B092B6C3}"/>
              </a:ext>
            </a:extLst>
          </p:cNvPr>
          <p:cNvSpPr/>
          <p:nvPr/>
        </p:nvSpPr>
        <p:spPr>
          <a:xfrm>
            <a:off x="4043636" y="2031445"/>
            <a:ext cx="1918948" cy="1972834"/>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7" name="Ορθογώνιο: Στρογγύλεμα γωνιών 6">
            <a:extLst>
              <a:ext uri="{FF2B5EF4-FFF2-40B4-BE49-F238E27FC236}">
                <a16:creationId xmlns:a16="http://schemas.microsoft.com/office/drawing/2014/main" id="{A530AA43-3FBD-FD98-6E2E-5919F5BFEBE0}"/>
              </a:ext>
            </a:extLst>
          </p:cNvPr>
          <p:cNvSpPr/>
          <p:nvPr/>
        </p:nvSpPr>
        <p:spPr>
          <a:xfrm>
            <a:off x="6047471" y="2048793"/>
            <a:ext cx="1918948" cy="1972834"/>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8" name="Ορθογώνιο: Στρογγύλεμα γωνιών 7">
            <a:extLst>
              <a:ext uri="{FF2B5EF4-FFF2-40B4-BE49-F238E27FC236}">
                <a16:creationId xmlns:a16="http://schemas.microsoft.com/office/drawing/2014/main" id="{FF915029-D007-CFC0-75B4-A08F361F0973}"/>
              </a:ext>
            </a:extLst>
          </p:cNvPr>
          <p:cNvSpPr/>
          <p:nvPr/>
        </p:nvSpPr>
        <p:spPr>
          <a:xfrm>
            <a:off x="8042619" y="2031445"/>
            <a:ext cx="1918948" cy="1972834"/>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9" name="Ορθογώνιο: Στρογγύλεμα γωνιών 8">
            <a:extLst>
              <a:ext uri="{FF2B5EF4-FFF2-40B4-BE49-F238E27FC236}">
                <a16:creationId xmlns:a16="http://schemas.microsoft.com/office/drawing/2014/main" id="{4F3DD16D-87EF-B8DA-D187-2C8B6A215C86}"/>
              </a:ext>
            </a:extLst>
          </p:cNvPr>
          <p:cNvSpPr/>
          <p:nvPr/>
        </p:nvSpPr>
        <p:spPr>
          <a:xfrm>
            <a:off x="10037767" y="1978988"/>
            <a:ext cx="1918948" cy="1972834"/>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Tree>
    <p:extLst>
      <p:ext uri="{BB962C8B-B14F-4D97-AF65-F5344CB8AC3E}">
        <p14:creationId xmlns:p14="http://schemas.microsoft.com/office/powerpoint/2010/main" val="1048596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3394C-517C-0D34-D7F0-00561813B8D8}"/>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5756AF68-680A-282A-BB5B-5E45990B71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1704F007-653A-852A-076B-22BFF88EFA1A}"/>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Παραγωγή γραπτού λόγου</a:t>
            </a:r>
            <a:endParaRPr lang="el-CY" sz="4000" dirty="0">
              <a:solidFill>
                <a:schemeClr val="tx1"/>
              </a:solidFill>
            </a:endParaRPr>
          </a:p>
        </p:txBody>
      </p:sp>
    </p:spTree>
    <p:extLst>
      <p:ext uri="{BB962C8B-B14F-4D97-AF65-F5344CB8AC3E}">
        <p14:creationId xmlns:p14="http://schemas.microsoft.com/office/powerpoint/2010/main" val="1513248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04729"/>
            <a:ext cx="10515600" cy="3996181"/>
          </a:xfrm>
          <a:ln>
            <a:solidFill>
              <a:schemeClr val="tx1"/>
            </a:solidFill>
          </a:ln>
        </p:spPr>
        <p:txBody>
          <a:bodyPr>
            <a:normAutofit/>
          </a:bodyPr>
          <a:lstStyle/>
          <a:p>
            <a:pPr marL="0" indent="0">
              <a:buNone/>
            </a:pPr>
            <a:r>
              <a:rPr lang="el-GR" sz="6600" dirty="0">
                <a:solidFill>
                  <a:srgbClr val="FF0000"/>
                </a:solidFill>
              </a:rPr>
              <a:t>1.</a:t>
            </a:r>
            <a:r>
              <a:rPr lang="el-GR" sz="6600" dirty="0"/>
              <a:t>Εσύ  χθες  έκλεισαν  την πόρτα;</a:t>
            </a:r>
          </a:p>
          <a:p>
            <a:pPr marL="0" indent="0">
              <a:buNone/>
            </a:pPr>
            <a:endParaRPr lang="en-US" sz="6600" dirty="0"/>
          </a:p>
        </p:txBody>
      </p:sp>
      <p:sp>
        <p:nvSpPr>
          <p:cNvPr id="2" name="TextBox 1"/>
          <p:cNvSpPr txBox="1"/>
          <p:nvPr/>
        </p:nvSpPr>
        <p:spPr>
          <a:xfrm>
            <a:off x="838200" y="559751"/>
            <a:ext cx="10515599" cy="646331"/>
          </a:xfrm>
          <a:prstGeom prst="rect">
            <a:avLst/>
          </a:prstGeom>
          <a:noFill/>
          <a:ln>
            <a:solidFill>
              <a:schemeClr val="tx1"/>
            </a:solidFill>
          </a:ln>
        </p:spPr>
        <p:txBody>
          <a:bodyPr wrap="square" rtlCol="0">
            <a:spAutoFit/>
          </a:bodyPr>
          <a:lstStyle/>
          <a:p>
            <a:r>
              <a:rPr lang="el-GR" sz="3600" b="1" dirty="0">
                <a:solidFill>
                  <a:srgbClr val="FF0000"/>
                </a:solidFill>
              </a:rPr>
              <a:t>Εντοπίζω τα λάθη και γράφω τις προτάσεις σωστά.</a:t>
            </a:r>
            <a:endParaRPr lang="en-US" sz="3600" b="1" dirty="0">
              <a:solidFill>
                <a:srgbClr val="FF0000"/>
              </a:solidFill>
            </a:endParaRPr>
          </a:p>
        </p:txBody>
      </p:sp>
      <p:pic>
        <p:nvPicPr>
          <p:cNvPr id="2050" name="Picture 2" descr="student closing the door cartoon vector">
            <a:extLst>
              <a:ext uri="{FF2B5EF4-FFF2-40B4-BE49-F238E27FC236}">
                <a16:creationId xmlns:a16="http://schemas.microsoft.com/office/drawing/2014/main" id="{7ED681E2-2AA1-F6C5-AA82-2B816C541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4803" y="3004459"/>
            <a:ext cx="3882797" cy="2558142"/>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8EEDA0D3-07E2-36B3-D545-FDBE32A509ED}"/>
              </a:ext>
            </a:extLst>
          </p:cNvPr>
          <p:cNvSpPr/>
          <p:nvPr/>
        </p:nvSpPr>
        <p:spPr>
          <a:xfrm>
            <a:off x="7652657" y="2754086"/>
            <a:ext cx="3505200" cy="2808515"/>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Tree>
    <p:extLst>
      <p:ext uri="{BB962C8B-B14F-4D97-AF65-F5344CB8AC3E}">
        <p14:creationId xmlns:p14="http://schemas.microsoft.com/office/powerpoint/2010/main" val="2833131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C88C5-3CE2-430E-2CB4-A35B9C6CAD2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53C9D3-BD9B-D529-716F-E929A466E3E3}"/>
              </a:ext>
            </a:extLst>
          </p:cNvPr>
          <p:cNvSpPr>
            <a:spLocks noGrp="1"/>
          </p:cNvSpPr>
          <p:nvPr>
            <p:ph idx="1"/>
          </p:nvPr>
        </p:nvSpPr>
        <p:spPr>
          <a:xfrm>
            <a:off x="838199" y="1804729"/>
            <a:ext cx="10515600" cy="3996181"/>
          </a:xfrm>
          <a:ln>
            <a:solidFill>
              <a:schemeClr val="tx1"/>
            </a:solidFill>
          </a:ln>
        </p:spPr>
        <p:txBody>
          <a:bodyPr>
            <a:normAutofit/>
          </a:bodyPr>
          <a:lstStyle/>
          <a:p>
            <a:pPr marL="0" indent="0">
              <a:buNone/>
            </a:pPr>
            <a:r>
              <a:rPr lang="el-GR" sz="6600" dirty="0">
                <a:solidFill>
                  <a:srgbClr val="FF0000"/>
                </a:solidFill>
              </a:rPr>
              <a:t>1.</a:t>
            </a:r>
            <a:r>
              <a:rPr lang="el-GR" sz="6600" dirty="0"/>
              <a:t>Εσύ  χθες  έκλεισαν  την πόρτα;</a:t>
            </a:r>
          </a:p>
          <a:p>
            <a:pPr marL="0" indent="0">
              <a:buNone/>
            </a:pPr>
            <a:endParaRPr lang="en-US" sz="6600" dirty="0"/>
          </a:p>
        </p:txBody>
      </p:sp>
      <p:sp>
        <p:nvSpPr>
          <p:cNvPr id="2" name="TextBox 1">
            <a:extLst>
              <a:ext uri="{FF2B5EF4-FFF2-40B4-BE49-F238E27FC236}">
                <a16:creationId xmlns:a16="http://schemas.microsoft.com/office/drawing/2014/main" id="{73EFE5D0-95FF-FA3A-46A6-A3F91AE6295D}"/>
              </a:ext>
            </a:extLst>
          </p:cNvPr>
          <p:cNvSpPr txBox="1"/>
          <p:nvPr/>
        </p:nvSpPr>
        <p:spPr>
          <a:xfrm>
            <a:off x="838200" y="559751"/>
            <a:ext cx="10515599" cy="646331"/>
          </a:xfrm>
          <a:prstGeom prst="rect">
            <a:avLst/>
          </a:prstGeom>
          <a:noFill/>
          <a:ln>
            <a:solidFill>
              <a:schemeClr val="tx1"/>
            </a:solidFill>
          </a:ln>
        </p:spPr>
        <p:txBody>
          <a:bodyPr wrap="square" rtlCol="0">
            <a:spAutoFit/>
          </a:bodyPr>
          <a:lstStyle/>
          <a:p>
            <a:r>
              <a:rPr lang="el-GR" sz="3600" b="1" dirty="0">
                <a:solidFill>
                  <a:srgbClr val="FF0000"/>
                </a:solidFill>
              </a:rPr>
              <a:t>Εντοπίζω τα λάθη και γράφω τις προτάσεις σωστά.</a:t>
            </a:r>
            <a:endParaRPr lang="en-US" sz="3600" b="1" dirty="0">
              <a:solidFill>
                <a:srgbClr val="FF0000"/>
              </a:solidFill>
            </a:endParaRPr>
          </a:p>
        </p:txBody>
      </p:sp>
      <p:pic>
        <p:nvPicPr>
          <p:cNvPr id="2050" name="Picture 2" descr="student closing the door cartoon vector">
            <a:extLst>
              <a:ext uri="{FF2B5EF4-FFF2-40B4-BE49-F238E27FC236}">
                <a16:creationId xmlns:a16="http://schemas.microsoft.com/office/drawing/2014/main" id="{C2EDA47E-FA67-3283-AA87-B3685C5E1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4803" y="3004459"/>
            <a:ext cx="3882797" cy="2558142"/>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DC6DC855-71E3-F072-41F0-15C8BEF6670B}"/>
              </a:ext>
            </a:extLst>
          </p:cNvPr>
          <p:cNvSpPr/>
          <p:nvPr/>
        </p:nvSpPr>
        <p:spPr>
          <a:xfrm>
            <a:off x="7652657" y="2754086"/>
            <a:ext cx="3505200" cy="2808515"/>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solidFill>
                  <a:srgbClr val="FF0000"/>
                </a:solidFill>
              </a:rPr>
              <a:t>Εσύ</a:t>
            </a:r>
            <a:r>
              <a:rPr lang="el-GR" sz="4400" dirty="0"/>
              <a:t>  χθες  έκλεισ</a:t>
            </a:r>
            <a:r>
              <a:rPr lang="el-GR" sz="4400" dirty="0">
                <a:solidFill>
                  <a:srgbClr val="FF0000"/>
                </a:solidFill>
              </a:rPr>
              <a:t>ες</a:t>
            </a:r>
            <a:r>
              <a:rPr lang="el-GR" sz="4400" dirty="0"/>
              <a:t>  την πόρτα;</a:t>
            </a:r>
            <a:endParaRPr lang="el-CY" sz="4400" dirty="0"/>
          </a:p>
        </p:txBody>
      </p:sp>
    </p:spTree>
    <p:extLst>
      <p:ext uri="{BB962C8B-B14F-4D97-AF65-F5344CB8AC3E}">
        <p14:creationId xmlns:p14="http://schemas.microsoft.com/office/powerpoint/2010/main" val="3787546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96F60-85DA-4294-C1C4-4B4BD67B517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EDF886-83E6-068C-335D-9E1B5EDDEE58}"/>
              </a:ext>
            </a:extLst>
          </p:cNvPr>
          <p:cNvSpPr>
            <a:spLocks noGrp="1"/>
          </p:cNvSpPr>
          <p:nvPr>
            <p:ph idx="1"/>
          </p:nvPr>
        </p:nvSpPr>
        <p:spPr>
          <a:xfrm>
            <a:off x="843147" y="1460459"/>
            <a:ext cx="10515600" cy="4351338"/>
          </a:xfrm>
          <a:ln>
            <a:solidFill>
              <a:schemeClr val="tx1"/>
            </a:solidFill>
          </a:ln>
        </p:spPr>
        <p:txBody>
          <a:bodyPr>
            <a:normAutofit/>
          </a:bodyPr>
          <a:lstStyle/>
          <a:p>
            <a:pPr marL="0" indent="0">
              <a:buNone/>
            </a:pPr>
            <a:r>
              <a:rPr lang="el-GR" sz="6600" dirty="0">
                <a:solidFill>
                  <a:srgbClr val="FF0000"/>
                </a:solidFill>
              </a:rPr>
              <a:t>2.</a:t>
            </a:r>
            <a:r>
              <a:rPr lang="el-GR" sz="6600" dirty="0"/>
              <a:t>Αυτός  τον προηγούμενο μήνα  έγραψα  ένα γράμμα. </a:t>
            </a:r>
            <a:endParaRPr lang="en-US" sz="6600" dirty="0"/>
          </a:p>
        </p:txBody>
      </p:sp>
      <p:sp>
        <p:nvSpPr>
          <p:cNvPr id="2" name="TextBox 1">
            <a:extLst>
              <a:ext uri="{FF2B5EF4-FFF2-40B4-BE49-F238E27FC236}">
                <a16:creationId xmlns:a16="http://schemas.microsoft.com/office/drawing/2014/main" id="{D69F6D42-CA2D-81A3-D103-5783317B7319}"/>
              </a:ext>
            </a:extLst>
          </p:cNvPr>
          <p:cNvSpPr txBox="1"/>
          <p:nvPr/>
        </p:nvSpPr>
        <p:spPr>
          <a:xfrm>
            <a:off x="838200" y="559751"/>
            <a:ext cx="10515599" cy="646331"/>
          </a:xfrm>
          <a:prstGeom prst="rect">
            <a:avLst/>
          </a:prstGeom>
          <a:noFill/>
          <a:ln>
            <a:solidFill>
              <a:schemeClr val="tx1"/>
            </a:solidFill>
          </a:ln>
        </p:spPr>
        <p:txBody>
          <a:bodyPr wrap="square" rtlCol="0">
            <a:spAutoFit/>
          </a:bodyPr>
          <a:lstStyle/>
          <a:p>
            <a:r>
              <a:rPr lang="el-GR" sz="3600" b="1" dirty="0">
                <a:solidFill>
                  <a:srgbClr val="FF0000"/>
                </a:solidFill>
              </a:rPr>
              <a:t>Εντοπίζω τα λάθη και γράφω τις προτάσεις σωστά.</a:t>
            </a:r>
            <a:endParaRPr lang="en-US" sz="3600" b="1" dirty="0">
              <a:solidFill>
                <a:srgbClr val="FF0000"/>
              </a:solidFill>
            </a:endParaRPr>
          </a:p>
        </p:txBody>
      </p:sp>
      <p:pic>
        <p:nvPicPr>
          <p:cNvPr id="3074" name="Picture 2" descr="ΓΛΩΣΣΑ Ενότητα 6 (Πώς γράφω μια επιστολή) – Ταξίδι στη γνώση">
            <a:extLst>
              <a:ext uri="{FF2B5EF4-FFF2-40B4-BE49-F238E27FC236}">
                <a16:creationId xmlns:a16="http://schemas.microsoft.com/office/drawing/2014/main" id="{67D59F86-65C1-F740-669F-CC8D71179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6178" y="3868697"/>
            <a:ext cx="2352675" cy="19431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Ημερολόγιο Δεκεμβρίου | PAREOYLA">
            <a:extLst>
              <a:ext uri="{FF2B5EF4-FFF2-40B4-BE49-F238E27FC236}">
                <a16:creationId xmlns:a16="http://schemas.microsoft.com/office/drawing/2014/main" id="{14BA0621-A558-998A-FBC0-B109B3B29E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a:fillRect/>
          </a:stretch>
        </p:blipFill>
        <p:spPr bwMode="auto">
          <a:xfrm>
            <a:off x="8996178" y="2252476"/>
            <a:ext cx="2094140" cy="1473653"/>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C4EB678E-5524-765B-34BC-072C7F3EEEF2}"/>
              </a:ext>
            </a:extLst>
          </p:cNvPr>
          <p:cNvSpPr/>
          <p:nvPr/>
        </p:nvSpPr>
        <p:spPr>
          <a:xfrm>
            <a:off x="4419599" y="3320143"/>
            <a:ext cx="4169230" cy="2317603"/>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Tree>
    <p:extLst>
      <p:ext uri="{BB962C8B-B14F-4D97-AF65-F5344CB8AC3E}">
        <p14:creationId xmlns:p14="http://schemas.microsoft.com/office/powerpoint/2010/main" val="1367032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82DEC-0FCA-25EC-B5D2-B964B6CA548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AA8270-6233-8DFC-05A9-47925FC2830E}"/>
              </a:ext>
            </a:extLst>
          </p:cNvPr>
          <p:cNvSpPr>
            <a:spLocks noGrp="1"/>
          </p:cNvSpPr>
          <p:nvPr>
            <p:ph idx="1"/>
          </p:nvPr>
        </p:nvSpPr>
        <p:spPr>
          <a:xfrm>
            <a:off x="843147" y="1460459"/>
            <a:ext cx="10515600" cy="4351338"/>
          </a:xfrm>
          <a:ln>
            <a:solidFill>
              <a:schemeClr val="tx1"/>
            </a:solidFill>
          </a:ln>
        </p:spPr>
        <p:txBody>
          <a:bodyPr>
            <a:normAutofit/>
          </a:bodyPr>
          <a:lstStyle/>
          <a:p>
            <a:pPr marL="0" indent="0">
              <a:buNone/>
            </a:pPr>
            <a:r>
              <a:rPr lang="el-GR" sz="6600" dirty="0">
                <a:solidFill>
                  <a:srgbClr val="FF0000"/>
                </a:solidFill>
              </a:rPr>
              <a:t>2.</a:t>
            </a:r>
            <a:r>
              <a:rPr lang="el-GR" sz="6600" dirty="0"/>
              <a:t>Αυτός  τον προηγούμενο μήνα  έγραψα  ένα γράμμα. </a:t>
            </a:r>
            <a:endParaRPr lang="en-US" sz="6600" dirty="0"/>
          </a:p>
        </p:txBody>
      </p:sp>
      <p:sp>
        <p:nvSpPr>
          <p:cNvPr id="2" name="TextBox 1">
            <a:extLst>
              <a:ext uri="{FF2B5EF4-FFF2-40B4-BE49-F238E27FC236}">
                <a16:creationId xmlns:a16="http://schemas.microsoft.com/office/drawing/2014/main" id="{3E37896C-600B-E30F-D8A6-CC75AB8C36F4}"/>
              </a:ext>
            </a:extLst>
          </p:cNvPr>
          <p:cNvSpPr txBox="1"/>
          <p:nvPr/>
        </p:nvSpPr>
        <p:spPr>
          <a:xfrm>
            <a:off x="838200" y="559751"/>
            <a:ext cx="10515599" cy="646331"/>
          </a:xfrm>
          <a:prstGeom prst="rect">
            <a:avLst/>
          </a:prstGeom>
          <a:noFill/>
          <a:ln>
            <a:solidFill>
              <a:schemeClr val="tx1"/>
            </a:solidFill>
          </a:ln>
        </p:spPr>
        <p:txBody>
          <a:bodyPr wrap="square" rtlCol="0">
            <a:spAutoFit/>
          </a:bodyPr>
          <a:lstStyle/>
          <a:p>
            <a:r>
              <a:rPr lang="el-GR" sz="3600" b="1" dirty="0">
                <a:solidFill>
                  <a:srgbClr val="FF0000"/>
                </a:solidFill>
              </a:rPr>
              <a:t>Εντοπίζω τα λάθη και γράφω τις προτάσεις σωστά.</a:t>
            </a:r>
            <a:endParaRPr lang="en-US" sz="3600" b="1" dirty="0">
              <a:solidFill>
                <a:srgbClr val="FF0000"/>
              </a:solidFill>
            </a:endParaRPr>
          </a:p>
        </p:txBody>
      </p:sp>
      <p:pic>
        <p:nvPicPr>
          <p:cNvPr id="3074" name="Picture 2" descr="ΓΛΩΣΣΑ Ενότητα 6 (Πώς γράφω μια επιστολή) – Ταξίδι στη γνώση">
            <a:extLst>
              <a:ext uri="{FF2B5EF4-FFF2-40B4-BE49-F238E27FC236}">
                <a16:creationId xmlns:a16="http://schemas.microsoft.com/office/drawing/2014/main" id="{5EC720F6-6A96-315F-E041-F7E49F26D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6178" y="3868697"/>
            <a:ext cx="2352675" cy="19431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Ημερολόγιο Δεκεμβρίου | PAREOYLA">
            <a:extLst>
              <a:ext uri="{FF2B5EF4-FFF2-40B4-BE49-F238E27FC236}">
                <a16:creationId xmlns:a16="http://schemas.microsoft.com/office/drawing/2014/main" id="{D7E6737D-D23A-343E-2999-3C8CB2648E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a:fillRect/>
          </a:stretch>
        </p:blipFill>
        <p:spPr bwMode="auto">
          <a:xfrm>
            <a:off x="1584303" y="3868697"/>
            <a:ext cx="2094140" cy="1473653"/>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AAD99F2E-B5B5-BD32-7E5F-967890BC65DB}"/>
              </a:ext>
            </a:extLst>
          </p:cNvPr>
          <p:cNvSpPr/>
          <p:nvPr/>
        </p:nvSpPr>
        <p:spPr>
          <a:xfrm>
            <a:off x="4419599" y="3320143"/>
            <a:ext cx="4169230" cy="2317603"/>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solidFill>
                  <a:srgbClr val="FF0000"/>
                </a:solidFill>
              </a:rPr>
              <a:t>Αυτός</a:t>
            </a:r>
            <a:r>
              <a:rPr lang="el-GR" sz="3600" dirty="0"/>
              <a:t>  τον προηγούμενο μήνα  έγραψ</a:t>
            </a:r>
            <a:r>
              <a:rPr lang="el-GR" sz="3600" dirty="0">
                <a:solidFill>
                  <a:srgbClr val="FF0000"/>
                </a:solidFill>
              </a:rPr>
              <a:t>ε</a:t>
            </a:r>
            <a:r>
              <a:rPr lang="el-GR" sz="3600" dirty="0"/>
              <a:t>  ένα γράμμα.</a:t>
            </a:r>
            <a:endParaRPr lang="el-CY" sz="3600" dirty="0"/>
          </a:p>
        </p:txBody>
      </p:sp>
    </p:spTree>
    <p:extLst>
      <p:ext uri="{BB962C8B-B14F-4D97-AF65-F5344CB8AC3E}">
        <p14:creationId xmlns:p14="http://schemas.microsoft.com/office/powerpoint/2010/main" val="277232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260" y="1623745"/>
            <a:ext cx="11495314" cy="4351338"/>
          </a:xfrm>
          <a:ln>
            <a:solidFill>
              <a:schemeClr val="tx1"/>
            </a:solidFill>
          </a:ln>
        </p:spPr>
        <p:txBody>
          <a:bodyPr>
            <a:normAutofit/>
          </a:bodyPr>
          <a:lstStyle/>
          <a:p>
            <a:pPr marL="0" indent="0">
              <a:buNone/>
            </a:pPr>
            <a:r>
              <a:rPr lang="el-GR" sz="6600" dirty="0">
                <a:solidFill>
                  <a:srgbClr val="FF0000"/>
                </a:solidFill>
              </a:rPr>
              <a:t>3.</a:t>
            </a:r>
            <a:r>
              <a:rPr lang="el-GR" sz="6600" dirty="0"/>
              <a:t>Εμείς  χθες   άναψα φωτιά.</a:t>
            </a:r>
          </a:p>
          <a:p>
            <a:pPr marL="0" indent="0">
              <a:buNone/>
            </a:pPr>
            <a:endParaRPr lang="en-US" sz="6600" dirty="0"/>
          </a:p>
        </p:txBody>
      </p:sp>
      <p:sp>
        <p:nvSpPr>
          <p:cNvPr id="2" name="Ορθογώνιο: Στρογγύλεμα γωνιών 1">
            <a:extLst>
              <a:ext uri="{FF2B5EF4-FFF2-40B4-BE49-F238E27FC236}">
                <a16:creationId xmlns:a16="http://schemas.microsoft.com/office/drawing/2014/main" id="{7555B274-575C-D4B4-07F4-674619366E35}"/>
              </a:ext>
            </a:extLst>
          </p:cNvPr>
          <p:cNvSpPr/>
          <p:nvPr/>
        </p:nvSpPr>
        <p:spPr>
          <a:xfrm>
            <a:off x="1023256" y="3265714"/>
            <a:ext cx="4169230" cy="2317603"/>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pic>
        <p:nvPicPr>
          <p:cNvPr id="4100" name="Picture 4" descr="κατασκήνωση Στοκ Εικονογραφήσεις, Vectors, &amp; Clipart – (176,206 Στοκ  Εικονογραφήσεις)">
            <a:extLst>
              <a:ext uri="{FF2B5EF4-FFF2-40B4-BE49-F238E27FC236}">
                <a16:creationId xmlns:a16="http://schemas.microsoft.com/office/drawing/2014/main" id="{3D5C9ABE-DA85-C2AD-FEBA-C0CFE0461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0" y="2906606"/>
            <a:ext cx="5646966" cy="2676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44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3D037-E9EE-4B3C-4D24-A2C2D00FE5AA}"/>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4842D083-B19B-96FA-DD1D-8CA819E4B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C2AE932-439C-E17D-3EFD-1AE941DD6C58}"/>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Κατανόηση προφορικού λόγου</a:t>
            </a:r>
            <a:endParaRPr lang="el-CY" sz="4000" dirty="0">
              <a:solidFill>
                <a:schemeClr val="tx1"/>
              </a:solidFill>
            </a:endParaRPr>
          </a:p>
        </p:txBody>
      </p:sp>
      <p:sp>
        <p:nvSpPr>
          <p:cNvPr id="3" name="Ορθογώνιο: Στρογγύλεμα γωνιών 2">
            <a:extLst>
              <a:ext uri="{FF2B5EF4-FFF2-40B4-BE49-F238E27FC236}">
                <a16:creationId xmlns:a16="http://schemas.microsoft.com/office/drawing/2014/main" id="{A16CD1A5-CD0C-DD3C-6E8C-5C20EB6D950E}"/>
              </a:ext>
            </a:extLst>
          </p:cNvPr>
          <p:cNvSpPr/>
          <p:nvPr/>
        </p:nvSpPr>
        <p:spPr>
          <a:xfrm rot="440519">
            <a:off x="8511237" y="2257965"/>
            <a:ext cx="3362808" cy="67491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3600" b="1" dirty="0">
                <a:solidFill>
                  <a:schemeClr val="tx1"/>
                </a:solidFill>
              </a:rPr>
              <a:t>Συμπλήρωσε !</a:t>
            </a:r>
            <a:r>
              <a:rPr lang="el-GR" sz="3600" dirty="0">
                <a:solidFill>
                  <a:schemeClr val="tx1"/>
                </a:solidFill>
              </a:rPr>
              <a:t> </a:t>
            </a:r>
            <a:r>
              <a:rPr lang="el-GR" sz="3600" b="1" dirty="0">
                <a:solidFill>
                  <a:schemeClr val="tx1"/>
                </a:solidFill>
              </a:rPr>
              <a:t> </a:t>
            </a:r>
            <a:endParaRPr lang="el-CY" sz="4000" dirty="0">
              <a:solidFill>
                <a:schemeClr val="tx1"/>
              </a:solidFill>
            </a:endParaRPr>
          </a:p>
        </p:txBody>
      </p:sp>
    </p:spTree>
    <p:extLst>
      <p:ext uri="{BB962C8B-B14F-4D97-AF65-F5344CB8AC3E}">
        <p14:creationId xmlns:p14="http://schemas.microsoft.com/office/powerpoint/2010/main" val="166144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7273D-28D7-611D-B9CC-5829B204D2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DD33D3-D7FB-C3DA-6AB7-668D2972E9B0}"/>
              </a:ext>
            </a:extLst>
          </p:cNvPr>
          <p:cNvSpPr>
            <a:spLocks noGrp="1"/>
          </p:cNvSpPr>
          <p:nvPr>
            <p:ph idx="1"/>
          </p:nvPr>
        </p:nvSpPr>
        <p:spPr>
          <a:xfrm>
            <a:off x="356260" y="1623745"/>
            <a:ext cx="11495314" cy="4351338"/>
          </a:xfrm>
          <a:ln>
            <a:solidFill>
              <a:schemeClr val="tx1"/>
            </a:solidFill>
          </a:ln>
        </p:spPr>
        <p:txBody>
          <a:bodyPr>
            <a:normAutofit/>
          </a:bodyPr>
          <a:lstStyle/>
          <a:p>
            <a:pPr marL="0" indent="0">
              <a:buNone/>
            </a:pPr>
            <a:r>
              <a:rPr lang="el-GR" sz="6600" dirty="0">
                <a:solidFill>
                  <a:srgbClr val="FF0000"/>
                </a:solidFill>
              </a:rPr>
              <a:t>3.</a:t>
            </a:r>
            <a:r>
              <a:rPr lang="el-GR" sz="6600" dirty="0"/>
              <a:t>Εμείς  χθες   άναψα φωτιά.</a:t>
            </a:r>
          </a:p>
          <a:p>
            <a:pPr marL="0" indent="0">
              <a:buNone/>
            </a:pPr>
            <a:endParaRPr lang="en-US" sz="6600" dirty="0"/>
          </a:p>
        </p:txBody>
      </p:sp>
      <p:sp>
        <p:nvSpPr>
          <p:cNvPr id="2" name="Ορθογώνιο: Στρογγύλεμα γωνιών 1">
            <a:extLst>
              <a:ext uri="{FF2B5EF4-FFF2-40B4-BE49-F238E27FC236}">
                <a16:creationId xmlns:a16="http://schemas.microsoft.com/office/drawing/2014/main" id="{F915BFD2-02A4-E1B4-A45B-01471DA9CA34}"/>
              </a:ext>
            </a:extLst>
          </p:cNvPr>
          <p:cNvSpPr/>
          <p:nvPr/>
        </p:nvSpPr>
        <p:spPr>
          <a:xfrm>
            <a:off x="1023256" y="3265714"/>
            <a:ext cx="4169230" cy="2317603"/>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sz="4000" dirty="0">
                <a:solidFill>
                  <a:srgbClr val="FF0000"/>
                </a:solidFill>
              </a:rPr>
              <a:t>Εμείς</a:t>
            </a:r>
            <a:r>
              <a:rPr lang="el-GR" sz="4000" dirty="0"/>
              <a:t>  χθες   ανάψ</a:t>
            </a:r>
            <a:r>
              <a:rPr lang="el-GR" sz="4000" dirty="0">
                <a:solidFill>
                  <a:srgbClr val="FF0000"/>
                </a:solidFill>
              </a:rPr>
              <a:t>αμε</a:t>
            </a:r>
            <a:r>
              <a:rPr lang="el-GR" sz="4000" dirty="0"/>
              <a:t> φωτιά.</a:t>
            </a:r>
          </a:p>
        </p:txBody>
      </p:sp>
      <p:pic>
        <p:nvPicPr>
          <p:cNvPr id="4100" name="Picture 4" descr="κατασκήνωση Στοκ Εικονογραφήσεις, Vectors, &amp; Clipart – (176,206 Στοκ  Εικονογραφήσεις)">
            <a:extLst>
              <a:ext uri="{FF2B5EF4-FFF2-40B4-BE49-F238E27FC236}">
                <a16:creationId xmlns:a16="http://schemas.microsoft.com/office/drawing/2014/main" id="{BDCD913A-1EE8-E5BE-9682-59A9D738CC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0" y="2906606"/>
            <a:ext cx="5646966" cy="2676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5057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C5C08-2310-3CD5-BA8B-9B50F247AF0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A1895B-C3DD-7275-70CD-D693C35E8F33}"/>
              </a:ext>
            </a:extLst>
          </p:cNvPr>
          <p:cNvSpPr>
            <a:spLocks noGrp="1"/>
          </p:cNvSpPr>
          <p:nvPr>
            <p:ph idx="1"/>
          </p:nvPr>
        </p:nvSpPr>
        <p:spPr>
          <a:xfrm>
            <a:off x="356260" y="1623745"/>
            <a:ext cx="11495314" cy="4351338"/>
          </a:xfrm>
          <a:ln>
            <a:solidFill>
              <a:schemeClr val="tx1"/>
            </a:solidFill>
          </a:ln>
        </p:spPr>
        <p:txBody>
          <a:bodyPr>
            <a:normAutofit/>
          </a:bodyPr>
          <a:lstStyle/>
          <a:p>
            <a:pPr marL="0" indent="0">
              <a:buNone/>
            </a:pPr>
            <a:r>
              <a:rPr lang="el-GR" sz="6600" dirty="0">
                <a:solidFill>
                  <a:srgbClr val="FF0000"/>
                </a:solidFill>
              </a:rPr>
              <a:t>4.</a:t>
            </a:r>
            <a:r>
              <a:rPr lang="el-GR" sz="6600" dirty="0"/>
              <a:t>Εσείς   τον προηγούμενο μήνα  άλλαξες το σπίτι.</a:t>
            </a:r>
            <a:endParaRPr lang="en-US" sz="6600" dirty="0"/>
          </a:p>
        </p:txBody>
      </p:sp>
      <p:sp>
        <p:nvSpPr>
          <p:cNvPr id="2" name="Ορθογώνιο: Στρογγύλεμα γωνιών 1">
            <a:extLst>
              <a:ext uri="{FF2B5EF4-FFF2-40B4-BE49-F238E27FC236}">
                <a16:creationId xmlns:a16="http://schemas.microsoft.com/office/drawing/2014/main" id="{F4B65A75-AAEB-A1C6-8650-B83C30159139}"/>
              </a:ext>
            </a:extLst>
          </p:cNvPr>
          <p:cNvSpPr/>
          <p:nvPr/>
        </p:nvSpPr>
        <p:spPr>
          <a:xfrm>
            <a:off x="642256" y="3429000"/>
            <a:ext cx="4169230" cy="2317603"/>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pic>
        <p:nvPicPr>
          <p:cNvPr id="4" name="Picture 4" descr="Ημερολόγιο Δεκεμβρίου | PAREOYLA">
            <a:extLst>
              <a:ext uri="{FF2B5EF4-FFF2-40B4-BE49-F238E27FC236}">
                <a16:creationId xmlns:a16="http://schemas.microsoft.com/office/drawing/2014/main" id="{EC563EB3-140A-53BA-3879-BAF138B5BF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a:fillRect/>
          </a:stretch>
        </p:blipFill>
        <p:spPr bwMode="auto">
          <a:xfrm>
            <a:off x="9298317" y="2692173"/>
            <a:ext cx="2094140" cy="147365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12 tips για εύκολη και – σχετικά- ξεκούραστη μετακόμιση.">
            <a:extLst>
              <a:ext uri="{FF2B5EF4-FFF2-40B4-BE49-F238E27FC236}">
                <a16:creationId xmlns:a16="http://schemas.microsoft.com/office/drawing/2014/main" id="{A752CCB5-580D-F374-4E36-2C32F665D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888" y="3957638"/>
            <a:ext cx="2714625" cy="16859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Όλα του σχολείου εύκολα">
            <a:extLst>
              <a:ext uri="{FF2B5EF4-FFF2-40B4-BE49-F238E27FC236}">
                <a16:creationId xmlns:a16="http://schemas.microsoft.com/office/drawing/2014/main" id="{D89843D0-8266-5591-9469-DF4E992836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0986" y="4324616"/>
            <a:ext cx="2514600"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114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0BB77-1867-3360-87DA-E3150AC4AC4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D74A15-E171-5398-E360-FD69B88A4B67}"/>
              </a:ext>
            </a:extLst>
          </p:cNvPr>
          <p:cNvSpPr>
            <a:spLocks noGrp="1"/>
          </p:cNvSpPr>
          <p:nvPr>
            <p:ph idx="1"/>
          </p:nvPr>
        </p:nvSpPr>
        <p:spPr>
          <a:xfrm>
            <a:off x="356260" y="1623745"/>
            <a:ext cx="11495314" cy="4351338"/>
          </a:xfrm>
          <a:ln>
            <a:solidFill>
              <a:schemeClr val="tx1"/>
            </a:solidFill>
          </a:ln>
        </p:spPr>
        <p:txBody>
          <a:bodyPr>
            <a:normAutofit/>
          </a:bodyPr>
          <a:lstStyle/>
          <a:p>
            <a:pPr marL="0" indent="0">
              <a:buNone/>
            </a:pPr>
            <a:r>
              <a:rPr lang="el-GR" sz="6600" dirty="0">
                <a:solidFill>
                  <a:srgbClr val="FF0000"/>
                </a:solidFill>
              </a:rPr>
              <a:t>4.</a:t>
            </a:r>
            <a:r>
              <a:rPr lang="el-GR" sz="6600" dirty="0"/>
              <a:t>Εσείς   τον προηγούμενο μήνα  </a:t>
            </a:r>
            <a:r>
              <a:rPr lang="el-GR" sz="6600"/>
              <a:t>άλλαξες  </a:t>
            </a:r>
            <a:r>
              <a:rPr lang="el-GR" sz="6600" dirty="0"/>
              <a:t>σπίτι.</a:t>
            </a:r>
            <a:endParaRPr lang="en-US" sz="6600" dirty="0"/>
          </a:p>
        </p:txBody>
      </p:sp>
      <p:sp>
        <p:nvSpPr>
          <p:cNvPr id="2" name="Ορθογώνιο: Στρογγύλεμα γωνιών 1">
            <a:extLst>
              <a:ext uri="{FF2B5EF4-FFF2-40B4-BE49-F238E27FC236}">
                <a16:creationId xmlns:a16="http://schemas.microsoft.com/office/drawing/2014/main" id="{4A24A35D-5020-AE35-7E7E-D5FE305DC358}"/>
              </a:ext>
            </a:extLst>
          </p:cNvPr>
          <p:cNvSpPr/>
          <p:nvPr/>
        </p:nvSpPr>
        <p:spPr>
          <a:xfrm>
            <a:off x="642256" y="3429000"/>
            <a:ext cx="4169230" cy="2317603"/>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solidFill>
                  <a:srgbClr val="FF0000"/>
                </a:solidFill>
              </a:rPr>
              <a:t>Εσείς</a:t>
            </a:r>
            <a:r>
              <a:rPr lang="el-GR" sz="3600" dirty="0"/>
              <a:t>   τον προηγούμενο μήνα  αλλάξ</a:t>
            </a:r>
            <a:r>
              <a:rPr lang="el-GR" sz="3600" dirty="0">
                <a:solidFill>
                  <a:srgbClr val="FF0000"/>
                </a:solidFill>
              </a:rPr>
              <a:t>ατε</a:t>
            </a:r>
            <a:r>
              <a:rPr lang="el-GR" sz="3600" dirty="0"/>
              <a:t> το σπίτι.</a:t>
            </a:r>
            <a:endParaRPr lang="el-CY" sz="3600" dirty="0"/>
          </a:p>
        </p:txBody>
      </p:sp>
      <p:pic>
        <p:nvPicPr>
          <p:cNvPr id="4" name="Picture 4" descr="Ημερολόγιο Δεκεμβρίου | PAREOYLA">
            <a:extLst>
              <a:ext uri="{FF2B5EF4-FFF2-40B4-BE49-F238E27FC236}">
                <a16:creationId xmlns:a16="http://schemas.microsoft.com/office/drawing/2014/main" id="{FFE54C41-69B9-7D0A-CD45-00AF42A2A4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a:fillRect/>
          </a:stretch>
        </p:blipFill>
        <p:spPr bwMode="auto">
          <a:xfrm>
            <a:off x="9298317" y="2692173"/>
            <a:ext cx="2094140" cy="147365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12 tips για εύκολη και – σχετικά- ξεκούραστη μετακόμιση.">
            <a:extLst>
              <a:ext uri="{FF2B5EF4-FFF2-40B4-BE49-F238E27FC236}">
                <a16:creationId xmlns:a16="http://schemas.microsoft.com/office/drawing/2014/main" id="{D9A35638-995F-4EC3-7843-6631DD9C3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888" y="3957638"/>
            <a:ext cx="2714625" cy="16859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Όλα του σχολείου εύκολα">
            <a:extLst>
              <a:ext uri="{FF2B5EF4-FFF2-40B4-BE49-F238E27FC236}">
                <a16:creationId xmlns:a16="http://schemas.microsoft.com/office/drawing/2014/main" id="{39D26911-514C-57A6-6D33-6DC2C89E96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0986" y="4324616"/>
            <a:ext cx="2514600"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069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48F95-1FF5-E94E-4CEC-C3899E6C2BB1}"/>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EDF8C9B6-85F9-6DD6-7811-01429446C8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3BA03A0A-F652-6F91-3FD1-5F9248039BF4}"/>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tx1"/>
                </a:solidFill>
              </a:rPr>
              <a:t>ΕΡΓΑΣΙΑ ΣΤΟ ΣΠΙΤΙ</a:t>
            </a:r>
            <a:endParaRPr lang="el-CY" sz="4000" dirty="0">
              <a:solidFill>
                <a:schemeClr val="tx1"/>
              </a:solidFill>
            </a:endParaRPr>
          </a:p>
        </p:txBody>
      </p:sp>
      <p:sp>
        <p:nvSpPr>
          <p:cNvPr id="4" name="Ορθογώνιο: Στρογγύλεμα γωνιών 3">
            <a:extLst>
              <a:ext uri="{FF2B5EF4-FFF2-40B4-BE49-F238E27FC236}">
                <a16:creationId xmlns:a16="http://schemas.microsoft.com/office/drawing/2014/main" id="{E5F8D392-7A38-05BB-2FAD-79EED03C2B9E}"/>
              </a:ext>
            </a:extLst>
          </p:cNvPr>
          <p:cNvSpPr/>
          <p:nvPr/>
        </p:nvSpPr>
        <p:spPr>
          <a:xfrm>
            <a:off x="8719457" y="2286000"/>
            <a:ext cx="2405743" cy="100148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solidFill>
                  <a:schemeClr val="tx1"/>
                </a:solidFill>
              </a:rPr>
              <a:t>Το ημερολόγιό μου </a:t>
            </a:r>
            <a:endParaRPr lang="el-CY" b="1" dirty="0">
              <a:solidFill>
                <a:schemeClr val="tx1"/>
              </a:solidFill>
            </a:endParaRPr>
          </a:p>
        </p:txBody>
      </p:sp>
    </p:spTree>
    <p:extLst>
      <p:ext uri="{BB962C8B-B14F-4D97-AF65-F5344CB8AC3E}">
        <p14:creationId xmlns:p14="http://schemas.microsoft.com/office/powerpoint/2010/main" val="12928122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γαπημένο μου ημερολόγιο…">
            <a:extLst>
              <a:ext uri="{FF2B5EF4-FFF2-40B4-BE49-F238E27FC236}">
                <a16:creationId xmlns:a16="http://schemas.microsoft.com/office/drawing/2014/main" id="{4847C28D-E260-FFB7-BDE9-35421A746E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29" y="146957"/>
            <a:ext cx="10711542" cy="656408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19336BB7-DD6F-8FD8-9B54-0DA1E5DDE7DB}"/>
              </a:ext>
            </a:extLst>
          </p:cNvPr>
          <p:cNvSpPr/>
          <p:nvPr/>
        </p:nvSpPr>
        <p:spPr>
          <a:xfrm rot="21309294">
            <a:off x="2348685" y="3452902"/>
            <a:ext cx="7494630" cy="269433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χθες ______________________________________________________</a:t>
            </a:r>
          </a:p>
          <a:p>
            <a:endParaRPr lang="el-GR" dirty="0">
              <a:solidFill>
                <a:schemeClr val="tx1"/>
              </a:solidFill>
            </a:endParaRPr>
          </a:p>
          <a:p>
            <a:r>
              <a:rPr lang="el-GR" dirty="0">
                <a:solidFill>
                  <a:schemeClr val="tx1"/>
                </a:solidFill>
              </a:rPr>
              <a:t>_____________________________________________________________</a:t>
            </a:r>
          </a:p>
          <a:p>
            <a:pPr algn="ctr"/>
            <a:endParaRPr lang="el-GR" dirty="0">
              <a:solidFill>
                <a:schemeClr val="tx1"/>
              </a:solidFill>
            </a:endParaRPr>
          </a:p>
          <a:p>
            <a:pPr algn="ctr"/>
            <a:r>
              <a:rPr lang="el-GR" dirty="0">
                <a:solidFill>
                  <a:schemeClr val="tx1"/>
                </a:solidFill>
              </a:rPr>
              <a:t>_____________________________________________________________</a:t>
            </a:r>
          </a:p>
          <a:p>
            <a:pPr algn="ctr"/>
            <a:endParaRPr lang="el-GR" dirty="0">
              <a:solidFill>
                <a:schemeClr val="tx1"/>
              </a:solidFill>
            </a:endParaRPr>
          </a:p>
          <a:p>
            <a:pPr algn="ctr"/>
            <a:r>
              <a:rPr lang="el-GR" dirty="0">
                <a:solidFill>
                  <a:schemeClr val="tx1"/>
                </a:solidFill>
              </a:rPr>
              <a:t>_____________________________________________________________   </a:t>
            </a:r>
            <a:endParaRPr lang="el-CY" dirty="0">
              <a:solidFill>
                <a:schemeClr val="tx1"/>
              </a:solidFill>
            </a:endParaRPr>
          </a:p>
        </p:txBody>
      </p:sp>
    </p:spTree>
    <p:extLst>
      <p:ext uri="{BB962C8B-B14F-4D97-AF65-F5344CB8AC3E}">
        <p14:creationId xmlns:p14="http://schemas.microsoft.com/office/powerpoint/2010/main" val="3787928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23129069"/>
              </p:ext>
            </p:extLst>
          </p:nvPr>
        </p:nvGraphicFramePr>
        <p:xfrm>
          <a:off x="329783" y="609600"/>
          <a:ext cx="11198188" cy="4133427"/>
        </p:xfrm>
        <a:graphic>
          <a:graphicData uri="http://schemas.openxmlformats.org/drawingml/2006/table">
            <a:tbl>
              <a:tblPr firstRow="1" bandRow="1">
                <a:tableStyleId>{5940675A-B579-460E-94D1-54222C63F5DA}</a:tableStyleId>
              </a:tblPr>
              <a:tblGrid>
                <a:gridCol w="2930884">
                  <a:extLst>
                    <a:ext uri="{9D8B030D-6E8A-4147-A177-3AD203B41FA5}">
                      <a16:colId xmlns:a16="http://schemas.microsoft.com/office/drawing/2014/main" val="3240553400"/>
                    </a:ext>
                  </a:extLst>
                </a:gridCol>
                <a:gridCol w="4811074">
                  <a:extLst>
                    <a:ext uri="{9D8B030D-6E8A-4147-A177-3AD203B41FA5}">
                      <a16:colId xmlns:a16="http://schemas.microsoft.com/office/drawing/2014/main" val="2131236827"/>
                    </a:ext>
                  </a:extLst>
                </a:gridCol>
                <a:gridCol w="3456230">
                  <a:extLst>
                    <a:ext uri="{9D8B030D-6E8A-4147-A177-3AD203B41FA5}">
                      <a16:colId xmlns:a16="http://schemas.microsoft.com/office/drawing/2014/main" val="225291183"/>
                    </a:ext>
                  </a:extLst>
                </a:gridCol>
              </a:tblGrid>
              <a:tr h="1033357">
                <a:tc>
                  <a:txBody>
                    <a:bodyPr/>
                    <a:lstStyle/>
                    <a:p>
                      <a:r>
                        <a:rPr lang="el-GR" sz="3200" b="1" dirty="0"/>
                        <a:t>Παρελθόν</a:t>
                      </a:r>
                      <a:r>
                        <a:rPr lang="en-US" sz="3200" b="1" dirty="0"/>
                        <a:t> </a:t>
                      </a:r>
                      <a:endParaRPr lang="en-GB" sz="3200" b="1" dirty="0"/>
                    </a:p>
                  </a:txBody>
                  <a:tcPr>
                    <a:solidFill>
                      <a:schemeClr val="accent2">
                        <a:lumMod val="20000"/>
                        <a:lumOff val="80000"/>
                      </a:schemeClr>
                    </a:solidFill>
                  </a:tcPr>
                </a:tc>
                <a:tc>
                  <a:txBody>
                    <a:bodyPr/>
                    <a:lstStyle/>
                    <a:p>
                      <a:r>
                        <a:rPr lang="el-GR" sz="3200" b="1" dirty="0"/>
                        <a:t>Παρόν</a:t>
                      </a:r>
                      <a:endParaRPr lang="en-GB" sz="3200" b="1" dirty="0"/>
                    </a:p>
                  </a:txBody>
                  <a:tcPr>
                    <a:solidFill>
                      <a:schemeClr val="accent2">
                        <a:lumMod val="20000"/>
                        <a:lumOff val="80000"/>
                      </a:schemeClr>
                    </a:solidFill>
                  </a:tcPr>
                </a:tc>
                <a:tc>
                  <a:txBody>
                    <a:bodyPr/>
                    <a:lstStyle/>
                    <a:p>
                      <a:r>
                        <a:rPr lang="el-GR" sz="3200" b="1" dirty="0"/>
                        <a:t>Μέλλον</a:t>
                      </a:r>
                      <a:endParaRPr lang="en-GB" sz="3200" b="1" dirty="0"/>
                    </a:p>
                  </a:txBody>
                  <a:tcPr>
                    <a:solidFill>
                      <a:schemeClr val="accent2">
                        <a:lumMod val="20000"/>
                        <a:lumOff val="80000"/>
                      </a:schemeClr>
                    </a:solidFill>
                  </a:tcPr>
                </a:tc>
                <a:extLst>
                  <a:ext uri="{0D108BD9-81ED-4DB2-BD59-A6C34878D82A}">
                    <a16:rowId xmlns:a16="http://schemas.microsoft.com/office/drawing/2014/main" val="3989175730"/>
                  </a:ext>
                </a:extLst>
              </a:tr>
              <a:tr h="3100070">
                <a:tc>
                  <a:txBody>
                    <a:bodyPr/>
                    <a:lstStyle/>
                    <a:p>
                      <a:r>
                        <a:rPr lang="el-GR" sz="9600" dirty="0"/>
                        <a:t>πήγα</a:t>
                      </a:r>
                      <a:endParaRPr lang="en-GB" sz="9600" dirty="0"/>
                    </a:p>
                  </a:txBody>
                  <a:tcPr/>
                </a:tc>
                <a:tc>
                  <a:txBody>
                    <a:bodyPr/>
                    <a:lstStyle/>
                    <a:p>
                      <a:r>
                        <a:rPr lang="el-GR" sz="6600" dirty="0"/>
                        <a:t>πηγαίνω</a:t>
                      </a:r>
                      <a:r>
                        <a:rPr lang="en-US" sz="6600" dirty="0"/>
                        <a:t> </a:t>
                      </a:r>
                      <a:endParaRPr lang="en-GB" sz="6600" dirty="0"/>
                    </a:p>
                  </a:txBody>
                  <a:tcPr/>
                </a:tc>
                <a:tc>
                  <a:txBody>
                    <a:bodyPr/>
                    <a:lstStyle/>
                    <a:p>
                      <a:r>
                        <a:rPr lang="el-GR" sz="9600" dirty="0"/>
                        <a:t>θα πάω</a:t>
                      </a:r>
                      <a:endParaRPr lang="en-GB" sz="9600" dirty="0"/>
                    </a:p>
                  </a:txBody>
                  <a:tcPr/>
                </a:tc>
                <a:extLst>
                  <a:ext uri="{0D108BD9-81ED-4DB2-BD59-A6C34878D82A}">
                    <a16:rowId xmlns:a16="http://schemas.microsoft.com/office/drawing/2014/main" val="3690328301"/>
                  </a:ext>
                </a:extLst>
              </a:tr>
            </a:tbl>
          </a:graphicData>
        </a:graphic>
      </p:graphicFrame>
      <p:pic>
        <p:nvPicPr>
          <p:cNvPr id="17410" name="Picture 2" descr="Πίσω Στο Σχολείο Εικονογράφηση Διάνυσμα Καρτούν Παιδιά Πηγαίνουν Στο  Σχολείο Διάνυσμα από ©irwanjos2 187932296">
            <a:extLst>
              <a:ext uri="{FF2B5EF4-FFF2-40B4-BE49-F238E27FC236}">
                <a16:creationId xmlns:a16="http://schemas.microsoft.com/office/drawing/2014/main" id="{AEF97041-E6A0-D6E5-D6C3-A357ABCBD0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847"/>
          <a:stretch>
            <a:fillRect/>
          </a:stretch>
        </p:blipFill>
        <p:spPr bwMode="auto">
          <a:xfrm>
            <a:off x="4186239" y="2830285"/>
            <a:ext cx="2769732" cy="172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70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70848019"/>
              </p:ext>
            </p:extLst>
          </p:nvPr>
        </p:nvGraphicFramePr>
        <p:xfrm>
          <a:off x="329783" y="664029"/>
          <a:ext cx="10871617" cy="4078997"/>
        </p:xfrm>
        <a:graphic>
          <a:graphicData uri="http://schemas.openxmlformats.org/drawingml/2006/table">
            <a:tbl>
              <a:tblPr firstRow="1" bandRow="1">
                <a:tableStyleId>{5940675A-B579-460E-94D1-54222C63F5DA}</a:tableStyleId>
              </a:tblPr>
              <a:tblGrid>
                <a:gridCol w="2845411">
                  <a:extLst>
                    <a:ext uri="{9D8B030D-6E8A-4147-A177-3AD203B41FA5}">
                      <a16:colId xmlns:a16="http://schemas.microsoft.com/office/drawing/2014/main" val="3240553400"/>
                    </a:ext>
                  </a:extLst>
                </a:gridCol>
                <a:gridCol w="4670769">
                  <a:extLst>
                    <a:ext uri="{9D8B030D-6E8A-4147-A177-3AD203B41FA5}">
                      <a16:colId xmlns:a16="http://schemas.microsoft.com/office/drawing/2014/main" val="2131236827"/>
                    </a:ext>
                  </a:extLst>
                </a:gridCol>
                <a:gridCol w="3355437">
                  <a:extLst>
                    <a:ext uri="{9D8B030D-6E8A-4147-A177-3AD203B41FA5}">
                      <a16:colId xmlns:a16="http://schemas.microsoft.com/office/drawing/2014/main" val="225291183"/>
                    </a:ext>
                  </a:extLst>
                </a:gridCol>
              </a:tblGrid>
              <a:tr h="1019749">
                <a:tc>
                  <a:txBody>
                    <a:bodyPr/>
                    <a:lstStyle/>
                    <a:p>
                      <a:r>
                        <a:rPr lang="el-GR" sz="3200" b="1" dirty="0"/>
                        <a:t>Παρελθόν</a:t>
                      </a:r>
                      <a:r>
                        <a:rPr lang="en-US" sz="3200" b="1" dirty="0"/>
                        <a:t> </a:t>
                      </a:r>
                      <a:endParaRPr lang="en-GB" sz="3200" b="1" dirty="0"/>
                    </a:p>
                  </a:txBody>
                  <a:tcPr>
                    <a:solidFill>
                      <a:schemeClr val="accent1">
                        <a:lumMod val="20000"/>
                        <a:lumOff val="80000"/>
                      </a:schemeClr>
                    </a:solidFill>
                  </a:tcPr>
                </a:tc>
                <a:tc>
                  <a:txBody>
                    <a:bodyPr/>
                    <a:lstStyle/>
                    <a:p>
                      <a:r>
                        <a:rPr lang="el-GR" sz="3200" b="1" dirty="0"/>
                        <a:t>Παρόν</a:t>
                      </a:r>
                      <a:endParaRPr lang="en-GB" sz="3200" b="1" dirty="0"/>
                    </a:p>
                  </a:txBody>
                  <a:tcPr>
                    <a:solidFill>
                      <a:schemeClr val="accent1">
                        <a:lumMod val="20000"/>
                        <a:lumOff val="80000"/>
                      </a:schemeClr>
                    </a:solidFill>
                  </a:tcPr>
                </a:tc>
                <a:tc>
                  <a:txBody>
                    <a:bodyPr/>
                    <a:lstStyle/>
                    <a:p>
                      <a:r>
                        <a:rPr lang="el-GR" sz="3200" b="1" dirty="0"/>
                        <a:t>Μέλλον</a:t>
                      </a:r>
                      <a:endParaRPr lang="en-GB" sz="3200" b="1" dirty="0"/>
                    </a:p>
                  </a:txBody>
                  <a:tcPr>
                    <a:solidFill>
                      <a:schemeClr val="accent1">
                        <a:lumMod val="20000"/>
                        <a:lumOff val="80000"/>
                      </a:schemeClr>
                    </a:solidFill>
                  </a:tcPr>
                </a:tc>
                <a:extLst>
                  <a:ext uri="{0D108BD9-81ED-4DB2-BD59-A6C34878D82A}">
                    <a16:rowId xmlns:a16="http://schemas.microsoft.com/office/drawing/2014/main" val="3989175730"/>
                  </a:ext>
                </a:extLst>
              </a:tr>
              <a:tr h="3059248">
                <a:tc>
                  <a:txBody>
                    <a:bodyPr/>
                    <a:lstStyle/>
                    <a:p>
                      <a:r>
                        <a:rPr lang="el-GR" sz="9600" dirty="0"/>
                        <a:t>πήρα</a:t>
                      </a:r>
                      <a:endParaRPr lang="en-GB" sz="9600" dirty="0"/>
                    </a:p>
                  </a:txBody>
                  <a:tcPr/>
                </a:tc>
                <a:tc>
                  <a:txBody>
                    <a:bodyPr/>
                    <a:lstStyle/>
                    <a:p>
                      <a:r>
                        <a:rPr lang="el-GR" sz="6600" dirty="0"/>
                        <a:t>παίρνω</a:t>
                      </a:r>
                      <a:endParaRPr lang="en-GB" sz="6600" dirty="0"/>
                    </a:p>
                  </a:txBody>
                  <a:tcPr/>
                </a:tc>
                <a:tc>
                  <a:txBody>
                    <a:bodyPr/>
                    <a:lstStyle/>
                    <a:p>
                      <a:r>
                        <a:rPr lang="el-GR" sz="9600" dirty="0"/>
                        <a:t>θα πάρω</a:t>
                      </a:r>
                      <a:endParaRPr lang="en-GB" sz="9600" dirty="0"/>
                    </a:p>
                  </a:txBody>
                  <a:tcPr/>
                </a:tc>
                <a:extLst>
                  <a:ext uri="{0D108BD9-81ED-4DB2-BD59-A6C34878D82A}">
                    <a16:rowId xmlns:a16="http://schemas.microsoft.com/office/drawing/2014/main" val="3690328301"/>
                  </a:ext>
                </a:extLst>
              </a:tr>
            </a:tbl>
          </a:graphicData>
        </a:graphic>
      </p:graphicFrame>
      <p:pic>
        <p:nvPicPr>
          <p:cNvPr id="3" name="Εικόνα 2">
            <a:extLst>
              <a:ext uri="{FF2B5EF4-FFF2-40B4-BE49-F238E27FC236}">
                <a16:creationId xmlns:a16="http://schemas.microsoft.com/office/drawing/2014/main" id="{6ECECB12-E100-6ECB-A987-F6F6977671ED}"/>
              </a:ext>
            </a:extLst>
          </p:cNvPr>
          <p:cNvPicPr>
            <a:picLocks noChangeAspect="1"/>
          </p:cNvPicPr>
          <p:nvPr/>
        </p:nvPicPr>
        <p:blipFill>
          <a:blip r:embed="rId2"/>
          <a:srcRect b="13352"/>
          <a:stretch>
            <a:fillRect/>
          </a:stretch>
        </p:blipFill>
        <p:spPr>
          <a:xfrm>
            <a:off x="4334555" y="2921242"/>
            <a:ext cx="2085975" cy="1552787"/>
          </a:xfrm>
          <a:prstGeom prst="rect">
            <a:avLst/>
          </a:prstGeom>
        </p:spPr>
      </p:pic>
    </p:spTree>
    <p:extLst>
      <p:ext uri="{BB962C8B-B14F-4D97-AF65-F5344CB8AC3E}">
        <p14:creationId xmlns:p14="http://schemas.microsoft.com/office/powerpoint/2010/main" val="407211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52460842"/>
              </p:ext>
            </p:extLst>
          </p:nvPr>
        </p:nvGraphicFramePr>
        <p:xfrm>
          <a:off x="329783" y="719665"/>
          <a:ext cx="10838960" cy="3925691"/>
        </p:xfrm>
        <a:graphic>
          <a:graphicData uri="http://schemas.openxmlformats.org/drawingml/2006/table">
            <a:tbl>
              <a:tblPr firstRow="1" bandRow="1">
                <a:tableStyleId>{5940675A-B579-460E-94D1-54222C63F5DA}</a:tableStyleId>
              </a:tblPr>
              <a:tblGrid>
                <a:gridCol w="2836864">
                  <a:extLst>
                    <a:ext uri="{9D8B030D-6E8A-4147-A177-3AD203B41FA5}">
                      <a16:colId xmlns:a16="http://schemas.microsoft.com/office/drawing/2014/main" val="3240553400"/>
                    </a:ext>
                  </a:extLst>
                </a:gridCol>
                <a:gridCol w="4656739">
                  <a:extLst>
                    <a:ext uri="{9D8B030D-6E8A-4147-A177-3AD203B41FA5}">
                      <a16:colId xmlns:a16="http://schemas.microsoft.com/office/drawing/2014/main" val="2131236827"/>
                    </a:ext>
                  </a:extLst>
                </a:gridCol>
                <a:gridCol w="3345357">
                  <a:extLst>
                    <a:ext uri="{9D8B030D-6E8A-4147-A177-3AD203B41FA5}">
                      <a16:colId xmlns:a16="http://schemas.microsoft.com/office/drawing/2014/main" val="225291183"/>
                    </a:ext>
                  </a:extLst>
                </a:gridCol>
              </a:tblGrid>
              <a:tr h="908171">
                <a:tc>
                  <a:txBody>
                    <a:bodyPr/>
                    <a:lstStyle/>
                    <a:p>
                      <a:r>
                        <a:rPr lang="el-GR" sz="3200" b="1" dirty="0"/>
                        <a:t>Παρελθόν</a:t>
                      </a:r>
                      <a:r>
                        <a:rPr lang="en-US" sz="3200" b="1" dirty="0"/>
                        <a:t> </a:t>
                      </a:r>
                      <a:endParaRPr lang="en-GB" sz="3200" b="1" dirty="0"/>
                    </a:p>
                  </a:txBody>
                  <a:tcPr>
                    <a:solidFill>
                      <a:schemeClr val="accent4">
                        <a:lumMod val="20000"/>
                        <a:lumOff val="80000"/>
                      </a:schemeClr>
                    </a:solidFill>
                  </a:tcPr>
                </a:tc>
                <a:tc>
                  <a:txBody>
                    <a:bodyPr/>
                    <a:lstStyle/>
                    <a:p>
                      <a:r>
                        <a:rPr lang="el-GR" sz="3200" b="1" dirty="0"/>
                        <a:t>Παρόν</a:t>
                      </a:r>
                      <a:endParaRPr lang="en-GB" sz="3200" b="1" dirty="0"/>
                    </a:p>
                  </a:txBody>
                  <a:tcPr>
                    <a:solidFill>
                      <a:schemeClr val="accent4">
                        <a:lumMod val="20000"/>
                        <a:lumOff val="80000"/>
                      </a:schemeClr>
                    </a:solidFill>
                  </a:tcPr>
                </a:tc>
                <a:tc>
                  <a:txBody>
                    <a:bodyPr/>
                    <a:lstStyle/>
                    <a:p>
                      <a:r>
                        <a:rPr lang="el-GR" sz="3200" b="1" dirty="0"/>
                        <a:t>Μέλλον</a:t>
                      </a:r>
                      <a:endParaRPr lang="en-GB" sz="3200" b="1" dirty="0"/>
                    </a:p>
                  </a:txBody>
                  <a:tcPr>
                    <a:solidFill>
                      <a:schemeClr val="accent4">
                        <a:lumMod val="20000"/>
                        <a:lumOff val="80000"/>
                      </a:schemeClr>
                    </a:solidFill>
                  </a:tcPr>
                </a:tc>
                <a:extLst>
                  <a:ext uri="{0D108BD9-81ED-4DB2-BD59-A6C34878D82A}">
                    <a16:rowId xmlns:a16="http://schemas.microsoft.com/office/drawing/2014/main" val="3989175730"/>
                  </a:ext>
                </a:extLst>
              </a:tr>
              <a:tr h="2724512">
                <a:tc>
                  <a:txBody>
                    <a:bodyPr/>
                    <a:lstStyle/>
                    <a:p>
                      <a:r>
                        <a:rPr lang="el-GR" sz="7200" dirty="0"/>
                        <a:t>έφαγα</a:t>
                      </a:r>
                      <a:endParaRPr lang="en-GB" sz="7200" dirty="0"/>
                    </a:p>
                  </a:txBody>
                  <a:tcPr/>
                </a:tc>
                <a:tc>
                  <a:txBody>
                    <a:bodyPr/>
                    <a:lstStyle/>
                    <a:p>
                      <a:r>
                        <a:rPr lang="el-GR" sz="6600" dirty="0"/>
                        <a:t>τρώω</a:t>
                      </a:r>
                      <a:endParaRPr lang="en-GB" sz="6600" dirty="0"/>
                    </a:p>
                  </a:txBody>
                  <a:tcPr/>
                </a:tc>
                <a:tc>
                  <a:txBody>
                    <a:bodyPr/>
                    <a:lstStyle/>
                    <a:p>
                      <a:r>
                        <a:rPr lang="el-GR" sz="9600" dirty="0"/>
                        <a:t>θα</a:t>
                      </a:r>
                      <a:r>
                        <a:rPr lang="el-GR" sz="9600" baseline="0" dirty="0"/>
                        <a:t> φάω</a:t>
                      </a:r>
                      <a:endParaRPr lang="en-GB" sz="9600" dirty="0"/>
                    </a:p>
                  </a:txBody>
                  <a:tcPr/>
                </a:tc>
                <a:extLst>
                  <a:ext uri="{0D108BD9-81ED-4DB2-BD59-A6C34878D82A}">
                    <a16:rowId xmlns:a16="http://schemas.microsoft.com/office/drawing/2014/main" val="3690328301"/>
                  </a:ext>
                </a:extLst>
              </a:tr>
            </a:tbl>
          </a:graphicData>
        </a:graphic>
      </p:graphicFrame>
      <p:pic>
        <p:nvPicPr>
          <p:cNvPr id="4" name="Εικόνα 3" descr="Εικόνα που περιέχει τραπέζι, καρτούν, έπιπλα, παιχνίδι&#10;&#10;Το περιεχόμενο που δημιουργείται από AI ενδέχεται να είναι εσφαλμένο.">
            <a:extLst>
              <a:ext uri="{FF2B5EF4-FFF2-40B4-BE49-F238E27FC236}">
                <a16:creationId xmlns:a16="http://schemas.microsoft.com/office/drawing/2014/main" id="{1EF06153-2B77-D34B-1F56-8BF92782CE4F}"/>
              </a:ext>
            </a:extLst>
          </p:cNvPr>
          <p:cNvPicPr>
            <a:picLocks noChangeAspect="1"/>
          </p:cNvPicPr>
          <p:nvPr/>
        </p:nvPicPr>
        <p:blipFill>
          <a:blip r:embed="rId2"/>
          <a:stretch>
            <a:fillRect/>
          </a:stretch>
        </p:blipFill>
        <p:spPr>
          <a:xfrm>
            <a:off x="4493758" y="3004457"/>
            <a:ext cx="1724025" cy="1470251"/>
          </a:xfrm>
          <a:prstGeom prst="rect">
            <a:avLst/>
          </a:prstGeom>
        </p:spPr>
      </p:pic>
    </p:spTree>
    <p:extLst>
      <p:ext uri="{BB962C8B-B14F-4D97-AF65-F5344CB8AC3E}">
        <p14:creationId xmlns:p14="http://schemas.microsoft.com/office/powerpoint/2010/main" val="400842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24863736"/>
              </p:ext>
            </p:extLst>
          </p:nvPr>
        </p:nvGraphicFramePr>
        <p:xfrm>
          <a:off x="329783" y="719666"/>
          <a:ext cx="11546531" cy="1676400"/>
        </p:xfrm>
        <a:graphic>
          <a:graphicData uri="http://schemas.openxmlformats.org/drawingml/2006/table">
            <a:tbl>
              <a:tblPr firstRow="1" bandRow="1">
                <a:tableStyleId>{5940675A-B579-460E-94D1-54222C63F5DA}</a:tableStyleId>
              </a:tblPr>
              <a:tblGrid>
                <a:gridCol w="3177915">
                  <a:extLst>
                    <a:ext uri="{9D8B030D-6E8A-4147-A177-3AD203B41FA5}">
                      <a16:colId xmlns:a16="http://schemas.microsoft.com/office/drawing/2014/main" val="3240553400"/>
                    </a:ext>
                  </a:extLst>
                </a:gridCol>
                <a:gridCol w="4275588">
                  <a:extLst>
                    <a:ext uri="{9D8B030D-6E8A-4147-A177-3AD203B41FA5}">
                      <a16:colId xmlns:a16="http://schemas.microsoft.com/office/drawing/2014/main" val="2131236827"/>
                    </a:ext>
                  </a:extLst>
                </a:gridCol>
                <a:gridCol w="4093028">
                  <a:extLst>
                    <a:ext uri="{9D8B030D-6E8A-4147-A177-3AD203B41FA5}">
                      <a16:colId xmlns:a16="http://schemas.microsoft.com/office/drawing/2014/main" val="225291183"/>
                    </a:ext>
                  </a:extLst>
                </a:gridCol>
              </a:tblGrid>
              <a:tr h="370840">
                <a:tc>
                  <a:txBody>
                    <a:bodyPr/>
                    <a:lstStyle/>
                    <a:p>
                      <a:r>
                        <a:rPr lang="el-GR" sz="3200" b="1" dirty="0"/>
                        <a:t>Παρελθόν</a:t>
                      </a:r>
                      <a:r>
                        <a:rPr lang="en-US" sz="3200" b="1" dirty="0"/>
                        <a:t> </a:t>
                      </a:r>
                      <a:endParaRPr lang="en-GB" sz="3200" b="1" dirty="0"/>
                    </a:p>
                  </a:txBody>
                  <a:tcPr>
                    <a:solidFill>
                      <a:schemeClr val="accent6">
                        <a:lumMod val="20000"/>
                        <a:lumOff val="80000"/>
                      </a:schemeClr>
                    </a:solidFill>
                  </a:tcPr>
                </a:tc>
                <a:tc>
                  <a:txBody>
                    <a:bodyPr/>
                    <a:lstStyle/>
                    <a:p>
                      <a:r>
                        <a:rPr lang="el-GR" sz="3200" b="1" dirty="0"/>
                        <a:t>Παρόν</a:t>
                      </a:r>
                      <a:endParaRPr lang="en-GB" sz="3200" b="1" dirty="0"/>
                    </a:p>
                  </a:txBody>
                  <a:tcPr>
                    <a:solidFill>
                      <a:schemeClr val="accent6">
                        <a:lumMod val="20000"/>
                        <a:lumOff val="80000"/>
                      </a:schemeClr>
                    </a:solidFill>
                  </a:tcPr>
                </a:tc>
                <a:tc>
                  <a:txBody>
                    <a:bodyPr/>
                    <a:lstStyle/>
                    <a:p>
                      <a:r>
                        <a:rPr lang="el-GR" sz="3200" b="1" dirty="0"/>
                        <a:t>Μέλλον</a:t>
                      </a:r>
                      <a:endParaRPr lang="en-GB" sz="3200" b="1" dirty="0"/>
                    </a:p>
                  </a:txBody>
                  <a:tcPr>
                    <a:solidFill>
                      <a:schemeClr val="accent6">
                        <a:lumMod val="20000"/>
                        <a:lumOff val="80000"/>
                      </a:schemeClr>
                    </a:solidFill>
                  </a:tcPr>
                </a:tc>
                <a:extLst>
                  <a:ext uri="{0D108BD9-81ED-4DB2-BD59-A6C34878D82A}">
                    <a16:rowId xmlns:a16="http://schemas.microsoft.com/office/drawing/2014/main" val="3989175730"/>
                  </a:ext>
                </a:extLst>
              </a:tr>
              <a:tr h="370840">
                <a:tc>
                  <a:txBody>
                    <a:bodyPr/>
                    <a:lstStyle/>
                    <a:p>
                      <a:r>
                        <a:rPr lang="el-GR" sz="4800" dirty="0"/>
                        <a:t>κοιμήθηκα</a:t>
                      </a:r>
                      <a:endParaRPr lang="en-GB" sz="4800" dirty="0"/>
                    </a:p>
                  </a:txBody>
                  <a:tcPr/>
                </a:tc>
                <a:tc>
                  <a:txBody>
                    <a:bodyPr/>
                    <a:lstStyle/>
                    <a:p>
                      <a:r>
                        <a:rPr lang="el-GR" sz="6600" dirty="0"/>
                        <a:t>κοιμάμαι</a:t>
                      </a:r>
                      <a:endParaRPr lang="en-GB" sz="6600" dirty="0"/>
                    </a:p>
                  </a:txBody>
                  <a:tcPr/>
                </a:tc>
                <a:tc>
                  <a:txBody>
                    <a:bodyPr/>
                    <a:lstStyle/>
                    <a:p>
                      <a:r>
                        <a:rPr lang="el-GR" sz="5400" dirty="0"/>
                        <a:t>θα</a:t>
                      </a:r>
                      <a:r>
                        <a:rPr lang="el-GR" sz="5400" baseline="0" dirty="0"/>
                        <a:t> κοιμηθώ</a:t>
                      </a:r>
                      <a:endParaRPr lang="en-GB" sz="5400" dirty="0"/>
                    </a:p>
                  </a:txBody>
                  <a:tcPr/>
                </a:tc>
                <a:extLst>
                  <a:ext uri="{0D108BD9-81ED-4DB2-BD59-A6C34878D82A}">
                    <a16:rowId xmlns:a16="http://schemas.microsoft.com/office/drawing/2014/main" val="3690328301"/>
                  </a:ext>
                </a:extLst>
              </a:tr>
            </a:tbl>
          </a:graphicData>
        </a:graphic>
      </p:graphicFrame>
      <p:pic>
        <p:nvPicPr>
          <p:cNvPr id="18434" name="Picture 2" descr="Kid sleep Royalty-Free Διανύσματα">
            <a:extLst>
              <a:ext uri="{FF2B5EF4-FFF2-40B4-BE49-F238E27FC236}">
                <a16:creationId xmlns:a16="http://schemas.microsoft.com/office/drawing/2014/main" id="{5FCAED30-03B6-C6E0-8947-B5CBECDE8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906487"/>
            <a:ext cx="4800600" cy="3390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9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chool clipart Φωτογραφίες Αρχείου, Royalty Free School clipart Εικόνες |  DepositPhotos">
            <a:extLst>
              <a:ext uri="{FF2B5EF4-FFF2-40B4-BE49-F238E27FC236}">
                <a16:creationId xmlns:a16="http://schemas.microsoft.com/office/drawing/2014/main" id="{36B7901A-CA7F-440C-FF76-E8D44009ECB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pic>
        <p:nvPicPr>
          <p:cNvPr id="3" name="Εικόνα 2">
            <a:extLst>
              <a:ext uri="{FF2B5EF4-FFF2-40B4-BE49-F238E27FC236}">
                <a16:creationId xmlns:a16="http://schemas.microsoft.com/office/drawing/2014/main" id="{04682B68-B916-F131-107C-D4DC1E62042D}"/>
              </a:ext>
            </a:extLst>
          </p:cNvPr>
          <p:cNvPicPr>
            <a:picLocks noChangeAspect="1"/>
          </p:cNvPicPr>
          <p:nvPr/>
        </p:nvPicPr>
        <p:blipFill>
          <a:blip r:embed="rId2"/>
          <a:stretch>
            <a:fillRect/>
          </a:stretch>
        </p:blipFill>
        <p:spPr>
          <a:xfrm>
            <a:off x="3238500" y="914400"/>
            <a:ext cx="5715000" cy="5029200"/>
          </a:xfrm>
          <a:prstGeom prst="rect">
            <a:avLst/>
          </a:prstGeom>
        </p:spPr>
      </p:pic>
      <p:sp>
        <p:nvSpPr>
          <p:cNvPr id="4" name="Φυσαλίδα ομιλίας: Ορθογώνιο με στρογγυλεμένες γωνίες 3">
            <a:extLst>
              <a:ext uri="{FF2B5EF4-FFF2-40B4-BE49-F238E27FC236}">
                <a16:creationId xmlns:a16="http://schemas.microsoft.com/office/drawing/2014/main" id="{EC0EF13A-5048-0DB6-1AF0-33F93DAEC25F}"/>
              </a:ext>
            </a:extLst>
          </p:cNvPr>
          <p:cNvSpPr/>
          <p:nvPr/>
        </p:nvSpPr>
        <p:spPr>
          <a:xfrm>
            <a:off x="7848600" y="283029"/>
            <a:ext cx="3407229" cy="1534885"/>
          </a:xfrm>
          <a:prstGeom prst="wedgeRoundRectCallou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Γιατί δεν  ____  στο σχολείο χθες;</a:t>
            </a:r>
            <a:endParaRPr lang="el-CY" sz="3200" dirty="0"/>
          </a:p>
        </p:txBody>
      </p:sp>
      <p:sp>
        <p:nvSpPr>
          <p:cNvPr id="5" name="Φυσαλίδα ομιλίας: Ορθογώνιο με στρογγυλεμένες γωνίες 4">
            <a:extLst>
              <a:ext uri="{FF2B5EF4-FFF2-40B4-BE49-F238E27FC236}">
                <a16:creationId xmlns:a16="http://schemas.microsoft.com/office/drawing/2014/main" id="{79A88975-EFB5-204C-9ED8-89C0E803B782}"/>
              </a:ext>
            </a:extLst>
          </p:cNvPr>
          <p:cNvSpPr/>
          <p:nvPr/>
        </p:nvSpPr>
        <p:spPr>
          <a:xfrm>
            <a:off x="432707" y="587829"/>
            <a:ext cx="3407229" cy="1534885"/>
          </a:xfrm>
          <a:prstGeom prst="wedgeRoundRectCallou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_____ άρρωστη.</a:t>
            </a:r>
            <a:endParaRPr lang="el-CY" sz="3200" dirty="0"/>
          </a:p>
        </p:txBody>
      </p:sp>
      <p:sp>
        <p:nvSpPr>
          <p:cNvPr id="6" name="Φυσαλίδα ομιλίας: Ορθογώνιο με στρογγυλεμένες γωνίες 5">
            <a:extLst>
              <a:ext uri="{FF2B5EF4-FFF2-40B4-BE49-F238E27FC236}">
                <a16:creationId xmlns:a16="http://schemas.microsoft.com/office/drawing/2014/main" id="{580ADB5B-0551-31A9-A9E0-1E095C13FDA6}"/>
              </a:ext>
            </a:extLst>
          </p:cNvPr>
          <p:cNvSpPr/>
          <p:nvPr/>
        </p:nvSpPr>
        <p:spPr>
          <a:xfrm>
            <a:off x="4239985" y="0"/>
            <a:ext cx="3407229" cy="1534885"/>
          </a:xfrm>
          <a:prstGeom prst="wedgeRoundRectCallou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_____ άρρωστος.</a:t>
            </a:r>
            <a:endParaRPr lang="el-CY" sz="3200" dirty="0"/>
          </a:p>
        </p:txBody>
      </p:sp>
    </p:spTree>
    <p:extLst>
      <p:ext uri="{BB962C8B-B14F-4D97-AF65-F5344CB8AC3E}">
        <p14:creationId xmlns:p14="http://schemas.microsoft.com/office/powerpoint/2010/main" val="39870729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50263811"/>
              </p:ext>
            </p:extLst>
          </p:nvPr>
        </p:nvGraphicFramePr>
        <p:xfrm>
          <a:off x="329783" y="719666"/>
          <a:ext cx="11568304" cy="2316480"/>
        </p:xfrm>
        <a:graphic>
          <a:graphicData uri="http://schemas.openxmlformats.org/drawingml/2006/table">
            <a:tbl>
              <a:tblPr firstRow="1" bandRow="1">
                <a:tableStyleId>{5940675A-B579-460E-94D1-54222C63F5DA}</a:tableStyleId>
              </a:tblPr>
              <a:tblGrid>
                <a:gridCol w="3027754">
                  <a:extLst>
                    <a:ext uri="{9D8B030D-6E8A-4147-A177-3AD203B41FA5}">
                      <a16:colId xmlns:a16="http://schemas.microsoft.com/office/drawing/2014/main" val="3240553400"/>
                    </a:ext>
                  </a:extLst>
                </a:gridCol>
                <a:gridCol w="4343215">
                  <a:extLst>
                    <a:ext uri="{9D8B030D-6E8A-4147-A177-3AD203B41FA5}">
                      <a16:colId xmlns:a16="http://schemas.microsoft.com/office/drawing/2014/main" val="2131236827"/>
                    </a:ext>
                  </a:extLst>
                </a:gridCol>
                <a:gridCol w="4197335">
                  <a:extLst>
                    <a:ext uri="{9D8B030D-6E8A-4147-A177-3AD203B41FA5}">
                      <a16:colId xmlns:a16="http://schemas.microsoft.com/office/drawing/2014/main" val="225291183"/>
                    </a:ext>
                  </a:extLst>
                </a:gridCol>
              </a:tblGrid>
              <a:tr h="370840">
                <a:tc>
                  <a:txBody>
                    <a:bodyPr/>
                    <a:lstStyle/>
                    <a:p>
                      <a:r>
                        <a:rPr lang="el-GR" sz="3200" b="1" dirty="0"/>
                        <a:t>Παρελθόν</a:t>
                      </a:r>
                      <a:r>
                        <a:rPr lang="en-US" sz="3200" b="1" dirty="0"/>
                        <a:t> </a:t>
                      </a:r>
                      <a:endParaRPr lang="en-GB" sz="3200" b="1" dirty="0"/>
                    </a:p>
                  </a:txBody>
                  <a:tcPr>
                    <a:solidFill>
                      <a:schemeClr val="accent1">
                        <a:lumMod val="20000"/>
                        <a:lumOff val="80000"/>
                      </a:schemeClr>
                    </a:solidFill>
                  </a:tcPr>
                </a:tc>
                <a:tc>
                  <a:txBody>
                    <a:bodyPr/>
                    <a:lstStyle/>
                    <a:p>
                      <a:r>
                        <a:rPr lang="el-GR" sz="3200" b="1" dirty="0"/>
                        <a:t>Παρόν</a:t>
                      </a:r>
                      <a:endParaRPr lang="en-GB" sz="3200" b="1" dirty="0"/>
                    </a:p>
                  </a:txBody>
                  <a:tcPr>
                    <a:solidFill>
                      <a:schemeClr val="accent1">
                        <a:lumMod val="20000"/>
                        <a:lumOff val="80000"/>
                      </a:schemeClr>
                    </a:solidFill>
                  </a:tcPr>
                </a:tc>
                <a:tc>
                  <a:txBody>
                    <a:bodyPr/>
                    <a:lstStyle/>
                    <a:p>
                      <a:r>
                        <a:rPr lang="el-GR" sz="3200" b="1" dirty="0"/>
                        <a:t>Μέλλον</a:t>
                      </a:r>
                      <a:endParaRPr lang="en-GB" sz="3200" b="1" dirty="0"/>
                    </a:p>
                  </a:txBody>
                  <a:tcPr>
                    <a:solidFill>
                      <a:schemeClr val="accent1">
                        <a:lumMod val="20000"/>
                        <a:lumOff val="80000"/>
                      </a:schemeClr>
                    </a:solidFill>
                  </a:tcPr>
                </a:tc>
                <a:extLst>
                  <a:ext uri="{0D108BD9-81ED-4DB2-BD59-A6C34878D82A}">
                    <a16:rowId xmlns:a16="http://schemas.microsoft.com/office/drawing/2014/main" val="3989175730"/>
                  </a:ext>
                </a:extLst>
              </a:tr>
              <a:tr h="370840">
                <a:tc>
                  <a:txBody>
                    <a:bodyPr/>
                    <a:lstStyle/>
                    <a:p>
                      <a:r>
                        <a:rPr lang="el-GR" sz="4800" dirty="0"/>
                        <a:t>μαγείρεψα</a:t>
                      </a:r>
                      <a:endParaRPr lang="en-GB" sz="4800" dirty="0"/>
                    </a:p>
                  </a:txBody>
                  <a:tcPr/>
                </a:tc>
                <a:tc>
                  <a:txBody>
                    <a:bodyPr/>
                    <a:lstStyle/>
                    <a:p>
                      <a:r>
                        <a:rPr lang="el-GR" sz="5400" dirty="0"/>
                        <a:t>μαγειρεύω</a:t>
                      </a:r>
                      <a:endParaRPr lang="en-GB" sz="5400" dirty="0"/>
                    </a:p>
                  </a:txBody>
                  <a:tcPr/>
                </a:tc>
                <a:tc>
                  <a:txBody>
                    <a:bodyPr/>
                    <a:lstStyle/>
                    <a:p>
                      <a:r>
                        <a:rPr lang="el-GR" sz="5400" dirty="0"/>
                        <a:t>θα</a:t>
                      </a:r>
                      <a:r>
                        <a:rPr lang="el-GR" sz="5400" baseline="0" dirty="0"/>
                        <a:t> μαγειρέψω</a:t>
                      </a:r>
                      <a:endParaRPr lang="en-GB" sz="5400" dirty="0"/>
                    </a:p>
                  </a:txBody>
                  <a:tcPr/>
                </a:tc>
                <a:extLst>
                  <a:ext uri="{0D108BD9-81ED-4DB2-BD59-A6C34878D82A}">
                    <a16:rowId xmlns:a16="http://schemas.microsoft.com/office/drawing/2014/main" val="3690328301"/>
                  </a:ext>
                </a:extLst>
              </a:tr>
            </a:tbl>
          </a:graphicData>
        </a:graphic>
      </p:graphicFrame>
      <p:pic>
        <p:nvPicPr>
          <p:cNvPr id="19458" name="Picture 2" descr="Αστείο καρτούν κορίτσι να φτιάχνω κέικ Διάνυσμα από ©starlight789 130250056">
            <a:extLst>
              <a:ext uri="{FF2B5EF4-FFF2-40B4-BE49-F238E27FC236}">
                <a16:creationId xmlns:a16="http://schemas.microsoft.com/office/drawing/2014/main" id="{185F789A-229C-2C5F-10D4-83C6696C1A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620" y="3429000"/>
            <a:ext cx="2124075" cy="2731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6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41376695"/>
              </p:ext>
            </p:extLst>
          </p:nvPr>
        </p:nvGraphicFramePr>
        <p:xfrm>
          <a:off x="329783" y="907143"/>
          <a:ext cx="11383246" cy="1580363"/>
        </p:xfrm>
        <a:graphic>
          <a:graphicData uri="http://schemas.openxmlformats.org/drawingml/2006/table">
            <a:tbl>
              <a:tblPr firstRow="1" bandRow="1">
                <a:tableStyleId>{5940675A-B579-460E-94D1-54222C63F5DA}</a:tableStyleId>
              </a:tblPr>
              <a:tblGrid>
                <a:gridCol w="2979319">
                  <a:extLst>
                    <a:ext uri="{9D8B030D-6E8A-4147-A177-3AD203B41FA5}">
                      <a16:colId xmlns:a16="http://schemas.microsoft.com/office/drawing/2014/main" val="3240553400"/>
                    </a:ext>
                  </a:extLst>
                </a:gridCol>
                <a:gridCol w="4151272">
                  <a:extLst>
                    <a:ext uri="{9D8B030D-6E8A-4147-A177-3AD203B41FA5}">
                      <a16:colId xmlns:a16="http://schemas.microsoft.com/office/drawing/2014/main" val="2131236827"/>
                    </a:ext>
                  </a:extLst>
                </a:gridCol>
                <a:gridCol w="4252655">
                  <a:extLst>
                    <a:ext uri="{9D8B030D-6E8A-4147-A177-3AD203B41FA5}">
                      <a16:colId xmlns:a16="http://schemas.microsoft.com/office/drawing/2014/main" val="225291183"/>
                    </a:ext>
                  </a:extLst>
                </a:gridCol>
              </a:tblGrid>
              <a:tr h="818363">
                <a:tc>
                  <a:txBody>
                    <a:bodyPr/>
                    <a:lstStyle/>
                    <a:p>
                      <a:r>
                        <a:rPr lang="el-GR" sz="3200" b="1" dirty="0"/>
                        <a:t>Παρελθόν</a:t>
                      </a:r>
                      <a:r>
                        <a:rPr lang="en-US" sz="3200" b="1" dirty="0"/>
                        <a:t> </a:t>
                      </a:r>
                      <a:endParaRPr lang="en-GB" sz="3200" b="1" dirty="0"/>
                    </a:p>
                  </a:txBody>
                  <a:tcPr>
                    <a:solidFill>
                      <a:schemeClr val="accent2">
                        <a:lumMod val="20000"/>
                        <a:lumOff val="80000"/>
                      </a:schemeClr>
                    </a:solidFill>
                  </a:tcPr>
                </a:tc>
                <a:tc>
                  <a:txBody>
                    <a:bodyPr/>
                    <a:lstStyle/>
                    <a:p>
                      <a:r>
                        <a:rPr lang="el-GR" sz="3200" b="1" dirty="0"/>
                        <a:t>Παρόν</a:t>
                      </a:r>
                      <a:endParaRPr lang="en-GB" sz="3200" b="1" dirty="0"/>
                    </a:p>
                  </a:txBody>
                  <a:tcPr>
                    <a:solidFill>
                      <a:schemeClr val="accent2">
                        <a:lumMod val="20000"/>
                        <a:lumOff val="80000"/>
                      </a:schemeClr>
                    </a:solidFill>
                  </a:tcPr>
                </a:tc>
                <a:tc>
                  <a:txBody>
                    <a:bodyPr/>
                    <a:lstStyle/>
                    <a:p>
                      <a:r>
                        <a:rPr lang="el-GR" sz="3200" b="1" dirty="0"/>
                        <a:t>Μέλλον</a:t>
                      </a:r>
                      <a:endParaRPr lang="en-GB" sz="3200" b="1" dirty="0"/>
                    </a:p>
                  </a:txBody>
                  <a:tcPr>
                    <a:solidFill>
                      <a:schemeClr val="accent2">
                        <a:lumMod val="20000"/>
                        <a:lumOff val="80000"/>
                      </a:schemeClr>
                    </a:solidFill>
                  </a:tcPr>
                </a:tc>
                <a:extLst>
                  <a:ext uri="{0D108BD9-81ED-4DB2-BD59-A6C34878D82A}">
                    <a16:rowId xmlns:a16="http://schemas.microsoft.com/office/drawing/2014/main" val="3989175730"/>
                  </a:ext>
                </a:extLst>
              </a:tr>
              <a:tr h="370840">
                <a:tc>
                  <a:txBody>
                    <a:bodyPr/>
                    <a:lstStyle/>
                    <a:p>
                      <a:r>
                        <a:rPr lang="el-GR" sz="4400" dirty="0"/>
                        <a:t>πλήρωσα</a:t>
                      </a:r>
                      <a:endParaRPr lang="en-GB" sz="4400" dirty="0"/>
                    </a:p>
                  </a:txBody>
                  <a:tcPr/>
                </a:tc>
                <a:tc>
                  <a:txBody>
                    <a:bodyPr/>
                    <a:lstStyle/>
                    <a:p>
                      <a:r>
                        <a:rPr lang="el-GR" sz="4400" dirty="0"/>
                        <a:t>πληρώνω</a:t>
                      </a:r>
                      <a:endParaRPr lang="en-GB" sz="4400" dirty="0"/>
                    </a:p>
                  </a:txBody>
                  <a:tcPr/>
                </a:tc>
                <a:tc>
                  <a:txBody>
                    <a:bodyPr/>
                    <a:lstStyle/>
                    <a:p>
                      <a:r>
                        <a:rPr lang="el-GR" sz="4400" dirty="0"/>
                        <a:t>θα</a:t>
                      </a:r>
                      <a:r>
                        <a:rPr lang="el-GR" sz="4400" baseline="0" dirty="0"/>
                        <a:t> πληρώσω</a:t>
                      </a:r>
                      <a:endParaRPr lang="en-GB" sz="4400" dirty="0"/>
                    </a:p>
                  </a:txBody>
                  <a:tcPr/>
                </a:tc>
                <a:extLst>
                  <a:ext uri="{0D108BD9-81ED-4DB2-BD59-A6C34878D82A}">
                    <a16:rowId xmlns:a16="http://schemas.microsoft.com/office/drawing/2014/main" val="3690328301"/>
                  </a:ext>
                </a:extLst>
              </a:tr>
            </a:tbl>
          </a:graphicData>
        </a:graphic>
      </p:graphicFrame>
      <p:pic>
        <p:nvPicPr>
          <p:cNvPr id="3" name="Εικόνα 2">
            <a:extLst>
              <a:ext uri="{FF2B5EF4-FFF2-40B4-BE49-F238E27FC236}">
                <a16:creationId xmlns:a16="http://schemas.microsoft.com/office/drawing/2014/main" id="{C3B84B4A-BAAB-B0EF-BD4E-84C4114FD678}"/>
              </a:ext>
            </a:extLst>
          </p:cNvPr>
          <p:cNvPicPr>
            <a:picLocks noChangeAspect="1"/>
          </p:cNvPicPr>
          <p:nvPr/>
        </p:nvPicPr>
        <p:blipFill>
          <a:blip r:embed="rId2"/>
          <a:srcRect b="8328"/>
          <a:stretch>
            <a:fillRect/>
          </a:stretch>
        </p:blipFill>
        <p:spPr>
          <a:xfrm>
            <a:off x="3581400" y="3035073"/>
            <a:ext cx="3766458" cy="2915784"/>
          </a:xfrm>
          <a:prstGeom prst="rect">
            <a:avLst/>
          </a:prstGeom>
        </p:spPr>
      </p:pic>
    </p:spTree>
    <p:extLst>
      <p:ext uri="{BB962C8B-B14F-4D97-AF65-F5344CB8AC3E}">
        <p14:creationId xmlns:p14="http://schemas.microsoft.com/office/powerpoint/2010/main" val="136476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07314595"/>
              </p:ext>
            </p:extLst>
          </p:nvPr>
        </p:nvGraphicFramePr>
        <p:xfrm>
          <a:off x="329783" y="719666"/>
          <a:ext cx="11557416" cy="1676400"/>
        </p:xfrm>
        <a:graphic>
          <a:graphicData uri="http://schemas.openxmlformats.org/drawingml/2006/table">
            <a:tbl>
              <a:tblPr firstRow="1" bandRow="1">
                <a:tableStyleId>{5940675A-B579-460E-94D1-54222C63F5DA}</a:tableStyleId>
              </a:tblPr>
              <a:tblGrid>
                <a:gridCol w="2839096">
                  <a:extLst>
                    <a:ext uri="{9D8B030D-6E8A-4147-A177-3AD203B41FA5}">
                      <a16:colId xmlns:a16="http://schemas.microsoft.com/office/drawing/2014/main" val="3240553400"/>
                    </a:ext>
                  </a:extLst>
                </a:gridCol>
                <a:gridCol w="3148705">
                  <a:extLst>
                    <a:ext uri="{9D8B030D-6E8A-4147-A177-3AD203B41FA5}">
                      <a16:colId xmlns:a16="http://schemas.microsoft.com/office/drawing/2014/main" val="2131236827"/>
                    </a:ext>
                  </a:extLst>
                </a:gridCol>
                <a:gridCol w="5569615">
                  <a:extLst>
                    <a:ext uri="{9D8B030D-6E8A-4147-A177-3AD203B41FA5}">
                      <a16:colId xmlns:a16="http://schemas.microsoft.com/office/drawing/2014/main" val="225291183"/>
                    </a:ext>
                  </a:extLst>
                </a:gridCol>
              </a:tblGrid>
              <a:tr h="370840">
                <a:tc>
                  <a:txBody>
                    <a:bodyPr/>
                    <a:lstStyle/>
                    <a:p>
                      <a:r>
                        <a:rPr lang="el-GR" sz="3200" b="1" dirty="0"/>
                        <a:t>Παρελθόν</a:t>
                      </a:r>
                      <a:r>
                        <a:rPr lang="en-US" sz="3200" b="1" dirty="0"/>
                        <a:t> </a:t>
                      </a:r>
                      <a:endParaRPr lang="en-GB" sz="3200" b="1" dirty="0"/>
                    </a:p>
                  </a:txBody>
                  <a:tcPr>
                    <a:solidFill>
                      <a:schemeClr val="accent4">
                        <a:lumMod val="20000"/>
                        <a:lumOff val="80000"/>
                      </a:schemeClr>
                    </a:solidFill>
                  </a:tcPr>
                </a:tc>
                <a:tc>
                  <a:txBody>
                    <a:bodyPr/>
                    <a:lstStyle/>
                    <a:p>
                      <a:r>
                        <a:rPr lang="el-GR" sz="3200" b="1" dirty="0"/>
                        <a:t>Παρόν</a:t>
                      </a:r>
                      <a:endParaRPr lang="en-GB" sz="3200" b="1" dirty="0"/>
                    </a:p>
                  </a:txBody>
                  <a:tcPr>
                    <a:solidFill>
                      <a:schemeClr val="accent4">
                        <a:lumMod val="20000"/>
                        <a:lumOff val="80000"/>
                      </a:schemeClr>
                    </a:solidFill>
                  </a:tcPr>
                </a:tc>
                <a:tc>
                  <a:txBody>
                    <a:bodyPr/>
                    <a:lstStyle/>
                    <a:p>
                      <a:r>
                        <a:rPr lang="el-GR" sz="3200" b="1" dirty="0"/>
                        <a:t>Μέλλον</a:t>
                      </a:r>
                      <a:endParaRPr lang="en-GB" sz="3200" b="1" dirty="0"/>
                    </a:p>
                  </a:txBody>
                  <a:tcPr>
                    <a:solidFill>
                      <a:schemeClr val="accent4">
                        <a:lumMod val="20000"/>
                        <a:lumOff val="80000"/>
                      </a:schemeClr>
                    </a:solidFill>
                  </a:tcPr>
                </a:tc>
                <a:extLst>
                  <a:ext uri="{0D108BD9-81ED-4DB2-BD59-A6C34878D82A}">
                    <a16:rowId xmlns:a16="http://schemas.microsoft.com/office/drawing/2014/main" val="3989175730"/>
                  </a:ext>
                </a:extLst>
              </a:tr>
              <a:tr h="370840">
                <a:tc>
                  <a:txBody>
                    <a:bodyPr/>
                    <a:lstStyle/>
                    <a:p>
                      <a:r>
                        <a:rPr lang="el-GR" sz="4800" dirty="0"/>
                        <a:t>απάντησα</a:t>
                      </a:r>
                      <a:endParaRPr lang="en-GB" sz="4800" dirty="0"/>
                    </a:p>
                  </a:txBody>
                  <a:tcPr/>
                </a:tc>
                <a:tc>
                  <a:txBody>
                    <a:bodyPr/>
                    <a:lstStyle/>
                    <a:p>
                      <a:r>
                        <a:rPr lang="el-GR" sz="6600" dirty="0"/>
                        <a:t>απαντώ</a:t>
                      </a:r>
                      <a:r>
                        <a:rPr lang="en-US" sz="6600" dirty="0"/>
                        <a:t> </a:t>
                      </a:r>
                    </a:p>
                  </a:txBody>
                  <a:tcPr/>
                </a:tc>
                <a:tc>
                  <a:txBody>
                    <a:bodyPr/>
                    <a:lstStyle/>
                    <a:p>
                      <a:r>
                        <a:rPr lang="el-GR" sz="5400" dirty="0"/>
                        <a:t>θα</a:t>
                      </a:r>
                      <a:r>
                        <a:rPr lang="el-GR" sz="5400" baseline="0" dirty="0"/>
                        <a:t> απαντήσω</a:t>
                      </a:r>
                      <a:endParaRPr lang="en-GB" sz="5400" dirty="0"/>
                    </a:p>
                  </a:txBody>
                  <a:tcPr/>
                </a:tc>
                <a:extLst>
                  <a:ext uri="{0D108BD9-81ED-4DB2-BD59-A6C34878D82A}">
                    <a16:rowId xmlns:a16="http://schemas.microsoft.com/office/drawing/2014/main" val="3690328301"/>
                  </a:ext>
                </a:extLst>
              </a:tr>
            </a:tbl>
          </a:graphicData>
        </a:graphic>
      </p:graphicFrame>
      <p:pic>
        <p:nvPicPr>
          <p:cNvPr id="20482" name="Picture 2" descr="Man on telephone cartoon hi-res stock photography and images - Alamy">
            <a:extLst>
              <a:ext uri="{FF2B5EF4-FFF2-40B4-BE49-F238E27FC236}">
                <a16:creationId xmlns:a16="http://schemas.microsoft.com/office/drawing/2014/main" id="{F5EFFA31-FA17-5B6D-019F-A88F726EC3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852" b="9767"/>
          <a:stretch>
            <a:fillRect/>
          </a:stretch>
        </p:blipFill>
        <p:spPr bwMode="auto">
          <a:xfrm>
            <a:off x="3875315" y="2948820"/>
            <a:ext cx="3594534" cy="30262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72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32362537"/>
              </p:ext>
            </p:extLst>
          </p:nvPr>
        </p:nvGraphicFramePr>
        <p:xfrm>
          <a:off x="329783" y="719666"/>
          <a:ext cx="10784530" cy="1402080"/>
        </p:xfrm>
        <a:graphic>
          <a:graphicData uri="http://schemas.openxmlformats.org/drawingml/2006/table">
            <a:tbl>
              <a:tblPr firstRow="1" bandRow="1">
                <a:tableStyleId>{5940675A-B579-460E-94D1-54222C63F5DA}</a:tableStyleId>
              </a:tblPr>
              <a:tblGrid>
                <a:gridCol w="2822618">
                  <a:extLst>
                    <a:ext uri="{9D8B030D-6E8A-4147-A177-3AD203B41FA5}">
                      <a16:colId xmlns:a16="http://schemas.microsoft.com/office/drawing/2014/main" val="3240553400"/>
                    </a:ext>
                  </a:extLst>
                </a:gridCol>
                <a:gridCol w="3662208">
                  <a:extLst>
                    <a:ext uri="{9D8B030D-6E8A-4147-A177-3AD203B41FA5}">
                      <a16:colId xmlns:a16="http://schemas.microsoft.com/office/drawing/2014/main" val="2131236827"/>
                    </a:ext>
                  </a:extLst>
                </a:gridCol>
                <a:gridCol w="4299704">
                  <a:extLst>
                    <a:ext uri="{9D8B030D-6E8A-4147-A177-3AD203B41FA5}">
                      <a16:colId xmlns:a16="http://schemas.microsoft.com/office/drawing/2014/main" val="225291183"/>
                    </a:ext>
                  </a:extLst>
                </a:gridCol>
              </a:tblGrid>
              <a:tr h="370840">
                <a:tc>
                  <a:txBody>
                    <a:bodyPr/>
                    <a:lstStyle/>
                    <a:p>
                      <a:r>
                        <a:rPr lang="el-GR" sz="3200" b="1" dirty="0"/>
                        <a:t>Παρελθόν</a:t>
                      </a:r>
                      <a:r>
                        <a:rPr lang="en-US" sz="3200" b="1" dirty="0"/>
                        <a:t> </a:t>
                      </a:r>
                      <a:endParaRPr lang="en-GB" sz="3200" b="1" dirty="0"/>
                    </a:p>
                  </a:txBody>
                  <a:tcPr>
                    <a:solidFill>
                      <a:schemeClr val="accent5">
                        <a:lumMod val="20000"/>
                        <a:lumOff val="80000"/>
                      </a:schemeClr>
                    </a:solidFill>
                  </a:tcPr>
                </a:tc>
                <a:tc>
                  <a:txBody>
                    <a:bodyPr/>
                    <a:lstStyle/>
                    <a:p>
                      <a:r>
                        <a:rPr lang="el-GR" sz="3200" b="1" dirty="0"/>
                        <a:t>Παρόν</a:t>
                      </a:r>
                      <a:endParaRPr lang="en-GB" sz="3200" b="1" dirty="0"/>
                    </a:p>
                  </a:txBody>
                  <a:tcPr>
                    <a:solidFill>
                      <a:schemeClr val="accent5">
                        <a:lumMod val="20000"/>
                        <a:lumOff val="80000"/>
                      </a:schemeClr>
                    </a:solidFill>
                  </a:tcPr>
                </a:tc>
                <a:tc>
                  <a:txBody>
                    <a:bodyPr/>
                    <a:lstStyle/>
                    <a:p>
                      <a:r>
                        <a:rPr lang="el-GR" sz="3200" b="1" dirty="0"/>
                        <a:t>Μέλλον</a:t>
                      </a:r>
                      <a:endParaRPr lang="en-GB" sz="3200" b="1" dirty="0"/>
                    </a:p>
                  </a:txBody>
                  <a:tcPr>
                    <a:solidFill>
                      <a:schemeClr val="accent5">
                        <a:lumMod val="20000"/>
                        <a:lumOff val="80000"/>
                      </a:schemeClr>
                    </a:solidFill>
                  </a:tcPr>
                </a:tc>
                <a:extLst>
                  <a:ext uri="{0D108BD9-81ED-4DB2-BD59-A6C34878D82A}">
                    <a16:rowId xmlns:a16="http://schemas.microsoft.com/office/drawing/2014/main" val="3989175730"/>
                  </a:ext>
                </a:extLst>
              </a:tr>
              <a:tr h="370840">
                <a:tc>
                  <a:txBody>
                    <a:bodyPr/>
                    <a:lstStyle/>
                    <a:p>
                      <a:r>
                        <a:rPr lang="el-GR" sz="4800" dirty="0"/>
                        <a:t>έκλεισα</a:t>
                      </a:r>
                      <a:endParaRPr lang="en-GB" sz="4800" dirty="0"/>
                    </a:p>
                  </a:txBody>
                  <a:tcPr/>
                </a:tc>
                <a:tc>
                  <a:txBody>
                    <a:bodyPr/>
                    <a:lstStyle/>
                    <a:p>
                      <a:r>
                        <a:rPr lang="el-GR" sz="4800" dirty="0"/>
                        <a:t>κλείνω</a:t>
                      </a:r>
                      <a:endParaRPr lang="en-GB" sz="4800" dirty="0"/>
                    </a:p>
                  </a:txBody>
                  <a:tcPr/>
                </a:tc>
                <a:tc>
                  <a:txBody>
                    <a:bodyPr/>
                    <a:lstStyle/>
                    <a:p>
                      <a:r>
                        <a:rPr lang="el-GR" sz="4800" dirty="0"/>
                        <a:t>θα</a:t>
                      </a:r>
                      <a:r>
                        <a:rPr lang="el-GR" sz="4800" baseline="0" dirty="0"/>
                        <a:t> κλείσω</a:t>
                      </a:r>
                      <a:endParaRPr lang="en-GB" sz="4800" dirty="0"/>
                    </a:p>
                  </a:txBody>
                  <a:tcPr/>
                </a:tc>
                <a:extLst>
                  <a:ext uri="{0D108BD9-81ED-4DB2-BD59-A6C34878D82A}">
                    <a16:rowId xmlns:a16="http://schemas.microsoft.com/office/drawing/2014/main" val="3690328301"/>
                  </a:ext>
                </a:extLst>
              </a:tr>
            </a:tbl>
          </a:graphicData>
        </a:graphic>
      </p:graphicFrame>
      <p:pic>
        <p:nvPicPr>
          <p:cNvPr id="21506" name="Picture 2" descr="Door cartoon Royalty-Free Διανύσματα">
            <a:extLst>
              <a:ext uri="{FF2B5EF4-FFF2-40B4-BE49-F238E27FC236}">
                <a16:creationId xmlns:a16="http://schemas.microsoft.com/office/drawing/2014/main" id="{6C9A25FC-DD47-16F0-7C54-1C95FB8E7D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4495" y="2803752"/>
            <a:ext cx="3477305" cy="347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65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88098141"/>
              </p:ext>
            </p:extLst>
          </p:nvPr>
        </p:nvGraphicFramePr>
        <p:xfrm>
          <a:off x="329783" y="719666"/>
          <a:ext cx="10588588" cy="1900656"/>
        </p:xfrm>
        <a:graphic>
          <a:graphicData uri="http://schemas.openxmlformats.org/drawingml/2006/table">
            <a:tbl>
              <a:tblPr firstRow="1" bandRow="1">
                <a:tableStyleId>{5940675A-B579-460E-94D1-54222C63F5DA}</a:tableStyleId>
              </a:tblPr>
              <a:tblGrid>
                <a:gridCol w="2771335">
                  <a:extLst>
                    <a:ext uri="{9D8B030D-6E8A-4147-A177-3AD203B41FA5}">
                      <a16:colId xmlns:a16="http://schemas.microsoft.com/office/drawing/2014/main" val="3240553400"/>
                    </a:ext>
                  </a:extLst>
                </a:gridCol>
                <a:gridCol w="4549171">
                  <a:extLst>
                    <a:ext uri="{9D8B030D-6E8A-4147-A177-3AD203B41FA5}">
                      <a16:colId xmlns:a16="http://schemas.microsoft.com/office/drawing/2014/main" val="2131236827"/>
                    </a:ext>
                  </a:extLst>
                </a:gridCol>
                <a:gridCol w="3268082">
                  <a:extLst>
                    <a:ext uri="{9D8B030D-6E8A-4147-A177-3AD203B41FA5}">
                      <a16:colId xmlns:a16="http://schemas.microsoft.com/office/drawing/2014/main" val="225291183"/>
                    </a:ext>
                  </a:extLst>
                </a:gridCol>
              </a:tblGrid>
              <a:tr h="803376">
                <a:tc>
                  <a:txBody>
                    <a:bodyPr/>
                    <a:lstStyle/>
                    <a:p>
                      <a:r>
                        <a:rPr lang="el-GR" sz="3200" b="1" dirty="0"/>
                        <a:t>Παρελθόν</a:t>
                      </a:r>
                      <a:r>
                        <a:rPr lang="en-US" sz="3200" b="1" dirty="0"/>
                        <a:t> </a:t>
                      </a:r>
                      <a:endParaRPr lang="en-GB" sz="3200" b="1" dirty="0"/>
                    </a:p>
                  </a:txBody>
                  <a:tcPr>
                    <a:solidFill>
                      <a:schemeClr val="accent4">
                        <a:lumMod val="20000"/>
                        <a:lumOff val="80000"/>
                      </a:schemeClr>
                    </a:solidFill>
                  </a:tcPr>
                </a:tc>
                <a:tc>
                  <a:txBody>
                    <a:bodyPr/>
                    <a:lstStyle/>
                    <a:p>
                      <a:r>
                        <a:rPr lang="el-GR" sz="3200" b="1" dirty="0"/>
                        <a:t>Παρόν</a:t>
                      </a:r>
                      <a:endParaRPr lang="en-GB" sz="3200" b="1" dirty="0"/>
                    </a:p>
                  </a:txBody>
                  <a:tcPr>
                    <a:solidFill>
                      <a:schemeClr val="accent4">
                        <a:lumMod val="20000"/>
                        <a:lumOff val="80000"/>
                      </a:schemeClr>
                    </a:solidFill>
                  </a:tcPr>
                </a:tc>
                <a:tc>
                  <a:txBody>
                    <a:bodyPr/>
                    <a:lstStyle/>
                    <a:p>
                      <a:r>
                        <a:rPr lang="el-GR" sz="3200" b="1" dirty="0"/>
                        <a:t>Μέλλον</a:t>
                      </a:r>
                      <a:endParaRPr lang="en-GB" sz="3200" b="1" dirty="0"/>
                    </a:p>
                  </a:txBody>
                  <a:tcPr>
                    <a:solidFill>
                      <a:schemeClr val="accent4">
                        <a:lumMod val="20000"/>
                        <a:lumOff val="80000"/>
                      </a:schemeClr>
                    </a:solidFill>
                  </a:tcPr>
                </a:tc>
                <a:extLst>
                  <a:ext uri="{0D108BD9-81ED-4DB2-BD59-A6C34878D82A}">
                    <a16:rowId xmlns:a16="http://schemas.microsoft.com/office/drawing/2014/main" val="3989175730"/>
                  </a:ext>
                </a:extLst>
              </a:tr>
              <a:tr h="876410">
                <a:tc>
                  <a:txBody>
                    <a:bodyPr/>
                    <a:lstStyle/>
                    <a:p>
                      <a:r>
                        <a:rPr lang="el-GR" sz="6000" dirty="0"/>
                        <a:t>άνοιξα</a:t>
                      </a:r>
                      <a:endParaRPr lang="en-GB" sz="6000" dirty="0"/>
                    </a:p>
                  </a:txBody>
                  <a:tcPr/>
                </a:tc>
                <a:tc>
                  <a:txBody>
                    <a:bodyPr/>
                    <a:lstStyle/>
                    <a:p>
                      <a:r>
                        <a:rPr lang="el-GR" sz="6600" dirty="0"/>
                        <a:t>ανοίγω</a:t>
                      </a:r>
                      <a:endParaRPr lang="en-GB" sz="6600" dirty="0"/>
                    </a:p>
                  </a:txBody>
                  <a:tcPr/>
                </a:tc>
                <a:tc>
                  <a:txBody>
                    <a:bodyPr/>
                    <a:lstStyle/>
                    <a:p>
                      <a:r>
                        <a:rPr lang="el-GR" sz="5400" dirty="0"/>
                        <a:t>θα</a:t>
                      </a:r>
                      <a:r>
                        <a:rPr lang="el-GR" sz="5400" baseline="0" dirty="0"/>
                        <a:t> ανοίξω</a:t>
                      </a:r>
                      <a:endParaRPr lang="en-GB" sz="5400" dirty="0"/>
                    </a:p>
                  </a:txBody>
                  <a:tcPr/>
                </a:tc>
                <a:extLst>
                  <a:ext uri="{0D108BD9-81ED-4DB2-BD59-A6C34878D82A}">
                    <a16:rowId xmlns:a16="http://schemas.microsoft.com/office/drawing/2014/main" val="3690328301"/>
                  </a:ext>
                </a:extLst>
              </a:tr>
            </a:tbl>
          </a:graphicData>
        </a:graphic>
      </p:graphicFrame>
      <p:pic>
        <p:nvPicPr>
          <p:cNvPr id="22530" name="Picture 2" descr="Door cartoon Royalty-Free Διανύσματα">
            <a:extLst>
              <a:ext uri="{FF2B5EF4-FFF2-40B4-BE49-F238E27FC236}">
                <a16:creationId xmlns:a16="http://schemas.microsoft.com/office/drawing/2014/main" id="{EBCA546D-E2F0-765C-F3E6-02865906E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2514" y="3037115"/>
            <a:ext cx="2143125" cy="3101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28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40463201"/>
              </p:ext>
            </p:extLst>
          </p:nvPr>
        </p:nvGraphicFramePr>
        <p:xfrm>
          <a:off x="329783" y="719666"/>
          <a:ext cx="9597987" cy="1942306"/>
        </p:xfrm>
        <a:graphic>
          <a:graphicData uri="http://schemas.openxmlformats.org/drawingml/2006/table">
            <a:tbl>
              <a:tblPr firstRow="1" bandRow="1">
                <a:tableStyleId>{5940675A-B579-460E-94D1-54222C63F5DA}</a:tableStyleId>
              </a:tblPr>
              <a:tblGrid>
                <a:gridCol w="2512066">
                  <a:extLst>
                    <a:ext uri="{9D8B030D-6E8A-4147-A177-3AD203B41FA5}">
                      <a16:colId xmlns:a16="http://schemas.microsoft.com/office/drawing/2014/main" val="3240553400"/>
                    </a:ext>
                  </a:extLst>
                </a:gridCol>
                <a:gridCol w="4123580">
                  <a:extLst>
                    <a:ext uri="{9D8B030D-6E8A-4147-A177-3AD203B41FA5}">
                      <a16:colId xmlns:a16="http://schemas.microsoft.com/office/drawing/2014/main" val="2131236827"/>
                    </a:ext>
                  </a:extLst>
                </a:gridCol>
                <a:gridCol w="2962341">
                  <a:extLst>
                    <a:ext uri="{9D8B030D-6E8A-4147-A177-3AD203B41FA5}">
                      <a16:colId xmlns:a16="http://schemas.microsoft.com/office/drawing/2014/main" val="225291183"/>
                    </a:ext>
                  </a:extLst>
                </a:gridCol>
              </a:tblGrid>
              <a:tr h="845026">
                <a:tc>
                  <a:txBody>
                    <a:bodyPr/>
                    <a:lstStyle/>
                    <a:p>
                      <a:r>
                        <a:rPr lang="el-GR" sz="3200" b="1" dirty="0"/>
                        <a:t>Παρελθόν</a:t>
                      </a:r>
                      <a:r>
                        <a:rPr lang="en-US" sz="3200" b="1" dirty="0"/>
                        <a:t> </a:t>
                      </a:r>
                      <a:endParaRPr lang="en-GB" sz="3200" b="1" dirty="0"/>
                    </a:p>
                  </a:txBody>
                  <a:tcPr>
                    <a:solidFill>
                      <a:schemeClr val="accent2">
                        <a:lumMod val="20000"/>
                        <a:lumOff val="80000"/>
                      </a:schemeClr>
                    </a:solidFill>
                  </a:tcPr>
                </a:tc>
                <a:tc>
                  <a:txBody>
                    <a:bodyPr/>
                    <a:lstStyle/>
                    <a:p>
                      <a:r>
                        <a:rPr lang="el-GR" sz="3200" b="1" dirty="0"/>
                        <a:t>Παρόν</a:t>
                      </a:r>
                      <a:endParaRPr lang="en-GB" sz="3200" b="1" dirty="0"/>
                    </a:p>
                  </a:txBody>
                  <a:tcPr>
                    <a:solidFill>
                      <a:schemeClr val="accent2">
                        <a:lumMod val="20000"/>
                        <a:lumOff val="80000"/>
                      </a:schemeClr>
                    </a:solidFill>
                  </a:tcPr>
                </a:tc>
                <a:tc>
                  <a:txBody>
                    <a:bodyPr/>
                    <a:lstStyle/>
                    <a:p>
                      <a:r>
                        <a:rPr lang="el-GR" sz="3200" b="1" dirty="0"/>
                        <a:t>Μέλλον</a:t>
                      </a:r>
                      <a:endParaRPr lang="en-GB" sz="3200" b="1" dirty="0"/>
                    </a:p>
                  </a:txBody>
                  <a:tcPr>
                    <a:solidFill>
                      <a:schemeClr val="accent2">
                        <a:lumMod val="20000"/>
                        <a:lumOff val="80000"/>
                      </a:schemeClr>
                    </a:solidFill>
                  </a:tcPr>
                </a:tc>
                <a:extLst>
                  <a:ext uri="{0D108BD9-81ED-4DB2-BD59-A6C34878D82A}">
                    <a16:rowId xmlns:a16="http://schemas.microsoft.com/office/drawing/2014/main" val="3989175730"/>
                  </a:ext>
                </a:extLst>
              </a:tr>
              <a:tr h="921846">
                <a:tc>
                  <a:txBody>
                    <a:bodyPr/>
                    <a:lstStyle/>
                    <a:p>
                      <a:r>
                        <a:rPr lang="el-GR" sz="6000" dirty="0"/>
                        <a:t>ήπια</a:t>
                      </a:r>
                      <a:endParaRPr lang="en-GB" sz="6000" dirty="0"/>
                    </a:p>
                  </a:txBody>
                  <a:tcPr/>
                </a:tc>
                <a:tc>
                  <a:txBody>
                    <a:bodyPr/>
                    <a:lstStyle/>
                    <a:p>
                      <a:r>
                        <a:rPr lang="el-GR" sz="6600" dirty="0"/>
                        <a:t>πίνω</a:t>
                      </a:r>
                      <a:endParaRPr lang="en-GB" sz="6600" dirty="0"/>
                    </a:p>
                  </a:txBody>
                  <a:tcPr/>
                </a:tc>
                <a:tc>
                  <a:txBody>
                    <a:bodyPr/>
                    <a:lstStyle/>
                    <a:p>
                      <a:r>
                        <a:rPr lang="el-GR" sz="5400" dirty="0"/>
                        <a:t>θα </a:t>
                      </a:r>
                      <a:r>
                        <a:rPr lang="el-GR" sz="5400" baseline="0" dirty="0"/>
                        <a:t>πιώ</a:t>
                      </a:r>
                      <a:endParaRPr lang="en-GB" sz="5400" dirty="0"/>
                    </a:p>
                  </a:txBody>
                  <a:tcPr/>
                </a:tc>
                <a:extLst>
                  <a:ext uri="{0D108BD9-81ED-4DB2-BD59-A6C34878D82A}">
                    <a16:rowId xmlns:a16="http://schemas.microsoft.com/office/drawing/2014/main" val="3690328301"/>
                  </a:ext>
                </a:extLst>
              </a:tr>
            </a:tbl>
          </a:graphicData>
        </a:graphic>
      </p:graphicFrame>
      <p:pic>
        <p:nvPicPr>
          <p:cNvPr id="24578" name="Picture 2" descr="Παιδιά καρτούν πίνουν νερό διανυσματική απεικόνιση. εικονογραφία από  arroyos - 108905967">
            <a:extLst>
              <a:ext uri="{FF2B5EF4-FFF2-40B4-BE49-F238E27FC236}">
                <a16:creationId xmlns:a16="http://schemas.microsoft.com/office/drawing/2014/main" id="{7E666C50-4846-A844-F0BC-C8F9D6C2C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0988" y="3528332"/>
            <a:ext cx="2695575" cy="2720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86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56655161"/>
              </p:ext>
            </p:extLst>
          </p:nvPr>
        </p:nvGraphicFramePr>
        <p:xfrm>
          <a:off x="163285" y="1233671"/>
          <a:ext cx="11865429" cy="2764603"/>
        </p:xfrm>
        <a:graphic>
          <a:graphicData uri="http://schemas.openxmlformats.org/drawingml/2006/table">
            <a:tbl>
              <a:tblPr firstRow="1" bandRow="1">
                <a:tableStyleId>{5940675A-B579-460E-94D1-54222C63F5DA}</a:tableStyleId>
              </a:tblPr>
              <a:tblGrid>
                <a:gridCol w="3105520">
                  <a:extLst>
                    <a:ext uri="{9D8B030D-6E8A-4147-A177-3AD203B41FA5}">
                      <a16:colId xmlns:a16="http://schemas.microsoft.com/office/drawing/2014/main" val="3240553400"/>
                    </a:ext>
                  </a:extLst>
                </a:gridCol>
                <a:gridCol w="5097740">
                  <a:extLst>
                    <a:ext uri="{9D8B030D-6E8A-4147-A177-3AD203B41FA5}">
                      <a16:colId xmlns:a16="http://schemas.microsoft.com/office/drawing/2014/main" val="2131236827"/>
                    </a:ext>
                  </a:extLst>
                </a:gridCol>
                <a:gridCol w="3662169">
                  <a:extLst>
                    <a:ext uri="{9D8B030D-6E8A-4147-A177-3AD203B41FA5}">
                      <a16:colId xmlns:a16="http://schemas.microsoft.com/office/drawing/2014/main" val="225291183"/>
                    </a:ext>
                  </a:extLst>
                </a:gridCol>
              </a:tblGrid>
              <a:tr h="1027243">
                <a:tc>
                  <a:txBody>
                    <a:bodyPr/>
                    <a:lstStyle/>
                    <a:p>
                      <a:r>
                        <a:rPr lang="el-GR" sz="3200" b="1" dirty="0"/>
                        <a:t>Παρελθόν</a:t>
                      </a:r>
                      <a:r>
                        <a:rPr lang="en-US" sz="3200" b="1" dirty="0"/>
                        <a:t> </a:t>
                      </a:r>
                      <a:endParaRPr lang="en-GB" sz="3200" b="1" dirty="0"/>
                    </a:p>
                  </a:txBody>
                  <a:tcPr>
                    <a:solidFill>
                      <a:schemeClr val="accent6">
                        <a:lumMod val="20000"/>
                        <a:lumOff val="80000"/>
                      </a:schemeClr>
                    </a:solidFill>
                  </a:tcPr>
                </a:tc>
                <a:tc>
                  <a:txBody>
                    <a:bodyPr/>
                    <a:lstStyle/>
                    <a:p>
                      <a:r>
                        <a:rPr lang="el-GR" sz="3200" b="1" dirty="0"/>
                        <a:t>Παρόν</a:t>
                      </a:r>
                      <a:endParaRPr lang="en-GB" sz="3200" b="1" dirty="0"/>
                    </a:p>
                  </a:txBody>
                  <a:tcPr>
                    <a:solidFill>
                      <a:schemeClr val="accent6">
                        <a:lumMod val="20000"/>
                        <a:lumOff val="80000"/>
                      </a:schemeClr>
                    </a:solidFill>
                  </a:tcPr>
                </a:tc>
                <a:tc>
                  <a:txBody>
                    <a:bodyPr/>
                    <a:lstStyle/>
                    <a:p>
                      <a:r>
                        <a:rPr lang="el-GR" sz="3200" b="1" dirty="0"/>
                        <a:t>Μέλλον</a:t>
                      </a:r>
                      <a:endParaRPr lang="en-GB" sz="3200" b="1" dirty="0"/>
                    </a:p>
                  </a:txBody>
                  <a:tcPr>
                    <a:solidFill>
                      <a:schemeClr val="accent6">
                        <a:lumMod val="20000"/>
                        <a:lumOff val="80000"/>
                      </a:schemeClr>
                    </a:solidFill>
                  </a:tcPr>
                </a:tc>
                <a:extLst>
                  <a:ext uri="{0D108BD9-81ED-4DB2-BD59-A6C34878D82A}">
                    <a16:rowId xmlns:a16="http://schemas.microsoft.com/office/drawing/2014/main" val="3989175730"/>
                  </a:ext>
                </a:extLst>
              </a:tr>
              <a:tr h="1120629">
                <a:tc>
                  <a:txBody>
                    <a:bodyPr/>
                    <a:lstStyle/>
                    <a:p>
                      <a:r>
                        <a:rPr lang="el-GR" sz="6000" dirty="0"/>
                        <a:t>οδήγησα</a:t>
                      </a:r>
                      <a:endParaRPr lang="en-GB" sz="6000" dirty="0"/>
                    </a:p>
                  </a:txBody>
                  <a:tcPr/>
                </a:tc>
                <a:tc>
                  <a:txBody>
                    <a:bodyPr/>
                    <a:lstStyle/>
                    <a:p>
                      <a:r>
                        <a:rPr lang="el-GR" sz="6600" dirty="0"/>
                        <a:t>οδηγώ</a:t>
                      </a:r>
                      <a:endParaRPr lang="en-GB" sz="6600" dirty="0"/>
                    </a:p>
                  </a:txBody>
                  <a:tcPr/>
                </a:tc>
                <a:tc>
                  <a:txBody>
                    <a:bodyPr/>
                    <a:lstStyle/>
                    <a:p>
                      <a:r>
                        <a:rPr lang="el-GR" sz="5400" dirty="0"/>
                        <a:t>θα</a:t>
                      </a:r>
                      <a:r>
                        <a:rPr lang="el-GR" sz="5400" baseline="0" dirty="0"/>
                        <a:t> οδηγήσω</a:t>
                      </a:r>
                      <a:endParaRPr lang="en-GB" sz="5400" dirty="0"/>
                    </a:p>
                  </a:txBody>
                  <a:tcPr/>
                </a:tc>
                <a:extLst>
                  <a:ext uri="{0D108BD9-81ED-4DB2-BD59-A6C34878D82A}">
                    <a16:rowId xmlns:a16="http://schemas.microsoft.com/office/drawing/2014/main" val="3690328301"/>
                  </a:ext>
                </a:extLst>
              </a:tr>
            </a:tbl>
          </a:graphicData>
        </a:graphic>
      </p:graphicFrame>
      <p:pic>
        <p:nvPicPr>
          <p:cNvPr id="25602" name="Picture 2" descr="οδήγηση Στοκ Εικονογραφήσεις, Vectors, &amp; Clipart – (150,976 Στοκ  Εικονογραφήσεις)">
            <a:extLst>
              <a:ext uri="{FF2B5EF4-FFF2-40B4-BE49-F238E27FC236}">
                <a16:creationId xmlns:a16="http://schemas.microsoft.com/office/drawing/2014/main" id="{5F969F93-BC27-9A03-2466-C5D99913DB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8431" y="4242027"/>
            <a:ext cx="2466975"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12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43041601"/>
              </p:ext>
            </p:extLst>
          </p:nvPr>
        </p:nvGraphicFramePr>
        <p:xfrm>
          <a:off x="329783" y="719666"/>
          <a:ext cx="9826588" cy="2608417"/>
        </p:xfrm>
        <a:graphic>
          <a:graphicData uri="http://schemas.openxmlformats.org/drawingml/2006/table">
            <a:tbl>
              <a:tblPr firstRow="1" bandRow="1">
                <a:tableStyleId>{5940675A-B579-460E-94D1-54222C63F5DA}</a:tableStyleId>
              </a:tblPr>
              <a:tblGrid>
                <a:gridCol w="2739988">
                  <a:extLst>
                    <a:ext uri="{9D8B030D-6E8A-4147-A177-3AD203B41FA5}">
                      <a16:colId xmlns:a16="http://schemas.microsoft.com/office/drawing/2014/main" val="3240553400"/>
                    </a:ext>
                  </a:extLst>
                </a:gridCol>
                <a:gridCol w="4053703">
                  <a:extLst>
                    <a:ext uri="{9D8B030D-6E8A-4147-A177-3AD203B41FA5}">
                      <a16:colId xmlns:a16="http://schemas.microsoft.com/office/drawing/2014/main" val="2131236827"/>
                    </a:ext>
                  </a:extLst>
                </a:gridCol>
                <a:gridCol w="3032897">
                  <a:extLst>
                    <a:ext uri="{9D8B030D-6E8A-4147-A177-3AD203B41FA5}">
                      <a16:colId xmlns:a16="http://schemas.microsoft.com/office/drawing/2014/main" val="225291183"/>
                    </a:ext>
                  </a:extLst>
                </a:gridCol>
              </a:tblGrid>
              <a:tr h="871057">
                <a:tc>
                  <a:txBody>
                    <a:bodyPr/>
                    <a:lstStyle/>
                    <a:p>
                      <a:r>
                        <a:rPr lang="el-GR" sz="3200" b="1" dirty="0"/>
                        <a:t>Παρελθόν</a:t>
                      </a:r>
                      <a:r>
                        <a:rPr lang="en-US" sz="3200" b="1" dirty="0"/>
                        <a:t> </a:t>
                      </a:r>
                      <a:endParaRPr lang="en-GB" sz="3200" b="1" dirty="0"/>
                    </a:p>
                  </a:txBody>
                  <a:tcPr>
                    <a:solidFill>
                      <a:schemeClr val="bg2">
                        <a:lumMod val="90000"/>
                      </a:schemeClr>
                    </a:solidFill>
                  </a:tcPr>
                </a:tc>
                <a:tc>
                  <a:txBody>
                    <a:bodyPr/>
                    <a:lstStyle/>
                    <a:p>
                      <a:r>
                        <a:rPr lang="el-GR" sz="3200" b="1" dirty="0"/>
                        <a:t>Παρόν</a:t>
                      </a:r>
                      <a:endParaRPr lang="en-GB" sz="3200" b="1" dirty="0"/>
                    </a:p>
                  </a:txBody>
                  <a:tcPr>
                    <a:solidFill>
                      <a:schemeClr val="bg2">
                        <a:lumMod val="90000"/>
                      </a:schemeClr>
                    </a:solidFill>
                  </a:tcPr>
                </a:tc>
                <a:tc>
                  <a:txBody>
                    <a:bodyPr/>
                    <a:lstStyle/>
                    <a:p>
                      <a:r>
                        <a:rPr lang="el-GR" sz="3200" b="1" dirty="0"/>
                        <a:t>Μέλλον</a:t>
                      </a:r>
                      <a:endParaRPr lang="en-GB" sz="3200" b="1" dirty="0"/>
                    </a:p>
                  </a:txBody>
                  <a:tcPr>
                    <a:solidFill>
                      <a:schemeClr val="bg2">
                        <a:lumMod val="90000"/>
                      </a:schemeClr>
                    </a:solidFill>
                  </a:tcPr>
                </a:tc>
                <a:extLst>
                  <a:ext uri="{0D108BD9-81ED-4DB2-BD59-A6C34878D82A}">
                    <a16:rowId xmlns:a16="http://schemas.microsoft.com/office/drawing/2014/main" val="3989175730"/>
                  </a:ext>
                </a:extLst>
              </a:tr>
              <a:tr h="950243">
                <a:tc>
                  <a:txBody>
                    <a:bodyPr/>
                    <a:lstStyle/>
                    <a:p>
                      <a:r>
                        <a:rPr lang="el-GR" sz="6000" dirty="0"/>
                        <a:t>φόρεσα</a:t>
                      </a:r>
                      <a:endParaRPr lang="en-GB" sz="6000" dirty="0"/>
                    </a:p>
                  </a:txBody>
                  <a:tcPr/>
                </a:tc>
                <a:tc>
                  <a:txBody>
                    <a:bodyPr/>
                    <a:lstStyle/>
                    <a:p>
                      <a:r>
                        <a:rPr lang="el-GR" sz="6600" dirty="0"/>
                        <a:t>φοράω</a:t>
                      </a:r>
                      <a:endParaRPr lang="en-GB" sz="6600" dirty="0"/>
                    </a:p>
                  </a:txBody>
                  <a:tcPr/>
                </a:tc>
                <a:tc>
                  <a:txBody>
                    <a:bodyPr/>
                    <a:lstStyle/>
                    <a:p>
                      <a:r>
                        <a:rPr lang="el-GR" sz="5400" dirty="0"/>
                        <a:t>θα</a:t>
                      </a:r>
                      <a:r>
                        <a:rPr lang="el-GR" sz="5400" baseline="0" dirty="0"/>
                        <a:t> φορέσω</a:t>
                      </a:r>
                      <a:endParaRPr lang="en-GB" sz="5400" dirty="0"/>
                    </a:p>
                  </a:txBody>
                  <a:tcPr/>
                </a:tc>
                <a:extLst>
                  <a:ext uri="{0D108BD9-81ED-4DB2-BD59-A6C34878D82A}">
                    <a16:rowId xmlns:a16="http://schemas.microsoft.com/office/drawing/2014/main" val="3690328301"/>
                  </a:ext>
                </a:extLst>
              </a:tr>
            </a:tbl>
          </a:graphicData>
        </a:graphic>
      </p:graphicFrame>
      <p:pic>
        <p:nvPicPr>
          <p:cNvPr id="3" name="Εικόνα 2">
            <a:extLst>
              <a:ext uri="{FF2B5EF4-FFF2-40B4-BE49-F238E27FC236}">
                <a16:creationId xmlns:a16="http://schemas.microsoft.com/office/drawing/2014/main" id="{46E10785-C234-07B3-CBA9-76C6CE06F262}"/>
              </a:ext>
            </a:extLst>
          </p:cNvPr>
          <p:cNvPicPr>
            <a:picLocks noChangeAspect="1"/>
          </p:cNvPicPr>
          <p:nvPr/>
        </p:nvPicPr>
        <p:blipFill>
          <a:blip r:embed="rId2"/>
          <a:srcRect b="12949"/>
          <a:stretch>
            <a:fillRect/>
          </a:stretch>
        </p:blipFill>
        <p:spPr>
          <a:xfrm>
            <a:off x="4099832" y="4222977"/>
            <a:ext cx="2076450" cy="1915358"/>
          </a:xfrm>
          <a:prstGeom prst="rect">
            <a:avLst/>
          </a:prstGeom>
        </p:spPr>
      </p:pic>
    </p:spTree>
    <p:extLst>
      <p:ext uri="{BB962C8B-B14F-4D97-AF65-F5344CB8AC3E}">
        <p14:creationId xmlns:p14="http://schemas.microsoft.com/office/powerpoint/2010/main" val="130344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5376F-D671-EA82-E553-089553981AB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A6AABC6-EDE4-B091-E185-77C69180F7C5}"/>
              </a:ext>
            </a:extLst>
          </p:cNvPr>
          <p:cNvSpPr>
            <a:spLocks noGrp="1"/>
          </p:cNvSpPr>
          <p:nvPr>
            <p:ph type="body" idx="1"/>
          </p:nvPr>
        </p:nvSpPr>
        <p:spPr>
          <a:xfrm>
            <a:off x="839787" y="389572"/>
            <a:ext cx="5157787" cy="823912"/>
          </a:xfrm>
          <a:ln>
            <a:solidFill>
              <a:schemeClr val="tx1"/>
            </a:solidFill>
          </a:ln>
        </p:spPr>
        <p:txBody>
          <a:bodyPr>
            <a:normAutofit/>
          </a:bodyPr>
          <a:lstStyle/>
          <a:p>
            <a:r>
              <a:rPr lang="el-GR" sz="4800" dirty="0">
                <a:solidFill>
                  <a:srgbClr val="FF0000"/>
                </a:solidFill>
              </a:rPr>
              <a:t>τώρα</a:t>
            </a:r>
            <a:r>
              <a:rPr lang="el-GR" sz="4800" dirty="0"/>
              <a:t> </a:t>
            </a:r>
            <a:endParaRPr lang="en-US" sz="4800" dirty="0"/>
          </a:p>
        </p:txBody>
      </p:sp>
      <p:sp>
        <p:nvSpPr>
          <p:cNvPr id="5" name="Text Placeholder 4">
            <a:extLst>
              <a:ext uri="{FF2B5EF4-FFF2-40B4-BE49-F238E27FC236}">
                <a16:creationId xmlns:a16="http://schemas.microsoft.com/office/drawing/2014/main" id="{862FB73E-BFBC-6CBA-F213-71388F3C31BC}"/>
              </a:ext>
            </a:extLst>
          </p:cNvPr>
          <p:cNvSpPr>
            <a:spLocks noGrp="1"/>
          </p:cNvSpPr>
          <p:nvPr>
            <p:ph type="body" sz="quarter" idx="3"/>
          </p:nvPr>
        </p:nvSpPr>
        <p:spPr>
          <a:xfrm>
            <a:off x="6172200" y="389572"/>
            <a:ext cx="5183188" cy="1462087"/>
          </a:xfrm>
          <a:ln>
            <a:solidFill>
              <a:schemeClr val="tx1"/>
            </a:solidFill>
          </a:ln>
        </p:spPr>
        <p:txBody>
          <a:bodyPr>
            <a:noAutofit/>
          </a:bodyPr>
          <a:lstStyle/>
          <a:p>
            <a:r>
              <a:rPr lang="el-GR" sz="3200" dirty="0">
                <a:solidFill>
                  <a:srgbClr val="FF0000"/>
                </a:solidFill>
              </a:rPr>
              <a:t>χθες, την προηγούμενη εβδομάδα, τον προηγούμενο μήνα, πέρσι </a:t>
            </a:r>
            <a:endParaRPr lang="en-US" sz="3200" dirty="0">
              <a:solidFill>
                <a:srgbClr val="FF0000"/>
              </a:solidFill>
            </a:endParaRPr>
          </a:p>
        </p:txBody>
      </p:sp>
      <p:pic>
        <p:nvPicPr>
          <p:cNvPr id="15362" name="Picture 2" descr="Καλό φθινόπωρο! – ΜΗΤΣΙΟΥ ΑΝΑΣΤΑΣΙΑ">
            <a:extLst>
              <a:ext uri="{FF2B5EF4-FFF2-40B4-BE49-F238E27FC236}">
                <a16:creationId xmlns:a16="http://schemas.microsoft.com/office/drawing/2014/main" id="{E2484A6B-A58D-6737-C672-13F0D50FE4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709" y="4416471"/>
            <a:ext cx="3920218"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Kid opening the door Διανύσματα Αρχείου, Royalty Free Kid opening the door  Εικονογραφήσεις | DepositPhotos">
            <a:extLst>
              <a:ext uri="{FF2B5EF4-FFF2-40B4-BE49-F238E27FC236}">
                <a16:creationId xmlns:a16="http://schemas.microsoft.com/office/drawing/2014/main" id="{B0130B49-2851-C6D8-D5C1-A5D690124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016" y="219551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Παιδί αγόρι ντύνομαι ή αλλάζει παντελόνι.: Vector στοκ (χωρίς δικαιώματα)  1391485439 | Shutterstock">
            <a:extLst>
              <a:ext uri="{FF2B5EF4-FFF2-40B4-BE49-F238E27FC236}">
                <a16:creationId xmlns:a16="http://schemas.microsoft.com/office/drawing/2014/main" id="{10C97E5B-E926-73FE-D54C-CFB1C5762A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5300"/>
          <a:stretch>
            <a:fillRect/>
          </a:stretch>
        </p:blipFill>
        <p:spPr bwMode="auto">
          <a:xfrm>
            <a:off x="8301717" y="2195513"/>
            <a:ext cx="2381250" cy="1702254"/>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Ντετέκτιβ που ψάχνει για στοιχεία Απεικόνιση αποθεμάτων - εικονογραφία από  : 58630305">
            <a:extLst>
              <a:ext uri="{FF2B5EF4-FFF2-40B4-BE49-F238E27FC236}">
                <a16:creationId xmlns:a16="http://schemas.microsoft.com/office/drawing/2014/main" id="{87DCCA05-A1FD-2264-2489-CEB05DF931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016" y="4642076"/>
            <a:ext cx="2324100" cy="1971675"/>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Ανάβω: Περισσότερες από 26.714.878 εικονογραφήσεις και σχέδια στοκ χωρίς  δικαιώματα και με δυνατότητα χορήγησης άδειας χρήσης | Shutterstock">
            <a:extLst>
              <a:ext uri="{FF2B5EF4-FFF2-40B4-BE49-F238E27FC236}">
                <a16:creationId xmlns:a16="http://schemas.microsoft.com/office/drawing/2014/main" id="{AD312EE6-7496-1526-862F-C6E51CAE291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4592"/>
          <a:stretch>
            <a:fillRect/>
          </a:stretch>
        </p:blipFill>
        <p:spPr bwMode="auto">
          <a:xfrm>
            <a:off x="4381499" y="4572954"/>
            <a:ext cx="2057400" cy="1895474"/>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Σπρίντερ δρομέα αθλητής κατά την έναρξη γραμμή στίβος αγώνα Ξεκινήστε το  καλοκαίρι παιχνίδι εικονίδιο σετ. 3D επίπεδη ισομετρικό άθλημα του  αθλητισμού δρομέας δρομέα στο ξεκίνημα μπλοκ. Ολυμπιακοί Αγώνες γραφικών  διανυσματικών γραφημάτων. Διάνυσμα">
            <a:extLst>
              <a:ext uri="{FF2B5EF4-FFF2-40B4-BE49-F238E27FC236}">
                <a16:creationId xmlns:a16="http://schemas.microsoft.com/office/drawing/2014/main" id="{C29FAE99-6FDE-4CFE-674B-2DD2C1BEA8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9866" y="206250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3368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389572"/>
            <a:ext cx="3155270" cy="823912"/>
          </a:xfrm>
          <a:ln>
            <a:solidFill>
              <a:schemeClr val="tx1"/>
            </a:solidFill>
          </a:ln>
        </p:spPr>
        <p:txBody>
          <a:bodyPr/>
          <a:lstStyle/>
          <a:p>
            <a:r>
              <a:rPr lang="el-GR" sz="4400" dirty="0">
                <a:solidFill>
                  <a:srgbClr val="FF0000"/>
                </a:solidFill>
              </a:rPr>
              <a:t>τώρα</a:t>
            </a:r>
            <a:r>
              <a:rPr lang="el-GR" dirty="0"/>
              <a:t> </a:t>
            </a:r>
            <a:endParaRPr lang="en-US" dirty="0"/>
          </a:p>
        </p:txBody>
      </p:sp>
      <p:sp>
        <p:nvSpPr>
          <p:cNvPr id="4" name="Content Placeholder 3"/>
          <p:cNvSpPr>
            <a:spLocks noGrp="1"/>
          </p:cNvSpPr>
          <p:nvPr>
            <p:ph sz="half" idx="2"/>
          </p:nvPr>
        </p:nvSpPr>
        <p:spPr>
          <a:ln>
            <a:solidFill>
              <a:srgbClr val="FF0000"/>
            </a:solidFill>
          </a:ln>
        </p:spPr>
        <p:txBody>
          <a:bodyPr>
            <a:normAutofit fontScale="92500" lnSpcReduction="20000"/>
          </a:bodyPr>
          <a:lstStyle/>
          <a:p>
            <a:r>
              <a:rPr lang="el-GR" sz="4000" dirty="0"/>
              <a:t>Κλείνω</a:t>
            </a:r>
          </a:p>
          <a:p>
            <a:r>
              <a:rPr lang="el-GR" sz="4000" dirty="0"/>
              <a:t>Αρχίζω</a:t>
            </a:r>
          </a:p>
          <a:p>
            <a:r>
              <a:rPr lang="el-GR" sz="4000" dirty="0"/>
              <a:t>Αλλάζω</a:t>
            </a:r>
          </a:p>
          <a:p>
            <a:r>
              <a:rPr lang="el-GR" sz="4000" dirty="0"/>
              <a:t>Ανοίγω</a:t>
            </a:r>
          </a:p>
          <a:p>
            <a:r>
              <a:rPr lang="el-GR" sz="4000" dirty="0"/>
              <a:t>Ψάχνω</a:t>
            </a:r>
          </a:p>
          <a:p>
            <a:r>
              <a:rPr lang="el-GR" sz="4000" dirty="0"/>
              <a:t>Ανάβω</a:t>
            </a:r>
          </a:p>
          <a:p>
            <a:r>
              <a:rPr lang="el-GR" sz="4000" dirty="0"/>
              <a:t>Γράφω</a:t>
            </a:r>
          </a:p>
          <a:p>
            <a:pPr marL="0" indent="0">
              <a:buNone/>
            </a:pPr>
            <a:endParaRPr lang="el-GR" sz="4000" dirty="0"/>
          </a:p>
          <a:p>
            <a:endParaRPr lang="en-US" sz="4000" dirty="0"/>
          </a:p>
        </p:txBody>
      </p:sp>
      <p:sp>
        <p:nvSpPr>
          <p:cNvPr id="5" name="Text Placeholder 4"/>
          <p:cNvSpPr>
            <a:spLocks noGrp="1"/>
          </p:cNvSpPr>
          <p:nvPr>
            <p:ph type="body" sz="quarter" idx="3"/>
          </p:nvPr>
        </p:nvSpPr>
        <p:spPr>
          <a:xfrm>
            <a:off x="5432227" y="204119"/>
            <a:ext cx="6546709" cy="1127353"/>
          </a:xfrm>
          <a:ln>
            <a:solidFill>
              <a:schemeClr val="tx1"/>
            </a:solidFill>
          </a:ln>
        </p:spPr>
        <p:txBody>
          <a:bodyPr>
            <a:noAutofit/>
          </a:bodyPr>
          <a:lstStyle/>
          <a:p>
            <a:r>
              <a:rPr lang="el-GR" sz="3200" dirty="0">
                <a:solidFill>
                  <a:srgbClr val="FF0000"/>
                </a:solidFill>
              </a:rPr>
              <a:t>χθες, την προηγούμενη εβδομάδα, τον προηγούμενο μήνα, πέρσι </a:t>
            </a:r>
            <a:endParaRPr lang="en-US" sz="3200" dirty="0">
              <a:solidFill>
                <a:srgbClr val="FF0000"/>
              </a:solidFill>
            </a:endParaRPr>
          </a:p>
        </p:txBody>
      </p:sp>
      <p:sp>
        <p:nvSpPr>
          <p:cNvPr id="6" name="Content Placeholder 5"/>
          <p:cNvSpPr>
            <a:spLocks noGrp="1"/>
          </p:cNvSpPr>
          <p:nvPr>
            <p:ph sz="quarter" idx="4"/>
          </p:nvPr>
        </p:nvSpPr>
        <p:spPr>
          <a:ln>
            <a:solidFill>
              <a:srgbClr val="00B050"/>
            </a:solidFill>
          </a:ln>
        </p:spPr>
        <p:txBody>
          <a:bodyPr>
            <a:normAutofit fontScale="92500" lnSpcReduction="10000"/>
          </a:bodyPr>
          <a:lstStyle/>
          <a:p>
            <a:r>
              <a:rPr lang="el-GR" sz="3600" dirty="0"/>
              <a:t>Έκλεισα</a:t>
            </a:r>
          </a:p>
          <a:p>
            <a:r>
              <a:rPr lang="el-GR" sz="3600" dirty="0"/>
              <a:t>Άρχισα</a:t>
            </a:r>
          </a:p>
          <a:p>
            <a:r>
              <a:rPr lang="el-GR" sz="3600" dirty="0"/>
              <a:t>Άλλαξα</a:t>
            </a:r>
          </a:p>
          <a:p>
            <a:r>
              <a:rPr lang="el-GR" sz="3600" dirty="0"/>
              <a:t>Άνοιξα</a:t>
            </a:r>
          </a:p>
          <a:p>
            <a:r>
              <a:rPr lang="el-GR" sz="3600" dirty="0"/>
              <a:t>Έψαξα</a:t>
            </a:r>
          </a:p>
          <a:p>
            <a:r>
              <a:rPr lang="el-GR" sz="3600" dirty="0"/>
              <a:t>Άναψα</a:t>
            </a:r>
          </a:p>
          <a:p>
            <a:r>
              <a:rPr lang="el-GR" sz="3600" dirty="0"/>
              <a:t>Έγραψα</a:t>
            </a:r>
          </a:p>
          <a:p>
            <a:endParaRPr lang="el-GR" sz="3600" dirty="0"/>
          </a:p>
          <a:p>
            <a:endParaRPr lang="en-US" sz="3600" dirty="0"/>
          </a:p>
        </p:txBody>
      </p:sp>
      <p:pic>
        <p:nvPicPr>
          <p:cNvPr id="2" name="Picture 2" descr="Kid opening the door Διανύσματα Αρχείου, Royalty Free Kid opening the door  Εικονογραφήσεις | DepositPhotos">
            <a:extLst>
              <a:ext uri="{FF2B5EF4-FFF2-40B4-BE49-F238E27FC236}">
                <a16:creationId xmlns:a16="http://schemas.microsoft.com/office/drawing/2014/main" id="{9FCD1B4A-248F-990D-5FBF-9FBD57FF6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760" y="1287983"/>
            <a:ext cx="1127352" cy="11273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Σπρίντερ δρομέα αθλητής κατά την έναρξη γραμμή στίβος αγώνα Ξεκινήστε το  καλοκαίρι παιχνίδι εικονίδιο σετ. 3D επίπεδη ισομετρικό άθλημα του  αθλητισμού δρομέας δρομέα στο ξεκίνημα μπλοκ. Ολυμπιακοί Αγώνες γραφικών  διανυσματικών γραφημάτων. Διάνυσμα">
            <a:extLst>
              <a:ext uri="{FF2B5EF4-FFF2-40B4-BE49-F238E27FC236}">
                <a16:creationId xmlns:a16="http://schemas.microsoft.com/office/drawing/2014/main" id="{1273CAC4-891F-4921-AC5D-D14CAD09B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7423" y="1335930"/>
            <a:ext cx="972570" cy="9725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Παιδί αγόρι ντύνομαι ή αλλάζει παντελόνι.: Vector στοκ (χωρίς δικαιώματα)  1391485439 | Shutterstock">
            <a:extLst>
              <a:ext uri="{FF2B5EF4-FFF2-40B4-BE49-F238E27FC236}">
                <a16:creationId xmlns:a16="http://schemas.microsoft.com/office/drawing/2014/main" id="{6EF2808A-5CDC-96A8-2036-88E7DDCE77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5300"/>
          <a:stretch>
            <a:fillRect/>
          </a:stretch>
        </p:blipFill>
        <p:spPr bwMode="auto">
          <a:xfrm>
            <a:off x="3825266" y="1357348"/>
            <a:ext cx="1277712" cy="9133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Ντετέκτιβ που ψάχνει για στοιχεία Απεικόνιση αποθεμάτων - εικονογραφία από  : 58630305">
            <a:extLst>
              <a:ext uri="{FF2B5EF4-FFF2-40B4-BE49-F238E27FC236}">
                <a16:creationId xmlns:a16="http://schemas.microsoft.com/office/drawing/2014/main" id="{65BBFD1D-F6AF-2CC9-88D7-1C406C3C02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2327" y="1330286"/>
            <a:ext cx="1247096" cy="10579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Ανάβω: Περισσότερες από 26.714.878 εικονογραφήσεις και σχέδια στοκ χωρίς  δικαιώματα και με δυνατότητα χορήγησης άδειας χρήσης | Shutterstock">
            <a:extLst>
              <a:ext uri="{FF2B5EF4-FFF2-40B4-BE49-F238E27FC236}">
                <a16:creationId xmlns:a16="http://schemas.microsoft.com/office/drawing/2014/main" id="{B0F49749-908F-C446-49E6-A60CD307F57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4592"/>
          <a:stretch>
            <a:fillRect/>
          </a:stretch>
        </p:blipFill>
        <p:spPr bwMode="auto">
          <a:xfrm>
            <a:off x="7249233" y="1432182"/>
            <a:ext cx="991410" cy="9133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Καλό φθινόπωρο! – ΜΗΤΣΙΟΥ ΑΝΑΣΤΑΣΙΑ">
            <a:extLst>
              <a:ext uri="{FF2B5EF4-FFF2-40B4-BE49-F238E27FC236}">
                <a16:creationId xmlns:a16="http://schemas.microsoft.com/office/drawing/2014/main" id="{BA4F6694-D35F-4542-BF02-84C7EE5D3C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3052" y="1357348"/>
            <a:ext cx="1926772" cy="1007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49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ανοιχτό ψυγείο Στοκ Εικονογραφήσεις, Vectors, &amp; Clipart – (9,516 Στοκ  Εικονογραφήσεις)">
            <a:extLst>
              <a:ext uri="{FF2B5EF4-FFF2-40B4-BE49-F238E27FC236}">
                <a16:creationId xmlns:a16="http://schemas.microsoft.com/office/drawing/2014/main" id="{D38D7753-A9A7-DD22-E93E-8E3957C5FA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23" t="7906" r="996"/>
          <a:stretch>
            <a:fillRect/>
          </a:stretch>
        </p:blipFill>
        <p:spPr bwMode="auto">
          <a:xfrm>
            <a:off x="5910943" y="1589313"/>
            <a:ext cx="5368017" cy="4691743"/>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ομιλίας: Ορθογώνιο με στρογγυλεμένες γωνίες 1">
            <a:extLst>
              <a:ext uri="{FF2B5EF4-FFF2-40B4-BE49-F238E27FC236}">
                <a16:creationId xmlns:a16="http://schemas.microsoft.com/office/drawing/2014/main" id="{66C60951-49AE-9F69-37F1-77EF09AE91E4}"/>
              </a:ext>
            </a:extLst>
          </p:cNvPr>
          <p:cNvSpPr/>
          <p:nvPr/>
        </p:nvSpPr>
        <p:spPr>
          <a:xfrm rot="20647517">
            <a:off x="1193444" y="884871"/>
            <a:ext cx="3799116" cy="2579914"/>
          </a:xfrm>
          <a:prstGeom prst="wedgeRoundRectCallou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Δεν  _____ελιές  από την υπεραγορά. Πρέπει  να πάω αύριο ξανά!</a:t>
            </a:r>
            <a:endParaRPr lang="el-CY" sz="3200" dirty="0"/>
          </a:p>
        </p:txBody>
      </p:sp>
    </p:spTree>
    <p:extLst>
      <p:ext uri="{BB962C8B-B14F-4D97-AF65-F5344CB8AC3E}">
        <p14:creationId xmlns:p14="http://schemas.microsoft.com/office/powerpoint/2010/main" val="16358555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A68A4-55DF-FA5A-0BD5-019885B37B37}"/>
            </a:ext>
          </a:extLst>
        </p:cNvPr>
        <p:cNvGrpSpPr/>
        <p:nvPr/>
      </p:nvGrpSpPr>
      <p:grpSpPr>
        <a:xfrm>
          <a:off x="0" y="0"/>
          <a:ext cx="0" cy="0"/>
          <a:chOff x="0" y="0"/>
          <a:chExt cx="0" cy="0"/>
        </a:xfrm>
      </p:grpSpPr>
      <p:sp>
        <p:nvSpPr>
          <p:cNvPr id="2" name="AutoShape 2" descr="School clipart Φωτογραφίες Αρχείου, Royalty Free School clipart Εικόνες |  DepositPhotos">
            <a:extLst>
              <a:ext uri="{FF2B5EF4-FFF2-40B4-BE49-F238E27FC236}">
                <a16:creationId xmlns:a16="http://schemas.microsoft.com/office/drawing/2014/main" id="{24E1A375-57E2-944A-0013-60826D930A0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sp>
        <p:nvSpPr>
          <p:cNvPr id="4" name="Φυσαλίδα ομιλίας: Ορθογώνιο με στρογγυλεμένες γωνίες 3">
            <a:extLst>
              <a:ext uri="{FF2B5EF4-FFF2-40B4-BE49-F238E27FC236}">
                <a16:creationId xmlns:a16="http://schemas.microsoft.com/office/drawing/2014/main" id="{D986A1AA-F0B7-8D8C-C543-A0035D3F49BC}"/>
              </a:ext>
            </a:extLst>
          </p:cNvPr>
          <p:cNvSpPr/>
          <p:nvPr/>
        </p:nvSpPr>
        <p:spPr>
          <a:xfrm rot="19525001">
            <a:off x="1535284" y="3355152"/>
            <a:ext cx="3407229" cy="1534885"/>
          </a:xfrm>
          <a:prstGeom prst="wedgeRoundRectCallou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sz="3200" dirty="0"/>
          </a:p>
          <a:p>
            <a:pPr algn="ctr"/>
            <a:r>
              <a:rPr lang="el-GR" sz="3200" dirty="0"/>
              <a:t>Κυρία Μαρία, χθες  ήμουν άρρωστη. </a:t>
            </a:r>
          </a:p>
          <a:p>
            <a:pPr algn="ctr"/>
            <a:endParaRPr lang="el-CY" sz="3200" dirty="0"/>
          </a:p>
        </p:txBody>
      </p:sp>
      <p:sp>
        <p:nvSpPr>
          <p:cNvPr id="5" name="Φυσαλίδα ομιλίας: Ορθογώνιο με στρογγυλεμένες γωνίες 4">
            <a:extLst>
              <a:ext uri="{FF2B5EF4-FFF2-40B4-BE49-F238E27FC236}">
                <a16:creationId xmlns:a16="http://schemas.microsoft.com/office/drawing/2014/main" id="{932D8BA5-CE3A-A5D9-678C-166AD7288574}"/>
              </a:ext>
            </a:extLst>
          </p:cNvPr>
          <p:cNvSpPr/>
          <p:nvPr/>
        </p:nvSpPr>
        <p:spPr>
          <a:xfrm rot="1284986">
            <a:off x="8371452" y="2813959"/>
            <a:ext cx="3407229" cy="1534885"/>
          </a:xfrm>
          <a:prstGeom prst="wedgeRoundRectCallou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sz="3200" dirty="0"/>
              <a:t>Κυρία Μαρία, χθες  ήμουν άρρωστος. </a:t>
            </a:r>
            <a:endParaRPr lang="en-US" sz="3200" dirty="0"/>
          </a:p>
        </p:txBody>
      </p:sp>
      <p:pic>
        <p:nvPicPr>
          <p:cNvPr id="12290" name="Picture 2" descr="Η ΝΕΑ ΜΑΣ ΔΑΣΚΑΛΑ! :) - KidsCloud.gr">
            <a:extLst>
              <a:ext uri="{FF2B5EF4-FFF2-40B4-BE49-F238E27FC236}">
                <a16:creationId xmlns:a16="http://schemas.microsoft.com/office/drawing/2014/main" id="{13B1D473-DB06-2793-AFA4-58049CDD30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633"/>
          <a:stretch>
            <a:fillRect/>
          </a:stretch>
        </p:blipFill>
        <p:spPr bwMode="auto">
          <a:xfrm>
            <a:off x="5105398" y="2510516"/>
            <a:ext cx="2895941" cy="3883873"/>
          </a:xfrm>
          <a:prstGeom prst="rect">
            <a:avLst/>
          </a:prstGeom>
          <a:noFill/>
          <a:extLst>
            <a:ext uri="{909E8E84-426E-40DD-AFC4-6F175D3DCCD1}">
              <a14:hiddenFill xmlns:a14="http://schemas.microsoft.com/office/drawing/2010/main">
                <a:solidFill>
                  <a:srgbClr val="FFFFFF"/>
                </a:solidFill>
              </a14:hiddenFill>
            </a:ext>
          </a:extLst>
        </p:spPr>
      </p:pic>
      <p:sp>
        <p:nvSpPr>
          <p:cNvPr id="6" name="Φυσαλίδα ομιλίας: Ορθογώνιο με στρογγυλεμένες γωνίες 5">
            <a:extLst>
              <a:ext uri="{FF2B5EF4-FFF2-40B4-BE49-F238E27FC236}">
                <a16:creationId xmlns:a16="http://schemas.microsoft.com/office/drawing/2014/main" id="{BC9B267A-60AB-B8C0-F2E2-D6F0B981B36E}"/>
              </a:ext>
            </a:extLst>
          </p:cNvPr>
          <p:cNvSpPr/>
          <p:nvPr/>
        </p:nvSpPr>
        <p:spPr>
          <a:xfrm>
            <a:off x="5105399" y="463611"/>
            <a:ext cx="3407229" cy="1534885"/>
          </a:xfrm>
          <a:prstGeom prst="wedgeRoundRectCallou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sz="3200" dirty="0"/>
              <a:t>Πού  ήσασταν χθες; </a:t>
            </a:r>
          </a:p>
        </p:txBody>
      </p:sp>
    </p:spTree>
    <p:extLst>
      <p:ext uri="{BB962C8B-B14F-4D97-AF65-F5344CB8AC3E}">
        <p14:creationId xmlns:p14="http://schemas.microsoft.com/office/powerpoint/2010/main" val="33000861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6D289-D04B-9BD2-B777-449BEA522B2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318F1E6-864A-6CA8-488E-B50DFE5AF7B5}"/>
              </a:ext>
            </a:extLst>
          </p:cNvPr>
          <p:cNvSpPr>
            <a:spLocks noGrp="1"/>
          </p:cNvSpPr>
          <p:nvPr>
            <p:ph type="body" idx="1"/>
          </p:nvPr>
        </p:nvSpPr>
        <p:spPr>
          <a:xfrm>
            <a:off x="839787" y="389572"/>
            <a:ext cx="5157787" cy="823912"/>
          </a:xfrm>
          <a:ln>
            <a:solidFill>
              <a:schemeClr val="tx1"/>
            </a:solidFill>
          </a:ln>
        </p:spPr>
        <p:txBody>
          <a:bodyPr>
            <a:normAutofit/>
          </a:bodyPr>
          <a:lstStyle/>
          <a:p>
            <a:r>
              <a:rPr lang="el-GR" sz="4800" dirty="0">
                <a:solidFill>
                  <a:srgbClr val="FF0000"/>
                </a:solidFill>
              </a:rPr>
              <a:t>τώρα</a:t>
            </a:r>
            <a:r>
              <a:rPr lang="el-GR" sz="4800" dirty="0"/>
              <a:t> </a:t>
            </a:r>
            <a:endParaRPr lang="en-US" sz="4800" dirty="0"/>
          </a:p>
        </p:txBody>
      </p:sp>
      <p:sp>
        <p:nvSpPr>
          <p:cNvPr id="5" name="Text Placeholder 4">
            <a:extLst>
              <a:ext uri="{FF2B5EF4-FFF2-40B4-BE49-F238E27FC236}">
                <a16:creationId xmlns:a16="http://schemas.microsoft.com/office/drawing/2014/main" id="{6ACA24AB-DC80-3019-FDA4-7F12E6FAB33C}"/>
              </a:ext>
            </a:extLst>
          </p:cNvPr>
          <p:cNvSpPr>
            <a:spLocks noGrp="1"/>
          </p:cNvSpPr>
          <p:nvPr>
            <p:ph type="body" sz="quarter" idx="3"/>
          </p:nvPr>
        </p:nvSpPr>
        <p:spPr>
          <a:xfrm>
            <a:off x="6172200" y="389572"/>
            <a:ext cx="5183188" cy="1462087"/>
          </a:xfrm>
          <a:ln>
            <a:solidFill>
              <a:schemeClr val="tx1"/>
            </a:solidFill>
          </a:ln>
        </p:spPr>
        <p:txBody>
          <a:bodyPr>
            <a:noAutofit/>
          </a:bodyPr>
          <a:lstStyle/>
          <a:p>
            <a:r>
              <a:rPr lang="el-GR" sz="3200" dirty="0">
                <a:solidFill>
                  <a:srgbClr val="FF0000"/>
                </a:solidFill>
              </a:rPr>
              <a:t>Χθες, την προηγούμενη εβδομάδα, τον προηγούμενο μήνα, πέρσι </a:t>
            </a:r>
            <a:endParaRPr lang="en-US" sz="3200" dirty="0">
              <a:solidFill>
                <a:srgbClr val="FF0000"/>
              </a:solidFill>
            </a:endParaRPr>
          </a:p>
        </p:txBody>
      </p:sp>
      <p:pic>
        <p:nvPicPr>
          <p:cNvPr id="6146" name="Picture 2" descr="Μια Καφέ Χάρτινη Σακούλα Που Είναι Απλή Χωρίς Λέξεις Σχέδια Διάνυσμα από ©PantherMediaSeller 505559366">
            <a:extLst>
              <a:ext uri="{FF2B5EF4-FFF2-40B4-BE49-F238E27FC236}">
                <a16:creationId xmlns:a16="http://schemas.microsoft.com/office/drawing/2014/main" id="{2A037822-9017-37B5-31AF-D66A08DE05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369"/>
          <a:stretch>
            <a:fillRect/>
          </a:stretch>
        </p:blipFill>
        <p:spPr bwMode="auto">
          <a:xfrm>
            <a:off x="1080657" y="1665746"/>
            <a:ext cx="4676046" cy="500719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35DB11FE-1D30-2F25-3306-5DA104FED64D}"/>
              </a:ext>
            </a:extLst>
          </p:cNvPr>
          <p:cNvSpPr>
            <a:spLocks noGrp="1"/>
          </p:cNvSpPr>
          <p:nvPr>
            <p:ph sz="half" idx="2"/>
          </p:nvPr>
        </p:nvSpPr>
        <p:spPr>
          <a:xfrm>
            <a:off x="1915886" y="3680734"/>
            <a:ext cx="1796143" cy="2360838"/>
          </a:xfrm>
          <a:solidFill>
            <a:schemeClr val="bg1"/>
          </a:solidFill>
          <a:ln>
            <a:solidFill>
              <a:srgbClr val="FF0000"/>
            </a:solidFill>
          </a:ln>
        </p:spPr>
        <p:txBody>
          <a:bodyPr>
            <a:normAutofit fontScale="92500" lnSpcReduction="10000"/>
          </a:bodyPr>
          <a:lstStyle/>
          <a:p>
            <a:pPr marL="0" indent="0">
              <a:buNone/>
            </a:pPr>
            <a:r>
              <a:rPr lang="el-GR" dirty="0"/>
              <a:t>είμαι</a:t>
            </a:r>
          </a:p>
          <a:p>
            <a:pPr marL="0" indent="0">
              <a:buNone/>
            </a:pPr>
            <a:r>
              <a:rPr lang="el-GR" dirty="0"/>
              <a:t>είμαστε</a:t>
            </a:r>
          </a:p>
          <a:p>
            <a:pPr marL="0" indent="0">
              <a:buNone/>
            </a:pPr>
            <a:r>
              <a:rPr lang="el-GR" dirty="0"/>
              <a:t>είστε</a:t>
            </a:r>
          </a:p>
          <a:p>
            <a:pPr marL="0" indent="0">
              <a:buNone/>
            </a:pPr>
            <a:r>
              <a:rPr lang="el-GR" dirty="0"/>
              <a:t>είσαι</a:t>
            </a:r>
          </a:p>
          <a:p>
            <a:pPr marL="0" indent="0">
              <a:buNone/>
            </a:pPr>
            <a:r>
              <a:rPr lang="el-GR" dirty="0"/>
              <a:t>είναι </a:t>
            </a:r>
          </a:p>
          <a:p>
            <a:pPr marL="0" indent="0">
              <a:buNone/>
            </a:pPr>
            <a:endParaRPr lang="el-GR" dirty="0"/>
          </a:p>
          <a:p>
            <a:pPr marL="0" indent="0">
              <a:buNone/>
            </a:pPr>
            <a:endParaRPr lang="el-GR" dirty="0"/>
          </a:p>
          <a:p>
            <a:endParaRPr lang="en-US" sz="4000" dirty="0"/>
          </a:p>
        </p:txBody>
      </p:sp>
      <p:pic>
        <p:nvPicPr>
          <p:cNvPr id="2" name="Picture 2" descr="Μια Καφέ Χάρτινη Σακούλα Που Είναι Απλή Χωρίς Λέξεις Σχέδια Διάνυσμα από ©PantherMediaSeller 505559366">
            <a:extLst>
              <a:ext uri="{FF2B5EF4-FFF2-40B4-BE49-F238E27FC236}">
                <a16:creationId xmlns:a16="http://schemas.microsoft.com/office/drawing/2014/main" id="{4B4C88C8-EAFC-E6A2-FB39-896D1FBB0D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369"/>
          <a:stretch>
            <a:fillRect/>
          </a:stretch>
        </p:blipFill>
        <p:spPr bwMode="auto">
          <a:xfrm>
            <a:off x="6925708" y="2201088"/>
            <a:ext cx="3676172" cy="393651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383343A4-8BFA-20C5-D030-BFD57BC9CCC1}"/>
              </a:ext>
            </a:extLst>
          </p:cNvPr>
          <p:cNvSpPr>
            <a:spLocks noGrp="1"/>
          </p:cNvSpPr>
          <p:nvPr>
            <p:ph sz="quarter" idx="4"/>
          </p:nvPr>
        </p:nvSpPr>
        <p:spPr>
          <a:xfrm>
            <a:off x="7688514" y="3680733"/>
            <a:ext cx="1741714" cy="2360839"/>
          </a:xfrm>
          <a:solidFill>
            <a:schemeClr val="bg1"/>
          </a:solidFill>
          <a:ln>
            <a:solidFill>
              <a:schemeClr val="tx1"/>
            </a:solidFill>
          </a:ln>
        </p:spPr>
        <p:txBody>
          <a:bodyPr>
            <a:noAutofit/>
          </a:bodyPr>
          <a:lstStyle/>
          <a:p>
            <a:pPr marL="0" indent="0">
              <a:buNone/>
            </a:pPr>
            <a:r>
              <a:rPr lang="el-GR" sz="2000" dirty="0"/>
              <a:t>ήσουν </a:t>
            </a:r>
          </a:p>
          <a:p>
            <a:pPr marL="0" indent="0">
              <a:buNone/>
            </a:pPr>
            <a:r>
              <a:rPr lang="el-GR" sz="2000" dirty="0"/>
              <a:t>ήμασταν </a:t>
            </a:r>
          </a:p>
          <a:p>
            <a:pPr marL="0" indent="0">
              <a:buNone/>
            </a:pPr>
            <a:r>
              <a:rPr lang="el-GR" sz="2000" dirty="0"/>
              <a:t>ήσασταν </a:t>
            </a:r>
          </a:p>
          <a:p>
            <a:pPr marL="0" indent="0">
              <a:buNone/>
            </a:pPr>
            <a:r>
              <a:rPr lang="el-GR" sz="2000" dirty="0"/>
              <a:t> ήταν </a:t>
            </a:r>
          </a:p>
          <a:p>
            <a:pPr marL="0" indent="0">
              <a:buNone/>
            </a:pPr>
            <a:r>
              <a:rPr lang="el-GR" sz="2000" dirty="0"/>
              <a:t> ήμουν </a:t>
            </a:r>
          </a:p>
          <a:p>
            <a:endParaRPr lang="en-US" sz="2000" dirty="0"/>
          </a:p>
        </p:txBody>
      </p:sp>
    </p:spTree>
    <p:extLst>
      <p:ext uri="{BB962C8B-B14F-4D97-AF65-F5344CB8AC3E}">
        <p14:creationId xmlns:p14="http://schemas.microsoft.com/office/powerpoint/2010/main" val="411304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05353-F7B5-0A9E-ACFA-4BC104ED7F0D}"/>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D1DECD11-20F9-FF2B-4795-F08FD6BF3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7790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360" y="2072640"/>
            <a:ext cx="3474720" cy="1754326"/>
          </a:xfrm>
          <a:prstGeom prst="rect">
            <a:avLst/>
          </a:prstGeom>
          <a:noFill/>
          <a:ln>
            <a:solidFill>
              <a:schemeClr val="tx1"/>
            </a:solidFill>
          </a:ln>
        </p:spPr>
        <p:txBody>
          <a:bodyPr wrap="square" rtlCol="0">
            <a:spAutoFit/>
          </a:bodyPr>
          <a:lstStyle/>
          <a:p>
            <a:r>
              <a:rPr lang="el-GR" sz="5400" dirty="0"/>
              <a:t>Ενεστώτας</a:t>
            </a:r>
          </a:p>
          <a:p>
            <a:r>
              <a:rPr lang="el-GR" sz="5400" dirty="0"/>
              <a:t>(τώρα)</a:t>
            </a:r>
            <a:r>
              <a:rPr lang="el-GR" dirty="0"/>
              <a:t> </a:t>
            </a:r>
            <a:endParaRPr lang="en-US" dirty="0"/>
          </a:p>
        </p:txBody>
      </p:sp>
      <p:sp>
        <p:nvSpPr>
          <p:cNvPr id="6" name="TextBox 5"/>
          <p:cNvSpPr txBox="1"/>
          <p:nvPr/>
        </p:nvSpPr>
        <p:spPr>
          <a:xfrm>
            <a:off x="4236720" y="2072640"/>
            <a:ext cx="3474720" cy="1754326"/>
          </a:xfrm>
          <a:prstGeom prst="rect">
            <a:avLst/>
          </a:prstGeom>
          <a:noFill/>
          <a:ln>
            <a:solidFill>
              <a:schemeClr val="tx1"/>
            </a:solidFill>
          </a:ln>
        </p:spPr>
        <p:txBody>
          <a:bodyPr wrap="square" rtlCol="0">
            <a:spAutoFit/>
          </a:bodyPr>
          <a:lstStyle/>
          <a:p>
            <a:r>
              <a:rPr lang="el-GR" sz="5400" dirty="0"/>
              <a:t>Αόριστος</a:t>
            </a:r>
          </a:p>
          <a:p>
            <a:r>
              <a:rPr lang="el-GR" sz="5400" dirty="0"/>
              <a:t>(χθες)</a:t>
            </a:r>
            <a:endParaRPr lang="en-US" sz="5400" dirty="0"/>
          </a:p>
        </p:txBody>
      </p:sp>
      <p:sp>
        <p:nvSpPr>
          <p:cNvPr id="7" name="TextBox 6"/>
          <p:cNvSpPr txBox="1"/>
          <p:nvPr/>
        </p:nvSpPr>
        <p:spPr>
          <a:xfrm>
            <a:off x="7879080" y="2072640"/>
            <a:ext cx="4175760" cy="1754326"/>
          </a:xfrm>
          <a:prstGeom prst="rect">
            <a:avLst/>
          </a:prstGeom>
          <a:noFill/>
          <a:ln>
            <a:solidFill>
              <a:schemeClr val="tx1"/>
            </a:solidFill>
          </a:ln>
        </p:spPr>
        <p:txBody>
          <a:bodyPr wrap="square" rtlCol="0">
            <a:spAutoFit/>
          </a:bodyPr>
          <a:lstStyle/>
          <a:p>
            <a:r>
              <a:rPr lang="el-GR" sz="5400" dirty="0"/>
              <a:t>Προστακτική</a:t>
            </a:r>
          </a:p>
          <a:p>
            <a:r>
              <a:rPr lang="el-GR" sz="5400" dirty="0"/>
              <a:t>(προσταγή)</a:t>
            </a:r>
            <a:endParaRPr lang="en-US" sz="5400" dirty="0"/>
          </a:p>
        </p:txBody>
      </p:sp>
      <p:sp>
        <p:nvSpPr>
          <p:cNvPr id="8" name="TextBox 7"/>
          <p:cNvSpPr txBox="1"/>
          <p:nvPr/>
        </p:nvSpPr>
        <p:spPr>
          <a:xfrm>
            <a:off x="594360" y="4053840"/>
            <a:ext cx="2758440" cy="830997"/>
          </a:xfrm>
          <a:prstGeom prst="rect">
            <a:avLst/>
          </a:prstGeom>
          <a:noFill/>
          <a:ln>
            <a:solidFill>
              <a:schemeClr val="tx1"/>
            </a:solidFill>
          </a:ln>
        </p:spPr>
        <p:txBody>
          <a:bodyPr wrap="square" rtlCol="0">
            <a:spAutoFit/>
          </a:bodyPr>
          <a:lstStyle/>
          <a:p>
            <a:r>
              <a:rPr lang="el-GR" sz="4800" dirty="0"/>
              <a:t>Εγώ μιλ</a:t>
            </a:r>
            <a:r>
              <a:rPr lang="el-GR" sz="4800" dirty="0">
                <a:solidFill>
                  <a:srgbClr val="FF0000"/>
                </a:solidFill>
              </a:rPr>
              <a:t>ώ</a:t>
            </a:r>
            <a:endParaRPr lang="en-US" sz="4800" dirty="0">
              <a:solidFill>
                <a:srgbClr val="FF0000"/>
              </a:solidFill>
            </a:endParaRPr>
          </a:p>
        </p:txBody>
      </p:sp>
      <p:sp>
        <p:nvSpPr>
          <p:cNvPr id="9" name="TextBox 8"/>
          <p:cNvSpPr txBox="1"/>
          <p:nvPr/>
        </p:nvSpPr>
        <p:spPr>
          <a:xfrm>
            <a:off x="4236720" y="4053839"/>
            <a:ext cx="3474720" cy="830997"/>
          </a:xfrm>
          <a:prstGeom prst="rect">
            <a:avLst/>
          </a:prstGeom>
          <a:noFill/>
          <a:ln>
            <a:solidFill>
              <a:schemeClr val="tx1"/>
            </a:solidFill>
          </a:ln>
        </p:spPr>
        <p:txBody>
          <a:bodyPr wrap="square" rtlCol="0">
            <a:spAutoFit/>
          </a:bodyPr>
          <a:lstStyle/>
          <a:p>
            <a:r>
              <a:rPr lang="el-GR" sz="4800" dirty="0"/>
              <a:t>Εγώ μίλ</a:t>
            </a:r>
            <a:r>
              <a:rPr lang="el-GR" sz="4800" dirty="0">
                <a:solidFill>
                  <a:srgbClr val="FF0000"/>
                </a:solidFill>
              </a:rPr>
              <a:t>ησα</a:t>
            </a:r>
            <a:endParaRPr lang="en-US" sz="4800" dirty="0">
              <a:solidFill>
                <a:srgbClr val="FF0000"/>
              </a:solidFill>
            </a:endParaRPr>
          </a:p>
        </p:txBody>
      </p:sp>
      <p:sp>
        <p:nvSpPr>
          <p:cNvPr id="10" name="TextBox 9"/>
          <p:cNvSpPr txBox="1"/>
          <p:nvPr/>
        </p:nvSpPr>
        <p:spPr>
          <a:xfrm>
            <a:off x="8001000" y="4053838"/>
            <a:ext cx="3931920" cy="1569660"/>
          </a:xfrm>
          <a:prstGeom prst="rect">
            <a:avLst/>
          </a:prstGeom>
          <a:noFill/>
          <a:ln>
            <a:solidFill>
              <a:schemeClr val="tx1"/>
            </a:solidFill>
          </a:ln>
        </p:spPr>
        <p:txBody>
          <a:bodyPr wrap="square" rtlCol="0">
            <a:spAutoFit/>
          </a:bodyPr>
          <a:lstStyle/>
          <a:p>
            <a:r>
              <a:rPr lang="el-GR" sz="4800" dirty="0"/>
              <a:t>Εσύ μίλ</a:t>
            </a:r>
            <a:r>
              <a:rPr lang="el-GR" sz="4800" dirty="0">
                <a:solidFill>
                  <a:srgbClr val="FF0000"/>
                </a:solidFill>
              </a:rPr>
              <a:t>ησε</a:t>
            </a:r>
            <a:endParaRPr lang="el-GR" sz="4800" dirty="0"/>
          </a:p>
          <a:p>
            <a:r>
              <a:rPr lang="el-GR" sz="4800" dirty="0"/>
              <a:t>Εσείς μιλ</a:t>
            </a:r>
            <a:r>
              <a:rPr lang="el-GR" sz="4800" dirty="0">
                <a:solidFill>
                  <a:srgbClr val="FF0000"/>
                </a:solidFill>
              </a:rPr>
              <a:t>ήστε</a:t>
            </a:r>
            <a:endParaRPr lang="en-US" sz="4800" dirty="0">
              <a:solidFill>
                <a:srgbClr val="FF0000"/>
              </a:solidFill>
            </a:endParaRPr>
          </a:p>
        </p:txBody>
      </p:sp>
      <p:pic>
        <p:nvPicPr>
          <p:cNvPr id="26626" name="Picture 2" descr="Κορίτσι που μιλάει με αγόρι στην: Vector στοκ (χωρίς δικαιώματα) 399842704  | Shutterstock">
            <a:extLst>
              <a:ext uri="{FF2B5EF4-FFF2-40B4-BE49-F238E27FC236}">
                <a16:creationId xmlns:a16="http://schemas.microsoft.com/office/drawing/2014/main" id="{A41C7D80-0D62-0EDA-9195-F49DB1A526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316"/>
          <a:stretch>
            <a:fillRect/>
          </a:stretch>
        </p:blipFill>
        <p:spPr bwMode="auto">
          <a:xfrm>
            <a:off x="4863874" y="144854"/>
            <a:ext cx="2028825" cy="17009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39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360" y="2072640"/>
            <a:ext cx="3474720" cy="1754326"/>
          </a:xfrm>
          <a:prstGeom prst="rect">
            <a:avLst/>
          </a:prstGeom>
          <a:noFill/>
          <a:ln>
            <a:solidFill>
              <a:schemeClr val="tx1"/>
            </a:solidFill>
          </a:ln>
        </p:spPr>
        <p:txBody>
          <a:bodyPr wrap="square" rtlCol="0">
            <a:spAutoFit/>
          </a:bodyPr>
          <a:lstStyle/>
          <a:p>
            <a:r>
              <a:rPr lang="el-GR" sz="5400" dirty="0"/>
              <a:t>Ενεστώτας</a:t>
            </a:r>
          </a:p>
          <a:p>
            <a:r>
              <a:rPr lang="el-GR" sz="5400" dirty="0"/>
              <a:t>(τώρα)</a:t>
            </a:r>
            <a:r>
              <a:rPr lang="el-GR" dirty="0"/>
              <a:t> </a:t>
            </a:r>
            <a:endParaRPr lang="en-US" dirty="0"/>
          </a:p>
        </p:txBody>
      </p:sp>
      <p:sp>
        <p:nvSpPr>
          <p:cNvPr id="6" name="TextBox 5"/>
          <p:cNvSpPr txBox="1"/>
          <p:nvPr/>
        </p:nvSpPr>
        <p:spPr>
          <a:xfrm>
            <a:off x="4236720" y="2072640"/>
            <a:ext cx="3474720" cy="1754326"/>
          </a:xfrm>
          <a:prstGeom prst="rect">
            <a:avLst/>
          </a:prstGeom>
          <a:noFill/>
          <a:ln>
            <a:solidFill>
              <a:schemeClr val="tx1"/>
            </a:solidFill>
          </a:ln>
        </p:spPr>
        <p:txBody>
          <a:bodyPr wrap="square" rtlCol="0">
            <a:spAutoFit/>
          </a:bodyPr>
          <a:lstStyle/>
          <a:p>
            <a:r>
              <a:rPr lang="el-GR" sz="5400" dirty="0"/>
              <a:t>Αόριστος</a:t>
            </a:r>
          </a:p>
          <a:p>
            <a:r>
              <a:rPr lang="el-GR" sz="5400" dirty="0"/>
              <a:t>(χθες)</a:t>
            </a:r>
            <a:endParaRPr lang="en-US" sz="5400" dirty="0"/>
          </a:p>
        </p:txBody>
      </p:sp>
      <p:sp>
        <p:nvSpPr>
          <p:cNvPr id="7" name="TextBox 6"/>
          <p:cNvSpPr txBox="1"/>
          <p:nvPr/>
        </p:nvSpPr>
        <p:spPr>
          <a:xfrm>
            <a:off x="7879080" y="2072640"/>
            <a:ext cx="4175760" cy="1754326"/>
          </a:xfrm>
          <a:prstGeom prst="rect">
            <a:avLst/>
          </a:prstGeom>
          <a:noFill/>
          <a:ln>
            <a:solidFill>
              <a:schemeClr val="tx1"/>
            </a:solidFill>
          </a:ln>
        </p:spPr>
        <p:txBody>
          <a:bodyPr wrap="square" rtlCol="0">
            <a:spAutoFit/>
          </a:bodyPr>
          <a:lstStyle/>
          <a:p>
            <a:r>
              <a:rPr lang="el-GR" sz="5400" dirty="0"/>
              <a:t>Προστακτική</a:t>
            </a:r>
          </a:p>
          <a:p>
            <a:r>
              <a:rPr lang="el-GR" sz="5400" dirty="0"/>
              <a:t>(προσταγή)</a:t>
            </a:r>
            <a:endParaRPr lang="en-US" sz="5400" dirty="0"/>
          </a:p>
        </p:txBody>
      </p:sp>
      <p:sp>
        <p:nvSpPr>
          <p:cNvPr id="8" name="TextBox 7"/>
          <p:cNvSpPr txBox="1"/>
          <p:nvPr/>
        </p:nvSpPr>
        <p:spPr>
          <a:xfrm>
            <a:off x="594360" y="4053840"/>
            <a:ext cx="3185160" cy="830997"/>
          </a:xfrm>
          <a:prstGeom prst="rect">
            <a:avLst/>
          </a:prstGeom>
          <a:noFill/>
          <a:ln>
            <a:solidFill>
              <a:schemeClr val="tx1"/>
            </a:solidFill>
          </a:ln>
        </p:spPr>
        <p:txBody>
          <a:bodyPr wrap="square" rtlCol="0">
            <a:spAutoFit/>
          </a:bodyPr>
          <a:lstStyle/>
          <a:p>
            <a:r>
              <a:rPr lang="el-GR" sz="4800" dirty="0"/>
              <a:t>Εγώ φορ</a:t>
            </a:r>
            <a:r>
              <a:rPr lang="el-GR" sz="4800" dirty="0">
                <a:solidFill>
                  <a:srgbClr val="FF0000"/>
                </a:solidFill>
              </a:rPr>
              <a:t>ώ</a:t>
            </a:r>
            <a:endParaRPr lang="en-US" sz="4800" dirty="0">
              <a:solidFill>
                <a:srgbClr val="FF0000"/>
              </a:solidFill>
            </a:endParaRPr>
          </a:p>
        </p:txBody>
      </p:sp>
      <p:sp>
        <p:nvSpPr>
          <p:cNvPr id="9" name="TextBox 8"/>
          <p:cNvSpPr txBox="1"/>
          <p:nvPr/>
        </p:nvSpPr>
        <p:spPr>
          <a:xfrm>
            <a:off x="4236720" y="4053839"/>
            <a:ext cx="3474720" cy="830997"/>
          </a:xfrm>
          <a:prstGeom prst="rect">
            <a:avLst/>
          </a:prstGeom>
          <a:noFill/>
          <a:ln>
            <a:solidFill>
              <a:schemeClr val="tx1"/>
            </a:solidFill>
          </a:ln>
        </p:spPr>
        <p:txBody>
          <a:bodyPr wrap="square" rtlCol="0">
            <a:spAutoFit/>
          </a:bodyPr>
          <a:lstStyle/>
          <a:p>
            <a:r>
              <a:rPr lang="el-GR" sz="4800" dirty="0"/>
              <a:t>Εγώ φόρε</a:t>
            </a:r>
            <a:r>
              <a:rPr lang="el-GR" sz="4800" dirty="0">
                <a:solidFill>
                  <a:srgbClr val="FF0000"/>
                </a:solidFill>
              </a:rPr>
              <a:t>σα</a:t>
            </a:r>
            <a:endParaRPr lang="en-US" sz="4800" dirty="0">
              <a:solidFill>
                <a:srgbClr val="FF0000"/>
              </a:solidFill>
            </a:endParaRPr>
          </a:p>
        </p:txBody>
      </p:sp>
      <p:sp>
        <p:nvSpPr>
          <p:cNvPr id="10" name="TextBox 9"/>
          <p:cNvSpPr txBox="1"/>
          <p:nvPr/>
        </p:nvSpPr>
        <p:spPr>
          <a:xfrm>
            <a:off x="8001000" y="4053838"/>
            <a:ext cx="3931920" cy="1569660"/>
          </a:xfrm>
          <a:prstGeom prst="rect">
            <a:avLst/>
          </a:prstGeom>
          <a:noFill/>
          <a:ln>
            <a:solidFill>
              <a:schemeClr val="tx1"/>
            </a:solidFill>
          </a:ln>
        </p:spPr>
        <p:txBody>
          <a:bodyPr wrap="square" rtlCol="0">
            <a:spAutoFit/>
          </a:bodyPr>
          <a:lstStyle/>
          <a:p>
            <a:r>
              <a:rPr lang="el-GR" sz="4800" dirty="0"/>
              <a:t>Εσύ φόρε</a:t>
            </a:r>
            <a:r>
              <a:rPr lang="el-GR" sz="4800" dirty="0">
                <a:solidFill>
                  <a:srgbClr val="FF0000"/>
                </a:solidFill>
              </a:rPr>
              <a:t>σε</a:t>
            </a:r>
            <a:endParaRPr lang="el-GR" sz="4800" dirty="0"/>
          </a:p>
          <a:p>
            <a:r>
              <a:rPr lang="el-GR" sz="4800" dirty="0"/>
              <a:t>Εσείς φορ</a:t>
            </a:r>
            <a:r>
              <a:rPr lang="el-GR" sz="4800" dirty="0">
                <a:solidFill>
                  <a:srgbClr val="FF0000"/>
                </a:solidFill>
              </a:rPr>
              <a:t>έστε</a:t>
            </a:r>
            <a:endParaRPr lang="en-US" sz="4800" dirty="0">
              <a:solidFill>
                <a:srgbClr val="FF0000"/>
              </a:solidFill>
            </a:endParaRPr>
          </a:p>
        </p:txBody>
      </p:sp>
      <p:pic>
        <p:nvPicPr>
          <p:cNvPr id="2" name="Εικόνα 1">
            <a:extLst>
              <a:ext uri="{FF2B5EF4-FFF2-40B4-BE49-F238E27FC236}">
                <a16:creationId xmlns:a16="http://schemas.microsoft.com/office/drawing/2014/main" id="{84FC7332-C687-EDA2-5C81-2D37AA4BFBF5}"/>
              </a:ext>
            </a:extLst>
          </p:cNvPr>
          <p:cNvPicPr>
            <a:picLocks noChangeAspect="1"/>
          </p:cNvPicPr>
          <p:nvPr/>
        </p:nvPicPr>
        <p:blipFill>
          <a:blip r:embed="rId2"/>
          <a:srcRect b="12949"/>
          <a:stretch>
            <a:fillRect/>
          </a:stretch>
        </p:blipFill>
        <p:spPr>
          <a:xfrm>
            <a:off x="4840061" y="0"/>
            <a:ext cx="2076450" cy="19153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8437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360" y="2072640"/>
            <a:ext cx="3474720" cy="1754326"/>
          </a:xfrm>
          <a:prstGeom prst="rect">
            <a:avLst/>
          </a:prstGeom>
          <a:noFill/>
          <a:ln>
            <a:solidFill>
              <a:schemeClr val="tx1"/>
            </a:solidFill>
          </a:ln>
        </p:spPr>
        <p:txBody>
          <a:bodyPr wrap="square" rtlCol="0">
            <a:spAutoFit/>
          </a:bodyPr>
          <a:lstStyle/>
          <a:p>
            <a:r>
              <a:rPr lang="el-GR" sz="5400" dirty="0"/>
              <a:t>Ενεστώτας</a:t>
            </a:r>
          </a:p>
          <a:p>
            <a:r>
              <a:rPr lang="el-GR" sz="5400" dirty="0"/>
              <a:t>(τώρα)</a:t>
            </a:r>
            <a:r>
              <a:rPr lang="el-GR" dirty="0"/>
              <a:t> </a:t>
            </a:r>
            <a:endParaRPr lang="en-US" dirty="0"/>
          </a:p>
        </p:txBody>
      </p:sp>
      <p:sp>
        <p:nvSpPr>
          <p:cNvPr id="6" name="TextBox 5"/>
          <p:cNvSpPr txBox="1"/>
          <p:nvPr/>
        </p:nvSpPr>
        <p:spPr>
          <a:xfrm>
            <a:off x="4236720" y="2072640"/>
            <a:ext cx="3474720" cy="1754326"/>
          </a:xfrm>
          <a:prstGeom prst="rect">
            <a:avLst/>
          </a:prstGeom>
          <a:noFill/>
          <a:ln>
            <a:solidFill>
              <a:schemeClr val="tx1"/>
            </a:solidFill>
          </a:ln>
        </p:spPr>
        <p:txBody>
          <a:bodyPr wrap="square" rtlCol="0">
            <a:spAutoFit/>
          </a:bodyPr>
          <a:lstStyle/>
          <a:p>
            <a:r>
              <a:rPr lang="el-GR" sz="5400" dirty="0"/>
              <a:t>Αόριστος</a:t>
            </a:r>
          </a:p>
          <a:p>
            <a:r>
              <a:rPr lang="el-GR" sz="5400" dirty="0"/>
              <a:t>(χθες)</a:t>
            </a:r>
            <a:endParaRPr lang="en-US" sz="5400" dirty="0"/>
          </a:p>
        </p:txBody>
      </p:sp>
      <p:sp>
        <p:nvSpPr>
          <p:cNvPr id="7" name="TextBox 6"/>
          <p:cNvSpPr txBox="1"/>
          <p:nvPr/>
        </p:nvSpPr>
        <p:spPr>
          <a:xfrm>
            <a:off x="7879080" y="2072640"/>
            <a:ext cx="4175760" cy="1754326"/>
          </a:xfrm>
          <a:prstGeom prst="rect">
            <a:avLst/>
          </a:prstGeom>
          <a:noFill/>
          <a:ln>
            <a:solidFill>
              <a:schemeClr val="tx1"/>
            </a:solidFill>
          </a:ln>
        </p:spPr>
        <p:txBody>
          <a:bodyPr wrap="square" rtlCol="0">
            <a:spAutoFit/>
          </a:bodyPr>
          <a:lstStyle/>
          <a:p>
            <a:r>
              <a:rPr lang="el-GR" sz="5400" dirty="0"/>
              <a:t>Προστακτική</a:t>
            </a:r>
          </a:p>
          <a:p>
            <a:r>
              <a:rPr lang="el-GR" sz="5400" dirty="0"/>
              <a:t>(προσταγή)</a:t>
            </a:r>
            <a:endParaRPr lang="en-US" sz="5400" dirty="0"/>
          </a:p>
        </p:txBody>
      </p:sp>
      <p:sp>
        <p:nvSpPr>
          <p:cNvPr id="8" name="TextBox 7"/>
          <p:cNvSpPr txBox="1"/>
          <p:nvPr/>
        </p:nvSpPr>
        <p:spPr>
          <a:xfrm>
            <a:off x="594360" y="4053840"/>
            <a:ext cx="3185160" cy="830997"/>
          </a:xfrm>
          <a:prstGeom prst="rect">
            <a:avLst/>
          </a:prstGeom>
          <a:noFill/>
          <a:ln>
            <a:solidFill>
              <a:schemeClr val="tx1"/>
            </a:solidFill>
          </a:ln>
        </p:spPr>
        <p:txBody>
          <a:bodyPr wrap="square" rtlCol="0">
            <a:spAutoFit/>
          </a:bodyPr>
          <a:lstStyle/>
          <a:p>
            <a:r>
              <a:rPr lang="el-GR" sz="4800" dirty="0"/>
              <a:t>Εγώ ακού</a:t>
            </a:r>
            <a:r>
              <a:rPr lang="el-GR" sz="4800" dirty="0">
                <a:solidFill>
                  <a:srgbClr val="FF0000"/>
                </a:solidFill>
              </a:rPr>
              <a:t>ω</a:t>
            </a:r>
            <a:endParaRPr lang="en-US" sz="4800" dirty="0">
              <a:solidFill>
                <a:srgbClr val="FF0000"/>
              </a:solidFill>
            </a:endParaRPr>
          </a:p>
        </p:txBody>
      </p:sp>
      <p:sp>
        <p:nvSpPr>
          <p:cNvPr id="9" name="TextBox 8"/>
          <p:cNvSpPr txBox="1"/>
          <p:nvPr/>
        </p:nvSpPr>
        <p:spPr>
          <a:xfrm>
            <a:off x="4236720" y="4053839"/>
            <a:ext cx="3474720" cy="830997"/>
          </a:xfrm>
          <a:prstGeom prst="rect">
            <a:avLst/>
          </a:prstGeom>
          <a:noFill/>
          <a:ln>
            <a:solidFill>
              <a:schemeClr val="tx1"/>
            </a:solidFill>
          </a:ln>
        </p:spPr>
        <p:txBody>
          <a:bodyPr wrap="square" rtlCol="0">
            <a:spAutoFit/>
          </a:bodyPr>
          <a:lstStyle/>
          <a:p>
            <a:r>
              <a:rPr lang="el-GR" sz="4800" dirty="0"/>
              <a:t>Εγώ άκου</a:t>
            </a:r>
            <a:r>
              <a:rPr lang="el-GR" sz="4800" dirty="0">
                <a:solidFill>
                  <a:srgbClr val="FF0000"/>
                </a:solidFill>
              </a:rPr>
              <a:t>σα</a:t>
            </a:r>
            <a:endParaRPr lang="en-US" sz="4800" dirty="0">
              <a:solidFill>
                <a:srgbClr val="FF0000"/>
              </a:solidFill>
            </a:endParaRPr>
          </a:p>
        </p:txBody>
      </p:sp>
      <p:sp>
        <p:nvSpPr>
          <p:cNvPr id="10" name="TextBox 9"/>
          <p:cNvSpPr txBox="1"/>
          <p:nvPr/>
        </p:nvSpPr>
        <p:spPr>
          <a:xfrm>
            <a:off x="8001000" y="4053838"/>
            <a:ext cx="3931920" cy="1569660"/>
          </a:xfrm>
          <a:prstGeom prst="rect">
            <a:avLst/>
          </a:prstGeom>
          <a:noFill/>
          <a:ln>
            <a:solidFill>
              <a:schemeClr val="tx1"/>
            </a:solidFill>
          </a:ln>
        </p:spPr>
        <p:txBody>
          <a:bodyPr wrap="square" rtlCol="0">
            <a:spAutoFit/>
          </a:bodyPr>
          <a:lstStyle/>
          <a:p>
            <a:r>
              <a:rPr lang="el-GR" sz="4800" dirty="0"/>
              <a:t>Εσύ άκου</a:t>
            </a:r>
            <a:r>
              <a:rPr lang="el-GR" sz="4800" dirty="0">
                <a:solidFill>
                  <a:srgbClr val="FF0000"/>
                </a:solidFill>
              </a:rPr>
              <a:t>σε</a:t>
            </a:r>
            <a:endParaRPr lang="el-GR" sz="4800" dirty="0"/>
          </a:p>
          <a:p>
            <a:r>
              <a:rPr lang="el-GR" sz="4800" dirty="0"/>
              <a:t>Εσείς ακού</a:t>
            </a:r>
            <a:r>
              <a:rPr lang="el-GR" sz="4800" dirty="0">
                <a:solidFill>
                  <a:srgbClr val="FF0000"/>
                </a:solidFill>
              </a:rPr>
              <a:t>στε</a:t>
            </a:r>
            <a:endParaRPr lang="en-US" sz="4800" dirty="0">
              <a:solidFill>
                <a:srgbClr val="FF0000"/>
              </a:solidFill>
            </a:endParaRPr>
          </a:p>
        </p:txBody>
      </p:sp>
      <p:pic>
        <p:nvPicPr>
          <p:cNvPr id="27650" name="Picture 2" descr="ακούω png | PNGEgg">
            <a:extLst>
              <a:ext uri="{FF2B5EF4-FFF2-40B4-BE49-F238E27FC236}">
                <a16:creationId xmlns:a16="http://schemas.microsoft.com/office/drawing/2014/main" id="{6D4B9B97-05A4-4CE0-8A7E-557BD7144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453" y="85046"/>
            <a:ext cx="1914525" cy="18741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0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360" y="2072640"/>
            <a:ext cx="3474720" cy="1754326"/>
          </a:xfrm>
          <a:prstGeom prst="rect">
            <a:avLst/>
          </a:prstGeom>
          <a:noFill/>
          <a:ln>
            <a:solidFill>
              <a:schemeClr val="tx1"/>
            </a:solidFill>
          </a:ln>
        </p:spPr>
        <p:txBody>
          <a:bodyPr wrap="square" rtlCol="0">
            <a:spAutoFit/>
          </a:bodyPr>
          <a:lstStyle/>
          <a:p>
            <a:r>
              <a:rPr lang="el-GR" sz="5400" dirty="0"/>
              <a:t>Ενεστώτας</a:t>
            </a:r>
          </a:p>
          <a:p>
            <a:r>
              <a:rPr lang="el-GR" sz="5400" dirty="0"/>
              <a:t>(τώρα)</a:t>
            </a:r>
            <a:r>
              <a:rPr lang="el-GR" dirty="0"/>
              <a:t> </a:t>
            </a:r>
            <a:endParaRPr lang="en-US" dirty="0"/>
          </a:p>
        </p:txBody>
      </p:sp>
      <p:sp>
        <p:nvSpPr>
          <p:cNvPr id="6" name="TextBox 5"/>
          <p:cNvSpPr txBox="1"/>
          <p:nvPr/>
        </p:nvSpPr>
        <p:spPr>
          <a:xfrm>
            <a:off x="4236720" y="2072640"/>
            <a:ext cx="3474720" cy="1754326"/>
          </a:xfrm>
          <a:prstGeom prst="rect">
            <a:avLst/>
          </a:prstGeom>
          <a:noFill/>
          <a:ln>
            <a:solidFill>
              <a:schemeClr val="tx1"/>
            </a:solidFill>
          </a:ln>
        </p:spPr>
        <p:txBody>
          <a:bodyPr wrap="square" rtlCol="0">
            <a:spAutoFit/>
          </a:bodyPr>
          <a:lstStyle/>
          <a:p>
            <a:r>
              <a:rPr lang="el-GR" sz="5400" dirty="0"/>
              <a:t>Αόριστος</a:t>
            </a:r>
          </a:p>
          <a:p>
            <a:r>
              <a:rPr lang="el-GR" sz="5400" dirty="0"/>
              <a:t>(χθες)</a:t>
            </a:r>
            <a:endParaRPr lang="en-US" sz="5400" dirty="0"/>
          </a:p>
        </p:txBody>
      </p:sp>
      <p:sp>
        <p:nvSpPr>
          <p:cNvPr id="7" name="TextBox 6"/>
          <p:cNvSpPr txBox="1"/>
          <p:nvPr/>
        </p:nvSpPr>
        <p:spPr>
          <a:xfrm>
            <a:off x="7879080" y="2072640"/>
            <a:ext cx="4175760" cy="1754326"/>
          </a:xfrm>
          <a:prstGeom prst="rect">
            <a:avLst/>
          </a:prstGeom>
          <a:noFill/>
          <a:ln>
            <a:solidFill>
              <a:schemeClr val="tx1"/>
            </a:solidFill>
          </a:ln>
        </p:spPr>
        <p:txBody>
          <a:bodyPr wrap="square" rtlCol="0">
            <a:spAutoFit/>
          </a:bodyPr>
          <a:lstStyle/>
          <a:p>
            <a:r>
              <a:rPr lang="el-GR" sz="5400" dirty="0"/>
              <a:t>Προστακτική</a:t>
            </a:r>
          </a:p>
          <a:p>
            <a:r>
              <a:rPr lang="el-GR" sz="5400" dirty="0"/>
              <a:t>(προσταγή)</a:t>
            </a:r>
            <a:endParaRPr lang="en-US" sz="5400" dirty="0"/>
          </a:p>
        </p:txBody>
      </p:sp>
      <p:sp>
        <p:nvSpPr>
          <p:cNvPr id="8" name="TextBox 7"/>
          <p:cNvSpPr txBox="1"/>
          <p:nvPr/>
        </p:nvSpPr>
        <p:spPr>
          <a:xfrm>
            <a:off x="332509" y="4053840"/>
            <a:ext cx="3614651" cy="830997"/>
          </a:xfrm>
          <a:prstGeom prst="rect">
            <a:avLst/>
          </a:prstGeom>
          <a:noFill/>
          <a:ln>
            <a:solidFill>
              <a:schemeClr val="tx1"/>
            </a:solidFill>
          </a:ln>
        </p:spPr>
        <p:txBody>
          <a:bodyPr wrap="square" rtlCol="0">
            <a:spAutoFit/>
          </a:bodyPr>
          <a:lstStyle/>
          <a:p>
            <a:r>
              <a:rPr lang="el-GR" sz="4800" dirty="0"/>
              <a:t>Εγώ προσέχ</a:t>
            </a:r>
            <a:r>
              <a:rPr lang="el-GR" sz="4800" dirty="0">
                <a:solidFill>
                  <a:srgbClr val="FF0000"/>
                </a:solidFill>
              </a:rPr>
              <a:t>ω</a:t>
            </a:r>
            <a:endParaRPr lang="en-US" sz="4800" dirty="0">
              <a:solidFill>
                <a:srgbClr val="FF0000"/>
              </a:solidFill>
            </a:endParaRPr>
          </a:p>
        </p:txBody>
      </p:sp>
      <p:sp>
        <p:nvSpPr>
          <p:cNvPr id="9" name="TextBox 8"/>
          <p:cNvSpPr txBox="1"/>
          <p:nvPr/>
        </p:nvSpPr>
        <p:spPr>
          <a:xfrm>
            <a:off x="4236720" y="4053839"/>
            <a:ext cx="3474720" cy="830997"/>
          </a:xfrm>
          <a:prstGeom prst="rect">
            <a:avLst/>
          </a:prstGeom>
          <a:noFill/>
          <a:ln>
            <a:solidFill>
              <a:schemeClr val="tx1"/>
            </a:solidFill>
          </a:ln>
        </p:spPr>
        <p:txBody>
          <a:bodyPr wrap="square" rtlCol="0">
            <a:spAutoFit/>
          </a:bodyPr>
          <a:lstStyle/>
          <a:p>
            <a:r>
              <a:rPr lang="el-GR" sz="4800" dirty="0"/>
              <a:t>Εγώ πρόσε</a:t>
            </a:r>
            <a:r>
              <a:rPr lang="el-GR" sz="4800" dirty="0">
                <a:solidFill>
                  <a:srgbClr val="FF0000"/>
                </a:solidFill>
              </a:rPr>
              <a:t>ξα</a:t>
            </a:r>
            <a:endParaRPr lang="en-US" sz="4800" dirty="0">
              <a:solidFill>
                <a:srgbClr val="FF0000"/>
              </a:solidFill>
            </a:endParaRPr>
          </a:p>
        </p:txBody>
      </p:sp>
      <p:sp>
        <p:nvSpPr>
          <p:cNvPr id="10" name="TextBox 9"/>
          <p:cNvSpPr txBox="1"/>
          <p:nvPr/>
        </p:nvSpPr>
        <p:spPr>
          <a:xfrm>
            <a:off x="8001000" y="4053838"/>
            <a:ext cx="4053840" cy="1569660"/>
          </a:xfrm>
          <a:prstGeom prst="rect">
            <a:avLst/>
          </a:prstGeom>
          <a:noFill/>
          <a:ln>
            <a:solidFill>
              <a:schemeClr val="tx1"/>
            </a:solidFill>
          </a:ln>
        </p:spPr>
        <p:txBody>
          <a:bodyPr wrap="square" rtlCol="0">
            <a:spAutoFit/>
          </a:bodyPr>
          <a:lstStyle/>
          <a:p>
            <a:r>
              <a:rPr lang="el-GR" sz="4800" dirty="0"/>
              <a:t>Εσύ πρόσε</a:t>
            </a:r>
            <a:r>
              <a:rPr lang="el-GR" sz="4800" dirty="0">
                <a:solidFill>
                  <a:srgbClr val="FF0000"/>
                </a:solidFill>
              </a:rPr>
              <a:t>ξε</a:t>
            </a:r>
            <a:endParaRPr lang="el-GR" sz="4800" dirty="0"/>
          </a:p>
          <a:p>
            <a:r>
              <a:rPr lang="el-GR" sz="4800" dirty="0"/>
              <a:t>Εσείς προσέ</a:t>
            </a:r>
            <a:r>
              <a:rPr lang="el-GR" sz="4800" dirty="0">
                <a:solidFill>
                  <a:srgbClr val="FF0000"/>
                </a:solidFill>
              </a:rPr>
              <a:t>ξτε</a:t>
            </a:r>
            <a:endParaRPr lang="en-US" sz="4800" dirty="0">
              <a:solidFill>
                <a:srgbClr val="FF0000"/>
              </a:solidFill>
            </a:endParaRPr>
          </a:p>
        </p:txBody>
      </p:sp>
      <p:pic>
        <p:nvPicPr>
          <p:cNvPr id="28674" name="Picture 2" descr="Προσοχή καρτούν προειδοποίηση χαρακτήρα σημαδιών για: Vector στοκ (χωρίς  δικαιώματα) 2657807631 | Shutterstock">
            <a:extLst>
              <a:ext uri="{FF2B5EF4-FFF2-40B4-BE49-F238E27FC236}">
                <a16:creationId xmlns:a16="http://schemas.microsoft.com/office/drawing/2014/main" id="{AEB16F36-8393-8011-12DA-FB8C5ADC19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5380" y="192499"/>
            <a:ext cx="2057400" cy="16532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09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360" y="2072640"/>
            <a:ext cx="3474720" cy="1754326"/>
          </a:xfrm>
          <a:prstGeom prst="rect">
            <a:avLst/>
          </a:prstGeom>
          <a:noFill/>
          <a:ln>
            <a:solidFill>
              <a:schemeClr val="tx1"/>
            </a:solidFill>
          </a:ln>
        </p:spPr>
        <p:txBody>
          <a:bodyPr wrap="square" rtlCol="0">
            <a:spAutoFit/>
          </a:bodyPr>
          <a:lstStyle/>
          <a:p>
            <a:r>
              <a:rPr lang="el-GR" sz="5400" dirty="0"/>
              <a:t>Ενεστώτας</a:t>
            </a:r>
          </a:p>
          <a:p>
            <a:r>
              <a:rPr lang="el-GR" sz="5400" dirty="0"/>
              <a:t>(τώρα)</a:t>
            </a:r>
            <a:r>
              <a:rPr lang="el-GR" dirty="0"/>
              <a:t> </a:t>
            </a:r>
            <a:endParaRPr lang="en-US" dirty="0"/>
          </a:p>
        </p:txBody>
      </p:sp>
      <p:sp>
        <p:nvSpPr>
          <p:cNvPr id="6" name="TextBox 5"/>
          <p:cNvSpPr txBox="1"/>
          <p:nvPr/>
        </p:nvSpPr>
        <p:spPr>
          <a:xfrm>
            <a:off x="4236720" y="2072640"/>
            <a:ext cx="3474720" cy="1754326"/>
          </a:xfrm>
          <a:prstGeom prst="rect">
            <a:avLst/>
          </a:prstGeom>
          <a:noFill/>
          <a:ln>
            <a:solidFill>
              <a:schemeClr val="tx1"/>
            </a:solidFill>
          </a:ln>
        </p:spPr>
        <p:txBody>
          <a:bodyPr wrap="square" rtlCol="0">
            <a:spAutoFit/>
          </a:bodyPr>
          <a:lstStyle/>
          <a:p>
            <a:r>
              <a:rPr lang="el-GR" sz="5400" dirty="0"/>
              <a:t>Αόριστος</a:t>
            </a:r>
          </a:p>
          <a:p>
            <a:r>
              <a:rPr lang="el-GR" sz="5400" dirty="0"/>
              <a:t>(χθες)</a:t>
            </a:r>
            <a:endParaRPr lang="en-US" sz="5400" dirty="0"/>
          </a:p>
        </p:txBody>
      </p:sp>
      <p:sp>
        <p:nvSpPr>
          <p:cNvPr id="7" name="TextBox 6"/>
          <p:cNvSpPr txBox="1"/>
          <p:nvPr/>
        </p:nvSpPr>
        <p:spPr>
          <a:xfrm>
            <a:off x="7879080" y="2072640"/>
            <a:ext cx="4175760" cy="1754326"/>
          </a:xfrm>
          <a:prstGeom prst="rect">
            <a:avLst/>
          </a:prstGeom>
          <a:noFill/>
          <a:ln>
            <a:solidFill>
              <a:schemeClr val="tx1"/>
            </a:solidFill>
          </a:ln>
        </p:spPr>
        <p:txBody>
          <a:bodyPr wrap="square" rtlCol="0">
            <a:spAutoFit/>
          </a:bodyPr>
          <a:lstStyle/>
          <a:p>
            <a:r>
              <a:rPr lang="el-GR" sz="5400" dirty="0"/>
              <a:t>Προστακτική</a:t>
            </a:r>
          </a:p>
          <a:p>
            <a:r>
              <a:rPr lang="el-GR" sz="5400" dirty="0"/>
              <a:t>(προσταγή)</a:t>
            </a:r>
            <a:endParaRPr lang="en-US" sz="5400" dirty="0"/>
          </a:p>
        </p:txBody>
      </p:sp>
      <p:sp>
        <p:nvSpPr>
          <p:cNvPr id="8" name="TextBox 7"/>
          <p:cNvSpPr txBox="1"/>
          <p:nvPr/>
        </p:nvSpPr>
        <p:spPr>
          <a:xfrm>
            <a:off x="332509" y="4053840"/>
            <a:ext cx="3614651" cy="830997"/>
          </a:xfrm>
          <a:prstGeom prst="rect">
            <a:avLst/>
          </a:prstGeom>
          <a:noFill/>
          <a:ln>
            <a:solidFill>
              <a:schemeClr val="tx1"/>
            </a:solidFill>
          </a:ln>
        </p:spPr>
        <p:txBody>
          <a:bodyPr wrap="square" rtlCol="0">
            <a:spAutoFit/>
          </a:bodyPr>
          <a:lstStyle/>
          <a:p>
            <a:r>
              <a:rPr lang="el-GR" sz="4800" dirty="0"/>
              <a:t>Εγώ ανάβ</a:t>
            </a:r>
            <a:r>
              <a:rPr lang="el-GR" sz="4800" dirty="0">
                <a:solidFill>
                  <a:srgbClr val="FF0000"/>
                </a:solidFill>
              </a:rPr>
              <a:t>ω</a:t>
            </a:r>
            <a:endParaRPr lang="en-US" sz="4800" dirty="0">
              <a:solidFill>
                <a:srgbClr val="FF0000"/>
              </a:solidFill>
            </a:endParaRPr>
          </a:p>
        </p:txBody>
      </p:sp>
      <p:sp>
        <p:nvSpPr>
          <p:cNvPr id="9" name="TextBox 8"/>
          <p:cNvSpPr txBox="1"/>
          <p:nvPr/>
        </p:nvSpPr>
        <p:spPr>
          <a:xfrm>
            <a:off x="4236720" y="4053839"/>
            <a:ext cx="3474720" cy="830997"/>
          </a:xfrm>
          <a:prstGeom prst="rect">
            <a:avLst/>
          </a:prstGeom>
          <a:noFill/>
          <a:ln>
            <a:solidFill>
              <a:schemeClr val="tx1"/>
            </a:solidFill>
          </a:ln>
        </p:spPr>
        <p:txBody>
          <a:bodyPr wrap="square" rtlCol="0">
            <a:spAutoFit/>
          </a:bodyPr>
          <a:lstStyle/>
          <a:p>
            <a:r>
              <a:rPr lang="el-GR" sz="4800" dirty="0"/>
              <a:t>Εγώ άναψ</a:t>
            </a:r>
            <a:r>
              <a:rPr lang="el-GR" sz="4800" dirty="0">
                <a:solidFill>
                  <a:srgbClr val="FF0000"/>
                </a:solidFill>
              </a:rPr>
              <a:t>α</a:t>
            </a:r>
            <a:endParaRPr lang="en-US" sz="4800" dirty="0">
              <a:solidFill>
                <a:srgbClr val="FF0000"/>
              </a:solidFill>
            </a:endParaRPr>
          </a:p>
        </p:txBody>
      </p:sp>
      <p:sp>
        <p:nvSpPr>
          <p:cNvPr id="10" name="TextBox 9"/>
          <p:cNvSpPr txBox="1"/>
          <p:nvPr/>
        </p:nvSpPr>
        <p:spPr>
          <a:xfrm>
            <a:off x="8001000" y="4053838"/>
            <a:ext cx="4053840" cy="1569660"/>
          </a:xfrm>
          <a:prstGeom prst="rect">
            <a:avLst/>
          </a:prstGeom>
          <a:noFill/>
          <a:ln>
            <a:solidFill>
              <a:schemeClr val="tx1"/>
            </a:solidFill>
          </a:ln>
        </p:spPr>
        <p:txBody>
          <a:bodyPr wrap="square" rtlCol="0">
            <a:spAutoFit/>
          </a:bodyPr>
          <a:lstStyle/>
          <a:p>
            <a:r>
              <a:rPr lang="el-GR" sz="4800" dirty="0"/>
              <a:t>Εσύ άνα</a:t>
            </a:r>
            <a:r>
              <a:rPr lang="el-GR" sz="4800" dirty="0">
                <a:solidFill>
                  <a:srgbClr val="FF0000"/>
                </a:solidFill>
              </a:rPr>
              <a:t>ψε</a:t>
            </a:r>
            <a:endParaRPr lang="el-GR" sz="4800" dirty="0"/>
          </a:p>
          <a:p>
            <a:r>
              <a:rPr lang="el-GR" sz="4800" dirty="0"/>
              <a:t>Εσείς ανά</a:t>
            </a:r>
            <a:r>
              <a:rPr lang="el-GR" sz="4800" dirty="0">
                <a:solidFill>
                  <a:srgbClr val="FF0000"/>
                </a:solidFill>
              </a:rPr>
              <a:t>ψτε</a:t>
            </a:r>
            <a:endParaRPr lang="en-US" sz="4800" dirty="0">
              <a:solidFill>
                <a:srgbClr val="FF0000"/>
              </a:solidFill>
            </a:endParaRPr>
          </a:p>
        </p:txBody>
      </p:sp>
      <p:pic>
        <p:nvPicPr>
          <p:cNvPr id="29698" name="Picture 2" descr="Ανάβω: Περισσότερες από 26.714.878 εικονογραφήσεις και σχέδια στοκ χωρίς  δικαιώματα και με δυνατότητα χορήγησης άδειας χρήσης | Shutterstock">
            <a:extLst>
              <a:ext uri="{FF2B5EF4-FFF2-40B4-BE49-F238E27FC236}">
                <a16:creationId xmlns:a16="http://schemas.microsoft.com/office/drawing/2014/main" id="{CBB3E79C-3035-949F-FE69-E20635DFC2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91" r="24296" b="12299"/>
          <a:stretch>
            <a:fillRect/>
          </a:stretch>
        </p:blipFill>
        <p:spPr bwMode="auto">
          <a:xfrm>
            <a:off x="4996542" y="392254"/>
            <a:ext cx="1404257" cy="14535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36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360" y="2072640"/>
            <a:ext cx="3474720" cy="1754326"/>
          </a:xfrm>
          <a:prstGeom prst="rect">
            <a:avLst/>
          </a:prstGeom>
          <a:noFill/>
          <a:ln>
            <a:solidFill>
              <a:schemeClr val="tx1"/>
            </a:solidFill>
          </a:ln>
        </p:spPr>
        <p:txBody>
          <a:bodyPr wrap="square" rtlCol="0">
            <a:spAutoFit/>
          </a:bodyPr>
          <a:lstStyle/>
          <a:p>
            <a:r>
              <a:rPr lang="el-GR" sz="5400" dirty="0"/>
              <a:t>Ενεστώτας</a:t>
            </a:r>
          </a:p>
          <a:p>
            <a:r>
              <a:rPr lang="el-GR" sz="5400" dirty="0"/>
              <a:t>(τώρα)</a:t>
            </a:r>
            <a:r>
              <a:rPr lang="el-GR" dirty="0"/>
              <a:t> </a:t>
            </a:r>
            <a:endParaRPr lang="en-US" dirty="0"/>
          </a:p>
        </p:txBody>
      </p:sp>
      <p:sp>
        <p:nvSpPr>
          <p:cNvPr id="6" name="TextBox 5"/>
          <p:cNvSpPr txBox="1"/>
          <p:nvPr/>
        </p:nvSpPr>
        <p:spPr>
          <a:xfrm>
            <a:off x="4236720" y="2072640"/>
            <a:ext cx="3474720" cy="1754326"/>
          </a:xfrm>
          <a:prstGeom prst="rect">
            <a:avLst/>
          </a:prstGeom>
          <a:noFill/>
          <a:ln>
            <a:solidFill>
              <a:schemeClr val="tx1"/>
            </a:solidFill>
          </a:ln>
        </p:spPr>
        <p:txBody>
          <a:bodyPr wrap="square" rtlCol="0">
            <a:spAutoFit/>
          </a:bodyPr>
          <a:lstStyle/>
          <a:p>
            <a:r>
              <a:rPr lang="el-GR" sz="5400" dirty="0"/>
              <a:t>Αόριστος</a:t>
            </a:r>
          </a:p>
          <a:p>
            <a:r>
              <a:rPr lang="el-GR" sz="5400" dirty="0"/>
              <a:t>(χθες)</a:t>
            </a:r>
            <a:endParaRPr lang="en-US" sz="5400" dirty="0"/>
          </a:p>
        </p:txBody>
      </p:sp>
      <p:sp>
        <p:nvSpPr>
          <p:cNvPr id="7" name="TextBox 6"/>
          <p:cNvSpPr txBox="1"/>
          <p:nvPr/>
        </p:nvSpPr>
        <p:spPr>
          <a:xfrm>
            <a:off x="7879080" y="2072640"/>
            <a:ext cx="4175760" cy="1754326"/>
          </a:xfrm>
          <a:prstGeom prst="rect">
            <a:avLst/>
          </a:prstGeom>
          <a:noFill/>
          <a:ln>
            <a:solidFill>
              <a:schemeClr val="tx1"/>
            </a:solidFill>
          </a:ln>
        </p:spPr>
        <p:txBody>
          <a:bodyPr wrap="square" rtlCol="0">
            <a:spAutoFit/>
          </a:bodyPr>
          <a:lstStyle/>
          <a:p>
            <a:r>
              <a:rPr lang="el-GR" sz="5400" dirty="0"/>
              <a:t>Προστακτική</a:t>
            </a:r>
          </a:p>
          <a:p>
            <a:r>
              <a:rPr lang="el-GR" sz="5400" dirty="0"/>
              <a:t>(προσταγή)</a:t>
            </a:r>
            <a:endParaRPr lang="en-US" sz="5400" dirty="0"/>
          </a:p>
        </p:txBody>
      </p:sp>
      <p:sp>
        <p:nvSpPr>
          <p:cNvPr id="8" name="TextBox 7"/>
          <p:cNvSpPr txBox="1"/>
          <p:nvPr/>
        </p:nvSpPr>
        <p:spPr>
          <a:xfrm>
            <a:off x="332509" y="4053840"/>
            <a:ext cx="3614651" cy="830997"/>
          </a:xfrm>
          <a:prstGeom prst="rect">
            <a:avLst/>
          </a:prstGeom>
          <a:noFill/>
          <a:ln>
            <a:solidFill>
              <a:schemeClr val="tx1"/>
            </a:solidFill>
          </a:ln>
        </p:spPr>
        <p:txBody>
          <a:bodyPr wrap="square" rtlCol="0">
            <a:spAutoFit/>
          </a:bodyPr>
          <a:lstStyle/>
          <a:p>
            <a:r>
              <a:rPr lang="el-GR" sz="4800" dirty="0"/>
              <a:t>Εγώ βγαίν</a:t>
            </a:r>
            <a:r>
              <a:rPr lang="el-GR" sz="4800" dirty="0">
                <a:solidFill>
                  <a:srgbClr val="FF0000"/>
                </a:solidFill>
              </a:rPr>
              <a:t>ω</a:t>
            </a:r>
            <a:endParaRPr lang="en-US" sz="4800" dirty="0">
              <a:solidFill>
                <a:srgbClr val="FF0000"/>
              </a:solidFill>
            </a:endParaRPr>
          </a:p>
        </p:txBody>
      </p:sp>
      <p:sp>
        <p:nvSpPr>
          <p:cNvPr id="9" name="TextBox 8"/>
          <p:cNvSpPr txBox="1"/>
          <p:nvPr/>
        </p:nvSpPr>
        <p:spPr>
          <a:xfrm>
            <a:off x="4236720" y="4053839"/>
            <a:ext cx="3474720" cy="830997"/>
          </a:xfrm>
          <a:prstGeom prst="rect">
            <a:avLst/>
          </a:prstGeom>
          <a:noFill/>
          <a:ln>
            <a:solidFill>
              <a:schemeClr val="tx1"/>
            </a:solidFill>
          </a:ln>
        </p:spPr>
        <p:txBody>
          <a:bodyPr wrap="square" rtlCol="0">
            <a:spAutoFit/>
          </a:bodyPr>
          <a:lstStyle/>
          <a:p>
            <a:r>
              <a:rPr lang="el-GR" sz="4800" dirty="0"/>
              <a:t>Εγώ βγήκ</a:t>
            </a:r>
            <a:r>
              <a:rPr lang="el-GR" sz="4800" dirty="0">
                <a:solidFill>
                  <a:srgbClr val="FF0000"/>
                </a:solidFill>
              </a:rPr>
              <a:t>α</a:t>
            </a:r>
            <a:endParaRPr lang="en-US" sz="4800" dirty="0">
              <a:solidFill>
                <a:srgbClr val="FF0000"/>
              </a:solidFill>
            </a:endParaRPr>
          </a:p>
        </p:txBody>
      </p:sp>
      <p:sp>
        <p:nvSpPr>
          <p:cNvPr id="10" name="TextBox 9"/>
          <p:cNvSpPr txBox="1"/>
          <p:nvPr/>
        </p:nvSpPr>
        <p:spPr>
          <a:xfrm>
            <a:off x="8001000" y="4053838"/>
            <a:ext cx="4053840" cy="1569660"/>
          </a:xfrm>
          <a:prstGeom prst="rect">
            <a:avLst/>
          </a:prstGeom>
          <a:noFill/>
          <a:ln>
            <a:solidFill>
              <a:schemeClr val="tx1"/>
            </a:solidFill>
          </a:ln>
        </p:spPr>
        <p:txBody>
          <a:bodyPr wrap="square" rtlCol="0">
            <a:spAutoFit/>
          </a:bodyPr>
          <a:lstStyle/>
          <a:p>
            <a:r>
              <a:rPr lang="el-GR" sz="4800" dirty="0"/>
              <a:t>Εσύ </a:t>
            </a:r>
            <a:r>
              <a:rPr lang="el-GR" sz="4800" dirty="0">
                <a:solidFill>
                  <a:srgbClr val="FF0000"/>
                </a:solidFill>
              </a:rPr>
              <a:t>βγες</a:t>
            </a:r>
          </a:p>
          <a:p>
            <a:r>
              <a:rPr lang="el-GR" sz="4800" dirty="0"/>
              <a:t>Εσείς </a:t>
            </a:r>
            <a:r>
              <a:rPr lang="el-GR" sz="4800" dirty="0">
                <a:solidFill>
                  <a:srgbClr val="FF0000"/>
                </a:solidFill>
              </a:rPr>
              <a:t>βγείτε</a:t>
            </a:r>
            <a:endParaRPr lang="en-US" sz="4800" dirty="0">
              <a:solidFill>
                <a:srgbClr val="FF0000"/>
              </a:solidFill>
            </a:endParaRPr>
          </a:p>
        </p:txBody>
      </p:sp>
      <p:pic>
        <p:nvPicPr>
          <p:cNvPr id="30722" name="Picture 2" descr="Cartoon Mole διανυσματική απεικόνιση. εικονογραφία από cartoons - 13746012">
            <a:extLst>
              <a:ext uri="{FF2B5EF4-FFF2-40B4-BE49-F238E27FC236}">
                <a16:creationId xmlns:a16="http://schemas.microsoft.com/office/drawing/2014/main" id="{101D745C-790A-8927-B2D7-4726A20CB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6543" y="185328"/>
            <a:ext cx="1796143" cy="1571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29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1530" y="329956"/>
            <a:ext cx="3944815" cy="1325563"/>
          </a:xfrm>
        </p:spPr>
        <p:txBody>
          <a:bodyPr>
            <a:normAutofit/>
          </a:bodyPr>
          <a:lstStyle/>
          <a:p>
            <a:r>
              <a:rPr lang="el-GR" sz="4800" b="1" dirty="0"/>
              <a:t>Κατέβηκα </a:t>
            </a:r>
            <a:endParaRPr lang="en-US" sz="4800" b="1" dirty="0"/>
          </a:p>
        </p:txBody>
      </p:sp>
      <p:sp>
        <p:nvSpPr>
          <p:cNvPr id="3" name="AutoShape 2" descr="Na fAo i na mIn fAo? | By Easy way to learn greek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2" descr="Παίζουμε κρεμάλα; – Η τάξη της κυρίας Σέβης">
            <a:extLst>
              <a:ext uri="{FF2B5EF4-FFF2-40B4-BE49-F238E27FC236}">
                <a16:creationId xmlns:a16="http://schemas.microsoft.com/office/drawing/2014/main" id="{D6094D55-1758-8D10-5A02-3063A6579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487845"/>
            <a:ext cx="4731678" cy="473221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Photodentro: Σεισμός στο σπίτι - Κατεβαίνω από τις σκάλες (αφίσα)">
            <a:extLst>
              <a:ext uri="{FF2B5EF4-FFF2-40B4-BE49-F238E27FC236}">
                <a16:creationId xmlns:a16="http://schemas.microsoft.com/office/drawing/2014/main" id="{D627BD86-BDA9-89CD-C84C-EACC73E675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87" b="29837"/>
          <a:stretch>
            <a:fillRect/>
          </a:stretch>
        </p:blipFill>
        <p:spPr bwMode="auto">
          <a:xfrm>
            <a:off x="5834743" y="1864062"/>
            <a:ext cx="5641316" cy="4147459"/>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Στρογγύλεμα γωνιών 5">
            <a:extLst>
              <a:ext uri="{FF2B5EF4-FFF2-40B4-BE49-F238E27FC236}">
                <a16:creationId xmlns:a16="http://schemas.microsoft.com/office/drawing/2014/main" id="{03557C07-4607-A645-F321-F9A5E4132A73}"/>
              </a:ext>
            </a:extLst>
          </p:cNvPr>
          <p:cNvSpPr/>
          <p:nvPr/>
        </p:nvSpPr>
        <p:spPr>
          <a:xfrm>
            <a:off x="7293429" y="5355771"/>
            <a:ext cx="3744685" cy="6557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κατεβαίνω</a:t>
            </a:r>
            <a:endParaRPr lang="el-CY" sz="4400" dirty="0"/>
          </a:p>
        </p:txBody>
      </p:sp>
    </p:spTree>
    <p:extLst>
      <p:ext uri="{BB962C8B-B14F-4D97-AF65-F5344CB8AC3E}">
        <p14:creationId xmlns:p14="http://schemas.microsoft.com/office/powerpoint/2010/main" val="265104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D7E0D-E240-9B5D-AF7E-453720F6F068}"/>
            </a:ext>
          </a:extLst>
        </p:cNvPr>
        <p:cNvGrpSpPr/>
        <p:nvPr/>
      </p:nvGrpSpPr>
      <p:grpSpPr>
        <a:xfrm>
          <a:off x="0" y="0"/>
          <a:ext cx="0" cy="0"/>
          <a:chOff x="0" y="0"/>
          <a:chExt cx="0" cy="0"/>
        </a:xfrm>
      </p:grpSpPr>
      <p:sp>
        <p:nvSpPr>
          <p:cNvPr id="2" name="Φυσαλίδα ομιλίας: Ορθογώνιο με στρογγυλεμένες γωνίες 1">
            <a:extLst>
              <a:ext uri="{FF2B5EF4-FFF2-40B4-BE49-F238E27FC236}">
                <a16:creationId xmlns:a16="http://schemas.microsoft.com/office/drawing/2014/main" id="{F5761294-B281-95DD-590D-7FAC6591FC6A}"/>
              </a:ext>
            </a:extLst>
          </p:cNvPr>
          <p:cNvSpPr/>
          <p:nvPr/>
        </p:nvSpPr>
        <p:spPr>
          <a:xfrm rot="20647517">
            <a:off x="1193444" y="884871"/>
            <a:ext cx="3799116" cy="2579914"/>
          </a:xfrm>
          <a:prstGeom prst="wedgeRoundRectCallou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Χθες  ________ ψάρι.</a:t>
            </a:r>
            <a:endParaRPr lang="el-CY" sz="3200" dirty="0"/>
          </a:p>
        </p:txBody>
      </p:sp>
      <p:pic>
        <p:nvPicPr>
          <p:cNvPr id="4098" name="Picture 2" descr="Ψάρια μαγειρέματος μητέρων απεικόνιση αποθεμάτων. εικονογραφία από -  31036983">
            <a:extLst>
              <a:ext uri="{FF2B5EF4-FFF2-40B4-BE49-F238E27FC236}">
                <a16:creationId xmlns:a16="http://schemas.microsoft.com/office/drawing/2014/main" id="{874D0C77-5947-7428-A862-4A7E53AED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8964" y="740228"/>
            <a:ext cx="4359922" cy="5377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8047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3612" y="183822"/>
            <a:ext cx="2749062" cy="1325563"/>
          </a:xfrm>
        </p:spPr>
        <p:txBody>
          <a:bodyPr>
            <a:normAutofit/>
          </a:bodyPr>
          <a:lstStyle/>
          <a:p>
            <a:r>
              <a:rPr lang="el-GR" sz="4800" b="1" dirty="0"/>
              <a:t>Ανέβηκα </a:t>
            </a:r>
            <a:endParaRPr lang="en-US" sz="4800" b="1" dirty="0"/>
          </a:p>
        </p:txBody>
      </p:sp>
      <p:sp>
        <p:nvSpPr>
          <p:cNvPr id="3" name="AutoShape 2" descr="Na fAo i na mIn fAo? | By Easy way to learn greek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2" descr="Παίζουμε κρεμάλα; – Η τάξη της κυρίας Σέβης">
            <a:extLst>
              <a:ext uri="{FF2B5EF4-FFF2-40B4-BE49-F238E27FC236}">
                <a16:creationId xmlns:a16="http://schemas.microsoft.com/office/drawing/2014/main" id="{47F8823C-66F7-852E-7A42-A51670BA5A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261" y="1629359"/>
            <a:ext cx="4731678" cy="473221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artoon Kid Walking On Stairs: Vector στοκ (χωρίς δικαιώματα) 2347657413 |  Shutterstock">
            <a:extLst>
              <a:ext uri="{FF2B5EF4-FFF2-40B4-BE49-F238E27FC236}">
                <a16:creationId xmlns:a16="http://schemas.microsoft.com/office/drawing/2014/main" id="{763328F9-87A0-AE5C-AB1C-D7C9BF7B60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403"/>
          <a:stretch>
            <a:fillRect/>
          </a:stretch>
        </p:blipFill>
        <p:spPr bwMode="auto">
          <a:xfrm>
            <a:off x="6504423" y="1928132"/>
            <a:ext cx="4446605" cy="3536498"/>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Στρογγύλεμα γωνιών 5">
            <a:extLst>
              <a:ext uri="{FF2B5EF4-FFF2-40B4-BE49-F238E27FC236}">
                <a16:creationId xmlns:a16="http://schemas.microsoft.com/office/drawing/2014/main" id="{AD7F15CE-A477-137F-20B0-2E3E3D62C006}"/>
              </a:ext>
            </a:extLst>
          </p:cNvPr>
          <p:cNvSpPr/>
          <p:nvPr/>
        </p:nvSpPr>
        <p:spPr>
          <a:xfrm>
            <a:off x="7206343" y="5464630"/>
            <a:ext cx="3744685" cy="6557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ανεβαίνω</a:t>
            </a:r>
            <a:endParaRPr lang="el-CY" sz="4400" dirty="0"/>
          </a:p>
        </p:txBody>
      </p:sp>
    </p:spTree>
    <p:extLst>
      <p:ext uri="{BB962C8B-B14F-4D97-AF65-F5344CB8AC3E}">
        <p14:creationId xmlns:p14="http://schemas.microsoft.com/office/powerpoint/2010/main" val="371463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5057" y="4977476"/>
            <a:ext cx="2942492" cy="1325563"/>
          </a:xfrm>
        </p:spPr>
        <p:txBody>
          <a:bodyPr/>
          <a:lstStyle/>
          <a:p>
            <a:r>
              <a:rPr lang="el-GR" b="1" dirty="0"/>
              <a:t>Βλέπω </a:t>
            </a:r>
            <a:endParaRPr lang="en-US" b="1" dirty="0"/>
          </a:p>
        </p:txBody>
      </p:sp>
      <p:pic>
        <p:nvPicPr>
          <p:cNvPr id="3074" name="Picture 2" descr="40 χρόνια ελληνική τηλεόραση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3110" y="1880524"/>
            <a:ext cx="3019425" cy="276225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5870331" y="438394"/>
            <a:ext cx="294249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b="1" dirty="0"/>
              <a:t>Είδα </a:t>
            </a:r>
            <a:endParaRPr lang="en-US" b="1" dirty="0"/>
          </a:p>
        </p:txBody>
      </p:sp>
      <p:pic>
        <p:nvPicPr>
          <p:cNvPr id="3" name="Picture 2" descr="Παίζουμε κρεμάλα; – Η τάξη της κυρίας Σέβης">
            <a:extLst>
              <a:ext uri="{FF2B5EF4-FFF2-40B4-BE49-F238E27FC236}">
                <a16:creationId xmlns:a16="http://schemas.microsoft.com/office/drawing/2014/main" id="{6EF267D5-9DAA-6F33-5523-B0FFD7ACD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487845"/>
            <a:ext cx="4731678" cy="473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02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0" y="4562615"/>
            <a:ext cx="3091962" cy="1325563"/>
          </a:xfrm>
        </p:spPr>
        <p:txBody>
          <a:bodyPr/>
          <a:lstStyle/>
          <a:p>
            <a:r>
              <a:rPr lang="el-GR" b="1" dirty="0"/>
              <a:t>Τρώω </a:t>
            </a:r>
            <a:endParaRPr lang="en-US" b="1" dirty="0"/>
          </a:p>
        </p:txBody>
      </p:sp>
      <p:pic>
        <p:nvPicPr>
          <p:cNvPr id="3" name="Picture 2"/>
          <p:cNvPicPr>
            <a:picLocks noChangeAspect="1"/>
          </p:cNvPicPr>
          <p:nvPr/>
        </p:nvPicPr>
        <p:blipFill>
          <a:blip r:embed="rId2"/>
          <a:stretch>
            <a:fillRect/>
          </a:stretch>
        </p:blipFill>
        <p:spPr>
          <a:xfrm>
            <a:off x="6270171" y="1564045"/>
            <a:ext cx="3359081" cy="2907856"/>
          </a:xfrm>
          <a:prstGeom prst="rect">
            <a:avLst/>
          </a:prstGeom>
        </p:spPr>
      </p:pic>
      <p:sp>
        <p:nvSpPr>
          <p:cNvPr id="4" name="Title 1"/>
          <p:cNvSpPr txBox="1">
            <a:spLocks/>
          </p:cNvSpPr>
          <p:nvPr/>
        </p:nvSpPr>
        <p:spPr>
          <a:xfrm>
            <a:off x="6635261" y="365125"/>
            <a:ext cx="30919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b="1" dirty="0"/>
              <a:t>Έφαγα  </a:t>
            </a:r>
            <a:endParaRPr lang="en-US" b="1" dirty="0"/>
          </a:p>
        </p:txBody>
      </p:sp>
      <p:pic>
        <p:nvPicPr>
          <p:cNvPr id="5" name="Picture 2" descr="Παίζουμε κρεμάλα; – Η τάξη της κυρίας Σέβης">
            <a:extLst>
              <a:ext uri="{FF2B5EF4-FFF2-40B4-BE49-F238E27FC236}">
                <a16:creationId xmlns:a16="http://schemas.microsoft.com/office/drawing/2014/main" id="{E2BBAA50-A36F-91EF-281C-543B87E82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862" y="1027906"/>
            <a:ext cx="4731678" cy="473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0771" y="4513803"/>
            <a:ext cx="3276600" cy="1171942"/>
          </a:xfrm>
        </p:spPr>
        <p:txBody>
          <a:bodyPr/>
          <a:lstStyle/>
          <a:p>
            <a:r>
              <a:rPr lang="el-GR" b="1" dirty="0"/>
              <a:t>Πηγαίνω </a:t>
            </a:r>
            <a:endParaRPr lang="en-US" b="1" dirty="0"/>
          </a:p>
        </p:txBody>
      </p:sp>
      <p:sp>
        <p:nvSpPr>
          <p:cNvPr id="3" name="AutoShape 2" descr="sister and brother cartoon - Clip 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6874329" y="2106516"/>
            <a:ext cx="2124075" cy="2152650"/>
          </a:xfrm>
          <a:prstGeom prst="rect">
            <a:avLst/>
          </a:prstGeom>
        </p:spPr>
      </p:pic>
      <p:sp>
        <p:nvSpPr>
          <p:cNvPr id="5" name="Title 1"/>
          <p:cNvSpPr txBox="1">
            <a:spLocks/>
          </p:cNvSpPr>
          <p:nvPr/>
        </p:nvSpPr>
        <p:spPr>
          <a:xfrm>
            <a:off x="6019800" y="679938"/>
            <a:ext cx="3276600" cy="11719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b="1" dirty="0"/>
              <a:t>Πήγα  </a:t>
            </a:r>
            <a:endParaRPr lang="en-US" b="1" dirty="0"/>
          </a:p>
        </p:txBody>
      </p:sp>
      <p:pic>
        <p:nvPicPr>
          <p:cNvPr id="6" name="Picture 2" descr="Παίζουμε κρεμάλα; – Η τάξη της κυρίας Σέβης">
            <a:extLst>
              <a:ext uri="{FF2B5EF4-FFF2-40B4-BE49-F238E27FC236}">
                <a16:creationId xmlns:a16="http://schemas.microsoft.com/office/drawing/2014/main" id="{532C6116-935E-ABC3-234F-7C8015AD32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487845"/>
            <a:ext cx="4731678" cy="473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12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5342" y="5167312"/>
            <a:ext cx="4366846" cy="1325563"/>
          </a:xfrm>
        </p:spPr>
        <p:txBody>
          <a:bodyPr/>
          <a:lstStyle/>
          <a:p>
            <a:r>
              <a:rPr lang="el-GR" b="1" dirty="0"/>
              <a:t>Πίνω </a:t>
            </a:r>
            <a:endParaRPr lang="en-US" b="1" dirty="0"/>
          </a:p>
        </p:txBody>
      </p:sp>
      <p:pic>
        <p:nvPicPr>
          <p:cNvPr id="4" name="Picture 2" descr="Τι να πίνω όταν διψάω; - ΕΥΖΗΝ"/>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624412" y="1690688"/>
            <a:ext cx="3063873" cy="330187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7400193" y="500062"/>
            <a:ext cx="43668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b="1" dirty="0"/>
              <a:t>ήπια </a:t>
            </a:r>
            <a:endParaRPr lang="en-US" b="1" dirty="0"/>
          </a:p>
        </p:txBody>
      </p:sp>
      <p:pic>
        <p:nvPicPr>
          <p:cNvPr id="3" name="Picture 2" descr="Παίζουμε κρεμάλα; – Η τάξη της κυρίας Σέβης">
            <a:extLst>
              <a:ext uri="{FF2B5EF4-FFF2-40B4-BE49-F238E27FC236}">
                <a16:creationId xmlns:a16="http://schemas.microsoft.com/office/drawing/2014/main" id="{2458E268-708C-B7B7-E26D-A3D0438A80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487845"/>
            <a:ext cx="4731678" cy="473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50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0623" y="5048076"/>
            <a:ext cx="3575538" cy="1325563"/>
          </a:xfrm>
        </p:spPr>
        <p:txBody>
          <a:bodyPr/>
          <a:lstStyle/>
          <a:p>
            <a:r>
              <a:rPr lang="el-GR" b="1" dirty="0"/>
              <a:t>Περιμένω </a:t>
            </a:r>
            <a:endParaRPr lang="en-US" b="1" dirty="0"/>
          </a:p>
        </p:txBody>
      </p:sp>
      <p:pic>
        <p:nvPicPr>
          <p:cNvPr id="7170" name="Picture 2" descr="Train Station, Silhouette - Estação De Trem Png - Free Transparent PNG  Clipart Images Downlo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68661" y="2036519"/>
            <a:ext cx="2857500" cy="284797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679223" y="710956"/>
            <a:ext cx="35755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b="1" dirty="0"/>
              <a:t>Περίμενα </a:t>
            </a:r>
            <a:endParaRPr lang="en-US" b="1" dirty="0"/>
          </a:p>
        </p:txBody>
      </p:sp>
      <p:pic>
        <p:nvPicPr>
          <p:cNvPr id="3" name="Picture 2" descr="Παίζουμε κρεμάλα; – Η τάξη της κυρίας Σέβης">
            <a:extLst>
              <a:ext uri="{FF2B5EF4-FFF2-40B4-BE49-F238E27FC236}">
                <a16:creationId xmlns:a16="http://schemas.microsoft.com/office/drawing/2014/main" id="{351B18D1-AB84-380C-4B56-156B6E62A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487845"/>
            <a:ext cx="4731678" cy="473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66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23776271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56856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0B992-1143-D35F-DDE5-91014816DFD9}"/>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6CAE0533-5E3D-DB8D-540E-AD6629149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40B997FB-13D7-EA30-7F5D-C60D2C254CC0}"/>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Παραγωγή  προφορικού  λόγου</a:t>
            </a:r>
            <a:endParaRPr lang="el-CY" sz="4000" dirty="0">
              <a:solidFill>
                <a:schemeClr val="tx1"/>
              </a:solidFill>
            </a:endParaRPr>
          </a:p>
        </p:txBody>
      </p:sp>
    </p:spTree>
    <p:extLst>
      <p:ext uri="{BB962C8B-B14F-4D97-AF65-F5344CB8AC3E}">
        <p14:creationId xmlns:p14="http://schemas.microsoft.com/office/powerpoint/2010/main" val="2008592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DC2A7F83-5A84-1129-C275-ACF8B394C97A}"/>
              </a:ext>
            </a:extLst>
          </p:cNvPr>
          <p:cNvGraphicFramePr>
            <a:graphicFrameLocks noGrp="1"/>
          </p:cNvGraphicFramePr>
          <p:nvPr>
            <p:extLst>
              <p:ext uri="{D42A27DB-BD31-4B8C-83A1-F6EECF244321}">
                <p14:modId xmlns:p14="http://schemas.microsoft.com/office/powerpoint/2010/main" val="4253742302"/>
              </p:ext>
            </p:extLst>
          </p:nvPr>
        </p:nvGraphicFramePr>
        <p:xfrm>
          <a:off x="486228" y="186266"/>
          <a:ext cx="11019970" cy="4450080"/>
        </p:xfrm>
        <a:graphic>
          <a:graphicData uri="http://schemas.openxmlformats.org/drawingml/2006/table">
            <a:tbl>
              <a:tblPr firstRow="1" bandRow="1">
                <a:tableStyleId>{5940675A-B579-460E-94D1-54222C63F5DA}</a:tableStyleId>
              </a:tblPr>
              <a:tblGrid>
                <a:gridCol w="2203994">
                  <a:extLst>
                    <a:ext uri="{9D8B030D-6E8A-4147-A177-3AD203B41FA5}">
                      <a16:colId xmlns:a16="http://schemas.microsoft.com/office/drawing/2014/main" val="2268169607"/>
                    </a:ext>
                  </a:extLst>
                </a:gridCol>
                <a:gridCol w="2203994">
                  <a:extLst>
                    <a:ext uri="{9D8B030D-6E8A-4147-A177-3AD203B41FA5}">
                      <a16:colId xmlns:a16="http://schemas.microsoft.com/office/drawing/2014/main" val="2394179137"/>
                    </a:ext>
                  </a:extLst>
                </a:gridCol>
                <a:gridCol w="2203994">
                  <a:extLst>
                    <a:ext uri="{9D8B030D-6E8A-4147-A177-3AD203B41FA5}">
                      <a16:colId xmlns:a16="http://schemas.microsoft.com/office/drawing/2014/main" val="5742726"/>
                    </a:ext>
                  </a:extLst>
                </a:gridCol>
                <a:gridCol w="2203994">
                  <a:extLst>
                    <a:ext uri="{9D8B030D-6E8A-4147-A177-3AD203B41FA5}">
                      <a16:colId xmlns:a16="http://schemas.microsoft.com/office/drawing/2014/main" val="2550675067"/>
                    </a:ext>
                  </a:extLst>
                </a:gridCol>
                <a:gridCol w="2203994">
                  <a:extLst>
                    <a:ext uri="{9D8B030D-6E8A-4147-A177-3AD203B41FA5}">
                      <a16:colId xmlns:a16="http://schemas.microsoft.com/office/drawing/2014/main" val="3767783202"/>
                    </a:ext>
                  </a:extLst>
                </a:gridCol>
              </a:tblGrid>
              <a:tr h="370840">
                <a:tc>
                  <a:txBody>
                    <a:bodyPr/>
                    <a:lstStyle/>
                    <a:p>
                      <a:r>
                        <a:rPr lang="el-GR" sz="5400" dirty="0"/>
                        <a:t>Χθες</a:t>
                      </a:r>
                      <a:endParaRPr lang="en-US" sz="5400" dirty="0"/>
                    </a:p>
                  </a:txBody>
                  <a:tcPr/>
                </a:tc>
                <a:tc>
                  <a:txBody>
                    <a:bodyPr/>
                    <a:lstStyle/>
                    <a:p>
                      <a:r>
                        <a:rPr lang="el-GR" sz="4800" dirty="0"/>
                        <a:t>Τώρα</a:t>
                      </a:r>
                      <a:r>
                        <a:rPr lang="el-GR" dirty="0"/>
                        <a:t> </a:t>
                      </a:r>
                      <a:endParaRPr lang="el-CY" dirty="0"/>
                    </a:p>
                  </a:txBody>
                  <a:tcPr/>
                </a:tc>
                <a:tc>
                  <a:txBody>
                    <a:bodyPr/>
                    <a:lstStyle/>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2800" b="1" dirty="0"/>
                        <a:t>Μπορώ να </a:t>
                      </a:r>
                      <a:endParaRPr lang="el-CY" sz="2800" b="1" dirty="0"/>
                    </a:p>
                    <a:p>
                      <a:endParaRPr lang="el-GR" dirty="0"/>
                    </a:p>
                    <a:p>
                      <a:endParaRPr lang="el-GR" dirty="0"/>
                    </a:p>
                    <a:p>
                      <a:endParaRPr lang="el-GR" dirty="0"/>
                    </a:p>
                    <a:p>
                      <a:endParaRPr lang="el-GR" dirty="0"/>
                    </a:p>
                    <a:p>
                      <a:endParaRPr lang="el-GR" dirty="0"/>
                    </a:p>
                    <a:p>
                      <a:endParaRPr lang="el-GR" dirty="0"/>
                    </a:p>
                    <a:p>
                      <a:endParaRPr lang="el-CY" dirty="0"/>
                    </a:p>
                  </a:txBody>
                  <a:tcPr/>
                </a:tc>
                <a:tc>
                  <a:txBody>
                    <a:bodyPr/>
                    <a:lstStyle/>
                    <a:p>
                      <a:endParaRPr lang="el-CY"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Αύριο </a:t>
                      </a:r>
                      <a:endParaRPr lang="el-CY" sz="3200" dirty="0"/>
                    </a:p>
                    <a:p>
                      <a:endParaRPr lang="el-CY" sz="3200" dirty="0"/>
                    </a:p>
                  </a:txBody>
                  <a:tcPr/>
                </a:tc>
                <a:extLst>
                  <a:ext uri="{0D108BD9-81ED-4DB2-BD59-A6C34878D82A}">
                    <a16:rowId xmlns:a16="http://schemas.microsoft.com/office/drawing/2014/main" val="275651517"/>
                  </a:ext>
                </a:extLst>
              </a:tr>
              <a:tr h="370840">
                <a:tc>
                  <a:txBody>
                    <a:bodyPr/>
                    <a:lstStyle/>
                    <a:p>
                      <a:r>
                        <a:rPr lang="el-GR" sz="5400" dirty="0">
                          <a:solidFill>
                            <a:schemeClr val="bg1"/>
                          </a:solidFill>
                        </a:rPr>
                        <a:t>Έφαγα </a:t>
                      </a:r>
                      <a:endParaRPr lang="en-US" sz="5400" dirty="0">
                        <a:solidFill>
                          <a:schemeClr val="bg1"/>
                        </a:solidFill>
                      </a:endParaRPr>
                    </a:p>
                  </a:txBody>
                  <a:tcPr/>
                </a:tc>
                <a:tc>
                  <a:txBody>
                    <a:bodyPr/>
                    <a:lstStyle/>
                    <a:p>
                      <a:r>
                        <a:rPr lang="el-GR" sz="5400" dirty="0">
                          <a:solidFill>
                            <a:schemeClr val="tx1"/>
                          </a:solidFill>
                        </a:rPr>
                        <a:t>Τρώω</a:t>
                      </a:r>
                    </a:p>
                  </a:txBody>
                  <a:tcPr/>
                </a:tc>
                <a:tc>
                  <a:txBody>
                    <a:bodyPr/>
                    <a:lstStyle/>
                    <a:p>
                      <a:r>
                        <a:rPr lang="el-GR" sz="5400" dirty="0">
                          <a:solidFill>
                            <a:schemeClr val="bg1"/>
                          </a:solidFill>
                        </a:rPr>
                        <a:t>φάω</a:t>
                      </a:r>
                      <a:endParaRPr lang="el-CY" sz="5400" dirty="0">
                        <a:solidFill>
                          <a:schemeClr val="bg1"/>
                        </a:solidFill>
                      </a:endParaRPr>
                    </a:p>
                  </a:txBody>
                  <a:tcPr/>
                </a:tc>
                <a:tc>
                  <a:txBody>
                    <a:bodyPr/>
                    <a:lstStyle/>
                    <a:p>
                      <a:r>
                        <a:rPr lang="el-GR" sz="5400" dirty="0">
                          <a:solidFill>
                            <a:schemeClr val="bg1"/>
                          </a:solidFill>
                        </a:rPr>
                        <a:t>φάε</a:t>
                      </a:r>
                      <a:endParaRPr lang="el-CY" sz="5400" dirty="0">
                        <a:solidFill>
                          <a:schemeClr val="bg1"/>
                        </a:solidFill>
                      </a:endParaRPr>
                    </a:p>
                  </a:txBody>
                  <a:tcPr/>
                </a:tc>
                <a:tc>
                  <a:txBody>
                    <a:bodyPr/>
                    <a:lstStyle/>
                    <a:p>
                      <a:r>
                        <a:rPr lang="el-GR" sz="5400" dirty="0">
                          <a:solidFill>
                            <a:schemeClr val="bg1"/>
                          </a:solidFill>
                        </a:rPr>
                        <a:t>Θα φάω </a:t>
                      </a:r>
                      <a:endParaRPr lang="el-CY" sz="5400" dirty="0">
                        <a:solidFill>
                          <a:schemeClr val="bg1"/>
                        </a:solidFill>
                      </a:endParaRPr>
                    </a:p>
                  </a:txBody>
                  <a:tcPr/>
                </a:tc>
                <a:extLst>
                  <a:ext uri="{0D108BD9-81ED-4DB2-BD59-A6C34878D82A}">
                    <a16:rowId xmlns:a16="http://schemas.microsoft.com/office/drawing/2014/main" val="510632741"/>
                  </a:ext>
                </a:extLst>
              </a:tr>
            </a:tbl>
          </a:graphicData>
        </a:graphic>
      </p:graphicFrame>
      <p:pic>
        <p:nvPicPr>
          <p:cNvPr id="3" name="Εικόνα 2">
            <a:extLst>
              <a:ext uri="{FF2B5EF4-FFF2-40B4-BE49-F238E27FC236}">
                <a16:creationId xmlns:a16="http://schemas.microsoft.com/office/drawing/2014/main" id="{7FA5FF45-5C9E-9EFF-AB9D-B7728ECA188F}"/>
              </a:ext>
            </a:extLst>
          </p:cNvPr>
          <p:cNvPicPr>
            <a:picLocks noChangeAspect="1"/>
          </p:cNvPicPr>
          <p:nvPr/>
        </p:nvPicPr>
        <p:blipFill>
          <a:blip r:embed="rId2"/>
          <a:srcRect l="14406" t="23807" r="39331"/>
          <a:stretch/>
        </p:blipFill>
        <p:spPr>
          <a:xfrm>
            <a:off x="7216240" y="186266"/>
            <a:ext cx="1910270" cy="2090057"/>
          </a:xfrm>
          <a:prstGeom prst="rect">
            <a:avLst/>
          </a:prstGeom>
        </p:spPr>
      </p:pic>
      <p:pic>
        <p:nvPicPr>
          <p:cNvPr id="1026" name="Picture 2" descr="αγόρι που σηκώνει χέρι στο μάθημα παιδί από το γραφείο Διανυσματική  απεικόνιση - εικονογραφία από lifestyle, childhood: 224802607">
            <a:extLst>
              <a:ext uri="{FF2B5EF4-FFF2-40B4-BE49-F238E27FC236}">
                <a16:creationId xmlns:a16="http://schemas.microsoft.com/office/drawing/2014/main" id="{4EB771EC-E7BD-1AB2-A820-0F90D09F7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017" y="876478"/>
            <a:ext cx="1752601" cy="160150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rilled Whole Fish Potatoes On Plate Stock Vector (Royalty Free) 2633126117  | Shutterstock">
            <a:extLst>
              <a:ext uri="{FF2B5EF4-FFF2-40B4-BE49-F238E27FC236}">
                <a16:creationId xmlns:a16="http://schemas.microsoft.com/office/drawing/2014/main" id="{47C5C755-3984-C818-F910-D4A0F1DEFB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778"/>
          <a:stretch>
            <a:fillRect/>
          </a:stretch>
        </p:blipFill>
        <p:spPr bwMode="auto">
          <a:xfrm>
            <a:off x="4796063" y="4856161"/>
            <a:ext cx="2400300" cy="1718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336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423</TotalTime>
  <Words>839</Words>
  <Application>Microsoft Office PowerPoint</Application>
  <PresentationFormat>Ευρεία οθόνη</PresentationFormat>
  <Paragraphs>582</Paragraphs>
  <Slides>77</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77</vt:i4>
      </vt:variant>
    </vt:vector>
  </HeadingPairs>
  <TitlesOfParts>
    <vt:vector size="83" baseType="lpstr">
      <vt:lpstr>Aptos</vt:lpstr>
      <vt:lpstr>Arial</vt:lpstr>
      <vt:lpstr>Calibri</vt:lpstr>
      <vt:lpstr>Calibri Light</vt:lpstr>
      <vt:lpstr>Google Sans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Κατέβηκα </vt:lpstr>
      <vt:lpstr>Ανέβηκα </vt:lpstr>
      <vt:lpstr>Βλέπω </vt:lpstr>
      <vt:lpstr>Τρώω </vt:lpstr>
      <vt:lpstr>Πηγαίνω </vt:lpstr>
      <vt:lpstr>Πίνω </vt:lpstr>
      <vt:lpstr>Περιμένω </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ΕΛΕΝΗ ΧΑΡΑΛΑΜΠΟΥΣ</cp:lastModifiedBy>
  <cp:revision>75</cp:revision>
  <dcterms:created xsi:type="dcterms:W3CDTF">2024-12-16T09:09:25Z</dcterms:created>
  <dcterms:modified xsi:type="dcterms:W3CDTF">2026-01-23T08:54:35Z</dcterms:modified>
</cp:coreProperties>
</file>