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32" r:id="rId2"/>
    <p:sldId id="456" r:id="rId3"/>
    <p:sldId id="466" r:id="rId4"/>
    <p:sldId id="469" r:id="rId5"/>
    <p:sldId id="472" r:id="rId6"/>
    <p:sldId id="475" r:id="rId7"/>
    <p:sldId id="476" r:id="rId8"/>
    <p:sldId id="478" r:id="rId9"/>
    <p:sldId id="377" r:id="rId10"/>
    <p:sldId id="465" r:id="rId11"/>
    <p:sldId id="429" r:id="rId12"/>
    <p:sldId id="430" r:id="rId13"/>
    <p:sldId id="385" r:id="rId14"/>
    <p:sldId id="440" r:id="rId15"/>
    <p:sldId id="421" r:id="rId16"/>
    <p:sldId id="376" r:id="rId17"/>
    <p:sldId id="422" r:id="rId18"/>
    <p:sldId id="423" r:id="rId19"/>
    <p:sldId id="378" r:id="rId20"/>
    <p:sldId id="424" r:id="rId21"/>
    <p:sldId id="425" r:id="rId22"/>
    <p:sldId id="379" r:id="rId23"/>
    <p:sldId id="426" r:id="rId24"/>
    <p:sldId id="427" r:id="rId25"/>
    <p:sldId id="380" r:id="rId26"/>
    <p:sldId id="381" r:id="rId27"/>
    <p:sldId id="428" r:id="rId28"/>
    <p:sldId id="445" r:id="rId29"/>
    <p:sldId id="434" r:id="rId30"/>
    <p:sldId id="464" r:id="rId31"/>
  </p:sldIdLst>
  <p:sldSz cx="12192000" cy="6858000"/>
  <p:notesSz cx="7010400" cy="9296400"/>
  <p:defaultTextStyle>
    <a:defPPr>
      <a:defRPr lang="el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53" autoAdjust="0"/>
    <p:restoredTop sz="71652" autoAdjust="0"/>
  </p:normalViewPr>
  <p:slideViewPr>
    <p:cSldViewPr snapToGrid="0">
      <p:cViewPr varScale="1">
        <p:scale>
          <a:sx n="45" d="100"/>
          <a:sy n="45" d="100"/>
        </p:scale>
        <p:origin x="13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0178D61-79AD-4A18-9775-FF22552B9D0F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9B499D8-807C-4820-8F79-7F55EA357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90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270AEE7-090B-492B-BA46-EC04CBAAAF43}" type="datetimeFigureOut">
              <a:rPr lang="el-CY" smtClean="0"/>
              <a:t>23/1/2026</a:t>
            </a:fld>
            <a:endParaRPr lang="el-CY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l-CY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492423D-AC2F-40EE-9C12-15061559E47E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284889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57987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382DD-B808-19D6-F25B-51DBE5E11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0E671125-83DD-2E5F-E451-7B6717C603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23FF77F1-0F03-4B23-CB04-838DB0A37A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EE5EB0E4-A9F2-454E-0E46-9F7016C311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9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177342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54C16-888B-ACC6-B1D8-03B6FD558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458FDD18-C777-5137-538B-BE693F0D2B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D03D7790-A099-AC00-04CF-972BA63396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E1313A61-5969-971F-B12F-58455330A6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10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568502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99C52-3849-14F2-E267-92ABCD241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F7C6BC71-4E10-DEAF-1554-D31EF759F7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636E2324-EB95-7AAD-9C27-8FF72D5DA5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A7EFFE23-887C-F7EB-E349-979EEAA022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11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167287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13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39574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CD9314D-F4A5-CCF5-C1EC-946EEA3F5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5A14797-4EB2-43B0-B6AD-00CD450168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50E768B-0324-2F5F-43EF-B934E8444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23/1/2026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186BA59-CF95-D374-7135-F7D3E06B3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AB37822-B364-B92F-B81E-515EE66EA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245084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EB1CD6C-9A4D-FAA6-AC18-DAE5164F3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8CBE611-320D-5A5F-5015-8DDAD4B90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50EBF4F-2F5B-71EB-166B-7594088F7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23/1/2026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B7AF278-79B6-D024-7482-DF00EB325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10ED157-7F17-C08F-6AC1-AC998466A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593257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37ACB3C2-BEBE-1F05-FD9E-631020E4FD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05679089-194A-935C-FA75-B39520ECAA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E6F4F32-954D-27D6-9569-804A40792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23/1/2026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5E88954-1D36-8A91-088D-6F2F133F9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C556F2F-F5B9-AD1A-5465-9B5E85038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47378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8559690-E128-9EF8-54B2-2D2803F81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344EBA6-44E7-C5F2-3965-09315128A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E4B6BFA-C848-F19F-598D-46338C6AF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23/1/2026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9ACEC73-8B64-1D69-2BE3-FF6DE8363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9DB6C0E-0F01-DB2D-62D1-5960807F5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97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DE652A1-EF5D-3C84-6FE6-C2CC8CFA3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44A7AF1-63FC-F350-1131-70D67C71B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450C761-EA0E-A988-BE25-B624F5A27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23/1/2026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E9F9515-331B-C30A-413E-316914B59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565B47B-CAB7-58D3-114B-40A6CBF86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683373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F6C51E7-294B-CD15-91D2-E40D78DBD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666BDD3-03F1-9C36-8DCE-30F11F1D51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2813C01-CCBB-E448-DB02-E8011384A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9E1A6B0-018B-7348-5B9C-29812F1DD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23/1/2026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0342237-B556-7AD4-D148-D5E13AA8B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B5F4E80-7C5C-2799-6ADB-B5C98D0C5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637174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9BA5D6A-9D1A-F70C-D573-6EB1A97B2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F570ED2-B17F-E687-A2C4-1044AAC89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D410E68-A594-6402-3452-318D293DA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1ECC0146-D128-CE7D-4666-C80040BFB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EAE4DE02-3F15-A5F1-D955-FE5E694FC4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C288924C-B737-0BEB-82B9-7AF5F43EB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23/1/2026</a:t>
            </a:fld>
            <a:endParaRPr lang="el-CY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9CAC97D4-C07F-3245-1385-3E0DC581B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3AF20B07-A291-C83A-3689-6E386E0E4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176216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587DD25-E59C-65F2-0D3C-A4503CF1F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03AFECE-BD00-7478-82A1-FE5035210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23/1/2026</a:t>
            </a:fld>
            <a:endParaRPr lang="el-CY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AB43011B-BC17-61FB-A449-C2AAC95E4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21CF8DF-AF28-BA2E-5E29-85E9C2F7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366551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97F52C95-630B-A2A2-4487-EC3B28D6B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23/1/2026</a:t>
            </a:fld>
            <a:endParaRPr lang="el-CY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64CFFAE6-D1E0-C625-7467-D4F0E45CB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AE2AB00-4447-A6DF-AD67-2D7122D8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09291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40BC957-07F0-C8E7-3AD0-EE0ED514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B0DB612-D7E4-1345-F874-3C1E7D3E6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A8BEB27-0435-57CC-C358-DD430621C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1CCDE04-F74C-57A7-BAC0-01DE9F609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23/1/2026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6EF83C0-2712-D062-EDFC-F99ED8416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E463ABB4-0156-3DE5-E8CF-1C7E66245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800718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4B034F-A097-7832-A6D7-58FD1A5B7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20DED503-2C7E-D344-3A68-D5D54B4B9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C2F7AD5-8EEC-6889-550F-149B3FF28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CF72DF2-4F91-E228-4809-314BFD9AF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23/1/2026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3092D27A-351E-234E-0BC2-3F7E9B241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46D9748-6146-211F-DC5F-49B49D09C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781211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7142FB87-7495-AA99-3A32-9D4DA9E7A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9ECC264-E2DE-8F15-05F9-0300CF4BF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32290A9-AE70-A92E-E56F-3F9776CC6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B64F4-244C-4F83-9265-066FD2D3DF0E}" type="datetimeFigureOut">
              <a:rPr lang="el-CY" smtClean="0"/>
              <a:t>23/1/2026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BF5AC82-AD18-29BC-4F62-F12BD9BA26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BDD87E0-3DEA-4C41-E2AA-C009D0EC2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23407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5" Type="http://schemas.openxmlformats.org/officeDocument/2006/relationships/hyperlink" Target="mailto:elenecharalampous72@gmail.com" TargetMode="External"/><Relationship Id="rId10" Type="http://schemas.openxmlformats.org/officeDocument/2006/relationships/image" Target="../media/image7.jpeg"/><Relationship Id="rId4" Type="http://schemas.microsoft.com/office/2007/relationships/hdphoto" Target="../media/hdphoto1.wdp"/><Relationship Id="rId9" Type="http://schemas.openxmlformats.org/officeDocument/2006/relationships/image" Target="../media/image6.jpeg"/><Relationship Id="rId1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17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5" Type="http://schemas.openxmlformats.org/officeDocument/2006/relationships/image" Target="../media/image21.jpeg"/><Relationship Id="rId10" Type="http://schemas.openxmlformats.org/officeDocument/2006/relationships/image" Target="../media/image7.jpeg"/><Relationship Id="rId4" Type="http://schemas.microsoft.com/office/2007/relationships/hdphoto" Target="../media/hdphoto1.wdp"/><Relationship Id="rId9" Type="http://schemas.openxmlformats.org/officeDocument/2006/relationships/image" Target="../media/image6.jpeg"/><Relationship Id="rId1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25.jpeg"/><Relationship Id="rId3" Type="http://schemas.openxmlformats.org/officeDocument/2006/relationships/image" Target="../media/image2.jpeg"/><Relationship Id="rId7" Type="http://schemas.openxmlformats.org/officeDocument/2006/relationships/image" Target="../media/image7.jpe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1.jpeg"/><Relationship Id="rId5" Type="http://schemas.openxmlformats.org/officeDocument/2006/relationships/image" Target="../media/image4.jpeg"/><Relationship Id="rId10" Type="http://schemas.openxmlformats.org/officeDocument/2006/relationships/image" Target="../media/image10.jpeg"/><Relationship Id="rId4" Type="http://schemas.openxmlformats.org/officeDocument/2006/relationships/image" Target="../media/image3.jpeg"/><Relationship Id="rId9" Type="http://schemas.openxmlformats.org/officeDocument/2006/relationships/image" Target="../media/image9.jpeg"/><Relationship Id="rId1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5" Type="http://schemas.openxmlformats.org/officeDocument/2006/relationships/image" Target="../media/image19.jpeg"/><Relationship Id="rId10" Type="http://schemas.openxmlformats.org/officeDocument/2006/relationships/image" Target="../media/image7.jpeg"/><Relationship Id="rId4" Type="http://schemas.microsoft.com/office/2007/relationships/hdphoto" Target="../media/hdphoto1.wdp"/><Relationship Id="rId9" Type="http://schemas.openxmlformats.org/officeDocument/2006/relationships/image" Target="../media/image6.jpeg"/><Relationship Id="rId1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2024 Απλό Μικρό Ημερολόγιο Γραφείου Kawaii Φοιτητικό - Temu Greece">
            <a:extLst>
              <a:ext uri="{FF2B5EF4-FFF2-40B4-BE49-F238E27FC236}">
                <a16:creationId xmlns:a16="http://schemas.microsoft.com/office/drawing/2014/main" id="{D87D720D-29DD-D724-8CE0-70104F319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45793A0-F5A4-BB2C-A231-4D238E885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271" t="1256" r="51196" b="52222"/>
          <a:stretch/>
        </p:blipFill>
        <p:spPr>
          <a:xfrm>
            <a:off x="409807" y="-183374"/>
            <a:ext cx="11829585" cy="6620107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6944798-81F6-64D6-B10F-BD4C067B4893}"/>
              </a:ext>
            </a:extLst>
          </p:cNvPr>
          <p:cNvSpPr/>
          <p:nvPr/>
        </p:nvSpPr>
        <p:spPr>
          <a:xfrm>
            <a:off x="333606" y="0"/>
            <a:ext cx="11858393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E5207EC-F7AD-04DE-49E8-A4E9FBCA0E27}"/>
              </a:ext>
            </a:extLst>
          </p:cNvPr>
          <p:cNvSpPr/>
          <p:nvPr/>
        </p:nvSpPr>
        <p:spPr>
          <a:xfrm>
            <a:off x="304799" y="6092959"/>
            <a:ext cx="6019801" cy="65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1919D3FB-167C-81FF-181C-AA85C92A77E0}"/>
              </a:ext>
            </a:extLst>
          </p:cNvPr>
          <p:cNvSpPr/>
          <p:nvPr/>
        </p:nvSpPr>
        <p:spPr>
          <a:xfrm rot="5400000" flipV="1">
            <a:off x="-2997089" y="2997088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0A9E3F99-A34C-6947-64D3-5635E4E5C91A}"/>
              </a:ext>
            </a:extLst>
          </p:cNvPr>
          <p:cNvSpPr/>
          <p:nvPr/>
        </p:nvSpPr>
        <p:spPr>
          <a:xfrm rot="5400000" flipV="1">
            <a:off x="8302281" y="2997087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2" name="Εικόνα 11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375C738-A17D-0776-1C3A-5479BA6CD3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54985" y="5218430"/>
            <a:ext cx="1507223" cy="1687288"/>
          </a:xfrm>
          <a:prstGeom prst="rect">
            <a:avLst/>
          </a:prstGeom>
        </p:spPr>
      </p:pic>
      <p:pic>
        <p:nvPicPr>
          <p:cNvPr id="14" name="Εικόνα 1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3F394E0-44AC-499C-0C79-3B735AB7635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-319715" y="3255010"/>
            <a:ext cx="2384332" cy="1687287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94067CD2-F982-C7DA-D861-7941D2479C1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0" y="-42819"/>
            <a:ext cx="1726436" cy="2946266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5D4BEE36-0624-A409-CB5C-67865E36C79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10428305" y="-42819"/>
            <a:ext cx="1716095" cy="2946266"/>
          </a:xfrm>
          <a:prstGeom prst="rect">
            <a:avLst/>
          </a:prstGeom>
        </p:spPr>
      </p:pic>
      <p:pic>
        <p:nvPicPr>
          <p:cNvPr id="18" name="Εικόνα 17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E80E8C3-D546-64F4-0EC3-19497D19652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9719431" y="3649465"/>
            <a:ext cx="3306626" cy="1687287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84B645F4-A4B3-464D-1DC3-4DAF2D6C9A2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635192" y="5192653"/>
            <a:ext cx="765040" cy="2565650"/>
          </a:xfrm>
          <a:prstGeom prst="rect">
            <a:avLst/>
          </a:prstGeom>
        </p:spPr>
      </p:pic>
      <p:pic>
        <p:nvPicPr>
          <p:cNvPr id="20" name="Εικόνα 19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E5AE41B2-6BFB-E4AA-F778-AC3A001A5F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4192446" y="6092959"/>
            <a:ext cx="7934601" cy="765040"/>
          </a:xfrm>
          <a:prstGeom prst="rect">
            <a:avLst/>
          </a:prstGeom>
        </p:spPr>
      </p:pic>
      <p:pic>
        <p:nvPicPr>
          <p:cNvPr id="21" name="Εικόνα 20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954255B3-B5F1-58C6-736D-876C2378484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706858" y="-2195"/>
            <a:ext cx="980266" cy="961790"/>
          </a:xfrm>
          <a:prstGeom prst="rect">
            <a:avLst/>
          </a:prstGeom>
        </p:spPr>
      </p:pic>
      <p:pic>
        <p:nvPicPr>
          <p:cNvPr id="22" name="Εικόνα 21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710280C-B88A-1222-4BE5-E60A9E0DD61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715710" y="-114207"/>
            <a:ext cx="980267" cy="1055916"/>
          </a:xfrm>
          <a:prstGeom prst="rect">
            <a:avLst/>
          </a:prstGeom>
        </p:spPr>
      </p:pic>
      <p:pic>
        <p:nvPicPr>
          <p:cNvPr id="23" name="Εικόνα 22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5B4F9AA-87DE-DAB4-936D-6487EB6C918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4974487" y="-156520"/>
            <a:ext cx="980267" cy="1055916"/>
          </a:xfrm>
          <a:prstGeom prst="rect">
            <a:avLst/>
          </a:prstGeom>
        </p:spPr>
      </p:pic>
      <p:pic>
        <p:nvPicPr>
          <p:cNvPr id="24" name="Εικόνα 2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B91B7855-E33C-9077-620E-9D8B7617CD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7151437" y="-28947"/>
            <a:ext cx="980267" cy="1055916"/>
          </a:xfrm>
          <a:prstGeom prst="rect">
            <a:avLst/>
          </a:prstGeom>
        </p:spPr>
      </p:pic>
      <p:pic>
        <p:nvPicPr>
          <p:cNvPr id="25" name="Εικόνα 24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26BF758-DC37-1DF3-17E5-9D0FD9A2D67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8960278" y="-64578"/>
            <a:ext cx="980267" cy="1055916"/>
          </a:xfrm>
          <a:prstGeom prst="rect">
            <a:avLst/>
          </a:prstGeom>
        </p:spPr>
      </p:pic>
      <p:pic>
        <p:nvPicPr>
          <p:cNvPr id="26" name="Εικόνα 25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65145922-EA87-9FE7-C86C-557DEF31FB1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6087215" y="-175091"/>
            <a:ext cx="980266" cy="1218302"/>
          </a:xfrm>
          <a:prstGeom prst="rect">
            <a:avLst/>
          </a:prstGeom>
        </p:spPr>
      </p:pic>
      <p:pic>
        <p:nvPicPr>
          <p:cNvPr id="27" name="Εικόνα 26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4882B1A-F31F-FF7C-C3F3-D3F61F4BE9E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3846877" y="-211231"/>
            <a:ext cx="980266" cy="1218302"/>
          </a:xfrm>
          <a:prstGeom prst="rect">
            <a:avLst/>
          </a:prstGeom>
        </p:spPr>
      </p:pic>
      <p:pic>
        <p:nvPicPr>
          <p:cNvPr id="28" name="Εικόνα 27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ACF09CC6-533E-0BF7-7287-A8BBEA0DB8F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8069567" y="-82975"/>
            <a:ext cx="980266" cy="961790"/>
          </a:xfrm>
          <a:prstGeom prst="rect">
            <a:avLst/>
          </a:prstGeom>
        </p:spPr>
      </p:pic>
      <p:pic>
        <p:nvPicPr>
          <p:cNvPr id="29" name="Εικόνα 28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B47CAED7-0D26-84CB-CD5F-FFC026BC026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9892810" y="-33582"/>
            <a:ext cx="980266" cy="961790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CD957A83-0AEC-AAA2-4CDC-6E22D519A868}"/>
              </a:ext>
            </a:extLst>
          </p:cNvPr>
          <p:cNvSpPr/>
          <p:nvPr/>
        </p:nvSpPr>
        <p:spPr>
          <a:xfrm>
            <a:off x="64952" y="271182"/>
            <a:ext cx="12030650" cy="52605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400" b="1" baseline="30000" dirty="0"/>
          </a:p>
          <a:p>
            <a:pPr algn="ctr"/>
            <a:r>
              <a:rPr lang="el-GR" sz="3200" b="1" dirty="0"/>
              <a:t>25</a:t>
            </a:r>
            <a:r>
              <a:rPr lang="el-GR" sz="3200" b="1" baseline="30000" dirty="0"/>
              <a:t>ο</a:t>
            </a:r>
            <a:r>
              <a:rPr lang="el-GR" sz="3200" b="1" dirty="0"/>
              <a:t> ΜΑΘΗΜΑ :  </a:t>
            </a:r>
            <a:r>
              <a:rPr lang="el-GR" sz="3600" b="1" dirty="0">
                <a:effectLst/>
                <a:ea typeface="Calibri" panose="020F0502020204030204" pitchFamily="34" charset="0"/>
              </a:rPr>
              <a:t>Συνέπειες</a:t>
            </a:r>
            <a:r>
              <a:rPr lang="el-GR" sz="3600" dirty="0">
                <a:ea typeface="Calibri" panose="020F0502020204030204" pitchFamily="34" charset="0"/>
              </a:rPr>
              <a:t>  </a:t>
            </a:r>
            <a:r>
              <a:rPr lang="el-GR" sz="3600" b="1" dirty="0">
                <a:effectLst/>
                <a:ea typeface="Calibri" panose="020F0502020204030204" pitchFamily="34" charset="0"/>
              </a:rPr>
              <a:t>Β΄ </a:t>
            </a:r>
            <a:r>
              <a:rPr lang="el-GR" sz="3600" b="1" dirty="0">
                <a:ea typeface="Calibri" panose="020F0502020204030204" pitchFamily="34" charset="0"/>
              </a:rPr>
              <a:t>Ε</a:t>
            </a:r>
            <a:r>
              <a:rPr lang="el-GR" sz="3600" b="1" dirty="0">
                <a:effectLst/>
                <a:ea typeface="Calibri" panose="020F0502020204030204" pitchFamily="34" charset="0"/>
              </a:rPr>
              <a:t>λληνικού </a:t>
            </a:r>
            <a:r>
              <a:rPr lang="el-GR" sz="3600" b="1" dirty="0">
                <a:ea typeface="Calibri" panose="020F0502020204030204" pitchFamily="34" charset="0"/>
              </a:rPr>
              <a:t>Α</a:t>
            </a:r>
            <a:r>
              <a:rPr lang="el-GR" sz="3600" b="1" dirty="0">
                <a:effectLst/>
                <a:ea typeface="Calibri" panose="020F0502020204030204" pitchFamily="34" charset="0"/>
              </a:rPr>
              <a:t>ποικισμού</a:t>
            </a:r>
          </a:p>
          <a:p>
            <a:r>
              <a:rPr lang="el-GR" sz="2000" b="1" u="sng" dirty="0">
                <a:effectLst/>
                <a:ea typeface="Calibri" panose="020F0502020204030204" pitchFamily="34" charset="0"/>
              </a:rPr>
              <a:t>Οικονομικές</a:t>
            </a:r>
            <a:r>
              <a:rPr lang="el-GR" sz="2000" b="1" dirty="0">
                <a:effectLst/>
                <a:ea typeface="Calibri" panose="020F0502020204030204" pitchFamily="34" charset="0"/>
              </a:rPr>
              <a:t>: </a:t>
            </a:r>
            <a:endParaRPr lang="el-CY" sz="2000" dirty="0">
              <a:effectLst/>
              <a:ea typeface="Calibri" panose="020F0502020204030204" pitchFamily="34" charset="0"/>
            </a:endParaRPr>
          </a:p>
          <a:p>
            <a:pPr lvl="0">
              <a:lnSpc>
                <a:spcPct val="110000"/>
              </a:lnSpc>
              <a:tabLst>
                <a:tab pos="180340" algn="l"/>
              </a:tabLst>
            </a:pPr>
            <a:r>
              <a:rPr lang="el-GR" sz="20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Αναπτύχθηκε το </a:t>
            </a:r>
            <a:r>
              <a:rPr lang="el-GR" sz="2000" b="1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εμπόριο</a:t>
            </a:r>
            <a:r>
              <a:rPr lang="el-GR" sz="20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el-CY" sz="2000" dirty="0">
              <a:effectLst/>
              <a:ea typeface="Calibri" panose="020F0502020204030204" pitchFamily="34" charset="0"/>
            </a:endParaRPr>
          </a:p>
          <a:p>
            <a:pPr lvl="0">
              <a:lnSpc>
                <a:spcPct val="110000"/>
              </a:lnSpc>
              <a:tabLst>
                <a:tab pos="180340" algn="l"/>
              </a:tabLst>
            </a:pPr>
            <a:r>
              <a:rPr lang="el-GR" sz="20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Αναπτύχθηκε η </a:t>
            </a:r>
            <a:r>
              <a:rPr lang="el-GR" sz="2000" b="1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ναυπηγική</a:t>
            </a:r>
            <a:r>
              <a:rPr lang="el-GR" sz="2000" b="1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τέχνη /</a:t>
            </a:r>
            <a:r>
              <a:rPr lang="el-GR" sz="2000" b="1" i="0" dirty="0">
                <a:solidFill>
                  <a:srgbClr val="1F1F1F"/>
                </a:solidFill>
                <a:effectLst/>
              </a:rPr>
              <a:t>κατασκευή πλοίων.</a:t>
            </a:r>
            <a:endParaRPr lang="el-CY" sz="2000" b="1" dirty="0">
              <a:effectLst/>
              <a:ea typeface="Calibri" panose="020F0502020204030204" pitchFamily="34" charset="0"/>
            </a:endParaRPr>
          </a:p>
          <a:p>
            <a:pPr lvl="0">
              <a:lnSpc>
                <a:spcPct val="110000"/>
              </a:lnSpc>
              <a:tabLst>
                <a:tab pos="180340" algn="l"/>
              </a:tabLst>
            </a:pPr>
            <a:r>
              <a:rPr lang="el-GR" sz="20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Άρχισαν να κόβονται τα πρώτα </a:t>
            </a:r>
            <a:r>
              <a:rPr lang="el-GR" sz="2000" b="1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νομίσματα</a:t>
            </a:r>
            <a:r>
              <a:rPr lang="el-GR" sz="20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el-GR" sz="2000" kern="12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lvl="0">
              <a:lnSpc>
                <a:spcPct val="110000"/>
              </a:lnSpc>
              <a:tabLst>
                <a:tab pos="180340" algn="l"/>
              </a:tabLst>
            </a:pPr>
            <a:r>
              <a:rPr lang="el-GR" sz="2000" b="1" u="sng" dirty="0">
                <a:effectLst/>
                <a:ea typeface="Calibri" panose="020F0502020204030204" pitchFamily="34" charset="0"/>
              </a:rPr>
              <a:t>Κοινωνικές</a:t>
            </a:r>
            <a:r>
              <a:rPr lang="el-GR" sz="2000" b="1" dirty="0">
                <a:effectLst/>
                <a:ea typeface="Calibri" panose="020F0502020204030204" pitchFamily="34" charset="0"/>
              </a:rPr>
              <a:t>:</a:t>
            </a:r>
            <a:endParaRPr lang="el-CY" sz="2000" dirty="0">
              <a:effectLst/>
              <a:ea typeface="Calibri" panose="020F0502020204030204" pitchFamily="34" charset="0"/>
            </a:endParaRPr>
          </a:p>
          <a:p>
            <a:pPr lvl="0">
              <a:lnSpc>
                <a:spcPct val="115000"/>
              </a:lnSpc>
            </a:pPr>
            <a:r>
              <a:rPr lang="el-GR" sz="2000" dirty="0">
                <a:effectLst/>
                <a:ea typeface="Calibri" panose="020F0502020204030204" pitchFamily="34" charset="0"/>
              </a:rPr>
              <a:t>Η ανάπτυξη της </a:t>
            </a:r>
            <a:r>
              <a:rPr lang="el-GR" sz="2000" b="1" dirty="0">
                <a:effectLst/>
                <a:ea typeface="Calibri" panose="020F0502020204030204" pitchFamily="34" charset="0"/>
              </a:rPr>
              <a:t>αγγειοπλαστικής</a:t>
            </a:r>
            <a:r>
              <a:rPr lang="el-GR" sz="2000" dirty="0">
                <a:effectLst/>
                <a:ea typeface="Calibri" panose="020F0502020204030204" pitchFamily="34" charset="0"/>
              </a:rPr>
              <a:t> έδωσε την ευκαιρία σε πολλούς ζωγράφους να αξιοποιήσουν το ταλέντο τους. </a:t>
            </a:r>
            <a:endParaRPr lang="el-CY" sz="2000" dirty="0">
              <a:effectLst/>
              <a:ea typeface="Calibri" panose="020F0502020204030204" pitchFamily="34" charset="0"/>
            </a:endParaRPr>
          </a:p>
          <a:p>
            <a:pPr lvl="0">
              <a:lnSpc>
                <a:spcPct val="115000"/>
              </a:lnSpc>
            </a:pPr>
            <a:r>
              <a:rPr lang="el-GR" sz="20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Δημιουργήθηκε μια νέα οικονομικά ισχυρή τάξη πολιτών (</a:t>
            </a:r>
            <a:r>
              <a:rPr lang="el-GR" sz="2000" b="1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έμποροι, κάπηλοι-μικρέμποροι, βιοτέχνες, πλοιοκτήτες</a:t>
            </a:r>
            <a:r>
              <a:rPr lang="el-GR" sz="20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).</a:t>
            </a:r>
            <a:endParaRPr lang="el-GR" sz="2000" kern="12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lvl="0">
              <a:lnSpc>
                <a:spcPct val="115000"/>
              </a:lnSpc>
            </a:pPr>
            <a:r>
              <a:rPr lang="el-GR" sz="2000" b="1" u="sng" dirty="0">
                <a:effectLst/>
                <a:ea typeface="Calibri" panose="020F0502020204030204" pitchFamily="34" charset="0"/>
              </a:rPr>
              <a:t>Πολιτικές</a:t>
            </a:r>
            <a:r>
              <a:rPr lang="el-GR" sz="2000" b="1" dirty="0">
                <a:effectLst/>
                <a:ea typeface="Calibri" panose="020F0502020204030204" pitchFamily="34" charset="0"/>
              </a:rPr>
              <a:t>:</a:t>
            </a:r>
            <a:endParaRPr lang="el-CY" sz="2000" dirty="0">
              <a:effectLst/>
              <a:ea typeface="Calibri" panose="020F0502020204030204" pitchFamily="34" charset="0"/>
            </a:endParaRPr>
          </a:p>
          <a:p>
            <a:pPr lvl="0">
              <a:lnSpc>
                <a:spcPct val="115000"/>
              </a:lnSpc>
            </a:pPr>
            <a:r>
              <a:rPr lang="el-GR" sz="2000" kern="1200" dirty="0">
                <a:effectLst/>
                <a:ea typeface="Times New Roman" panose="02020603050405020304" pitchFamily="18" charset="0"/>
              </a:rPr>
              <a:t>Η νέα οικονομικά ισχυρή τάξη πολιτών (έμποροι, βιοτέχνες, πλοιοκτήτες) που άρχισε να </a:t>
            </a:r>
            <a:r>
              <a:rPr lang="el-GR" sz="2000" b="1" kern="1200" dirty="0">
                <a:effectLst/>
                <a:ea typeface="Times New Roman" panose="02020603050405020304" pitchFamily="18" charset="0"/>
              </a:rPr>
              <a:t>διεκδικεί πολιτικά δικαιώματα</a:t>
            </a:r>
            <a:r>
              <a:rPr lang="el-GR" sz="2000" kern="1200" dirty="0">
                <a:effectLst/>
                <a:ea typeface="Times New Roman" panose="02020603050405020304" pitchFamily="18" charset="0"/>
              </a:rPr>
              <a:t>.</a:t>
            </a:r>
            <a:endParaRPr lang="el-CY" sz="2000" dirty="0">
              <a:effectLst/>
              <a:ea typeface="Calibri" panose="020F0502020204030204" pitchFamily="34" charset="0"/>
            </a:endParaRPr>
          </a:p>
          <a:p>
            <a:pPr algn="ctr"/>
            <a:endParaRPr lang="en-US" sz="1400" u="sng" dirty="0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6C659B4A-C569-7286-DDFB-3A9AA2CD877E}"/>
              </a:ext>
            </a:extLst>
          </p:cNvPr>
          <p:cNvSpPr/>
          <p:nvPr/>
        </p:nvSpPr>
        <p:spPr>
          <a:xfrm>
            <a:off x="1817192" y="5774486"/>
            <a:ext cx="3941898" cy="8411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l-CY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800" dirty="0" err="1"/>
              <a:t>Δρ</a:t>
            </a:r>
            <a:r>
              <a:rPr lang="el-GR" sz="1800" dirty="0"/>
              <a:t> Ελένη  Χαραλάμπους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hlinkClick r:id="rId15"/>
              </a:rPr>
              <a:t>elenecharalampous72@gmail.com</a:t>
            </a:r>
            <a:endParaRPr lang="el-GR" sz="1800" dirty="0">
              <a:solidFill>
                <a:schemeClr val="tx1"/>
              </a:solidFill>
            </a:endParaRPr>
          </a:p>
          <a:p>
            <a:pPr algn="ctr"/>
            <a:r>
              <a:rPr lang="en-US" dirty="0"/>
              <a:t>https://www.e-charalambous.com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88939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6CAE7-E926-C5E1-883F-C0A5D7671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2024 Απλό Μικρό Ημερολόγιο Γραφείου Kawaii Φοιτητικό - Temu Greece">
            <a:extLst>
              <a:ext uri="{FF2B5EF4-FFF2-40B4-BE49-F238E27FC236}">
                <a16:creationId xmlns:a16="http://schemas.microsoft.com/office/drawing/2014/main" id="{FA0655E6-4D6A-19AC-CC63-074A91374B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E5BCB4E3-948A-CB9D-03C5-4A2E7F9766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271" t="1256" r="51196" b="52222"/>
          <a:stretch/>
        </p:blipFill>
        <p:spPr>
          <a:xfrm>
            <a:off x="409807" y="-183374"/>
            <a:ext cx="11829585" cy="6620107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A71397D6-11B5-C04D-AB6E-1C08BF3A87BD}"/>
              </a:ext>
            </a:extLst>
          </p:cNvPr>
          <p:cNvSpPr/>
          <p:nvPr/>
        </p:nvSpPr>
        <p:spPr>
          <a:xfrm>
            <a:off x="333606" y="0"/>
            <a:ext cx="11858393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70026A61-4C76-D9CC-7C8C-F0C1146BEA51}"/>
              </a:ext>
            </a:extLst>
          </p:cNvPr>
          <p:cNvSpPr/>
          <p:nvPr/>
        </p:nvSpPr>
        <p:spPr>
          <a:xfrm>
            <a:off x="304799" y="6092959"/>
            <a:ext cx="6019801" cy="65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69E32009-F422-CF69-1E5C-71C000E30B8A}"/>
              </a:ext>
            </a:extLst>
          </p:cNvPr>
          <p:cNvSpPr/>
          <p:nvPr/>
        </p:nvSpPr>
        <p:spPr>
          <a:xfrm rot="5400000" flipV="1">
            <a:off x="-2997089" y="2997088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80EBC783-0888-50CF-B17F-6680709F41AF}"/>
              </a:ext>
            </a:extLst>
          </p:cNvPr>
          <p:cNvSpPr/>
          <p:nvPr/>
        </p:nvSpPr>
        <p:spPr>
          <a:xfrm rot="5400000" flipV="1">
            <a:off x="8302281" y="2997087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2" name="Εικόνα 11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189A2C89-DFD8-EBDF-4E06-E650D3FABE8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54985" y="5218430"/>
            <a:ext cx="1507223" cy="1687288"/>
          </a:xfrm>
          <a:prstGeom prst="rect">
            <a:avLst/>
          </a:prstGeom>
        </p:spPr>
      </p:pic>
      <p:pic>
        <p:nvPicPr>
          <p:cNvPr id="14" name="Εικόνα 1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B9846FBF-4C48-CDB4-F77B-411E02792B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-319715" y="3255010"/>
            <a:ext cx="2384332" cy="1687287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A78B84CE-A71A-2E02-CBE1-CD7E87931E5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0" y="-42819"/>
            <a:ext cx="1726436" cy="2946266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1E3C83B2-C82D-81C4-16A0-3659B007B4F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10428305" y="-42819"/>
            <a:ext cx="1716095" cy="2946266"/>
          </a:xfrm>
          <a:prstGeom prst="rect">
            <a:avLst/>
          </a:prstGeom>
        </p:spPr>
      </p:pic>
      <p:pic>
        <p:nvPicPr>
          <p:cNvPr id="18" name="Εικόνα 17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A4ED7AFD-30AE-3F13-B25A-726BC58A8F0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9719431" y="3649465"/>
            <a:ext cx="3306626" cy="1687287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45B2A922-6EB5-8786-1E53-506C93DD866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635192" y="5192653"/>
            <a:ext cx="765040" cy="2565650"/>
          </a:xfrm>
          <a:prstGeom prst="rect">
            <a:avLst/>
          </a:prstGeom>
        </p:spPr>
      </p:pic>
      <p:pic>
        <p:nvPicPr>
          <p:cNvPr id="20" name="Εικόνα 19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3E8F2BB5-A65D-E9CD-B4F2-4A46BE00BD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4192446" y="6092959"/>
            <a:ext cx="7934601" cy="765040"/>
          </a:xfrm>
          <a:prstGeom prst="rect">
            <a:avLst/>
          </a:prstGeom>
        </p:spPr>
      </p:pic>
      <p:pic>
        <p:nvPicPr>
          <p:cNvPr id="21" name="Εικόνα 20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B2B6097E-6B84-8D17-C9D7-D14C23E67D1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706858" y="-2195"/>
            <a:ext cx="980266" cy="961790"/>
          </a:xfrm>
          <a:prstGeom prst="rect">
            <a:avLst/>
          </a:prstGeom>
        </p:spPr>
      </p:pic>
      <p:pic>
        <p:nvPicPr>
          <p:cNvPr id="22" name="Εικόνα 21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9C0D4266-F4E3-63FC-28BB-E426CA04390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715710" y="-114207"/>
            <a:ext cx="980267" cy="1055916"/>
          </a:xfrm>
          <a:prstGeom prst="rect">
            <a:avLst/>
          </a:prstGeom>
        </p:spPr>
      </p:pic>
      <p:pic>
        <p:nvPicPr>
          <p:cNvPr id="23" name="Εικόνα 22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90C2ACAD-9EA9-4A19-36EC-010ACC7E0B0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4974487" y="-156520"/>
            <a:ext cx="980267" cy="1055916"/>
          </a:xfrm>
          <a:prstGeom prst="rect">
            <a:avLst/>
          </a:prstGeom>
        </p:spPr>
      </p:pic>
      <p:pic>
        <p:nvPicPr>
          <p:cNvPr id="24" name="Εικόνα 2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ACA2E765-D4AD-8A55-BA7C-1B990E98AB39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7151437" y="-28947"/>
            <a:ext cx="980267" cy="1055916"/>
          </a:xfrm>
          <a:prstGeom prst="rect">
            <a:avLst/>
          </a:prstGeom>
        </p:spPr>
      </p:pic>
      <p:pic>
        <p:nvPicPr>
          <p:cNvPr id="25" name="Εικόνα 24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732EB01-B271-36D1-165F-2D9E1EABD3F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8960278" y="-64578"/>
            <a:ext cx="980267" cy="1055916"/>
          </a:xfrm>
          <a:prstGeom prst="rect">
            <a:avLst/>
          </a:prstGeom>
        </p:spPr>
      </p:pic>
      <p:pic>
        <p:nvPicPr>
          <p:cNvPr id="26" name="Εικόνα 25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0CAC6945-4685-C825-E79D-A13398B76A4C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6087215" y="-175091"/>
            <a:ext cx="980266" cy="1218302"/>
          </a:xfrm>
          <a:prstGeom prst="rect">
            <a:avLst/>
          </a:prstGeom>
        </p:spPr>
      </p:pic>
      <p:pic>
        <p:nvPicPr>
          <p:cNvPr id="27" name="Εικόνα 26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62209697-6BD8-758C-76D9-42A48AF9A55E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3846877" y="-211231"/>
            <a:ext cx="980266" cy="1218302"/>
          </a:xfrm>
          <a:prstGeom prst="rect">
            <a:avLst/>
          </a:prstGeom>
        </p:spPr>
      </p:pic>
      <p:pic>
        <p:nvPicPr>
          <p:cNvPr id="28" name="Εικόνα 27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E617B566-1723-BF3B-D147-9EAFD89B003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8069567" y="-82975"/>
            <a:ext cx="980266" cy="961790"/>
          </a:xfrm>
          <a:prstGeom prst="rect">
            <a:avLst/>
          </a:prstGeom>
        </p:spPr>
      </p:pic>
      <p:pic>
        <p:nvPicPr>
          <p:cNvPr id="29" name="Εικόνα 28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2A65C907-FED5-540F-77C9-9C8F49F5C66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9892810" y="-33582"/>
            <a:ext cx="980266" cy="961790"/>
          </a:xfrm>
          <a:prstGeom prst="rect">
            <a:avLst/>
          </a:prstGeom>
        </p:spPr>
      </p:pic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B910621B-2D83-D624-C785-812A7638C359}"/>
              </a:ext>
            </a:extLst>
          </p:cNvPr>
          <p:cNvSpPr/>
          <p:nvPr/>
        </p:nvSpPr>
        <p:spPr>
          <a:xfrm>
            <a:off x="235772" y="153256"/>
            <a:ext cx="11629689" cy="629150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b="1" kern="100" dirty="0">
                <a:solidFill>
                  <a:srgbClr val="FF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Ποιες  δυσκολίες  συναντήσατε και πώς  καταφέρατε να </a:t>
            </a:r>
            <a:r>
              <a:rPr lang="el-GR" sz="4000" b="1" kern="100" dirty="0" err="1">
                <a:solidFill>
                  <a:srgbClr val="FF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αντεπεξέλθετε</a:t>
            </a:r>
            <a:r>
              <a:rPr lang="el-GR" sz="4000" b="1" kern="100" dirty="0">
                <a:solidFill>
                  <a:srgbClr val="FF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εσείς και η οικογένειά σας;</a:t>
            </a:r>
          </a:p>
          <a:p>
            <a:pPr algn="ctr"/>
            <a:endParaRPr lang="el-GR" sz="4000" b="1" kern="100" dirty="0">
              <a:solidFill>
                <a:srgbClr val="FF0000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l-GR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l-GR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l-GR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l-GR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l-GR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l-GR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l-GR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l-GR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l-GR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l-GR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l-CY" dirty="0"/>
          </a:p>
        </p:txBody>
      </p:sp>
      <p:pic>
        <p:nvPicPr>
          <p:cNvPr id="2050" name="Picture 2" descr="Ξεχώρισε η σημαιοφόρος με τη μαντίλα στην παρέλαση στο Σύνταγμα">
            <a:extLst>
              <a:ext uri="{FF2B5EF4-FFF2-40B4-BE49-F238E27FC236}">
                <a16:creationId xmlns:a16="http://schemas.microsoft.com/office/drawing/2014/main" id="{D352521F-8591-0E00-C44D-009F43DA8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758" y="2839795"/>
            <a:ext cx="3157436" cy="304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wa Syrian Restaurant, Λευκωσία - Κριτικές εστιατορίων - Tripadvisor">
            <a:extLst>
              <a:ext uri="{FF2B5EF4-FFF2-40B4-BE49-F238E27FC236}">
                <a16:creationId xmlns:a16="http://schemas.microsoft.com/office/drawing/2014/main" id="{DCDBFD62-05C7-AA3D-F187-6293128FF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315" y="2839794"/>
            <a:ext cx="3239686" cy="304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Κύματα προσφύγων από την Ουκρανία">
            <a:extLst>
              <a:ext uri="{FF2B5EF4-FFF2-40B4-BE49-F238E27FC236}">
                <a16:creationId xmlns:a16="http://schemas.microsoft.com/office/drawing/2014/main" id="{C71AD28A-652D-13EA-F1A7-099CDF265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437" y="2855863"/>
            <a:ext cx="3857755" cy="307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587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4C119-EBEF-E5AA-DD53-72131EBEF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2024 Απλό Μικρό Ημερολόγιο Γραφείου Kawaii Φοιτητικό - Temu Greece">
            <a:extLst>
              <a:ext uri="{FF2B5EF4-FFF2-40B4-BE49-F238E27FC236}">
                <a16:creationId xmlns:a16="http://schemas.microsoft.com/office/drawing/2014/main" id="{AAB9D8CB-62E6-B607-D2F2-2B0D8DA7E8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DB888AF8-790B-05BB-70B6-F72C3A873152}"/>
              </a:ext>
            </a:extLst>
          </p:cNvPr>
          <p:cNvSpPr/>
          <p:nvPr/>
        </p:nvSpPr>
        <p:spPr>
          <a:xfrm>
            <a:off x="333606" y="0"/>
            <a:ext cx="11858393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0E2328B7-F13F-E1FF-D12E-5C9F40725630}"/>
              </a:ext>
            </a:extLst>
          </p:cNvPr>
          <p:cNvSpPr/>
          <p:nvPr/>
        </p:nvSpPr>
        <p:spPr>
          <a:xfrm>
            <a:off x="304799" y="6092959"/>
            <a:ext cx="6019801" cy="65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0E229A6A-143C-EE11-4BE5-EF92DC6D55DF}"/>
              </a:ext>
            </a:extLst>
          </p:cNvPr>
          <p:cNvSpPr/>
          <p:nvPr/>
        </p:nvSpPr>
        <p:spPr>
          <a:xfrm rot="5400000" flipV="1">
            <a:off x="-2997089" y="2997088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1967E99A-6C21-0085-7F84-AE877CEF9791}"/>
              </a:ext>
            </a:extLst>
          </p:cNvPr>
          <p:cNvSpPr/>
          <p:nvPr/>
        </p:nvSpPr>
        <p:spPr>
          <a:xfrm rot="5400000" flipV="1">
            <a:off x="8302281" y="2997087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2" name="Εικόνα 11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AC72055E-575F-E7CF-F910-67310DEA5EB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54985" y="5218430"/>
            <a:ext cx="1507223" cy="1687288"/>
          </a:xfrm>
          <a:prstGeom prst="rect">
            <a:avLst/>
          </a:prstGeom>
        </p:spPr>
      </p:pic>
      <p:pic>
        <p:nvPicPr>
          <p:cNvPr id="14" name="Εικόνα 1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2B5A965F-EC18-52E4-C969-D776C2F45A7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-319715" y="3255010"/>
            <a:ext cx="2384332" cy="1687287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1E91E53B-7779-523A-F072-1D2C4634E6D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0" y="-42819"/>
            <a:ext cx="1726436" cy="2946266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74BDD88D-9AB8-B176-EAE3-56BD5AAA0A1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10428305" y="-42819"/>
            <a:ext cx="1716095" cy="2946266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7F3A3946-96F6-C6D4-3B09-6D81FD449CB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635192" y="5192653"/>
            <a:ext cx="765040" cy="2565650"/>
          </a:xfrm>
          <a:prstGeom prst="rect">
            <a:avLst/>
          </a:prstGeom>
        </p:spPr>
      </p:pic>
      <p:pic>
        <p:nvPicPr>
          <p:cNvPr id="20" name="Εικόνα 19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CF21FFE6-846F-8545-D591-5E8140C707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4192446" y="6092959"/>
            <a:ext cx="7934601" cy="765040"/>
          </a:xfrm>
          <a:prstGeom prst="rect">
            <a:avLst/>
          </a:prstGeom>
        </p:spPr>
      </p:pic>
      <p:pic>
        <p:nvPicPr>
          <p:cNvPr id="21" name="Εικόνα 20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ADE331AE-497C-796D-3A83-85B9BD10029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706858" y="-2195"/>
            <a:ext cx="980266" cy="961790"/>
          </a:xfrm>
          <a:prstGeom prst="rect">
            <a:avLst/>
          </a:prstGeom>
        </p:spPr>
      </p:pic>
      <p:pic>
        <p:nvPicPr>
          <p:cNvPr id="22" name="Εικόνα 21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9F5DE7C9-DDF0-CE8A-54D6-66212C4768D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715710" y="-114207"/>
            <a:ext cx="980267" cy="1055916"/>
          </a:xfrm>
          <a:prstGeom prst="rect">
            <a:avLst/>
          </a:prstGeom>
        </p:spPr>
      </p:pic>
      <p:pic>
        <p:nvPicPr>
          <p:cNvPr id="23" name="Εικόνα 22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81FAE08C-30C5-ABFA-1BFB-D742027A85F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4974487" y="-156520"/>
            <a:ext cx="980267" cy="1055916"/>
          </a:xfrm>
          <a:prstGeom prst="rect">
            <a:avLst/>
          </a:prstGeom>
        </p:spPr>
      </p:pic>
      <p:pic>
        <p:nvPicPr>
          <p:cNvPr id="24" name="Εικόνα 2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D152D520-BC19-6DD3-7649-24F88C7D28B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7151437" y="-28947"/>
            <a:ext cx="980267" cy="1055916"/>
          </a:xfrm>
          <a:prstGeom prst="rect">
            <a:avLst/>
          </a:prstGeom>
        </p:spPr>
      </p:pic>
      <p:pic>
        <p:nvPicPr>
          <p:cNvPr id="25" name="Εικόνα 24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295B005C-37B6-1795-5E89-9A488040FD1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8960278" y="-64578"/>
            <a:ext cx="980267" cy="1055916"/>
          </a:xfrm>
          <a:prstGeom prst="rect">
            <a:avLst/>
          </a:prstGeom>
        </p:spPr>
      </p:pic>
      <p:pic>
        <p:nvPicPr>
          <p:cNvPr id="26" name="Εικόνα 25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2F8CF042-4418-3846-2EF0-552938B1429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6087215" y="-175091"/>
            <a:ext cx="980266" cy="1218302"/>
          </a:xfrm>
          <a:prstGeom prst="rect">
            <a:avLst/>
          </a:prstGeom>
        </p:spPr>
      </p:pic>
      <p:pic>
        <p:nvPicPr>
          <p:cNvPr id="27" name="Εικόνα 26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D5794F6E-53D5-C897-718C-2E609305002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3846877" y="-211231"/>
            <a:ext cx="980266" cy="1218302"/>
          </a:xfrm>
          <a:prstGeom prst="rect">
            <a:avLst/>
          </a:prstGeom>
        </p:spPr>
      </p:pic>
      <p:pic>
        <p:nvPicPr>
          <p:cNvPr id="28" name="Εικόνα 27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25E3A6C7-57BD-6266-7233-1928933E5FD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8069567" y="-82975"/>
            <a:ext cx="980266" cy="961790"/>
          </a:xfrm>
          <a:prstGeom prst="rect">
            <a:avLst/>
          </a:prstGeom>
        </p:spPr>
      </p:pic>
      <p:pic>
        <p:nvPicPr>
          <p:cNvPr id="29" name="Εικόνα 28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D9EC45B1-DD5D-47AA-11C2-306C551ADCA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9892810" y="-33582"/>
            <a:ext cx="980266" cy="961790"/>
          </a:xfrm>
          <a:prstGeom prst="rect">
            <a:avLst/>
          </a:prstGeom>
        </p:spPr>
      </p:pic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55586A5A-6344-E633-A636-91FAEF4599D4}"/>
              </a:ext>
            </a:extLst>
          </p:cNvPr>
          <p:cNvSpPr/>
          <p:nvPr/>
        </p:nvSpPr>
        <p:spPr>
          <a:xfrm>
            <a:off x="217456" y="1021399"/>
            <a:ext cx="11974543" cy="1766708"/>
          </a:xfrm>
          <a:prstGeom prst="roundRect">
            <a:avLst>
              <a:gd name="adj" fmla="val 20727"/>
            </a:avLst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3200" b="1" kern="100" dirty="0">
              <a:solidFill>
                <a:srgbClr val="FF0000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l-GR" sz="3200" b="1" kern="100" dirty="0">
              <a:solidFill>
                <a:srgbClr val="FF0000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l-GR" sz="3200" b="1" kern="100" dirty="0">
                <a:solidFill>
                  <a:srgbClr val="FF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Η </a:t>
            </a:r>
            <a:r>
              <a:rPr lang="el-CY" sz="3200" b="1" kern="100" dirty="0">
                <a:solidFill>
                  <a:srgbClr val="FF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α</a:t>
            </a:r>
            <a:r>
              <a:rPr lang="el-CY" sz="3200" b="1" kern="100" dirty="0" err="1">
                <a:solidFill>
                  <a:srgbClr val="FF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νάγκη</a:t>
            </a:r>
            <a:r>
              <a:rPr lang="el-CY" sz="3200" b="1" kern="100" dirty="0">
                <a:solidFill>
                  <a:srgbClr val="FF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των ξενιτεμένων α</a:t>
            </a:r>
            <a:r>
              <a:rPr lang="el-CY" sz="3200" b="1" kern="100" dirty="0" err="1">
                <a:solidFill>
                  <a:srgbClr val="FF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νθρώ</a:t>
            </a:r>
            <a:r>
              <a:rPr lang="el-CY" sz="3200" b="1" kern="100" dirty="0">
                <a:solidFill>
                  <a:srgbClr val="FF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πων να διατηρούν στενούς δεσμούς με την πατρίδα τους</a:t>
            </a:r>
            <a:r>
              <a:rPr lang="el-GR" sz="3200" b="1" kern="100" dirty="0">
                <a:solidFill>
                  <a:srgbClr val="FF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: Η δική σου  εμπειρία.</a:t>
            </a:r>
          </a:p>
          <a:p>
            <a:pPr algn="ctr"/>
            <a:endParaRPr lang="el-GR" b="1" kern="100" dirty="0">
              <a:solidFill>
                <a:srgbClr val="FF0000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l-GR" b="1" kern="100" dirty="0">
              <a:solidFill>
                <a:srgbClr val="FF0000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l-GR" b="1" kern="100" dirty="0">
              <a:solidFill>
                <a:srgbClr val="FF0000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l-CY" b="1" kern="100" dirty="0">
              <a:solidFill>
                <a:srgbClr val="FF0000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l-CY" dirty="0"/>
          </a:p>
        </p:txBody>
      </p:sp>
      <p:pic>
        <p:nvPicPr>
          <p:cNvPr id="3074" name="Picture 2" descr="H Κύπρος εάλω - Αυστηρή μεταναστευτική πολιτική ΕΔΩ &amp; ΤΩΡΑ! - Εθνικό Λαϊκό  Μέτωπο (Ε.ΛΑ.Μ.)">
            <a:extLst>
              <a:ext uri="{FF2B5EF4-FFF2-40B4-BE49-F238E27FC236}">
                <a16:creationId xmlns:a16="http://schemas.microsoft.com/office/drawing/2014/main" id="{3B7DE492-2EC7-5D08-818C-484ED6452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" y="3142930"/>
            <a:ext cx="4618902" cy="3477176"/>
          </a:xfrm>
          <a:prstGeom prst="rect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Τα 10 καλύτερα αραβικά εστιατόρια - Λευκωσία - Tripadvisor">
            <a:extLst>
              <a:ext uri="{FF2B5EF4-FFF2-40B4-BE49-F238E27FC236}">
                <a16:creationId xmlns:a16="http://schemas.microsoft.com/office/drawing/2014/main" id="{977736E5-06F7-62CC-27A4-6F575E30B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060" y="3142930"/>
            <a:ext cx="3728291" cy="3477176"/>
          </a:xfrm>
          <a:prstGeom prst="rect">
            <a:avLst/>
          </a:prstGeom>
          <a:noFill/>
          <a:ln w="76200"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Σύριοι στην Κύπρο: Εξέφρασαν ενδιαφέρον για επιστροφή στη Συρία - Επιστολή  στον Υφ. Μετανάστευσης για συνδρομή">
            <a:extLst>
              <a:ext uri="{FF2B5EF4-FFF2-40B4-BE49-F238E27FC236}">
                <a16:creationId xmlns:a16="http://schemas.microsoft.com/office/drawing/2014/main" id="{BB3BA295-A47E-B8CF-392A-513D80C27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442" y="3142929"/>
            <a:ext cx="3490750" cy="3477177"/>
          </a:xfrm>
          <a:prstGeom prst="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612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illustration of teacher asks her students questions | Premium Vector">
            <a:extLst>
              <a:ext uri="{FF2B5EF4-FFF2-40B4-BE49-F238E27FC236}">
                <a16:creationId xmlns:a16="http://schemas.microsoft.com/office/drawing/2014/main" id="{2918A539-5A3A-4CFE-864B-46E91FC30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4" y="188529"/>
            <a:ext cx="10604938" cy="586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3CADACD3-DAF9-46D0-AC54-4172ED789A9A}"/>
              </a:ext>
            </a:extLst>
          </p:cNvPr>
          <p:cNvSpPr/>
          <p:nvPr/>
        </p:nvSpPr>
        <p:spPr>
          <a:xfrm>
            <a:off x="935421" y="998483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A1276320-FA1C-4930-B504-C246C25096FF}"/>
              </a:ext>
            </a:extLst>
          </p:cNvPr>
          <p:cNvSpPr/>
          <p:nvPr/>
        </p:nvSpPr>
        <p:spPr>
          <a:xfrm>
            <a:off x="8697311" y="914400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1CE98F80-DBA3-40B6-A78E-B88CF0C44A10}"/>
              </a:ext>
            </a:extLst>
          </p:cNvPr>
          <p:cNvSpPr/>
          <p:nvPr/>
        </p:nvSpPr>
        <p:spPr>
          <a:xfrm>
            <a:off x="4997670" y="3026979"/>
            <a:ext cx="2953407" cy="261182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Γράψτε 3  σημαντικά  πράγματα που   σχετίζονται  με το σημερινό  μάθημα   </a:t>
            </a:r>
            <a:r>
              <a:rPr lang="el-GR" dirty="0"/>
              <a:t>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93141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Άκου τι έμαθα">
            <a:extLst>
              <a:ext uri="{FF2B5EF4-FFF2-40B4-BE49-F238E27FC236}">
                <a16:creationId xmlns:a16="http://schemas.microsoft.com/office/drawing/2014/main" id="{ED1D3F5A-8075-9631-9783-B8494C36A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535" y="100874"/>
            <a:ext cx="4093060" cy="27976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Φυσαλίδα ομιλίας: Έλλειψη 2">
            <a:extLst>
              <a:ext uri="{FF2B5EF4-FFF2-40B4-BE49-F238E27FC236}">
                <a16:creationId xmlns:a16="http://schemas.microsoft.com/office/drawing/2014/main" id="{014402A5-FF31-657A-F21F-BF3189FCA475}"/>
              </a:ext>
            </a:extLst>
          </p:cNvPr>
          <p:cNvSpPr/>
          <p:nvPr/>
        </p:nvSpPr>
        <p:spPr>
          <a:xfrm>
            <a:off x="240817" y="357024"/>
            <a:ext cx="4459770" cy="3700461"/>
          </a:xfrm>
          <a:prstGeom prst="wedgeEllipseCallou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b="1" u="sng" dirty="0">
                <a:solidFill>
                  <a:schemeClr val="tx1"/>
                </a:solidFill>
                <a:ea typeface="Calibri" panose="020F0502020204030204" pitchFamily="34" charset="0"/>
              </a:rPr>
              <a:t>Οικονομικές</a:t>
            </a:r>
            <a:endParaRPr lang="el-CY" sz="4000" b="1" dirty="0">
              <a:solidFill>
                <a:schemeClr val="tx1"/>
              </a:solidFill>
            </a:endParaRPr>
          </a:p>
        </p:txBody>
      </p:sp>
      <p:sp>
        <p:nvSpPr>
          <p:cNvPr id="5" name="Φυσαλίδα ομιλίας: Έλλειψη 4">
            <a:extLst>
              <a:ext uri="{FF2B5EF4-FFF2-40B4-BE49-F238E27FC236}">
                <a16:creationId xmlns:a16="http://schemas.microsoft.com/office/drawing/2014/main" id="{A560315D-FA12-6B0A-C948-427883BAA506}"/>
              </a:ext>
            </a:extLst>
          </p:cNvPr>
          <p:cNvSpPr/>
          <p:nvPr/>
        </p:nvSpPr>
        <p:spPr>
          <a:xfrm>
            <a:off x="3518182" y="3280861"/>
            <a:ext cx="3973233" cy="3008182"/>
          </a:xfrm>
          <a:prstGeom prst="wedgeEllipse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10000"/>
              </a:lnSpc>
              <a:tabLst>
                <a:tab pos="180340" algn="l"/>
              </a:tabLst>
            </a:pPr>
            <a:r>
              <a:rPr lang="el-GR" sz="4000" b="1" u="sng" dirty="0">
                <a:solidFill>
                  <a:schemeClr val="tx1"/>
                </a:solidFill>
                <a:ea typeface="Calibri" panose="020F0502020204030204" pitchFamily="34" charset="0"/>
              </a:rPr>
              <a:t>Κοινωνικές</a:t>
            </a:r>
            <a:endParaRPr lang="el-CY" sz="4000" dirty="0">
              <a:solidFill>
                <a:schemeClr val="tx1"/>
              </a:solidFill>
              <a:ea typeface="Calibri" panose="020F0502020204030204" pitchFamily="34" charset="0"/>
            </a:endParaRPr>
          </a:p>
        </p:txBody>
      </p:sp>
      <p:sp>
        <p:nvSpPr>
          <p:cNvPr id="2" name="Φυσαλίδα ομιλίας: Έλλειψη 1">
            <a:extLst>
              <a:ext uri="{FF2B5EF4-FFF2-40B4-BE49-F238E27FC236}">
                <a16:creationId xmlns:a16="http://schemas.microsoft.com/office/drawing/2014/main" id="{D0909EF5-9BED-2201-023E-3EC41FAEDBE0}"/>
              </a:ext>
            </a:extLst>
          </p:cNvPr>
          <p:cNvSpPr/>
          <p:nvPr/>
        </p:nvSpPr>
        <p:spPr>
          <a:xfrm>
            <a:off x="7721363" y="2352156"/>
            <a:ext cx="4459770" cy="3700461"/>
          </a:xfrm>
          <a:prstGeom prst="wedgeEllipseCallou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r>
              <a:rPr lang="el-GR" sz="4000" b="1" u="sng" dirty="0">
                <a:solidFill>
                  <a:schemeClr val="tx1"/>
                </a:solidFill>
                <a:ea typeface="Calibri" panose="020F0502020204030204" pitchFamily="34" charset="0"/>
              </a:rPr>
              <a:t>Πολιτικές</a:t>
            </a:r>
            <a:endParaRPr lang="el-CY" sz="4000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854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E83F3-5C69-EBF6-480E-924D4B03F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8585819-3445-38AD-62A2-75A6D19D5FAB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571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l-GR" dirty="0" err="1"/>
              <a:t>Αυτοαξιολόγηση</a:t>
            </a:r>
            <a:r>
              <a:rPr lang="el-GR" dirty="0"/>
              <a:t> στο σπίτι </a:t>
            </a:r>
            <a:endParaRPr lang="el-CY" dirty="0"/>
          </a:p>
        </p:txBody>
      </p:sp>
      <p:pic>
        <p:nvPicPr>
          <p:cNvPr id="2050" name="Picture 2" descr="Αυτοαξιολόγηση: Χρειάζονται ψύχραιμες και συνετές αντιδράσεις | Alfavita">
            <a:extLst>
              <a:ext uri="{FF2B5EF4-FFF2-40B4-BE49-F238E27FC236}">
                <a16:creationId xmlns:a16="http://schemas.microsoft.com/office/drawing/2014/main" id="{22E16BBA-3FCD-3FB1-48C0-819BA4B98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27995"/>
            <a:ext cx="10515600" cy="4631221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957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FA38F-C341-8B10-69A5-FA6DE68ED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3552D53A-3320-52F0-AA50-7A31C56EF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24DD450B-10DC-E7E5-0B78-D3F410B935F1}"/>
              </a:ext>
            </a:extLst>
          </p:cNvPr>
          <p:cNvSpPr/>
          <p:nvPr/>
        </p:nvSpPr>
        <p:spPr>
          <a:xfrm>
            <a:off x="-1" y="0"/>
            <a:ext cx="11868148" cy="13144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Μια συνέπεια του Β’ Ελληνικού  Αποικισμού  ήταν η ανάπτυξη του ____. 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BA26E1D1-E8C5-51E3-8158-D4C6587D9FF8}"/>
              </a:ext>
            </a:extLst>
          </p:cNvPr>
          <p:cNvSpPr/>
          <p:nvPr/>
        </p:nvSpPr>
        <p:spPr>
          <a:xfrm>
            <a:off x="2009772" y="4471987"/>
            <a:ext cx="9415462" cy="1085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4000" dirty="0"/>
          </a:p>
          <a:p>
            <a:pPr algn="ctr"/>
            <a:r>
              <a:rPr lang="el-GR" sz="4000" b="1" dirty="0"/>
              <a:t>8 γράμματα  </a:t>
            </a:r>
            <a:endParaRPr lang="el-CY" sz="4000" b="1" dirty="0"/>
          </a:p>
          <a:p>
            <a:pPr algn="ctr"/>
            <a:r>
              <a:rPr lang="el-GR" sz="4000" b="1" dirty="0"/>
              <a:t>  </a:t>
            </a:r>
            <a:endParaRPr lang="el-CY" sz="4000" b="1" dirty="0"/>
          </a:p>
        </p:txBody>
      </p:sp>
      <p:sp>
        <p:nvSpPr>
          <p:cNvPr id="2" name="Οβάλ 1">
            <a:extLst>
              <a:ext uri="{FF2B5EF4-FFF2-40B4-BE49-F238E27FC236}">
                <a16:creationId xmlns:a16="http://schemas.microsoft.com/office/drawing/2014/main" id="{7170D396-0D7A-5CCA-150B-2996AC617710}"/>
              </a:ext>
            </a:extLst>
          </p:cNvPr>
          <p:cNvSpPr/>
          <p:nvPr/>
        </p:nvSpPr>
        <p:spPr>
          <a:xfrm>
            <a:off x="5010150" y="5557837"/>
            <a:ext cx="2171700" cy="52863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656553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άρτης, βιβλίο, χαρτί&#10;&#10;Περιγραφή που δημιουργήθηκε αυτόματα">
            <a:extLst>
              <a:ext uri="{FF2B5EF4-FFF2-40B4-BE49-F238E27FC236}">
                <a16:creationId xmlns:a16="http://schemas.microsoft.com/office/drawing/2014/main" id="{91D0E1E3-6BDA-655A-1102-74807781B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6" r="11804" b="19413"/>
          <a:stretch/>
        </p:blipFill>
        <p:spPr>
          <a:xfrm>
            <a:off x="55310" y="0"/>
            <a:ext cx="12136690" cy="6696255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D4CA2F1A-3AFE-32C3-31C9-F749E8CF1813}"/>
              </a:ext>
            </a:extLst>
          </p:cNvPr>
          <p:cNvSpPr/>
          <p:nvPr/>
        </p:nvSpPr>
        <p:spPr>
          <a:xfrm>
            <a:off x="278294" y="0"/>
            <a:ext cx="11807691" cy="7837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Αθήνα 2005, σελ. 63.  </a:t>
            </a:r>
            <a:endParaRPr lang="el-C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724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0A880-6DE5-86F3-BB6A-E61D6199B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7045FF8C-0149-ABB8-BCAE-A7660A731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318C7476-3127-8155-6F0F-790D86C53582}"/>
              </a:ext>
            </a:extLst>
          </p:cNvPr>
          <p:cNvSpPr/>
          <p:nvPr/>
        </p:nvSpPr>
        <p:spPr>
          <a:xfrm>
            <a:off x="-1" y="0"/>
            <a:ext cx="11868148" cy="13144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Μια συνέπεια του Β’ Ελληνικού  Αποικισμού  ήταν η ανάπτυξη του___. 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092442A8-3277-52E3-082B-1973A8952232}"/>
              </a:ext>
            </a:extLst>
          </p:cNvPr>
          <p:cNvSpPr/>
          <p:nvPr/>
        </p:nvSpPr>
        <p:spPr>
          <a:xfrm>
            <a:off x="2009772" y="4471987"/>
            <a:ext cx="9415462" cy="1085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4000" dirty="0"/>
          </a:p>
          <a:p>
            <a:pPr algn="ctr"/>
            <a:r>
              <a:rPr lang="el-GR" sz="4000" b="1" dirty="0">
                <a:solidFill>
                  <a:srgbClr val="FF0000"/>
                </a:solidFill>
              </a:rPr>
              <a:t>εμπορίου</a:t>
            </a:r>
          </a:p>
          <a:p>
            <a:pPr algn="ctr"/>
            <a:r>
              <a:rPr lang="el-GR" sz="4000" b="1" dirty="0"/>
              <a:t>  </a:t>
            </a:r>
            <a:endParaRPr lang="el-CY" sz="4000" b="1" dirty="0"/>
          </a:p>
        </p:txBody>
      </p:sp>
      <p:sp>
        <p:nvSpPr>
          <p:cNvPr id="2" name="Οβάλ 1">
            <a:extLst>
              <a:ext uri="{FF2B5EF4-FFF2-40B4-BE49-F238E27FC236}">
                <a16:creationId xmlns:a16="http://schemas.microsoft.com/office/drawing/2014/main" id="{67859559-4D28-3CC7-6565-4E3BFCCCA788}"/>
              </a:ext>
            </a:extLst>
          </p:cNvPr>
          <p:cNvSpPr/>
          <p:nvPr/>
        </p:nvSpPr>
        <p:spPr>
          <a:xfrm>
            <a:off x="5010150" y="5557837"/>
            <a:ext cx="2171700" cy="52863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931730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4B6D4-0166-D69A-F194-519EBA2C7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82108FC1-DEB2-8EF7-FBB9-CBED80D2E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BA7C5540-B2B7-06E4-14AC-D725DB5CABE0}"/>
              </a:ext>
            </a:extLst>
          </p:cNvPr>
          <p:cNvSpPr/>
          <p:nvPr/>
        </p:nvSpPr>
        <p:spPr>
          <a:xfrm>
            <a:off x="-1" y="0"/>
            <a:ext cx="11868148" cy="13144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Μια συνέπεια του Β’ Ελληνικού  Αποικισμού  ήταν η κοπή  ______. 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D46B47A8-1EA3-953A-54CD-40A82F0C90BB}"/>
              </a:ext>
            </a:extLst>
          </p:cNvPr>
          <p:cNvSpPr/>
          <p:nvPr/>
        </p:nvSpPr>
        <p:spPr>
          <a:xfrm>
            <a:off x="2009772" y="4471987"/>
            <a:ext cx="9415462" cy="1085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4000" dirty="0"/>
          </a:p>
          <a:p>
            <a:pPr algn="ctr"/>
            <a:r>
              <a:rPr lang="el-GR" sz="4000" b="1" dirty="0"/>
              <a:t>10 γράμματα  </a:t>
            </a:r>
            <a:endParaRPr lang="el-CY" sz="4000" b="1" dirty="0"/>
          </a:p>
          <a:p>
            <a:pPr algn="ctr"/>
            <a:r>
              <a:rPr lang="el-GR" sz="4000" b="1" dirty="0"/>
              <a:t>  </a:t>
            </a:r>
            <a:endParaRPr lang="el-CY" sz="4000" b="1" dirty="0"/>
          </a:p>
        </p:txBody>
      </p:sp>
      <p:sp>
        <p:nvSpPr>
          <p:cNvPr id="2" name="Οβάλ 1">
            <a:extLst>
              <a:ext uri="{FF2B5EF4-FFF2-40B4-BE49-F238E27FC236}">
                <a16:creationId xmlns:a16="http://schemas.microsoft.com/office/drawing/2014/main" id="{DB5CC09F-04F0-C7BD-12F1-21EB8891C1D1}"/>
              </a:ext>
            </a:extLst>
          </p:cNvPr>
          <p:cNvSpPr/>
          <p:nvPr/>
        </p:nvSpPr>
        <p:spPr>
          <a:xfrm>
            <a:off x="5010150" y="5557837"/>
            <a:ext cx="2171700" cy="52863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1617157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αρτί, χάρτινο προϊόν, τυπογραφία&#10;&#10;Περιγραφή που δημιουργήθηκε αυτόματα">
            <a:extLst>
              <a:ext uri="{FF2B5EF4-FFF2-40B4-BE49-F238E27FC236}">
                <a16:creationId xmlns:a16="http://schemas.microsoft.com/office/drawing/2014/main" id="{279A79C7-9099-5D2A-675C-C84AC5760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8" t="10000" b="16666"/>
          <a:stretch/>
        </p:blipFill>
        <p:spPr>
          <a:xfrm>
            <a:off x="357186" y="200025"/>
            <a:ext cx="11029952" cy="6415088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6FEEE207-E24A-DDEB-E630-279B10F2E552}"/>
              </a:ext>
            </a:extLst>
          </p:cNvPr>
          <p:cNvSpPr/>
          <p:nvPr/>
        </p:nvSpPr>
        <p:spPr>
          <a:xfrm>
            <a:off x="384309" y="5874204"/>
            <a:ext cx="11807691" cy="7837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Αθήνα 2005, σελ. 6</a:t>
            </a:r>
            <a:r>
              <a:rPr lang="en-US" dirty="0">
                <a:solidFill>
                  <a:schemeClr val="tx1"/>
                </a:solidFill>
              </a:rPr>
              <a:t>8</a:t>
            </a:r>
            <a:r>
              <a:rPr lang="el-GR" dirty="0">
                <a:solidFill>
                  <a:schemeClr val="tx1"/>
                </a:solidFill>
              </a:rPr>
              <a:t>.  </a:t>
            </a:r>
            <a:endParaRPr lang="el-C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068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39784-10AF-F3F9-D68D-16659BDF5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D9C3C10C-7167-3324-8E48-59D039B012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651729" y="1188610"/>
            <a:ext cx="3640857" cy="448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BFB6AD96-9B50-4E8D-07F5-90A691B23FC4}"/>
              </a:ext>
            </a:extLst>
          </p:cNvPr>
          <p:cNvSpPr/>
          <p:nvPr/>
        </p:nvSpPr>
        <p:spPr>
          <a:xfrm>
            <a:off x="4586288" y="194995"/>
            <a:ext cx="6732154" cy="3845071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sz="4000" b="1" dirty="0">
                <a:ea typeface="Calibri" panose="020F0502020204030204" pitchFamily="34" charset="0"/>
              </a:rPr>
              <a:t>Συνέπειες</a:t>
            </a:r>
            <a:r>
              <a:rPr lang="el-GR" sz="4000" dirty="0">
                <a:ea typeface="Calibri" panose="020F0502020204030204" pitchFamily="34" charset="0"/>
              </a:rPr>
              <a:t>  </a:t>
            </a:r>
            <a:r>
              <a:rPr lang="el-GR" sz="4000" b="1" dirty="0">
                <a:ea typeface="Calibri" panose="020F0502020204030204" pitchFamily="34" charset="0"/>
              </a:rPr>
              <a:t>Β΄ Ελληνικού Αποικισμού</a:t>
            </a:r>
            <a:endParaRPr lang="el-GR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890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E6668-FDBF-2976-4FEB-652BF533F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187C5C78-7268-4E7C-223C-1F53B6CFD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2BF61855-D943-1F71-A2C2-E8FAA2BE4031}"/>
              </a:ext>
            </a:extLst>
          </p:cNvPr>
          <p:cNvSpPr/>
          <p:nvPr/>
        </p:nvSpPr>
        <p:spPr>
          <a:xfrm>
            <a:off x="-1" y="0"/>
            <a:ext cx="11868148" cy="13144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Μια συνέπεια του Β’ Ελληνικού  Αποικισμού  ήταν η κοπή  _______ .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D0CAF985-0D44-5A20-06C2-CD19BAFBFA27}"/>
              </a:ext>
            </a:extLst>
          </p:cNvPr>
          <p:cNvSpPr/>
          <p:nvPr/>
        </p:nvSpPr>
        <p:spPr>
          <a:xfrm>
            <a:off x="2009772" y="4471987"/>
            <a:ext cx="9415462" cy="1085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4000" dirty="0"/>
          </a:p>
          <a:p>
            <a:pPr algn="ctr"/>
            <a:r>
              <a:rPr lang="el-GR" sz="4000" b="1" dirty="0">
                <a:solidFill>
                  <a:srgbClr val="FF0000"/>
                </a:solidFill>
              </a:rPr>
              <a:t>νομισμάτων  </a:t>
            </a:r>
            <a:endParaRPr lang="el-CY" sz="4000" b="1" dirty="0">
              <a:solidFill>
                <a:srgbClr val="FF0000"/>
              </a:solidFill>
            </a:endParaRPr>
          </a:p>
          <a:p>
            <a:pPr algn="ctr"/>
            <a:r>
              <a:rPr lang="el-GR" sz="4000" b="1" dirty="0"/>
              <a:t>  </a:t>
            </a:r>
            <a:endParaRPr lang="el-CY" sz="4000" b="1" dirty="0"/>
          </a:p>
        </p:txBody>
      </p:sp>
      <p:sp>
        <p:nvSpPr>
          <p:cNvPr id="2" name="Οβάλ 1">
            <a:extLst>
              <a:ext uri="{FF2B5EF4-FFF2-40B4-BE49-F238E27FC236}">
                <a16:creationId xmlns:a16="http://schemas.microsoft.com/office/drawing/2014/main" id="{33BA18A7-CD00-66C9-0A35-ACB793279AD5}"/>
              </a:ext>
            </a:extLst>
          </p:cNvPr>
          <p:cNvSpPr/>
          <p:nvPr/>
        </p:nvSpPr>
        <p:spPr>
          <a:xfrm>
            <a:off x="5010150" y="5557837"/>
            <a:ext cx="2171700" cy="52863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9221507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FA8B7-91D1-FEA9-39A8-1F0260D5E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C9A7B96E-B246-721E-778F-7D66A2109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C0338C98-7B21-1688-B086-0914359938E6}"/>
              </a:ext>
            </a:extLst>
          </p:cNvPr>
          <p:cNvSpPr/>
          <p:nvPr/>
        </p:nvSpPr>
        <p:spPr>
          <a:xfrm>
            <a:off x="-1" y="0"/>
            <a:ext cx="11868148" cy="13144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Μια συνέπεια του Β’ Ελληνικού  Αποικισμού  ήταν η  κατασκευή ______.    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13040EF2-63E9-9EAD-4894-450E0E8DB813}"/>
              </a:ext>
            </a:extLst>
          </p:cNvPr>
          <p:cNvSpPr/>
          <p:nvPr/>
        </p:nvSpPr>
        <p:spPr>
          <a:xfrm>
            <a:off x="2009772" y="4471987"/>
            <a:ext cx="9415462" cy="1085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4000" dirty="0"/>
          </a:p>
          <a:p>
            <a:pPr algn="ctr"/>
            <a:r>
              <a:rPr lang="el-GR" sz="4000" b="1" dirty="0"/>
              <a:t>6 γράμματα  </a:t>
            </a:r>
            <a:endParaRPr lang="el-CY" sz="4000" b="1" dirty="0"/>
          </a:p>
          <a:p>
            <a:pPr algn="ctr"/>
            <a:r>
              <a:rPr lang="el-GR" sz="4000" b="1" dirty="0"/>
              <a:t>  </a:t>
            </a:r>
            <a:endParaRPr lang="el-CY" sz="4000" b="1" dirty="0"/>
          </a:p>
        </p:txBody>
      </p:sp>
      <p:sp>
        <p:nvSpPr>
          <p:cNvPr id="2" name="Οβάλ 1">
            <a:extLst>
              <a:ext uri="{FF2B5EF4-FFF2-40B4-BE49-F238E27FC236}">
                <a16:creationId xmlns:a16="http://schemas.microsoft.com/office/drawing/2014/main" id="{4C0CA64D-E7EC-A0C9-F1CE-5A1A49B7FB15}"/>
              </a:ext>
            </a:extLst>
          </p:cNvPr>
          <p:cNvSpPr/>
          <p:nvPr/>
        </p:nvSpPr>
        <p:spPr>
          <a:xfrm>
            <a:off x="5010150" y="5557837"/>
            <a:ext cx="2171700" cy="52863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5146657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κείμενο, βιβλίο, Δημοσίευση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9DEB5D61-B9A3-8531-B808-65A164BD8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" t="27778" r="25139" b="24167"/>
          <a:stretch/>
        </p:blipFill>
        <p:spPr>
          <a:xfrm>
            <a:off x="128954" y="957262"/>
            <a:ext cx="11358196" cy="5443538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51A7CECB-DBEB-212E-9E74-DB7AD7A47E6D}"/>
              </a:ext>
            </a:extLst>
          </p:cNvPr>
          <p:cNvSpPr/>
          <p:nvPr/>
        </p:nvSpPr>
        <p:spPr>
          <a:xfrm>
            <a:off x="128954" y="93784"/>
            <a:ext cx="1185203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600" dirty="0"/>
              <a:t>Μανόλης Ανδρονίκου κ.ά., </a:t>
            </a:r>
            <a:r>
              <a:rPr lang="el-GR" sz="1600" i="1" dirty="0"/>
              <a:t>Ιστορία  του Ελληνικού Έθνους,</a:t>
            </a:r>
            <a:r>
              <a:rPr lang="el-GR" sz="1600" dirty="0"/>
              <a:t> τόμος  Β’, Αθήνα  1971, σελ. </a:t>
            </a:r>
            <a:r>
              <a:rPr lang="en-US" sz="1600" dirty="0"/>
              <a:t>206</a:t>
            </a:r>
            <a:r>
              <a:rPr lang="el-GR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879897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2CB26-A9B6-FD0A-5660-7990DFC15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D3308FA2-F91E-A2B6-9D8D-28430BBC5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8E717EB7-0471-340E-1DCE-D20397283EA2}"/>
              </a:ext>
            </a:extLst>
          </p:cNvPr>
          <p:cNvSpPr/>
          <p:nvPr/>
        </p:nvSpPr>
        <p:spPr>
          <a:xfrm>
            <a:off x="-1" y="0"/>
            <a:ext cx="11868148" cy="13144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Μια συνέπεια του Β’ Ελληνικού  Αποικισμού  ήταν η  κατασκευή _____.    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937F867F-B074-FA98-9CC7-89C0D96DDF38}"/>
              </a:ext>
            </a:extLst>
          </p:cNvPr>
          <p:cNvSpPr/>
          <p:nvPr/>
        </p:nvSpPr>
        <p:spPr>
          <a:xfrm>
            <a:off x="2009772" y="4471987"/>
            <a:ext cx="9415462" cy="1085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4000" dirty="0"/>
          </a:p>
          <a:p>
            <a:pPr algn="ctr"/>
            <a:r>
              <a:rPr lang="el-GR" sz="4000" b="1" dirty="0">
                <a:solidFill>
                  <a:srgbClr val="FF0000"/>
                </a:solidFill>
              </a:rPr>
              <a:t>πλοίων  </a:t>
            </a:r>
            <a:endParaRPr lang="el-CY" sz="4000" b="1" dirty="0">
              <a:solidFill>
                <a:srgbClr val="FF0000"/>
              </a:solidFill>
            </a:endParaRPr>
          </a:p>
          <a:p>
            <a:pPr algn="ctr"/>
            <a:r>
              <a:rPr lang="el-GR" sz="4000" b="1" dirty="0"/>
              <a:t>  </a:t>
            </a:r>
            <a:endParaRPr lang="el-CY" sz="4000" b="1" dirty="0"/>
          </a:p>
        </p:txBody>
      </p:sp>
      <p:sp>
        <p:nvSpPr>
          <p:cNvPr id="2" name="Οβάλ 1">
            <a:extLst>
              <a:ext uri="{FF2B5EF4-FFF2-40B4-BE49-F238E27FC236}">
                <a16:creationId xmlns:a16="http://schemas.microsoft.com/office/drawing/2014/main" id="{477A58EF-3FAA-4E82-DCA7-65F19E0307FF}"/>
              </a:ext>
            </a:extLst>
          </p:cNvPr>
          <p:cNvSpPr/>
          <p:nvPr/>
        </p:nvSpPr>
        <p:spPr>
          <a:xfrm>
            <a:off x="5010150" y="5557837"/>
            <a:ext cx="2171700" cy="52863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3602832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33803-699E-F2B9-84B9-9C2E2312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26147A6E-522F-719E-3B0D-B56865D2D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689F54A0-87D0-3CFA-0B59-4314B3B83526}"/>
              </a:ext>
            </a:extLst>
          </p:cNvPr>
          <p:cNvSpPr/>
          <p:nvPr/>
        </p:nvSpPr>
        <p:spPr>
          <a:xfrm>
            <a:off x="-1" y="0"/>
            <a:ext cx="11868148" cy="13144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Μια συνέπεια του Β’ Ελληνικού  Αποικισμού  ήταν η ανάπτυξη της _____. 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8C5ABB42-5576-93AE-3C60-207F91EFC29B}"/>
              </a:ext>
            </a:extLst>
          </p:cNvPr>
          <p:cNvSpPr/>
          <p:nvPr/>
        </p:nvSpPr>
        <p:spPr>
          <a:xfrm>
            <a:off x="2009772" y="4471987"/>
            <a:ext cx="9415462" cy="1085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4000" dirty="0"/>
          </a:p>
          <a:p>
            <a:pPr algn="ctr"/>
            <a:r>
              <a:rPr lang="el-GR" sz="4000" b="1" dirty="0"/>
              <a:t>15 γράμματα  </a:t>
            </a:r>
            <a:endParaRPr lang="el-CY" sz="4000" b="1" dirty="0"/>
          </a:p>
          <a:p>
            <a:pPr algn="ctr"/>
            <a:r>
              <a:rPr lang="el-GR" sz="4000" b="1" dirty="0"/>
              <a:t>  </a:t>
            </a:r>
            <a:endParaRPr lang="el-CY" sz="4000" b="1" dirty="0"/>
          </a:p>
        </p:txBody>
      </p:sp>
      <p:sp>
        <p:nvSpPr>
          <p:cNvPr id="2" name="Οβάλ 1">
            <a:extLst>
              <a:ext uri="{FF2B5EF4-FFF2-40B4-BE49-F238E27FC236}">
                <a16:creationId xmlns:a16="http://schemas.microsoft.com/office/drawing/2014/main" id="{00F4392E-178D-D7BA-F459-2AE0B8FAAB6F}"/>
              </a:ext>
            </a:extLst>
          </p:cNvPr>
          <p:cNvSpPr/>
          <p:nvPr/>
        </p:nvSpPr>
        <p:spPr>
          <a:xfrm>
            <a:off x="5010150" y="5557837"/>
            <a:ext cx="2171700" cy="52863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54628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αρτί, Δημοσίευση, τυπογραφία&#10;&#10;Περιγραφή που δημιουργήθηκε αυτόματα">
            <a:extLst>
              <a:ext uri="{FF2B5EF4-FFF2-40B4-BE49-F238E27FC236}">
                <a16:creationId xmlns:a16="http://schemas.microsoft.com/office/drawing/2014/main" id="{61BC5AEF-4BDC-751F-0EE7-0C6BE4E42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3" r="13385" b="21249"/>
          <a:stretch/>
        </p:blipFill>
        <p:spPr>
          <a:xfrm>
            <a:off x="128954" y="600077"/>
            <a:ext cx="11852030" cy="6015036"/>
          </a:xfrm>
          <a:prstGeom prst="rect">
            <a:avLst/>
          </a:prstGeom>
        </p:spPr>
      </p:pic>
      <p:sp>
        <p:nvSpPr>
          <p:cNvPr id="4" name="Rectangle 6">
            <a:extLst>
              <a:ext uri="{FF2B5EF4-FFF2-40B4-BE49-F238E27FC236}">
                <a16:creationId xmlns:a16="http://schemas.microsoft.com/office/drawing/2014/main" id="{132C6CAA-F5A2-D454-02A3-780F75005593}"/>
              </a:ext>
            </a:extLst>
          </p:cNvPr>
          <p:cNvSpPr/>
          <p:nvPr/>
        </p:nvSpPr>
        <p:spPr>
          <a:xfrm>
            <a:off x="128954" y="93784"/>
            <a:ext cx="1185203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600" dirty="0"/>
              <a:t>Μανόλης Ανδρονίκου κ.ά., </a:t>
            </a:r>
            <a:r>
              <a:rPr lang="el-GR" sz="1600" i="1" dirty="0"/>
              <a:t>Ιστορία  του Ελληνικού Έθνους,</a:t>
            </a:r>
            <a:r>
              <a:rPr lang="el-GR" sz="1600" dirty="0"/>
              <a:t> τόμος  Β’, Αθήνα 1971, σελ. </a:t>
            </a:r>
            <a:r>
              <a:rPr lang="en-US" sz="1600" dirty="0"/>
              <a:t>206</a:t>
            </a:r>
            <a:r>
              <a:rPr lang="el-GR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37345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αρτί, Δημοσίευση, τυπογραφία&#10;&#10;Περιγραφή που δημιουργήθηκε αυτόματα">
            <a:extLst>
              <a:ext uri="{FF2B5EF4-FFF2-40B4-BE49-F238E27FC236}">
                <a16:creationId xmlns:a16="http://schemas.microsoft.com/office/drawing/2014/main" id="{57191AFA-C5A3-1818-FA3A-E602916C5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9" t="5208" r="6511" b="10834"/>
          <a:stretch/>
        </p:blipFill>
        <p:spPr>
          <a:xfrm>
            <a:off x="4572000" y="142876"/>
            <a:ext cx="7429500" cy="6715124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βιβλίο, φιάλη, αναψυκτ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CA0C24B9-35B5-D36C-AF9F-63FEA4B72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13958" r="17344" b="39792"/>
          <a:stretch/>
        </p:blipFill>
        <p:spPr>
          <a:xfrm>
            <a:off x="0" y="4000500"/>
            <a:ext cx="4314825" cy="2671765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AD477AAB-3677-50DC-3305-230F0C2D6BA0}"/>
              </a:ext>
            </a:extLst>
          </p:cNvPr>
          <p:cNvSpPr/>
          <p:nvPr/>
        </p:nvSpPr>
        <p:spPr>
          <a:xfrm>
            <a:off x="128954" y="93784"/>
            <a:ext cx="1185203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600" dirty="0"/>
              <a:t>Μανόλης Ανδρονίκου κ.ά., </a:t>
            </a:r>
            <a:r>
              <a:rPr lang="el-GR" sz="1600" i="1" dirty="0"/>
              <a:t>Ιστορία  του Ελληνικού Έθνους,</a:t>
            </a:r>
            <a:r>
              <a:rPr lang="el-GR" sz="1600" dirty="0"/>
              <a:t> τόμος  Β’, Αθήνα 1971, σελ. </a:t>
            </a:r>
            <a:r>
              <a:rPr lang="en-US" sz="1600" dirty="0"/>
              <a:t>212-213</a:t>
            </a:r>
            <a:r>
              <a:rPr lang="el-GR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64631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ED04C-91CB-7FAA-A725-9FE0E3951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6E5C55B4-482A-19A7-7FBB-A56A13964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EADF271C-73F1-21D6-911A-E1607AFC6469}"/>
              </a:ext>
            </a:extLst>
          </p:cNvPr>
          <p:cNvSpPr/>
          <p:nvPr/>
        </p:nvSpPr>
        <p:spPr>
          <a:xfrm>
            <a:off x="-1" y="0"/>
            <a:ext cx="11868148" cy="13144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Μια συνέπεια του Β’ Ελληνικού  Αποικισμού  ήταν η ανάπτυξη της ____. 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041105E-447C-1F19-2908-85B4FDC701F5}"/>
              </a:ext>
            </a:extLst>
          </p:cNvPr>
          <p:cNvSpPr/>
          <p:nvPr/>
        </p:nvSpPr>
        <p:spPr>
          <a:xfrm>
            <a:off x="2009772" y="4471987"/>
            <a:ext cx="9415462" cy="1085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4000" dirty="0"/>
          </a:p>
          <a:p>
            <a:pPr algn="ctr"/>
            <a:r>
              <a:rPr lang="el-GR" sz="4000" b="1" dirty="0">
                <a:solidFill>
                  <a:srgbClr val="FF0000"/>
                </a:solidFill>
              </a:rPr>
              <a:t>αγγειοπλαστικής  </a:t>
            </a:r>
            <a:endParaRPr lang="el-CY" sz="4000" b="1" dirty="0">
              <a:solidFill>
                <a:srgbClr val="FF0000"/>
              </a:solidFill>
            </a:endParaRPr>
          </a:p>
          <a:p>
            <a:pPr algn="ctr"/>
            <a:r>
              <a:rPr lang="el-GR" sz="4000" b="1" dirty="0"/>
              <a:t>  </a:t>
            </a:r>
            <a:endParaRPr lang="el-CY" sz="4000" b="1" dirty="0"/>
          </a:p>
        </p:txBody>
      </p:sp>
      <p:sp>
        <p:nvSpPr>
          <p:cNvPr id="2" name="Οβάλ 1">
            <a:extLst>
              <a:ext uri="{FF2B5EF4-FFF2-40B4-BE49-F238E27FC236}">
                <a16:creationId xmlns:a16="http://schemas.microsoft.com/office/drawing/2014/main" id="{B4CF18D7-23E1-06AD-90EA-04FE4C6A3CD7}"/>
              </a:ext>
            </a:extLst>
          </p:cNvPr>
          <p:cNvSpPr/>
          <p:nvPr/>
        </p:nvSpPr>
        <p:spPr>
          <a:xfrm>
            <a:off x="5010150" y="5557837"/>
            <a:ext cx="2171700" cy="52863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7968152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ιδιά που διαβάζουν βιβλία">
            <a:extLst>
              <a:ext uri="{FF2B5EF4-FFF2-40B4-BE49-F238E27FC236}">
                <a16:creationId xmlns:a16="http://schemas.microsoft.com/office/drawing/2014/main" id="{52E44803-7F84-4735-821B-98C790637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56" y="1135282"/>
            <a:ext cx="10710042" cy="39147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CE4AE0E2-FE28-417F-A0F4-D5306C368D04}"/>
              </a:ext>
            </a:extLst>
          </p:cNvPr>
          <p:cNvSpPr/>
          <p:nvPr/>
        </p:nvSpPr>
        <p:spPr>
          <a:xfrm>
            <a:off x="462455" y="178675"/>
            <a:ext cx="10710042" cy="7987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800" b="1" dirty="0">
                <a:solidFill>
                  <a:schemeClr val="tx1"/>
                </a:solidFill>
                <a:effectLst/>
                <a:ea typeface="Aptos" panose="020B0004020202020204" pitchFamily="34" charset="0"/>
              </a:rPr>
              <a:t>Διδακτικά  Εγχειρίδια</a:t>
            </a:r>
            <a:endParaRPr lang="el-CY" sz="1800" kern="100" dirty="0">
              <a:solidFill>
                <a:schemeClr val="tx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9EA9348A-05C3-4CD3-8302-C8047CCBF233}"/>
              </a:ext>
            </a:extLst>
          </p:cNvPr>
          <p:cNvSpPr/>
          <p:nvPr/>
        </p:nvSpPr>
        <p:spPr>
          <a:xfrm>
            <a:off x="462455" y="5034290"/>
            <a:ext cx="10710042" cy="13980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tx1"/>
                </a:solidFill>
                <a:ea typeface="Aptos" panose="020B0004020202020204" pitchFamily="34" charset="0"/>
              </a:rPr>
              <a:t>Διδακτικό  Εγχειρίδιο </a:t>
            </a:r>
            <a:r>
              <a:rPr lang="el-CY" dirty="0">
                <a:solidFill>
                  <a:schemeClr val="tx1"/>
                </a:solidFill>
                <a:ea typeface="Aptos" panose="020B0004020202020204" pitchFamily="34" charset="0"/>
              </a:rPr>
              <a:t>Θεόδωρος Κα</a:t>
            </a:r>
            <a:r>
              <a:rPr lang="el-CY" dirty="0" err="1">
                <a:solidFill>
                  <a:schemeClr val="tx1"/>
                </a:solidFill>
                <a:ea typeface="Aptos" panose="020B0004020202020204" pitchFamily="34" charset="0"/>
              </a:rPr>
              <a:t>τσουλάκος</a:t>
            </a:r>
            <a:r>
              <a:rPr lang="el-CY" dirty="0">
                <a:solidFill>
                  <a:schemeClr val="tx1"/>
                </a:solidFill>
                <a:ea typeface="Aptos" panose="020B0004020202020204" pitchFamily="34" charset="0"/>
              </a:rPr>
              <a:t>, </a:t>
            </a:r>
            <a:r>
              <a:rPr lang="el-CY" dirty="0" err="1">
                <a:solidFill>
                  <a:schemeClr val="tx1"/>
                </a:solidFill>
                <a:ea typeface="Aptos" panose="020B0004020202020204" pitchFamily="34" charset="0"/>
              </a:rPr>
              <a:t>Γεωργί</a:t>
            </a:r>
            <a:r>
              <a:rPr lang="el-CY" dirty="0">
                <a:solidFill>
                  <a:schemeClr val="tx1"/>
                </a:solidFill>
                <a:ea typeface="Aptos" panose="020B0004020202020204" pitchFamily="34" charset="0"/>
              </a:rPr>
              <a:t>α Κοκκορού - Αλευρά, Βασίλειος Σκουλάτος, </a:t>
            </a:r>
            <a:r>
              <a:rPr lang="el-CY" i="1" dirty="0">
                <a:solidFill>
                  <a:schemeClr val="tx1"/>
                </a:solidFill>
                <a:ea typeface="Aptos" panose="020B0004020202020204" pitchFamily="34" charset="0"/>
              </a:rPr>
              <a:t>Αρχαία Ιστορία, Α΄ Γυμνασίου</a:t>
            </a:r>
            <a:r>
              <a:rPr lang="el-CY" dirty="0">
                <a:solidFill>
                  <a:schemeClr val="tx1"/>
                </a:solidFill>
                <a:ea typeface="Aptos" panose="020B0004020202020204" pitchFamily="34" charset="0"/>
              </a:rPr>
              <a:t>, Εκδόσεις ΙΤΥΕ «Διόφαντος», Αθήνα 2015,</a:t>
            </a:r>
            <a:r>
              <a:rPr lang="el-GR" dirty="0">
                <a:solidFill>
                  <a:schemeClr val="tx1"/>
                </a:solidFill>
                <a:ea typeface="Aptos" panose="020B0004020202020204" pitchFamily="34" charset="0"/>
              </a:rPr>
              <a:t> </a:t>
            </a:r>
            <a:r>
              <a:rPr lang="el-GR" dirty="0" err="1">
                <a:solidFill>
                  <a:schemeClr val="tx1"/>
                </a:solidFill>
                <a:ea typeface="Aptos" panose="020B0004020202020204" pitchFamily="34" charset="0"/>
              </a:rPr>
              <a:t>σσ</a:t>
            </a:r>
            <a:r>
              <a:rPr lang="el-GR" dirty="0">
                <a:solidFill>
                  <a:schemeClr val="tx1"/>
                </a:solidFill>
                <a:ea typeface="Aptos" panose="020B0004020202020204" pitchFamily="34" charset="0"/>
              </a:rPr>
              <a:t>. 43-44. </a:t>
            </a:r>
            <a:endParaRPr lang="el-CY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Μετά το κουδούνι: Ιστορία Α΄ Γυμνασίου (1) - διδακτέα ύλη και τρόπος ...">
            <a:extLst>
              <a:ext uri="{FF2B5EF4-FFF2-40B4-BE49-F238E27FC236}">
                <a16:creationId xmlns:a16="http://schemas.microsoft.com/office/drawing/2014/main" id="{1F4C4E86-D0BB-4697-BB64-88A7B142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741" y="3147848"/>
            <a:ext cx="820341" cy="63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 descr="Εικόνα που περιέχει κείμενο, αφίσα, εξωτερικός χώρος/ύπαιθρος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1205834E-C85D-47EF-8DE1-C4BBCDD3D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446" y="3244905"/>
            <a:ext cx="610134" cy="59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573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Ωρολόγιο πρόγραμμα διδασκαλίας – ΓΥΜΝΑΣΙΟ ΑΝΩΓΕΙΩΝ">
            <a:extLst>
              <a:ext uri="{FF2B5EF4-FFF2-40B4-BE49-F238E27FC236}">
                <a16:creationId xmlns:a16="http://schemas.microsoft.com/office/drawing/2014/main" id="{9ED78206-0221-49EF-99E6-95D4A9D67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571500"/>
            <a:ext cx="79152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Φυσαλίδα σκέψης: Σύννεφο 1">
            <a:extLst>
              <a:ext uri="{FF2B5EF4-FFF2-40B4-BE49-F238E27FC236}">
                <a16:creationId xmlns:a16="http://schemas.microsoft.com/office/drawing/2014/main" id="{B02FD06D-0D90-443E-B354-79DD5A59A293}"/>
              </a:ext>
            </a:extLst>
          </p:cNvPr>
          <p:cNvSpPr/>
          <p:nvPr/>
        </p:nvSpPr>
        <p:spPr>
          <a:xfrm>
            <a:off x="1418897" y="567559"/>
            <a:ext cx="3373820" cy="1292772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F43435B4-73AC-4445-A196-E64B5D878452}"/>
              </a:ext>
            </a:extLst>
          </p:cNvPr>
          <p:cNvSpPr/>
          <p:nvPr/>
        </p:nvSpPr>
        <p:spPr>
          <a:xfrm>
            <a:off x="5985642" y="173421"/>
            <a:ext cx="3373820" cy="1292772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D1074594-855D-48FE-991D-A3E7F1F6D10B}"/>
              </a:ext>
            </a:extLst>
          </p:cNvPr>
          <p:cNvSpPr/>
          <p:nvPr/>
        </p:nvSpPr>
        <p:spPr>
          <a:xfrm>
            <a:off x="783021" y="3704898"/>
            <a:ext cx="3373820" cy="1292772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68B562CF-20CB-4B65-BF81-08EBC09E257A}"/>
              </a:ext>
            </a:extLst>
          </p:cNvPr>
          <p:cNvSpPr/>
          <p:nvPr/>
        </p:nvSpPr>
        <p:spPr>
          <a:xfrm>
            <a:off x="4566745" y="4993728"/>
            <a:ext cx="3373820" cy="1292772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5E46111C-B0A5-4C23-A629-B4B88E3E5CDA}"/>
              </a:ext>
            </a:extLst>
          </p:cNvPr>
          <p:cNvSpPr/>
          <p:nvPr/>
        </p:nvSpPr>
        <p:spPr>
          <a:xfrm>
            <a:off x="8571187" y="3326524"/>
            <a:ext cx="3373820" cy="1292772"/>
          </a:xfrm>
          <a:prstGeom prst="cloud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44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E02EC-91D7-3919-8810-362A38F72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άρτης, βιβλίο, χαρτί&#10;&#10;Περιγραφή που δημιουργήθηκε αυτόματα">
            <a:extLst>
              <a:ext uri="{FF2B5EF4-FFF2-40B4-BE49-F238E27FC236}">
                <a16:creationId xmlns:a16="http://schemas.microsoft.com/office/drawing/2014/main" id="{52FDFBB0-EAAE-F7BF-C200-B058AF45C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6" r="11804" b="19413"/>
          <a:stretch/>
        </p:blipFill>
        <p:spPr>
          <a:xfrm>
            <a:off x="55310" y="0"/>
            <a:ext cx="12136690" cy="6696255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D65B8511-9C3E-7948-B8B9-9186991B4537}"/>
              </a:ext>
            </a:extLst>
          </p:cNvPr>
          <p:cNvSpPr/>
          <p:nvPr/>
        </p:nvSpPr>
        <p:spPr>
          <a:xfrm>
            <a:off x="278294" y="0"/>
            <a:ext cx="11807691" cy="7837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Αθήνα 2005, σελ. 63.  </a:t>
            </a:r>
            <a:endParaRPr lang="el-C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2385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ινακίδα Στοκ Εικονογραφήσεις, Vectors, &amp; Clipart – (255,426 ...">
            <a:extLst>
              <a:ext uri="{FF2B5EF4-FFF2-40B4-BE49-F238E27FC236}">
                <a16:creationId xmlns:a16="http://schemas.microsoft.com/office/drawing/2014/main" id="{26378457-6B72-1E65-55B9-E563329FB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6" y="234056"/>
            <a:ext cx="11353800" cy="602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F0AC93A7-BAFA-A153-DB01-0A405CA16016}"/>
              </a:ext>
            </a:extLst>
          </p:cNvPr>
          <p:cNvSpPr/>
          <p:nvPr/>
        </p:nvSpPr>
        <p:spPr>
          <a:xfrm>
            <a:off x="1012373" y="2242457"/>
            <a:ext cx="7151914" cy="118654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www.e-charalambous.com</a:t>
            </a:r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56856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CBF4F-28DD-F20B-0F54-E26310FC5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αρτί, χάρτινο προϊόν, τυπογραφία&#10;&#10;Περιγραφή που δημιουργήθηκε αυτόματα">
            <a:extLst>
              <a:ext uri="{FF2B5EF4-FFF2-40B4-BE49-F238E27FC236}">
                <a16:creationId xmlns:a16="http://schemas.microsoft.com/office/drawing/2014/main" id="{52EC831C-A274-09C9-AF03-D302BCA01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8" t="10000" b="16666"/>
          <a:stretch/>
        </p:blipFill>
        <p:spPr>
          <a:xfrm>
            <a:off x="357186" y="200025"/>
            <a:ext cx="11029952" cy="6415088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4C63F837-CD6A-BE83-FFAC-71950672BB1F}"/>
              </a:ext>
            </a:extLst>
          </p:cNvPr>
          <p:cNvSpPr/>
          <p:nvPr/>
        </p:nvSpPr>
        <p:spPr>
          <a:xfrm>
            <a:off x="384309" y="5874204"/>
            <a:ext cx="11807691" cy="7837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Αθήνα 2005, σελ. 6</a:t>
            </a:r>
            <a:r>
              <a:rPr lang="en-US" dirty="0">
                <a:solidFill>
                  <a:schemeClr val="tx1"/>
                </a:solidFill>
              </a:rPr>
              <a:t>8</a:t>
            </a:r>
            <a:r>
              <a:rPr lang="el-GR" dirty="0">
                <a:solidFill>
                  <a:schemeClr val="tx1"/>
                </a:solidFill>
              </a:rPr>
              <a:t>.  </a:t>
            </a:r>
            <a:endParaRPr lang="el-C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352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03089-54F8-2CE7-A723-F44A9AD65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κείμενο, βιβλίο, Δημοσίευση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F29456BF-5D79-4561-1533-0C24A474C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" t="27778" r="25139" b="24167"/>
          <a:stretch/>
        </p:blipFill>
        <p:spPr>
          <a:xfrm>
            <a:off x="128954" y="957262"/>
            <a:ext cx="11358196" cy="5443538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EF58E984-2758-5685-5E03-4582C219ACC4}"/>
              </a:ext>
            </a:extLst>
          </p:cNvPr>
          <p:cNvSpPr/>
          <p:nvPr/>
        </p:nvSpPr>
        <p:spPr>
          <a:xfrm>
            <a:off x="128954" y="93784"/>
            <a:ext cx="1185203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600" dirty="0"/>
              <a:t>Μανόλης Ανδρονίκου κ.ά., </a:t>
            </a:r>
            <a:r>
              <a:rPr lang="el-GR" sz="1600" i="1" dirty="0"/>
              <a:t>Ιστορία  του Ελληνικού Έθνους,</a:t>
            </a:r>
            <a:r>
              <a:rPr lang="el-GR" sz="1600" dirty="0"/>
              <a:t> τόμος  Β’, Αθήνα 1971, σελ. </a:t>
            </a:r>
            <a:r>
              <a:rPr lang="en-US" sz="1600" dirty="0"/>
              <a:t>206</a:t>
            </a:r>
            <a:r>
              <a:rPr lang="el-GR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2300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93F85-CC2C-BEB4-60FC-931FAE144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αρτί, Δημοσίευση, τυπογραφία&#10;&#10;Περιγραφή που δημιουργήθηκε αυτόματα">
            <a:extLst>
              <a:ext uri="{FF2B5EF4-FFF2-40B4-BE49-F238E27FC236}">
                <a16:creationId xmlns:a16="http://schemas.microsoft.com/office/drawing/2014/main" id="{B55799D1-2A64-848F-0438-4C608147D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3" r="13385" b="21249"/>
          <a:stretch/>
        </p:blipFill>
        <p:spPr>
          <a:xfrm>
            <a:off x="128954" y="600077"/>
            <a:ext cx="11852030" cy="6015036"/>
          </a:xfrm>
          <a:prstGeom prst="rect">
            <a:avLst/>
          </a:prstGeom>
        </p:spPr>
      </p:pic>
      <p:sp>
        <p:nvSpPr>
          <p:cNvPr id="4" name="Rectangle 6">
            <a:extLst>
              <a:ext uri="{FF2B5EF4-FFF2-40B4-BE49-F238E27FC236}">
                <a16:creationId xmlns:a16="http://schemas.microsoft.com/office/drawing/2014/main" id="{065838A7-5BEA-0285-3A4F-C699CD0E382F}"/>
              </a:ext>
            </a:extLst>
          </p:cNvPr>
          <p:cNvSpPr/>
          <p:nvPr/>
        </p:nvSpPr>
        <p:spPr>
          <a:xfrm>
            <a:off x="128954" y="93784"/>
            <a:ext cx="1185203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600" dirty="0"/>
              <a:t>Μανόλης Ανδρονίκου κ.ά., </a:t>
            </a:r>
            <a:r>
              <a:rPr lang="el-GR" sz="1600" i="1" dirty="0"/>
              <a:t>Ιστορία  του Ελληνικού Έθνους,</a:t>
            </a:r>
            <a:r>
              <a:rPr lang="el-GR" sz="1600" dirty="0"/>
              <a:t> τόμος  Β’, Αθήνα 1971, σελ. </a:t>
            </a:r>
            <a:r>
              <a:rPr lang="en-US" sz="1600" dirty="0"/>
              <a:t>206</a:t>
            </a:r>
            <a:r>
              <a:rPr lang="el-GR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3651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53161-E021-AEEA-EA64-3024CD697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αρτί, Δημοσίευση, τυπογραφία&#10;&#10;Περιγραφή που δημιουργήθηκε αυτόματα">
            <a:extLst>
              <a:ext uri="{FF2B5EF4-FFF2-40B4-BE49-F238E27FC236}">
                <a16:creationId xmlns:a16="http://schemas.microsoft.com/office/drawing/2014/main" id="{AD123306-39A9-4C9D-00DD-4F8893E635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9" t="5208" r="6511" b="10834"/>
          <a:stretch/>
        </p:blipFill>
        <p:spPr>
          <a:xfrm>
            <a:off x="4572000" y="142876"/>
            <a:ext cx="7429500" cy="6715124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βιβλίο, φιάλη, αναψυκτ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F354F7D1-E828-8B39-BD94-2CD9D46A9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13958" r="17344" b="39792"/>
          <a:stretch/>
        </p:blipFill>
        <p:spPr>
          <a:xfrm>
            <a:off x="0" y="4000500"/>
            <a:ext cx="4314825" cy="2671765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49C8A0F3-9FD5-2FD6-7107-B041821420DB}"/>
              </a:ext>
            </a:extLst>
          </p:cNvPr>
          <p:cNvSpPr/>
          <p:nvPr/>
        </p:nvSpPr>
        <p:spPr>
          <a:xfrm>
            <a:off x="128954" y="93784"/>
            <a:ext cx="1185203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600" dirty="0"/>
              <a:t>Μανόλης Ανδρονίκου κ.ά., </a:t>
            </a:r>
            <a:r>
              <a:rPr lang="el-GR" sz="1600" i="1" dirty="0"/>
              <a:t>Ιστορία  του Ελληνικού Έθνους,</a:t>
            </a:r>
            <a:r>
              <a:rPr lang="el-GR" sz="1600" dirty="0"/>
              <a:t> τόμος  Β’, Αθήνα 1971, σ. </a:t>
            </a:r>
            <a:r>
              <a:rPr lang="en-US" sz="1600" dirty="0"/>
              <a:t>212-213</a:t>
            </a:r>
            <a:r>
              <a:rPr lang="el-GR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1973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1BE18-FAB6-8E11-6B38-902447EB6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85021276-8538-F92A-1009-739328C250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651729" y="1188610"/>
            <a:ext cx="3640857" cy="448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9EEC68E3-C505-1E00-BE7D-809EFE7EF654}"/>
              </a:ext>
            </a:extLst>
          </p:cNvPr>
          <p:cNvSpPr/>
          <p:nvPr/>
        </p:nvSpPr>
        <p:spPr>
          <a:xfrm>
            <a:off x="4043363" y="194995"/>
            <a:ext cx="8148637" cy="3845071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r>
              <a:rPr lang="el-GR" sz="4000" b="1" dirty="0"/>
              <a:t>Το φαινόμενο των μεταναστεύσεων στη σύγχρονη εποχή</a:t>
            </a:r>
            <a:endParaRPr lang="el-CY" sz="4000" b="1" dirty="0"/>
          </a:p>
        </p:txBody>
      </p:sp>
    </p:spTree>
    <p:extLst>
      <p:ext uri="{BB962C8B-B14F-4D97-AF65-F5344CB8AC3E}">
        <p14:creationId xmlns:p14="http://schemas.microsoft.com/office/powerpoint/2010/main" val="1976816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3C8CD-AE2C-9469-4DFC-5F75FB943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2024 Απλό Μικρό Ημερολόγιο Γραφείου Kawaii Φοιτητικό - Temu Greece">
            <a:extLst>
              <a:ext uri="{FF2B5EF4-FFF2-40B4-BE49-F238E27FC236}">
                <a16:creationId xmlns:a16="http://schemas.microsoft.com/office/drawing/2014/main" id="{B278BC25-BF15-3C7B-4618-C9FB78CCBD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CBE1F88-1F24-E77E-0EA8-168037846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271" t="1256" r="51196" b="52222"/>
          <a:stretch/>
        </p:blipFill>
        <p:spPr>
          <a:xfrm>
            <a:off x="409807" y="-183374"/>
            <a:ext cx="11829585" cy="6620107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D65083F0-4F92-B701-E1A4-D164E147FD3B}"/>
              </a:ext>
            </a:extLst>
          </p:cNvPr>
          <p:cNvSpPr/>
          <p:nvPr/>
        </p:nvSpPr>
        <p:spPr>
          <a:xfrm>
            <a:off x="333606" y="0"/>
            <a:ext cx="11858393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3D172A18-ABEB-60BF-52CD-127AEB1CA81D}"/>
              </a:ext>
            </a:extLst>
          </p:cNvPr>
          <p:cNvSpPr/>
          <p:nvPr/>
        </p:nvSpPr>
        <p:spPr>
          <a:xfrm>
            <a:off x="304799" y="6092959"/>
            <a:ext cx="6019801" cy="65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A90A4577-F59B-F7D2-38B4-E7571D479983}"/>
              </a:ext>
            </a:extLst>
          </p:cNvPr>
          <p:cNvSpPr/>
          <p:nvPr/>
        </p:nvSpPr>
        <p:spPr>
          <a:xfrm rot="5400000" flipV="1">
            <a:off x="-2997089" y="2997088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6CB0CAAB-9184-E458-A8FE-C441CF7D70D5}"/>
              </a:ext>
            </a:extLst>
          </p:cNvPr>
          <p:cNvSpPr/>
          <p:nvPr/>
        </p:nvSpPr>
        <p:spPr>
          <a:xfrm rot="5400000" flipV="1">
            <a:off x="8302281" y="2997087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2" name="Εικόνα 11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E190D1F5-77C6-15EC-EA89-19B0A6EF2C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54985" y="5218430"/>
            <a:ext cx="1507223" cy="1687288"/>
          </a:xfrm>
          <a:prstGeom prst="rect">
            <a:avLst/>
          </a:prstGeom>
        </p:spPr>
      </p:pic>
      <p:pic>
        <p:nvPicPr>
          <p:cNvPr id="14" name="Εικόνα 1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BB6364A1-A4C6-5CE7-EAA1-392A99889CC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-319715" y="3255010"/>
            <a:ext cx="2384332" cy="1687287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1648A34D-5D38-36F4-1D8D-8C2D42E4A1B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0" y="-42819"/>
            <a:ext cx="1726436" cy="2946266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CD8BF26D-CC3F-3BE0-A5D4-21BA0205D3B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10428305" y="-42819"/>
            <a:ext cx="1716095" cy="2946266"/>
          </a:xfrm>
          <a:prstGeom prst="rect">
            <a:avLst/>
          </a:prstGeom>
        </p:spPr>
      </p:pic>
      <p:pic>
        <p:nvPicPr>
          <p:cNvPr id="18" name="Εικόνα 17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A371560D-ABDC-5242-0277-D1FEF919A82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9719431" y="3649465"/>
            <a:ext cx="3306626" cy="1687287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0963435E-E810-A8FD-46FC-7D6FBACE605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635192" y="5192653"/>
            <a:ext cx="765040" cy="2565650"/>
          </a:xfrm>
          <a:prstGeom prst="rect">
            <a:avLst/>
          </a:prstGeom>
        </p:spPr>
      </p:pic>
      <p:pic>
        <p:nvPicPr>
          <p:cNvPr id="20" name="Εικόνα 19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C3D93174-12BB-AB65-210C-3CA636F2C7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4192446" y="6092959"/>
            <a:ext cx="7934601" cy="765040"/>
          </a:xfrm>
          <a:prstGeom prst="rect">
            <a:avLst/>
          </a:prstGeom>
        </p:spPr>
      </p:pic>
      <p:pic>
        <p:nvPicPr>
          <p:cNvPr id="21" name="Εικόνα 20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B8370A6F-2C79-3FCF-4EF5-9AC1139D292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706858" y="-2195"/>
            <a:ext cx="980266" cy="961790"/>
          </a:xfrm>
          <a:prstGeom prst="rect">
            <a:avLst/>
          </a:prstGeom>
        </p:spPr>
      </p:pic>
      <p:pic>
        <p:nvPicPr>
          <p:cNvPr id="22" name="Εικόνα 21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8F56D764-73F9-B362-2955-605B297C516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715710" y="-114207"/>
            <a:ext cx="980267" cy="1055916"/>
          </a:xfrm>
          <a:prstGeom prst="rect">
            <a:avLst/>
          </a:prstGeom>
        </p:spPr>
      </p:pic>
      <p:pic>
        <p:nvPicPr>
          <p:cNvPr id="23" name="Εικόνα 22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BEEA6E1D-DB63-9ED0-8168-C555F7FC5D3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4974487" y="-156520"/>
            <a:ext cx="980267" cy="1055916"/>
          </a:xfrm>
          <a:prstGeom prst="rect">
            <a:avLst/>
          </a:prstGeom>
        </p:spPr>
      </p:pic>
      <p:pic>
        <p:nvPicPr>
          <p:cNvPr id="24" name="Εικόνα 2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38FAB25B-B5E8-960B-F736-69DA70A41EC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7151437" y="-28947"/>
            <a:ext cx="980267" cy="1055916"/>
          </a:xfrm>
          <a:prstGeom prst="rect">
            <a:avLst/>
          </a:prstGeom>
        </p:spPr>
      </p:pic>
      <p:pic>
        <p:nvPicPr>
          <p:cNvPr id="25" name="Εικόνα 24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0B3924E-D227-F051-FAB3-9BC14AC7392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8960278" y="-64578"/>
            <a:ext cx="980267" cy="1055916"/>
          </a:xfrm>
          <a:prstGeom prst="rect">
            <a:avLst/>
          </a:prstGeom>
        </p:spPr>
      </p:pic>
      <p:pic>
        <p:nvPicPr>
          <p:cNvPr id="26" name="Εικόνα 25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5FE88CA2-D89F-3D32-C38E-D67DDECC2AD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6087215" y="-175091"/>
            <a:ext cx="980266" cy="1218302"/>
          </a:xfrm>
          <a:prstGeom prst="rect">
            <a:avLst/>
          </a:prstGeom>
        </p:spPr>
      </p:pic>
      <p:pic>
        <p:nvPicPr>
          <p:cNvPr id="27" name="Εικόνα 26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AB40FBC7-9D1C-DC9C-5595-4326B8041E8C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3846877" y="-211231"/>
            <a:ext cx="980266" cy="1218302"/>
          </a:xfrm>
          <a:prstGeom prst="rect">
            <a:avLst/>
          </a:prstGeom>
        </p:spPr>
      </p:pic>
      <p:pic>
        <p:nvPicPr>
          <p:cNvPr id="28" name="Εικόνα 27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BF2534A6-5D42-C1A1-E7F5-2FB2B8318CD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8069567" y="-82975"/>
            <a:ext cx="980266" cy="961790"/>
          </a:xfrm>
          <a:prstGeom prst="rect">
            <a:avLst/>
          </a:prstGeom>
        </p:spPr>
      </p:pic>
      <p:pic>
        <p:nvPicPr>
          <p:cNvPr id="29" name="Εικόνα 28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33145751-B440-3693-CF32-298D849DE14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9892810" y="-33582"/>
            <a:ext cx="980266" cy="961790"/>
          </a:xfrm>
          <a:prstGeom prst="rect">
            <a:avLst/>
          </a:prstGeom>
        </p:spPr>
      </p:pic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3F000922-44DC-BEB5-D46D-852A63E2CC75}"/>
              </a:ext>
            </a:extLst>
          </p:cNvPr>
          <p:cNvSpPr/>
          <p:nvPr/>
        </p:nvSpPr>
        <p:spPr>
          <a:xfrm>
            <a:off x="136983" y="-26562"/>
            <a:ext cx="11974543" cy="644816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4000" b="1" kern="100" dirty="0">
              <a:solidFill>
                <a:srgbClr val="FF0000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l-GR" sz="4000" b="1" kern="100" dirty="0">
              <a:solidFill>
                <a:srgbClr val="FF0000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l-GR" sz="4000" b="1" kern="100" dirty="0">
              <a:solidFill>
                <a:srgbClr val="FF0000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l-GR" sz="4000" b="1" kern="100" dirty="0">
                <a:solidFill>
                  <a:srgbClr val="FF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Φανταστείτε  ότι είστε ένας /μια  μαθητής  /μαθήτρια με μεταναστευτική βιογραφία. </a:t>
            </a:r>
          </a:p>
          <a:p>
            <a:pPr algn="ctr"/>
            <a:endParaRPr lang="el-GR" sz="4000" b="1" kern="100" dirty="0">
              <a:solidFill>
                <a:srgbClr val="FF0000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l-GR" sz="4000" b="1" kern="100" dirty="0">
              <a:solidFill>
                <a:srgbClr val="FF0000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l-GR" sz="4000" b="1" kern="100" dirty="0">
              <a:solidFill>
                <a:srgbClr val="FF0000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l-GR" sz="4000" b="1" kern="100" dirty="0">
              <a:solidFill>
                <a:srgbClr val="FF0000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l-GR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l-GR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l-GR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l-GR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l-GR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l-GR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l-GR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l-GR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l-GR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l-GR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l-CY" dirty="0"/>
          </a:p>
        </p:txBody>
      </p:sp>
      <p:pic>
        <p:nvPicPr>
          <p:cNvPr id="1028" name="Picture 4" descr="Εγκαταλείπουν την Κύπρο οι Σύροι - Έφυγαν 300 ετοιμάζονται άλλοι 600 -  Cosmos News">
            <a:extLst>
              <a:ext uri="{FF2B5EF4-FFF2-40B4-BE49-F238E27FC236}">
                <a16:creationId xmlns:a16="http://schemas.microsoft.com/office/drawing/2014/main" id="{49FDF47C-7DD3-CEEE-B16A-48FB9075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35" y="2456738"/>
            <a:ext cx="5411328" cy="360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Στον πάγο 10.000 αιτήσεις Σύρων αιτητών ασύλου-Στα σκαριά διάσκεψη για τη  Συρία στην Κύπρο | Offsite">
            <a:extLst>
              <a:ext uri="{FF2B5EF4-FFF2-40B4-BE49-F238E27FC236}">
                <a16:creationId xmlns:a16="http://schemas.microsoft.com/office/drawing/2014/main" id="{B6BFEE78-A292-EDEE-3933-1B55E0BEB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085" y="2435582"/>
            <a:ext cx="5399879" cy="359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695545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2221</TotalTime>
  <Words>542</Words>
  <Application>Microsoft Office PowerPoint</Application>
  <PresentationFormat>Ευρεία οθόνη</PresentationFormat>
  <Paragraphs>122</Paragraphs>
  <Slides>30</Slides>
  <Notes>5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30</vt:i4>
      </vt:variant>
    </vt:vector>
  </HeadingPairs>
  <TitlesOfParts>
    <vt:vector size="36" baseType="lpstr">
      <vt:lpstr>Aptos</vt:lpstr>
      <vt:lpstr>Aptos Display</vt:lpstr>
      <vt:lpstr>Arial</vt:lpstr>
      <vt:lpstr>Calibri</vt:lpstr>
      <vt:lpstr>Times New Roman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Αυτοαξιολόγηση στο σπίτι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ΕΛΕΝΗ ΧΑΡΑΛΑΜΠΟΥΣ</dc:creator>
  <cp:lastModifiedBy>ΕΛΕΝΗ ΧΑΡΑΛΑΜΠΟΥΣ</cp:lastModifiedBy>
  <cp:revision>477</cp:revision>
  <cp:lastPrinted>2024-12-16T05:00:07Z</cp:lastPrinted>
  <dcterms:created xsi:type="dcterms:W3CDTF">2024-09-11T17:26:53Z</dcterms:created>
  <dcterms:modified xsi:type="dcterms:W3CDTF">2026-01-23T13:41:32Z</dcterms:modified>
</cp:coreProperties>
</file>