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8" r:id="rId11"/>
    <p:sldId id="277" r:id="rId12"/>
    <p:sldId id="267" r:id="rId13"/>
    <p:sldId id="269" r:id="rId14"/>
    <p:sldId id="270" r:id="rId15"/>
    <p:sldId id="271" r:id="rId16"/>
    <p:sldId id="272" r:id="rId17"/>
    <p:sldId id="273" r:id="rId18"/>
    <p:sldId id="274" r:id="rId19"/>
    <p:sldId id="275" r:id="rId20"/>
    <p:sldId id="276" r:id="rId21"/>
    <p:sldId id="260" r:id="rId22"/>
    <p:sldId id="261" r:id="rId2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27/1/2026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27/1/2026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hyperlink" Target="http://ucy.cypruslibraries.ac.cy/search~S2*gre?/cPL248.K77A178+1985/cpl++248+k77+a178+1985/-3,-1,,E/browse" TargetMode="External"/><Relationship Id="rId3" Type="http://schemas.openxmlformats.org/officeDocument/2006/relationships/hyperlink" Target="https://www.kitapyurdu.com/yayinevi/evrensel-basim-yayin/399.html" TargetMode="External"/><Relationship Id="rId7" Type="http://schemas.openxmlformats.org/officeDocument/2006/relationships/hyperlink" Target="https://cypruslibraries.ac.cy/search~S2*gre?/cDR592.K4K33+1946/cdr++592+k4+k33+1946/-3,-1,,E/browse" TargetMode="External"/><Relationship Id="rId2" Type="http://schemas.openxmlformats.org/officeDocument/2006/relationships/hyperlink" Target="https://www.kitapyurdu.com/yazar/kemal-ozer/11808.html"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G6+1987/cpl++248+g6+1987/-3,-1,,E/browse" TargetMode="External"/><Relationship Id="rId5" Type="http://schemas.openxmlformats.org/officeDocument/2006/relationships/hyperlink" Target="http://ucy.cypruslibraries.ac.cy/search~S2*gre?/cZ2850.G6+1968/cz++2850+g6+1968/-3,-1,,E/browse" TargetMode="External"/><Relationship Id="rId4" Type="http://schemas.openxmlformats.org/officeDocument/2006/relationships/hyperlink" Target="http://ucy.cypruslibraries.ac.cy/search~S2*gre?/cPL232.Y4+1987/cpl++232+y4+1987/-3,-1,,E/browse"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ucy.cypruslibraries.ac.cy/search~S2*gre?/cPL248.Y83Z53U9+1992/cpl++248+y83+z53+u9+1992/-3,-1,,E/browse" TargetMode="External"/><Relationship Id="rId3" Type="http://schemas.openxmlformats.org/officeDocument/2006/relationships/hyperlink" Target="http://ucy.cypruslibraries.ac.cy/search~S2*gre?/cZ8046.5.O29+1958/cz++8046.5+o29+1958/-3,-1,,E/browse" TargetMode="External"/><Relationship Id="rId7" Type="http://schemas.openxmlformats.org/officeDocument/2006/relationships/hyperlink" Target="http://ucy.cypruslibraries.ac.cy/search~S2*gre?/cPL250.Y91A14+1938/cpl++250+y91+a14+1938/-3,-1,,E/browse" TargetMode="External"/><Relationship Id="rId2" Type="http://schemas.openxmlformats.org/officeDocument/2006/relationships/hyperlink" Target="http://ucy.cypruslibraries.ac.cy/search~S2*gre?/cPL248.K77A178+1985/cpl++248+k77+a178+1985/-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T372Z881+1988/cpl++248+t372+z881+1988/-3,-1,,E/browse" TargetMode="External"/><Relationship Id="rId5" Type="http://schemas.openxmlformats.org/officeDocument/2006/relationships/hyperlink" Target="http://ucy.cypruslibraries.ac.cy/search~S2*gre?/cPL248.Y255A6+1965/cpl++248+y255+a6+1965/-3,-1,,E/browse" TargetMode="External"/><Relationship Id="rId4" Type="http://schemas.openxmlformats.org/officeDocument/2006/relationships/hyperlink" Target="http://ucy.cypruslibraries.ac.cy/search~S2*gre?/cPL235.S34+1974/cpl++235+s34+1974/-3,-1,,E/brows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r>
              <a:rPr lang="el-GR" b="1" dirty="0"/>
              <a:t>ΤΟΜ 417_</a:t>
            </a:r>
            <a:r>
              <a:rPr lang="en-US" b="1" dirty="0"/>
              <a:t>Türk </a:t>
            </a:r>
            <a:r>
              <a:rPr lang="en-US" b="1" dirty="0" err="1"/>
              <a:t>Edebiyatı'nda</a:t>
            </a:r>
            <a:r>
              <a:rPr lang="en-US" b="1" dirty="0"/>
              <a:t> Atatürk </a:t>
            </a:r>
            <a:r>
              <a:rPr lang="en-US" b="1" dirty="0" err="1"/>
              <a:t>İmajı</a:t>
            </a:r>
            <a:endParaRPr lang="el-CY" dirty="0"/>
          </a:p>
          <a:p>
            <a:pPr algn="r"/>
            <a:r>
              <a:rPr lang="el-GR" b="1" dirty="0"/>
              <a:t>/ Η εικόνα του </a:t>
            </a:r>
            <a:r>
              <a:rPr lang="tr-TR" b="1" dirty="0"/>
              <a:t>Atatürk </a:t>
            </a:r>
            <a:r>
              <a:rPr lang="el-GR" b="1" dirty="0"/>
              <a:t>στην Τουρκική Λογοτεχνία </a:t>
            </a:r>
            <a:endParaRPr lang="tr-TR" b="1"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A23FA6-C495-C6E5-F1BC-33587DE29F64}"/>
              </a:ext>
            </a:extLst>
          </p:cNvPr>
          <p:cNvSpPr txBox="1"/>
          <p:nvPr/>
        </p:nvSpPr>
        <p:spPr>
          <a:xfrm>
            <a:off x="630691" y="321803"/>
            <a:ext cx="6662057" cy="6214394"/>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800" b="1" dirty="0">
                <a:solidFill>
                  <a:srgbClr val="000000"/>
                </a:solidFill>
                <a:effectLst/>
                <a:ea typeface="Calibri" panose="020F0502020204030204" pitchFamily="34" charset="0"/>
                <a:cs typeface="Arial" panose="020B0604020202020204" pitchFamily="34" charset="0"/>
              </a:rPr>
              <a:t>HASAN ÂLİ YÜCEL  </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[…]1897 senesinde  İstanbulda  doğdu. Babasının  adı Ali Rızadır. Orta tahsilini Vefa lisesinde yaptı. Bu sırada Büyük  Harp başladığından üç sene yedek subay olarak hizmet etti. Harpten sonra Yüksek Muallim Mektebine kaydedildi ve Darülfünun  Edebiyat Fakültesine de devam ederek ikisini bitirdi.(Murad Uraz, 1938:3)</a:t>
            </a:r>
            <a:endParaRPr lang="el-CY" sz="1600" dirty="0">
              <a:effectLst/>
              <a:ea typeface="Calibri" panose="020F0502020204030204" pitchFamily="34" charset="0"/>
              <a:cs typeface="Arial" panose="020B0604020202020204" pitchFamily="34" charset="0"/>
            </a:endParaRPr>
          </a:p>
          <a:p>
            <a:pPr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b="1" i="1" dirty="0">
                <a:solidFill>
                  <a:srgbClr val="000000"/>
                </a:solidFill>
                <a:effectLst/>
                <a:ea typeface="Times New Roman" panose="02020603050405020304" pitchFamily="18" charset="0"/>
                <a:cs typeface="Arial" panose="020B0604020202020204" pitchFamily="34" charset="0"/>
              </a:rPr>
              <a:t>ATATÜRK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Adın  Kemal  Atatürk’ tür büyük, küçük tanır seni.</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en-US" sz="1800" dirty="0" err="1">
                <a:solidFill>
                  <a:srgbClr val="000000"/>
                </a:solidFill>
                <a:effectLst/>
                <a:ea typeface="Times New Roman" panose="02020603050405020304" pitchFamily="18" charset="0"/>
                <a:cs typeface="Arial" panose="020B0604020202020204" pitchFamily="34" charset="0"/>
              </a:rPr>
              <a:t>Sensin</a:t>
            </a:r>
            <a:r>
              <a:rPr lang="en-US" sz="1800" dirty="0">
                <a:solidFill>
                  <a:srgbClr val="000000"/>
                </a:solidFill>
                <a:effectLst/>
                <a:ea typeface="Times New Roman" panose="02020603050405020304" pitchFamily="18" charset="0"/>
                <a:cs typeface="Arial" panose="020B0604020202020204" pitchFamily="34" charset="0"/>
              </a:rPr>
              <a:t> </a:t>
            </a:r>
            <a:r>
              <a:rPr lang="en-US" sz="1800" dirty="0" err="1">
                <a:solidFill>
                  <a:srgbClr val="000000"/>
                </a:solidFill>
                <a:effectLst/>
                <a:ea typeface="Times New Roman" panose="02020603050405020304" pitchFamily="18" charset="0"/>
                <a:cs typeface="Arial" panose="020B0604020202020204" pitchFamily="34" charset="0"/>
              </a:rPr>
              <a:t>Türke</a:t>
            </a:r>
            <a:r>
              <a:rPr lang="en-US" sz="1800" dirty="0">
                <a:solidFill>
                  <a:srgbClr val="000000"/>
                </a:solidFill>
                <a:effectLst/>
                <a:ea typeface="Times New Roman" panose="02020603050405020304" pitchFamily="18" charset="0"/>
                <a:cs typeface="Arial" panose="020B0604020202020204" pitchFamily="34" charset="0"/>
              </a:rPr>
              <a:t> </a:t>
            </a:r>
            <a:r>
              <a:rPr lang="en-US" sz="1800" dirty="0" err="1">
                <a:solidFill>
                  <a:srgbClr val="000000"/>
                </a:solidFill>
                <a:effectLst/>
                <a:ea typeface="Times New Roman" panose="02020603050405020304" pitchFamily="18" charset="0"/>
                <a:cs typeface="Arial" panose="020B0604020202020204" pitchFamily="34" charset="0"/>
              </a:rPr>
              <a:t>yol</a:t>
            </a:r>
            <a:r>
              <a:rPr lang="en-US" sz="1800" dirty="0">
                <a:solidFill>
                  <a:srgbClr val="000000"/>
                </a:solidFill>
                <a:effectLst/>
                <a:ea typeface="Times New Roman" panose="02020603050405020304" pitchFamily="18" charset="0"/>
                <a:cs typeface="Arial" panose="020B0604020202020204" pitchFamily="34" charset="0"/>
              </a:rPr>
              <a:t> </a:t>
            </a:r>
            <a:r>
              <a:rPr lang="en-US" sz="1800" dirty="0" err="1">
                <a:solidFill>
                  <a:srgbClr val="000000"/>
                </a:solidFill>
                <a:effectLst/>
                <a:ea typeface="Times New Roman" panose="02020603050405020304" pitchFamily="18" charset="0"/>
                <a:cs typeface="Arial" panose="020B0604020202020204" pitchFamily="34" charset="0"/>
              </a:rPr>
              <a:t>gösteren</a:t>
            </a:r>
            <a:r>
              <a:rPr lang="en-US" sz="1800" dirty="0">
                <a:solidFill>
                  <a:srgbClr val="000000"/>
                </a:solidFill>
                <a:effectLst/>
                <a:ea typeface="Times New Roman" panose="02020603050405020304" pitchFamily="18" charset="0"/>
                <a:cs typeface="Arial" panose="020B0604020202020204" pitchFamily="34" charset="0"/>
              </a:rPr>
              <a:t>,  </a:t>
            </a:r>
            <a:r>
              <a:rPr lang="en-US" sz="1800" dirty="0" err="1">
                <a:solidFill>
                  <a:srgbClr val="000000"/>
                </a:solidFill>
                <a:effectLst/>
                <a:ea typeface="Times New Roman" panose="02020603050405020304" pitchFamily="18" charset="0"/>
                <a:cs typeface="Arial" panose="020B0604020202020204" pitchFamily="34" charset="0"/>
              </a:rPr>
              <a:t>sensin</a:t>
            </a:r>
            <a:r>
              <a:rPr lang="en-US" sz="1800" dirty="0">
                <a:solidFill>
                  <a:srgbClr val="000000"/>
                </a:solidFill>
                <a:effectLst/>
                <a:ea typeface="Times New Roman" panose="02020603050405020304" pitchFamily="18" charset="0"/>
                <a:cs typeface="Arial" panose="020B0604020202020204" pitchFamily="34" charset="0"/>
              </a:rPr>
              <a:t>  bize Ulu Başkan.</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en-US" sz="1800" dirty="0">
                <a:solidFill>
                  <a:srgbClr val="000000"/>
                </a:solidFill>
                <a:effectLst/>
                <a:ea typeface="Times New Roman" panose="02020603050405020304" pitchFamily="18" charset="0"/>
                <a:cs typeface="Arial" panose="020B0604020202020204" pitchFamily="34" charset="0"/>
              </a:rPr>
              <a:t>[…] B</a:t>
            </a:r>
            <a:r>
              <a:rPr lang="tr-TR" sz="1800" dirty="0">
                <a:solidFill>
                  <a:srgbClr val="000000"/>
                </a:solidFill>
                <a:effectLst/>
                <a:ea typeface="Times New Roman" panose="02020603050405020304" pitchFamily="18" charset="0"/>
                <a:cs typeface="Arial" panose="020B0604020202020204" pitchFamily="34" charset="0"/>
              </a:rPr>
              <a:t>izler senin  çocuğunuz Atamızsın  ey Atatürk,</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Kurtaransın, koruyasın, Türklüğe can verensin.</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(Murad Uraz,1938:14)</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endParaRPr lang="el-CY"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9218" name="Picture 2" descr="Hasan Ali Yücel Kimdir?">
            <a:extLst>
              <a:ext uri="{FF2B5EF4-FFF2-40B4-BE49-F238E27FC236}">
                <a16:creationId xmlns:a16="http://schemas.microsoft.com/office/drawing/2014/main" id="{4E01454A-89D7-D0BC-92F7-400DC2296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8281" y="321803"/>
            <a:ext cx="4212090" cy="621439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972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E5331-DE0A-B633-A057-F746ADC0D60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D0BF2B0-592C-B3DD-63A5-518D1F8199B8}"/>
              </a:ext>
            </a:extLst>
          </p:cNvPr>
          <p:cNvSpPr txBox="1"/>
          <p:nvPr/>
        </p:nvSpPr>
        <p:spPr>
          <a:xfrm>
            <a:off x="707571" y="1421521"/>
            <a:ext cx="4833258" cy="3532827"/>
          </a:xfrm>
          <a:prstGeom prst="rect">
            <a:avLst/>
          </a:prstGeom>
          <a:noFill/>
          <a:ln w="38100">
            <a:solidFill>
              <a:schemeClr val="tx1"/>
            </a:solidFill>
          </a:ln>
        </p:spPr>
        <p:txBody>
          <a:bodyPr wrap="square">
            <a:spAutoFit/>
          </a:bodyPr>
          <a:lstStyle/>
          <a:p>
            <a:pPr marL="179705" marR="179705" algn="just">
              <a:lnSpc>
                <a:spcPct val="107000"/>
              </a:lnSpc>
              <a:spcAft>
                <a:spcPts val="800"/>
              </a:spcAft>
            </a:pPr>
            <a:r>
              <a:rPr lang="tr-TR" sz="1600" b="1" dirty="0">
                <a:solidFill>
                  <a:srgbClr val="000000"/>
                </a:solidFill>
                <a:ea typeface="Calibri" panose="020F0502020204030204" pitchFamily="34" charset="0"/>
                <a:cs typeface="Arial" panose="020B0604020202020204" pitchFamily="34" charset="0"/>
              </a:rPr>
              <a:t>HASAN ÂLİ YÜCEL  </a:t>
            </a:r>
            <a:endParaRPr lang="el-CY" sz="1400" dirty="0">
              <a:ea typeface="Calibri" panose="020F0502020204030204" pitchFamily="34" charset="0"/>
              <a:cs typeface="Arial" panose="020B0604020202020204" pitchFamily="34" charset="0"/>
            </a:endParaRPr>
          </a:p>
          <a:p>
            <a:pPr marL="179705" marR="179705" algn="just">
              <a:lnSpc>
                <a:spcPct val="107000"/>
              </a:lnSpc>
              <a:spcAft>
                <a:spcPts val="800"/>
              </a:spcAft>
              <a:buNone/>
            </a:pP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b="1" i="1" dirty="0">
                <a:solidFill>
                  <a:srgbClr val="000000"/>
                </a:solidFill>
                <a:effectLst/>
                <a:ea typeface="Times New Roman" panose="02020603050405020304" pitchFamily="18" charset="0"/>
                <a:cs typeface="Arial" panose="020B0604020202020204" pitchFamily="34" charset="0"/>
              </a:rPr>
              <a:t>ALTI OK</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u="none" strike="noStrike"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Ben   bir Türküm, soyum, ırkım uludur,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Milletime göğsüm sevgi doludur,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Tuttuğum yol Atatürk</a:t>
            </a:r>
            <a:r>
              <a:rPr lang="en-US" sz="1800" dirty="0">
                <a:solidFill>
                  <a:srgbClr val="000000"/>
                </a:solidFill>
                <a:effectLst/>
                <a:ea typeface="Times New Roman" panose="02020603050405020304" pitchFamily="18" charset="0"/>
                <a:cs typeface="Arial" panose="020B0604020202020204" pitchFamily="34" charset="0"/>
              </a:rPr>
              <a:t>’</a:t>
            </a:r>
            <a:r>
              <a:rPr lang="tr-TR" sz="1800" dirty="0">
                <a:solidFill>
                  <a:srgbClr val="000000"/>
                </a:solidFill>
                <a:effectLst/>
                <a:ea typeface="Times New Roman" panose="02020603050405020304" pitchFamily="18" charset="0"/>
                <a:cs typeface="Arial" panose="020B0604020202020204" pitchFamily="34" charset="0"/>
              </a:rPr>
              <a:t> ün  yoludur,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Hep  o  yoldan yürümektir dileğim.</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(Murad Uraz,1938:15)</a:t>
            </a:r>
            <a:endParaRPr lang="el-CY" sz="1600" dirty="0">
              <a:effectLst/>
              <a:ea typeface="Calibri" panose="020F0502020204030204" pitchFamily="34" charset="0"/>
              <a:cs typeface="Arial" panose="020B0604020202020204" pitchFamily="34" charset="0"/>
            </a:endParaRPr>
          </a:p>
        </p:txBody>
      </p:sp>
      <p:pic>
        <p:nvPicPr>
          <p:cNvPr id="2" name="Picture 2" descr="Hasan Ali Yücel Kimdir?">
            <a:extLst>
              <a:ext uri="{FF2B5EF4-FFF2-40B4-BE49-F238E27FC236}">
                <a16:creationId xmlns:a16="http://schemas.microsoft.com/office/drawing/2014/main" id="{9F2A2519-7B69-FA51-A6C4-D926F19804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4539" y="1421521"/>
            <a:ext cx="4212090" cy="353282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1923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84BD82-27CF-9FAE-1EED-2FF335A932C4}"/>
              </a:ext>
            </a:extLst>
          </p:cNvPr>
          <p:cNvSpPr txBox="1"/>
          <p:nvPr/>
        </p:nvSpPr>
        <p:spPr>
          <a:xfrm>
            <a:off x="511628" y="847117"/>
            <a:ext cx="7935686" cy="5720027"/>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800" b="1" i="1" dirty="0">
                <a:effectLst/>
                <a:ea typeface="Calibri" panose="020F0502020204030204" pitchFamily="34" charset="0"/>
                <a:cs typeface="Arial" panose="020B0604020202020204" pitchFamily="34" charset="0"/>
              </a:rPr>
              <a:t>Ülkü Dergisi</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effectLst/>
                <a:ea typeface="Calibri" panose="020F0502020204030204" pitchFamily="34" charset="0"/>
                <a:cs typeface="Arial" panose="020B0604020202020204" pitchFamily="34" charset="0"/>
              </a:rPr>
              <a:t>[….]Harf devriminden sonra süreli yayınlarda bir duraklama görülmüştür. 1932 yılında kurulan Halk Evleri, başta Ülkü Dergisi olmak üzere, bir çok yayın organı ile buna hız vermeye çalışmıştır. Atatürk ve arkadaşları tarafından gerçekleştirilen devrimlerin ve tek parti döneminin, devrim ideolojisini halka yaymakla görevlendirilen Halk Evlerinin genel merkezince çıkarılan Ülkü Dergisi, büyük devrimlerin, değişimlerin yaşandığı bir dönemde yayın hayatına başlamış ve uzun yıllar dönemin resmi ideolojisi tarafından desteklenmiştir (Tazegül 2001: 2). Halk Evleri, yeni devrimleri kabullenmekte zorlanan toplumu bilinçlendirmek için her ilde, ilçede, kasabada ve hatta köyde yayılmayı başaran bir kuruluş şeklinde çalışmalarını sürdürmüştür. Şubat 1933 tarihinde, Halk Evleri tarafından çıkarılan Ülkü Dergisi, o dönemde başta Mustafa Kemal ve İsmet İnönü olmak üzere bir çok bürokratın âdeta birinci derecede yayın organı durumundadır. Derginin ilk sayısının ilk sayfasına Mustafa Kemal’in bir fotoğrafı konulur.(Kemal Timur,2005:178)</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800" b="1" u="none" strike="noStrike" dirty="0">
                <a:effectLst/>
                <a:latin typeface="Times New Roman" panose="02020603050405020304" pitchFamily="18" charset="0"/>
                <a:ea typeface="Times New Roman" panose="02020603050405020304" pitchFamily="18" charset="0"/>
                <a:cs typeface="Arial" panose="020B0604020202020204" pitchFamily="34" charset="0"/>
              </a:rPr>
              <a:t> </a:t>
            </a:r>
            <a:endParaRPr lang="el-CY"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242" name="Picture 2" descr="KEMALİST ÜLKÜ Siyasi Edebi Aylık Sanat ve Fikir Dergisi » Karadeniz Sahaf">
            <a:extLst>
              <a:ext uri="{FF2B5EF4-FFF2-40B4-BE49-F238E27FC236}">
                <a16:creationId xmlns:a16="http://schemas.microsoft.com/office/drawing/2014/main" id="{8A0A00A7-4399-1853-4B9F-D83AEDC49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3668" y="847117"/>
            <a:ext cx="3245304" cy="542366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238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378F3D-052D-9FD6-5F0E-166DB7736972}"/>
              </a:ext>
            </a:extLst>
          </p:cNvPr>
          <p:cNvSpPr txBox="1"/>
          <p:nvPr/>
        </p:nvSpPr>
        <p:spPr>
          <a:xfrm>
            <a:off x="261257" y="269833"/>
            <a:ext cx="4495800" cy="6318333"/>
          </a:xfrm>
          <a:prstGeom prst="rect">
            <a:avLst/>
          </a:prstGeom>
          <a:noFill/>
          <a:ln w="38100">
            <a:solidFill>
              <a:schemeClr val="tx1"/>
            </a:solidFill>
          </a:ln>
        </p:spPr>
        <p:txBody>
          <a:bodyPr wrap="square">
            <a:spAutoFit/>
          </a:bodyPr>
          <a:lstStyle/>
          <a:p>
            <a:pPr algn="just" fontAlgn="base">
              <a:lnSpc>
                <a:spcPct val="107000"/>
              </a:lnSpc>
              <a:spcAft>
                <a:spcPts val="800"/>
              </a:spcAft>
              <a:buNone/>
            </a:pPr>
            <a:r>
              <a:rPr lang="tr-TR" sz="1400" b="1" dirty="0">
                <a:solidFill>
                  <a:srgbClr val="000000"/>
                </a:solidFill>
                <a:effectLst/>
                <a:ea typeface="Calibri" panose="020F0502020204030204" pitchFamily="34" charset="0"/>
                <a:cs typeface="Arial" panose="020B0604020202020204" pitchFamily="34" charset="0"/>
              </a:rPr>
              <a:t>1940'tan sonra (1940-1950)</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200" b="1" dirty="0">
                <a:solidFill>
                  <a:srgbClr val="000000"/>
                </a:solidFill>
                <a:effectLst/>
                <a:ea typeface="Calibri" panose="020F0502020204030204" pitchFamily="34" charset="0"/>
                <a:cs typeface="Arial" panose="020B0604020202020204" pitchFamily="34" charset="0"/>
              </a:rPr>
              <a:t>Cahit Külebi</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el-GR" sz="1200" b="1" i="1" dirty="0">
                <a:solidFill>
                  <a:srgbClr val="000000"/>
                </a:solidFill>
                <a:effectLst/>
                <a:ea typeface="Times New Roman" panose="02020603050405020304" pitchFamily="18" charset="0"/>
                <a:cs typeface="Arial" panose="020B0604020202020204" pitchFamily="34" charset="0"/>
              </a:rPr>
              <a:t>Α</a:t>
            </a:r>
            <a:r>
              <a:rPr lang="tr-TR" sz="1200" b="1" i="1" dirty="0">
                <a:solidFill>
                  <a:srgbClr val="000000"/>
                </a:solidFill>
                <a:effectLst/>
                <a:ea typeface="Times New Roman" panose="02020603050405020304" pitchFamily="18" charset="0"/>
                <a:cs typeface="Arial" panose="020B0604020202020204" pitchFamily="34" charset="0"/>
              </a:rPr>
              <a:t>TATÜRK’ E AĞIT</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 Edirne’ den Ardahan’ a kadar</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Bir toprak uzanır,</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Boz kanatlı üveyikler üstünden uçar</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Ardahan’ dan Edirne’ ye</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Edirne’ den Ardahan’ a kadar[…]</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 Bu  ne inançtır ki Gazi Paşa !</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Atının  teri kurumadan </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Sürüp gittin  yeni yeni savaşların  peşinde!</a:t>
            </a:r>
            <a:endParaRPr lang="el-CY" sz="12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200" dirty="0">
                <a:solidFill>
                  <a:srgbClr val="000000"/>
                </a:solidFill>
                <a:effectLst/>
                <a:ea typeface="Times New Roman" panose="02020603050405020304" pitchFamily="18" charset="0"/>
                <a:cs typeface="Arial" panose="020B0604020202020204" pitchFamily="34" charset="0"/>
              </a:rPr>
              <a:t>(Asım Bezirci &amp; Kemal Özer,2002:240-241)</a:t>
            </a:r>
            <a:endParaRPr lang="el-CY" sz="12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[…]Kemal Paşa, yenilmez  yiğit, şanlı komutan!</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Savaşa girer gibi yetiş bize</a:t>
            </a:r>
            <a:r>
              <a:rPr lang="en-US" sz="1200" dirty="0">
                <a:solidFill>
                  <a:srgbClr val="000000"/>
                </a:solidFill>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Yetiş bize çöllerde bile olsan</a:t>
            </a:r>
            <a:r>
              <a:rPr lang="en-US" sz="1200" dirty="0">
                <a:solidFill>
                  <a:srgbClr val="000000"/>
                </a:solidFill>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İnanç doldur, güç doldur içimize!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Bin kere yurdumuzu kurtaran </a:t>
            </a:r>
            <a:r>
              <a:rPr lang="en-US" sz="1200" dirty="0">
                <a:solidFill>
                  <a:srgbClr val="000000"/>
                </a:solidFill>
                <a:effectLst/>
                <a:ea typeface="Calibri" panose="020F0502020204030204" pitchFamily="34" charset="0"/>
                <a:cs typeface="Arial" panose="020B0604020202020204" pitchFamily="34" charset="0"/>
              </a:rPr>
              <a:t>! </a:t>
            </a:r>
            <a:r>
              <a:rPr lang="tr-TR" sz="1200" dirty="0">
                <a:solidFill>
                  <a:srgbClr val="000000"/>
                </a:solidFill>
                <a:effectLst/>
                <a:ea typeface="Calibri" panose="020F0502020204030204" pitchFamily="34" charset="0"/>
                <a:cs typeface="Arial" panose="020B0604020202020204" pitchFamily="34" charset="0"/>
              </a:rPr>
              <a:t>(Cahit Külebi,1985:170)</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p:txBody>
      </p:sp>
      <p:pic>
        <p:nvPicPr>
          <p:cNvPr id="12292" name="Picture 4" descr="FAMOUS-MEŞHUR - Şair Cahit Külebi'nin Ressam Hasan Kavruk'a &quot;iyi günlerin  hatırası&quot; ithafıyla | Pingudu Müzayede">
            <a:extLst>
              <a:ext uri="{FF2B5EF4-FFF2-40B4-BE49-F238E27FC236}">
                <a16:creationId xmlns:a16="http://schemas.microsoft.com/office/drawing/2014/main" id="{C5A5D92F-83DD-A2C9-AFB9-63C1F32E12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931" y="269833"/>
            <a:ext cx="4791755" cy="631833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36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CB4E9E-54C1-EFFC-81ED-CAC1D706A52F}"/>
              </a:ext>
            </a:extLst>
          </p:cNvPr>
          <p:cNvSpPr txBox="1"/>
          <p:nvPr/>
        </p:nvSpPr>
        <p:spPr>
          <a:xfrm>
            <a:off x="348342" y="352388"/>
            <a:ext cx="11190515" cy="6153223"/>
          </a:xfrm>
          <a:prstGeom prst="rect">
            <a:avLst/>
          </a:prstGeom>
          <a:noFill/>
          <a:ln w="38100">
            <a:solidFill>
              <a:schemeClr val="tx1"/>
            </a:solidFill>
          </a:ln>
        </p:spPr>
        <p:txBody>
          <a:bodyPr wrap="square">
            <a:spAutoFit/>
          </a:bodyPr>
          <a:lstStyle/>
          <a:p>
            <a:pPr algn="just" fontAlgn="base">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II.I.II. </a:t>
            </a:r>
            <a:r>
              <a:rPr lang="en-US" sz="1800" b="1" dirty="0">
                <a:solidFill>
                  <a:srgbClr val="000000"/>
                </a:solidFill>
                <a:effectLst/>
                <a:ea typeface="Times New Roman" panose="02020603050405020304" pitchFamily="18" charset="0"/>
                <a:cs typeface="Arial" panose="020B0604020202020204" pitchFamily="34" charset="0"/>
              </a:rPr>
              <a:t>Halk </a:t>
            </a:r>
            <a:r>
              <a:rPr lang="tr-TR" sz="1800" b="1" dirty="0">
                <a:solidFill>
                  <a:srgbClr val="000000"/>
                </a:solidFill>
                <a:effectLst/>
                <a:ea typeface="Times New Roman" panose="02020603050405020304" pitchFamily="18" charset="0"/>
                <a:cs typeface="Arial" panose="020B0604020202020204" pitchFamily="34" charset="0"/>
              </a:rPr>
              <a:t>ş</a:t>
            </a:r>
            <a:r>
              <a:rPr lang="en-US" sz="1800" b="1" dirty="0" err="1">
                <a:solidFill>
                  <a:srgbClr val="000000"/>
                </a:solidFill>
                <a:effectLst/>
                <a:ea typeface="Times New Roman" panose="02020603050405020304" pitchFamily="18" charset="0"/>
                <a:cs typeface="Arial" panose="020B0604020202020204" pitchFamily="34" charset="0"/>
              </a:rPr>
              <a:t>iirinde</a:t>
            </a:r>
            <a:r>
              <a:rPr lang="en-US" sz="1800" b="1" dirty="0">
                <a:solidFill>
                  <a:srgbClr val="000000"/>
                </a:solidFill>
                <a:effectLst/>
                <a:ea typeface="Times New Roman" panose="02020603050405020304" pitchFamily="18" charset="0"/>
                <a:cs typeface="Arial" panose="020B0604020202020204" pitchFamily="34" charset="0"/>
              </a:rPr>
              <a:t> Atat</a:t>
            </a:r>
            <a:r>
              <a:rPr lang="tr-TR" sz="1800" b="1" dirty="0">
                <a:solidFill>
                  <a:srgbClr val="000000"/>
                </a:solidFill>
                <a:effectLst/>
                <a:ea typeface="Times New Roman" panose="02020603050405020304" pitchFamily="18" charset="0"/>
                <a:cs typeface="Arial" panose="020B0604020202020204" pitchFamily="34" charset="0"/>
              </a:rPr>
              <a:t>ü</a:t>
            </a:r>
            <a:r>
              <a:rPr lang="en-US" sz="1800" b="1" dirty="0">
                <a:solidFill>
                  <a:srgbClr val="000000"/>
                </a:solidFill>
                <a:effectLst/>
                <a:ea typeface="Times New Roman" panose="02020603050405020304" pitchFamily="18" charset="0"/>
                <a:cs typeface="Arial" panose="020B0604020202020204" pitchFamily="34" charset="0"/>
              </a:rPr>
              <a:t>r</a:t>
            </a:r>
            <a:r>
              <a:rPr lang="tr-TR" sz="1800" b="1" dirty="0">
                <a:solidFill>
                  <a:srgbClr val="000000"/>
                </a:solidFill>
                <a:effectLst/>
                <a:ea typeface="Times New Roman" panose="02020603050405020304" pitchFamily="18" charset="0"/>
                <a:cs typeface="Arial" panose="020B0604020202020204" pitchFamily="34" charset="0"/>
              </a:rPr>
              <a:t>k</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800" b="1" dirty="0">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800" b="1" dirty="0">
                <a:effectLst/>
                <a:ea typeface="Times New Roman" panose="02020603050405020304" pitchFamily="18" charset="0"/>
                <a:cs typeface="Arial" panose="020B0604020202020204" pitchFamily="34" charset="0"/>
              </a:rPr>
              <a:t>AFYON’LU  FELÂHÎ  :  </a:t>
            </a:r>
            <a:r>
              <a:rPr lang="tr-TR" sz="1800" b="1" i="1" dirty="0">
                <a:effectLst/>
                <a:ea typeface="Times New Roman" panose="02020603050405020304" pitchFamily="18" charset="0"/>
                <a:cs typeface="Arial" panose="020B0604020202020204" pitchFamily="34" charset="0"/>
              </a:rPr>
              <a:t>ATATÜRK ’E BORÇLUYUZ</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İstiklâl savaşında,</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Atatürk’ün peşinde,</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Bu zafer güreşinde</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Atatürk’e borçluyuz.(Saim Sakaoğlu &amp; Turgut Günay,1974:38)</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u="none" strike="noStrike"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a:t>
            </a:r>
            <a:r>
              <a:rPr lang="el-GR" sz="1800" b="1" dirty="0">
                <a:solidFill>
                  <a:srgbClr val="000000"/>
                </a:solidFill>
                <a:effectLst/>
                <a:ea typeface="Times New Roman" panose="02020603050405020304" pitchFamily="18" charset="0"/>
                <a:cs typeface="Arial" panose="020B0604020202020204" pitchFamily="34" charset="0"/>
              </a:rPr>
              <a:t>ΚΑ</a:t>
            </a:r>
            <a:r>
              <a:rPr lang="tr-TR" sz="1800" b="1" dirty="0">
                <a:solidFill>
                  <a:srgbClr val="000000"/>
                </a:solidFill>
                <a:effectLst/>
                <a:ea typeface="Times New Roman" panose="02020603050405020304" pitchFamily="18" charset="0"/>
                <a:cs typeface="Arial" panose="020B0604020202020204" pitchFamily="34" charset="0"/>
              </a:rPr>
              <a:t>RS’LI) KAHRAMAN : </a:t>
            </a:r>
            <a:r>
              <a:rPr lang="tr-TR" sz="1800" b="1" i="1" dirty="0">
                <a:solidFill>
                  <a:srgbClr val="000000"/>
                </a:solidFill>
                <a:effectLst/>
                <a:ea typeface="Times New Roman" panose="02020603050405020304" pitchFamily="18" charset="0"/>
                <a:cs typeface="Arial" panose="020B0604020202020204" pitchFamily="34" charset="0"/>
              </a:rPr>
              <a:t>KARS’ IN KURTULUŞU İÇİN </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r>
              <a:rPr lang="el-GR" sz="1800" dirty="0">
                <a:solidFill>
                  <a:srgbClr val="000000"/>
                </a:solidFill>
                <a:effectLst/>
                <a:ea typeface="Times New Roman" panose="02020603050405020304" pitchFamily="18" charset="0"/>
                <a:cs typeface="Arial" panose="020B0604020202020204" pitchFamily="34" charset="0"/>
              </a:rPr>
              <a:t>ΚΑ</a:t>
            </a:r>
            <a:r>
              <a:rPr lang="tr-TR" sz="1800" dirty="0">
                <a:solidFill>
                  <a:srgbClr val="000000"/>
                </a:solidFill>
                <a:effectLst/>
                <a:ea typeface="Times New Roman" panose="02020603050405020304" pitchFamily="18" charset="0"/>
                <a:cs typeface="Arial" panose="020B0604020202020204" pitchFamily="34" charset="0"/>
              </a:rPr>
              <a:t>RS’LI) KAHRAMAN : Kars’ ın Derecik köyünden olup 1863-1944 yılları arasında yaşamıştır. Ermeni katliamı sırasında büyük işkencelere maruz kalması ve arada  oğlunun yakılarak öldürülmesi onu, millî duyguları dile getiren deyişler söylemeye yöneltmiştir.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(Saim </a:t>
            </a:r>
            <a:r>
              <a:rPr lang="en-US" sz="1800" dirty="0" err="1">
                <a:solidFill>
                  <a:srgbClr val="000000"/>
                </a:solidFill>
                <a:effectLst/>
                <a:ea typeface="Times New Roman" panose="02020603050405020304" pitchFamily="18" charset="0"/>
                <a:cs typeface="Arial" panose="020B0604020202020204" pitchFamily="34" charset="0"/>
              </a:rPr>
              <a:t>Sakao</a:t>
            </a:r>
            <a:r>
              <a:rPr lang="tr-TR" sz="1800" dirty="0">
                <a:solidFill>
                  <a:srgbClr val="000000"/>
                </a:solidFill>
                <a:effectLst/>
                <a:ea typeface="Times New Roman" panose="02020603050405020304" pitchFamily="18" charset="0"/>
                <a:cs typeface="Arial" panose="020B0604020202020204" pitchFamily="34" charset="0"/>
              </a:rPr>
              <a:t>ğ</a:t>
            </a:r>
            <a:r>
              <a:rPr lang="en-US" sz="1800" dirty="0" err="1">
                <a:solidFill>
                  <a:srgbClr val="000000"/>
                </a:solidFill>
                <a:effectLst/>
                <a:ea typeface="Times New Roman" panose="02020603050405020304" pitchFamily="18" charset="0"/>
                <a:cs typeface="Arial" panose="020B0604020202020204" pitchFamily="34" charset="0"/>
              </a:rPr>
              <a:t>lu</a:t>
            </a:r>
            <a:r>
              <a:rPr lang="tr-TR" sz="1800" dirty="0">
                <a:solidFill>
                  <a:srgbClr val="000000"/>
                </a:solidFill>
                <a:effectLst/>
                <a:ea typeface="Times New Roman" panose="02020603050405020304" pitchFamily="18" charset="0"/>
                <a:cs typeface="Arial" panose="020B0604020202020204" pitchFamily="34" charset="0"/>
              </a:rPr>
              <a:t> &amp; Turgut </a:t>
            </a:r>
            <a:r>
              <a:rPr lang="en-US" sz="1800" dirty="0">
                <a:solidFill>
                  <a:srgbClr val="000000"/>
                </a:solidFill>
                <a:effectLst/>
                <a:ea typeface="Times New Roman" panose="02020603050405020304" pitchFamily="18" charset="0"/>
                <a:cs typeface="Arial" panose="020B0604020202020204" pitchFamily="34" charset="0"/>
              </a:rPr>
              <a:t>G</a:t>
            </a:r>
            <a:r>
              <a:rPr lang="tr-TR" sz="1800" dirty="0">
                <a:solidFill>
                  <a:srgbClr val="000000"/>
                </a:solidFill>
                <a:effectLst/>
                <a:ea typeface="Times New Roman" panose="02020603050405020304" pitchFamily="18" charset="0"/>
                <a:cs typeface="Arial" panose="020B0604020202020204" pitchFamily="34" charset="0"/>
              </a:rPr>
              <a:t>ü</a:t>
            </a:r>
            <a:r>
              <a:rPr lang="en-US" sz="1800" dirty="0">
                <a:solidFill>
                  <a:srgbClr val="000000"/>
                </a:solidFill>
                <a:effectLst/>
                <a:ea typeface="Times New Roman" panose="02020603050405020304" pitchFamily="18" charset="0"/>
                <a:cs typeface="Arial" panose="020B0604020202020204" pitchFamily="34" charset="0"/>
              </a:rPr>
              <a:t>nay</a:t>
            </a:r>
            <a:r>
              <a:rPr lang="tr-TR" sz="1800" dirty="0">
                <a:solidFill>
                  <a:srgbClr val="000000"/>
                </a:solidFill>
                <a:effectLst/>
                <a:ea typeface="Times New Roman" panose="02020603050405020304" pitchFamily="18" charset="0"/>
                <a:cs typeface="Arial" panose="020B0604020202020204" pitchFamily="34" charset="0"/>
              </a:rPr>
              <a:t>,1974:114)</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u="none" strike="noStrike"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b="1" i="1"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12379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C7BC74-EF03-4352-BB39-AA288E25C36A}"/>
              </a:ext>
            </a:extLst>
          </p:cNvPr>
          <p:cNvSpPr txBox="1"/>
          <p:nvPr/>
        </p:nvSpPr>
        <p:spPr>
          <a:xfrm>
            <a:off x="239486" y="500570"/>
            <a:ext cx="6096000" cy="5856860"/>
          </a:xfrm>
          <a:prstGeom prst="rect">
            <a:avLst/>
          </a:prstGeom>
          <a:noFill/>
          <a:ln w="38100">
            <a:solidFill>
              <a:schemeClr val="tx1"/>
            </a:solidFill>
          </a:ln>
        </p:spPr>
        <p:txBody>
          <a:bodyPr wrap="square">
            <a:spAutoFit/>
          </a:bodyPr>
          <a:lstStyle/>
          <a:p>
            <a:pPr marR="179705" algn="just">
              <a:lnSpc>
                <a:spcPct val="107000"/>
              </a:lnSpc>
              <a:spcAft>
                <a:spcPts val="800"/>
              </a:spcAft>
              <a:buNone/>
            </a:pPr>
            <a:r>
              <a:rPr lang="tr-TR" sz="1800" b="1" i="1" dirty="0">
                <a:solidFill>
                  <a:srgbClr val="000000"/>
                </a:solidFill>
                <a:effectLst/>
                <a:ea typeface="Times New Roman" panose="02020603050405020304" pitchFamily="18" charset="0"/>
                <a:cs typeface="Arial" panose="020B0604020202020204" pitchFamily="34" charset="0"/>
              </a:rPr>
              <a:t>KARS’ IN KURTULUŞU İÇİN</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Bizim adımıza şanlı Türk derler,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Kâfiri mahveder, ezer ser</a:t>
            </a:r>
            <a:r>
              <a:rPr lang="en-US" sz="1800" dirty="0">
                <a:solidFill>
                  <a:srgbClr val="000000"/>
                </a:solidFill>
                <a:effectLst/>
                <a:ea typeface="Times New Roman" panose="02020603050405020304" pitchFamily="18" charset="0"/>
                <a:cs typeface="Arial" panose="020B0604020202020204" pitchFamily="34" charset="0"/>
              </a:rPr>
              <a:t>-</a:t>
            </a:r>
            <a:r>
              <a:rPr lang="tr-TR" sz="1800" dirty="0">
                <a:solidFill>
                  <a:srgbClr val="000000"/>
                </a:solidFill>
                <a:effectLst/>
                <a:ea typeface="Times New Roman" panose="02020603050405020304" pitchFamily="18" charset="0"/>
                <a:cs typeface="Arial" panose="020B0604020202020204" pitchFamily="34" charset="0"/>
              </a:rPr>
              <a:t>tâ-ser,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Bozturt gibi dalar düşmana asker,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Pençesi polattan arslan bizde var.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Ankara’ da yeni bir divan kurduk,</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İlkin Kars elinden düşmanı sürdük,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Tam yedi düvele biz karşı durduk,</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Bütün yağılara meydan bizde var.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Kemâl paşa meclis başında durur,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Halit Paşa  önden çevirir  vurur,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Kara Kâzım  Paşa serdardır, yürür,</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Düşmanı alt eden merdan bizde var. (Saim Sakaoğlu &amp; Turgut Günay,1974:63)</a:t>
            </a:r>
            <a:endParaRPr lang="el-CY" sz="1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40346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A567F-34C0-6DFE-B0AE-26D0150358EA}"/>
              </a:ext>
            </a:extLst>
          </p:cNvPr>
          <p:cNvSpPr txBox="1"/>
          <p:nvPr/>
        </p:nvSpPr>
        <p:spPr>
          <a:xfrm>
            <a:off x="261256" y="377908"/>
            <a:ext cx="11157857" cy="6102183"/>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200" b="1" dirty="0">
                <a:solidFill>
                  <a:srgbClr val="000000"/>
                </a:solidFill>
                <a:effectLst/>
                <a:ea typeface="Times New Roman" panose="02020603050405020304" pitchFamily="18" charset="0"/>
                <a:cs typeface="Arial" panose="020B0604020202020204" pitchFamily="34" charset="0"/>
              </a:rPr>
              <a:t>(</a:t>
            </a:r>
            <a:r>
              <a:rPr lang="tr-TR" sz="1400" b="1" dirty="0">
                <a:solidFill>
                  <a:srgbClr val="000000"/>
                </a:solidFill>
                <a:effectLst/>
                <a:ea typeface="Times New Roman" panose="02020603050405020304" pitchFamily="18" charset="0"/>
                <a:cs typeface="Arial" panose="020B0604020202020204" pitchFamily="34" charset="0"/>
              </a:rPr>
              <a:t>UlAŞ’ LI) ÇOBAN SÜLEYMAN KAYA   : </a:t>
            </a:r>
            <a:r>
              <a:rPr lang="tr-TR" sz="1400" b="1" i="1" dirty="0">
                <a:solidFill>
                  <a:srgbClr val="000000"/>
                </a:solidFill>
                <a:effectLst/>
                <a:ea typeface="Times New Roman" panose="02020603050405020304" pitchFamily="18" charset="0"/>
                <a:cs typeface="Arial" panose="020B0604020202020204" pitchFamily="34" charset="0"/>
              </a:rPr>
              <a:t>İSTİKLÂL  HARBİ DESTANI</a:t>
            </a:r>
            <a:endParaRPr lang="el-CY" sz="14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[…](UlAŞ’ LI) ÇOBAN SÜLEYMAN :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I. dünya  savaşı  ile Kurtuluş Savaşına katılmış  ve  deyiş söylemeye  asker ocağında  başlamıştır. Askerlik dönüşü  çobanlıkla  uğraşan  ve bu yüzden "Çoban Süleyman" adılya  tanınan  ozan, bazı deyişlerinde  "Fahrı  mahlasını da kullanmıştır. Ozanın soyadı "Kaya" dır. (Saim Sakaoğlu &amp; Turgut Günay, 1974:113)</a:t>
            </a:r>
            <a:endParaRPr lang="el-CY" sz="14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b="1" i="1" dirty="0">
                <a:solidFill>
                  <a:srgbClr val="000000"/>
                </a:solidFill>
                <a:effectLst/>
                <a:ea typeface="Times New Roman" panose="02020603050405020304" pitchFamily="18" charset="0"/>
                <a:cs typeface="Arial" panose="020B0604020202020204" pitchFamily="34" charset="0"/>
              </a:rPr>
              <a:t>İSTİKLÂL  HARBİ DESTANI</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u="sng"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Dinleyin ağalar bir ufak destan,</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Hiç mektup gelmiyor yarenden, dosttan,</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İnşallah alırık biz Arabistan,</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Şam ile Bağdat, Musul beraber.</a:t>
            </a:r>
            <a:endParaRPr lang="el-CY" sz="1400" dirty="0">
              <a:effectLst/>
              <a:ea typeface="Calibri" panose="020F0502020204030204" pitchFamily="34" charset="0"/>
              <a:cs typeface="Arial" panose="020B0604020202020204" pitchFamily="34" charset="0"/>
            </a:endParaRPr>
          </a:p>
          <a:p>
            <a:pPr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Asker arkadaşlar emire bakın,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Hücuma kalkınca süngüler takın,</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Düşman askerlerini hep bütün  yakın,</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Kahraman zabitler hep de beraber. (Saim Sakaoğlu &amp; Turgut Günay,1974:23)</a:t>
            </a:r>
            <a:endParaRPr lang="el-CY" sz="14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22725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EF4589-9470-84B1-3814-C3248D3911EA}"/>
              </a:ext>
            </a:extLst>
          </p:cNvPr>
          <p:cNvSpPr txBox="1"/>
          <p:nvPr/>
        </p:nvSpPr>
        <p:spPr>
          <a:xfrm>
            <a:off x="566057" y="641634"/>
            <a:ext cx="8915400" cy="5278368"/>
          </a:xfrm>
          <a:prstGeom prst="rect">
            <a:avLst/>
          </a:prstGeom>
          <a:noFill/>
          <a:ln w="38100">
            <a:solidFill>
              <a:schemeClr val="tx1"/>
            </a:solidFill>
          </a:ln>
        </p:spPr>
        <p:txBody>
          <a:bodyPr wrap="square">
            <a:spAutoFit/>
          </a:bodyPr>
          <a:lstStyle/>
          <a:p>
            <a:pPr algn="just" fontAlgn="base">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II.I.III. Kıbrıs Türk Gazetelerinde Türk Şairler </a:t>
            </a:r>
            <a:endParaRPr lang="el-CY" sz="16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fontAlgn="base">
              <a:lnSpc>
                <a:spcPct val="107000"/>
              </a:lnSpc>
              <a:spcBef>
                <a:spcPts val="200"/>
              </a:spcBef>
              <a:buNone/>
            </a:pPr>
            <a:r>
              <a:rPr lang="el-GR" sz="1800" b="1" dirty="0">
                <a:solidFill>
                  <a:srgbClr val="000000"/>
                </a:solidFill>
                <a:effectLst/>
                <a:ea typeface="Times New Roman" panose="02020603050405020304" pitchFamily="18" charset="0"/>
                <a:cs typeface="Times New Roman" panose="02020603050405020304" pitchFamily="18" charset="0"/>
              </a:rPr>
              <a:t>Εφημερίδα</a:t>
            </a:r>
            <a:r>
              <a:rPr lang="tr-TR" sz="1800" b="1" dirty="0">
                <a:solidFill>
                  <a:srgbClr val="000000"/>
                </a:solidFill>
                <a:effectLst/>
                <a:ea typeface="Times New Roman" panose="02020603050405020304" pitchFamily="18" charset="0"/>
                <a:cs typeface="Times New Roman" panose="02020603050405020304" pitchFamily="18" charset="0"/>
              </a:rPr>
              <a:t>   </a:t>
            </a:r>
            <a:r>
              <a:rPr lang="tr-TR" sz="1800" b="1" i="1" dirty="0">
                <a:solidFill>
                  <a:srgbClr val="000000"/>
                </a:solidFill>
                <a:effectLst/>
                <a:ea typeface="Times New Roman" panose="02020603050405020304" pitchFamily="18" charset="0"/>
                <a:cs typeface="Times New Roman" panose="02020603050405020304" pitchFamily="18" charset="0"/>
              </a:rPr>
              <a:t>Hür Söz</a:t>
            </a:r>
            <a:r>
              <a:rPr lang="tr-TR" sz="1800" b="1" dirty="0">
                <a:solidFill>
                  <a:srgbClr val="000000"/>
                </a:solidFill>
                <a:effectLst/>
                <a:ea typeface="Times New Roman" panose="02020603050405020304" pitchFamily="18" charset="0"/>
                <a:cs typeface="Times New Roman" panose="02020603050405020304" pitchFamily="18" charset="0"/>
              </a:rPr>
              <a:t>    29 Ekim 1946  : Emin Bülent Serdaroğlu</a:t>
            </a:r>
            <a:r>
              <a:rPr lang="tr-TR" sz="1800" b="1" i="1" dirty="0">
                <a:solidFill>
                  <a:srgbClr val="000000"/>
                </a:solidFill>
                <a:effectLst/>
                <a:ea typeface="Times New Roman" panose="02020603050405020304" pitchFamily="18" charset="0"/>
                <a:cs typeface="Times New Roman" panose="02020603050405020304" pitchFamily="18" charset="0"/>
              </a:rPr>
              <a:t> Dev Şarkısı</a:t>
            </a:r>
            <a:endParaRPr lang="el-CY" sz="1800" b="1" dirty="0">
              <a:solidFill>
                <a:srgbClr val="1F3763"/>
              </a:solidFill>
              <a:effectLst/>
              <a:ea typeface="Times New Roman" panose="02020603050405020304" pitchFamily="18" charset="0"/>
              <a:cs typeface="Times New Roman" panose="02020603050405020304" pitchFamily="18" charset="0"/>
            </a:endParaRPr>
          </a:p>
          <a:p>
            <a:pPr>
              <a:lnSpc>
                <a:spcPct val="107000"/>
              </a:lnSpc>
              <a:spcAft>
                <a:spcPts val="800"/>
              </a:spcAft>
              <a:buNone/>
            </a:pPr>
            <a:r>
              <a:rPr lang="tr-TR" sz="1800" b="1"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 TÜRKÜM ben...</a:t>
            </a:r>
            <a:br>
              <a:rPr lang="en-US" sz="1800" dirty="0">
                <a:effectLst/>
                <a:ea typeface="Calibri" panose="020F0502020204030204" pitchFamily="34" charset="0"/>
                <a:cs typeface="Arial" panose="020B0604020202020204" pitchFamily="34" charset="0"/>
              </a:rPr>
            </a:br>
            <a:r>
              <a:rPr lang="en-US" sz="1800" dirty="0">
                <a:effectLst/>
                <a:ea typeface="Calibri" panose="020F0502020204030204" pitchFamily="34" charset="0"/>
                <a:cs typeface="Arial" panose="020B0604020202020204" pitchFamily="34" charset="0"/>
              </a:rPr>
              <a:t>Oğuz </a:t>
            </a:r>
            <a:r>
              <a:rPr lang="en-US" sz="1800" dirty="0" err="1">
                <a:effectLst/>
                <a:ea typeface="Calibri" panose="020F0502020204030204" pitchFamily="34" charset="0"/>
                <a:cs typeface="Arial" panose="020B0604020202020204" pitchFamily="34" charset="0"/>
              </a:rPr>
              <a:t>nesli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benim</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nesli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vakurum</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Altaylar'a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bağlar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beni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alnımdaki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nurum</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Parlak </a:t>
            </a:r>
            <a:r>
              <a:rPr lang="en-US" sz="1800" dirty="0" err="1">
                <a:effectLst/>
                <a:ea typeface="Calibri" panose="020F0502020204030204" pitchFamily="34" charset="0"/>
                <a:cs typeface="Arial" panose="020B0604020202020204" pitchFamily="34" charset="0"/>
              </a:rPr>
              <a:t>güneşin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doğduğu</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yerlerde</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doğan</a:t>
            </a:r>
            <a:r>
              <a:rPr lang="en-US" sz="1800" dirty="0">
                <a:effectLst/>
                <a:ea typeface="Calibri" panose="020F0502020204030204" pitchFamily="34" charset="0"/>
                <a:cs typeface="Arial" panose="020B0604020202020204" pitchFamily="34" charset="0"/>
              </a:rPr>
              <a:t> ben,</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İlk </a:t>
            </a:r>
            <a:r>
              <a:rPr lang="en-US" sz="1800" dirty="0" err="1">
                <a:effectLst/>
                <a:ea typeface="Calibri" panose="020F0502020204030204" pitchFamily="34" charset="0"/>
                <a:cs typeface="Arial" panose="020B0604020202020204" pitchFamily="34" charset="0"/>
              </a:rPr>
              <a:t>ateşi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içtimdi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bir</a:t>
            </a:r>
            <a:r>
              <a:rPr lang="en-US" sz="1800" dirty="0">
                <a:effectLst/>
                <a:ea typeface="Calibri" panose="020F0502020204030204" pitchFamily="34" charset="0"/>
                <a:cs typeface="Arial" panose="020B0604020202020204" pitchFamily="34" charset="0"/>
              </a:rPr>
              <a:t> ARSLAN </a:t>
            </a:r>
            <a:r>
              <a:rPr lang="en-US" sz="1800" dirty="0" err="1">
                <a:effectLst/>
                <a:ea typeface="Calibri" panose="020F0502020204030204" pitchFamily="34" charset="0"/>
                <a:cs typeface="Arial" panose="020B0604020202020204" pitchFamily="34" charset="0"/>
              </a:rPr>
              <a:t>memesinden</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Şahin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cenk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atları</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kişnerken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uyandım</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Ejder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kaplanları</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boğdum</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oyalandım</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Yalçın </a:t>
            </a:r>
            <a:r>
              <a:rPr lang="en-US" sz="1800" dirty="0" err="1">
                <a:effectLst/>
                <a:ea typeface="Calibri" panose="020F0502020204030204" pitchFamily="34" charset="0"/>
                <a:cs typeface="Arial" panose="020B0604020202020204" pitchFamily="34" charset="0"/>
              </a:rPr>
              <a:t>döşeğim</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vardı</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küheylan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yelesinden</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err="1">
                <a:effectLst/>
                <a:ea typeface="Calibri" panose="020F0502020204030204" pitchFamily="34" charset="0"/>
                <a:cs typeface="Arial" panose="020B0604020202020204" pitchFamily="34" charset="0"/>
              </a:rPr>
              <a:t>Aldımdı</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bu</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sert</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ismimi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gök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gürlemesinden</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en-US" sz="1800" b="1"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4889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5BDCEE-629F-D59D-D771-13B538415956}"/>
              </a:ext>
            </a:extLst>
          </p:cNvPr>
          <p:cNvSpPr txBox="1"/>
          <p:nvPr/>
        </p:nvSpPr>
        <p:spPr>
          <a:xfrm>
            <a:off x="468087" y="1487122"/>
            <a:ext cx="6106886" cy="3883755"/>
          </a:xfrm>
          <a:prstGeom prst="rect">
            <a:avLst/>
          </a:prstGeom>
          <a:noFill/>
          <a:ln w="38100">
            <a:solidFill>
              <a:schemeClr val="tx1"/>
            </a:solidFill>
          </a:ln>
        </p:spPr>
        <p:txBody>
          <a:bodyPr wrap="square">
            <a:spAutoFit/>
          </a:bodyPr>
          <a:lstStyle/>
          <a:p>
            <a:pPr>
              <a:lnSpc>
                <a:spcPct val="107000"/>
              </a:lnSpc>
              <a:spcAft>
                <a:spcPts val="800"/>
              </a:spcAft>
              <a:buNone/>
            </a:pPr>
            <a:r>
              <a:rPr lang="el-GR" sz="1200" b="1" dirty="0">
                <a:effectLst/>
                <a:ea typeface="Calibri" panose="020F0502020204030204" pitchFamily="34" charset="0"/>
                <a:cs typeface="Arial" panose="020B0604020202020204" pitchFamily="34" charset="0"/>
              </a:rPr>
              <a:t>Εφημερίδα</a:t>
            </a:r>
            <a:r>
              <a:rPr lang="el-CY" sz="1200" b="1" dirty="0">
                <a:effectLst/>
                <a:ea typeface="Calibri" panose="020F0502020204030204" pitchFamily="34" charset="0"/>
                <a:cs typeface="Arial" panose="020B0604020202020204" pitchFamily="34" charset="0"/>
              </a:rPr>
              <a:t>  </a:t>
            </a:r>
            <a:r>
              <a:rPr lang="el-CY" sz="1200" b="1" i="1" dirty="0" err="1">
                <a:effectLst/>
                <a:ea typeface="Calibri" panose="020F0502020204030204" pitchFamily="34" charset="0"/>
                <a:cs typeface="Arial" panose="020B0604020202020204" pitchFamily="34" charset="0"/>
              </a:rPr>
              <a:t>Akın</a:t>
            </a:r>
            <a:r>
              <a:rPr lang="el-CY" sz="1200" b="1" dirty="0">
                <a:effectLst/>
                <a:ea typeface="Calibri" panose="020F0502020204030204" pitchFamily="34" charset="0"/>
                <a:cs typeface="Arial" panose="020B0604020202020204" pitchFamily="34" charset="0"/>
              </a:rPr>
              <a:t>   29 </a:t>
            </a:r>
            <a:r>
              <a:rPr lang="el-CY" sz="1200" b="1" dirty="0" err="1">
                <a:effectLst/>
                <a:ea typeface="Calibri" panose="020F0502020204030204" pitchFamily="34" charset="0"/>
                <a:cs typeface="Arial" panose="020B0604020202020204" pitchFamily="34" charset="0"/>
              </a:rPr>
              <a:t>Ekim</a:t>
            </a:r>
            <a:r>
              <a:rPr lang="el-CY" sz="1200" b="1" dirty="0">
                <a:effectLst/>
                <a:ea typeface="Calibri" panose="020F0502020204030204" pitchFamily="34" charset="0"/>
                <a:cs typeface="Arial" panose="020B0604020202020204" pitchFamily="34" charset="0"/>
              </a:rPr>
              <a:t> 1963</a:t>
            </a:r>
            <a:r>
              <a:rPr lang="el-CY" sz="1200" dirty="0">
                <a:effectLst/>
                <a:ea typeface="Calibri" panose="020F0502020204030204" pitchFamily="34" charset="0"/>
                <a:cs typeface="Arial" panose="020B0604020202020204" pitchFamily="34" charset="0"/>
              </a:rPr>
              <a:t> : </a:t>
            </a:r>
            <a:r>
              <a:rPr lang="el-CY" sz="1200" b="1" dirty="0" err="1">
                <a:effectLst/>
                <a:ea typeface="Calibri" panose="020F0502020204030204" pitchFamily="34" charset="0"/>
                <a:cs typeface="Arial" panose="020B0604020202020204" pitchFamily="34" charset="0"/>
              </a:rPr>
              <a:t>Arif</a:t>
            </a:r>
            <a:r>
              <a:rPr lang="el-CY" sz="1200" b="1" dirty="0">
                <a:effectLst/>
                <a:ea typeface="Calibri" panose="020F0502020204030204" pitchFamily="34" charset="0"/>
                <a:cs typeface="Arial" panose="020B0604020202020204" pitchFamily="34" charset="0"/>
              </a:rPr>
              <a:t> </a:t>
            </a:r>
            <a:r>
              <a:rPr lang="el-CY" sz="1200" b="1" dirty="0" err="1">
                <a:effectLst/>
                <a:ea typeface="Calibri" panose="020F0502020204030204" pitchFamily="34" charset="0"/>
                <a:cs typeface="Arial" panose="020B0604020202020204" pitchFamily="34" charset="0"/>
              </a:rPr>
              <a:t>Hikmet</a:t>
            </a:r>
            <a:r>
              <a:rPr lang="el-CY" sz="1200" b="1" dirty="0">
                <a:effectLst/>
                <a:ea typeface="Calibri" panose="020F0502020204030204" pitchFamily="34" charset="0"/>
                <a:cs typeface="Arial" panose="020B0604020202020204" pitchFamily="34" charset="0"/>
              </a:rPr>
              <a:t> PAR</a:t>
            </a:r>
            <a:r>
              <a:rPr lang="el-CY" sz="1200" b="1" i="1" dirty="0">
                <a:effectLst/>
                <a:ea typeface="Calibri" panose="020F0502020204030204" pitchFamily="34" charset="0"/>
                <a:cs typeface="Arial" panose="020B0604020202020204" pitchFamily="34" charset="0"/>
              </a:rPr>
              <a:t> MUSTAFA KEMAL'İN NEŞESİ </a:t>
            </a:r>
            <a:endParaRPr lang="el-CY" sz="1200" dirty="0">
              <a:effectLst/>
              <a:ea typeface="Calibri" panose="020F0502020204030204" pitchFamily="34" charset="0"/>
              <a:cs typeface="Arial" panose="020B0604020202020204" pitchFamily="34" charset="0"/>
            </a:endParaRPr>
          </a:p>
          <a:p>
            <a:pPr>
              <a:lnSpc>
                <a:spcPct val="107000"/>
              </a:lnSpc>
              <a:spcAft>
                <a:spcPts val="800"/>
              </a:spcAft>
              <a:buNone/>
            </a:pPr>
            <a:r>
              <a:rPr lang="el-CY" sz="1200" dirty="0">
                <a:effectLst/>
                <a:ea typeface="Calibri" panose="020F0502020204030204" pitchFamily="34" charset="0"/>
                <a:cs typeface="Arial" panose="020B0604020202020204" pitchFamily="34" charset="0"/>
              </a:rPr>
              <a:t> </a:t>
            </a: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 Bir </a:t>
            </a:r>
            <a:r>
              <a:rPr lang="en-US" sz="1200" dirty="0" err="1">
                <a:effectLst/>
                <a:ea typeface="Calibri" panose="020F0502020204030204" pitchFamily="34" charset="0"/>
                <a:cs typeface="Arial" panose="020B0604020202020204" pitchFamily="34" charset="0"/>
              </a:rPr>
              <a:t>şarkı</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misin</a:t>
            </a:r>
            <a:r>
              <a:rPr lang="en-US" sz="1200" dirty="0">
                <a:effectLst/>
                <a:ea typeface="Calibri" panose="020F0502020204030204" pitchFamily="34" charset="0"/>
                <a:cs typeface="Arial" panose="020B0604020202020204" pitchFamily="34" charset="0"/>
              </a:rPr>
              <a:t> bize Mustafa Kemal?</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Ölmezliğe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dair</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Sen </a:t>
            </a:r>
            <a:r>
              <a:rPr lang="en-US" sz="1200" dirty="0" err="1">
                <a:effectLst/>
                <a:ea typeface="Calibri" panose="020F0502020204030204" pitchFamily="34" charset="0"/>
                <a:cs typeface="Arial" panose="020B0604020202020204" pitchFamily="34" charset="0"/>
              </a:rPr>
              <a:t>ey</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ölmezliğin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sırrına</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eren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Şair</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Büyük </a:t>
            </a:r>
            <a:r>
              <a:rPr lang="en-US" sz="1200" dirty="0" err="1">
                <a:effectLst/>
                <a:ea typeface="Calibri" panose="020F0502020204030204" pitchFamily="34" charset="0"/>
                <a:cs typeface="Arial" panose="020B0604020202020204" pitchFamily="34" charset="0"/>
              </a:rPr>
              <a:t>mimarı</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Türkiye’mizin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Bir </a:t>
            </a:r>
            <a:r>
              <a:rPr lang="en-US" sz="1200" dirty="0" err="1">
                <a:effectLst/>
                <a:ea typeface="Calibri" panose="020F0502020204030204" pitchFamily="34" charset="0"/>
                <a:cs typeface="Arial" panose="020B0604020202020204" pitchFamily="34" charset="0"/>
              </a:rPr>
              <a:t>şarkı</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misin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a:t>
            </a:r>
            <a:r>
              <a:rPr lang="en-US" sz="1200" dirty="0" err="1">
                <a:effectLst/>
                <a:ea typeface="Calibri" panose="020F0502020204030204" pitchFamily="34" charset="0"/>
                <a:cs typeface="Arial" panose="020B0604020202020204" pitchFamily="34" charset="0"/>
              </a:rPr>
              <a:t>Üzme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yetişir,üzme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derdin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bir</a:t>
            </a:r>
            <a:r>
              <a:rPr lang="en-US" sz="1200" dirty="0">
                <a:effectLst/>
                <a:ea typeface="Calibri" panose="020F0502020204030204" pitchFamily="34" charset="0"/>
                <a:cs typeface="Arial" panose="020B0604020202020204" pitchFamily="34" charset="0"/>
              </a:rPr>
              <a:t> zaman</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Neydi </a:t>
            </a:r>
            <a:r>
              <a:rPr lang="en-US" sz="1200" dirty="0" err="1">
                <a:effectLst/>
                <a:ea typeface="Calibri" panose="020F0502020204030204" pitchFamily="34" charset="0"/>
                <a:cs typeface="Arial" panose="020B0604020202020204" pitchFamily="34" charset="0"/>
              </a:rPr>
              <a:t>derdin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misin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a:t>
            </a:r>
            <a:r>
              <a:rPr lang="en-US" sz="1200" dirty="0" err="1">
                <a:effectLst/>
                <a:ea typeface="Calibri" panose="020F0502020204030204" pitchFamily="34" charset="0"/>
                <a:cs typeface="Arial" panose="020B0604020202020204" pitchFamily="34" charset="0"/>
              </a:rPr>
              <a:t>Şahane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gözler,şahane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düşmezdi</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dilinden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Ey </a:t>
            </a:r>
            <a:r>
              <a:rPr lang="en-US" sz="1200" dirty="0" err="1">
                <a:effectLst/>
                <a:ea typeface="Calibri" panose="020F0502020204030204" pitchFamily="34" charset="0"/>
                <a:cs typeface="Arial" panose="020B0604020202020204" pitchFamily="34" charset="0"/>
              </a:rPr>
              <a:t>en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güzel</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gözlerin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sahibi</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İçin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kan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ağlasa</a:t>
            </a:r>
            <a:r>
              <a:rPr lang="en-US" sz="1200" dirty="0">
                <a:effectLst/>
                <a:ea typeface="Calibri" panose="020F0502020204030204" pitchFamily="34" charset="0"/>
                <a:cs typeface="Arial" panose="020B0604020202020204" pitchFamily="34" charset="0"/>
              </a:rPr>
              <a:t> da </a:t>
            </a:r>
            <a:r>
              <a:rPr lang="en-US" sz="1200" dirty="0" err="1">
                <a:effectLst/>
                <a:ea typeface="Calibri" panose="020F0502020204030204" pitchFamily="34" charset="0"/>
                <a:cs typeface="Arial" panose="020B0604020202020204" pitchFamily="34" charset="0"/>
              </a:rPr>
              <a:t>yüzün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gülerdi</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endParaRPr lang="el-CY"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D08B9624-03EB-1FAB-6A03-1F49F29922DA}"/>
              </a:ext>
            </a:extLst>
          </p:cNvPr>
          <p:cNvSpPr txBox="1"/>
          <p:nvPr/>
        </p:nvSpPr>
        <p:spPr>
          <a:xfrm>
            <a:off x="6923316" y="1937917"/>
            <a:ext cx="3646713" cy="2982163"/>
          </a:xfrm>
          <a:prstGeom prst="rect">
            <a:avLst/>
          </a:prstGeom>
          <a:noFill/>
          <a:ln w="38100">
            <a:solidFill>
              <a:schemeClr val="tx1"/>
            </a:solidFill>
          </a:ln>
        </p:spPr>
        <p:txBody>
          <a:bodyPr wrap="square">
            <a:spAutoFit/>
          </a:bodyPr>
          <a:lstStyle/>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Hep </a:t>
            </a:r>
            <a:r>
              <a:rPr lang="en-US" sz="1200" dirty="0" err="1">
                <a:effectLst/>
                <a:ea typeface="Calibri" panose="020F0502020204030204" pitchFamily="34" charset="0"/>
                <a:cs typeface="Arial" panose="020B0604020202020204" pitchFamily="34" charset="0"/>
              </a:rPr>
              <a:t>sen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şatır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türküler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söylettin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milletine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sen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Şarkı</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söyleyişin,zeybek</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oynayışın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Şiir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okuyuşun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nutuk</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verişin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Dillere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destandı</a:t>
            </a:r>
            <a:r>
              <a:rPr lang="en-US" sz="1200" dirty="0">
                <a:effectLst/>
                <a:ea typeface="Calibri" panose="020F0502020204030204" pitchFamily="34" charset="0"/>
                <a:cs typeface="Arial" panose="020B0604020202020204" pitchFamily="34" charset="0"/>
              </a:rPr>
              <a:t> Mustafa Kemal.</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Türküler</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söylerdin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Urumeli’den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a:effectLst/>
                <a:ea typeface="Calibri" panose="020F0502020204030204" pitchFamily="34" charset="0"/>
                <a:cs typeface="Arial" panose="020B0604020202020204" pitchFamily="34" charset="0"/>
              </a:rPr>
              <a:t>“</a:t>
            </a:r>
            <a:r>
              <a:rPr lang="en-US" sz="1200" dirty="0" err="1">
                <a:effectLst/>
                <a:ea typeface="Calibri" panose="020F0502020204030204" pitchFamily="34" charset="0"/>
                <a:cs typeface="Arial" panose="020B0604020202020204" pitchFamily="34" charset="0"/>
              </a:rPr>
              <a:t>Alişimin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kaşları</a:t>
            </a:r>
            <a:r>
              <a:rPr lang="en-US" sz="1200" dirty="0">
                <a:effectLst/>
                <a:ea typeface="Calibri" panose="020F0502020204030204" pitchFamily="34" charset="0"/>
                <a:cs typeface="Arial" panose="020B0604020202020204" pitchFamily="34" charset="0"/>
              </a:rPr>
              <a:t> kara” </a:t>
            </a:r>
            <a:r>
              <a:rPr lang="en-US" sz="1200" dirty="0" err="1">
                <a:effectLst/>
                <a:ea typeface="Calibri" panose="020F0502020204030204" pitchFamily="34" charset="0"/>
                <a:cs typeface="Arial" panose="020B0604020202020204" pitchFamily="34" charset="0"/>
              </a:rPr>
              <a:t>derdin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Estargon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kalesinden</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Tuna’dan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Kaç</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kere</a:t>
            </a:r>
            <a:r>
              <a:rPr lang="en-US" sz="1200" dirty="0">
                <a:effectLst/>
                <a:ea typeface="Calibri" panose="020F0502020204030204" pitchFamily="34" charset="0"/>
                <a:cs typeface="Arial" panose="020B0604020202020204" pitchFamily="34" charset="0"/>
              </a:rPr>
              <a:t> bize </a:t>
            </a:r>
            <a:r>
              <a:rPr lang="en-US" sz="1200" dirty="0" err="1">
                <a:effectLst/>
                <a:ea typeface="Calibri" panose="020F0502020204030204" pitchFamily="34" charset="0"/>
                <a:cs typeface="Arial" panose="020B0604020202020204" pitchFamily="34" charset="0"/>
              </a:rPr>
              <a:t>selam</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gönderdin</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Şimdi</a:t>
            </a:r>
            <a:r>
              <a:rPr lang="en-US" sz="1200" dirty="0">
                <a:effectLst/>
                <a:ea typeface="Calibri" panose="020F0502020204030204" pitchFamily="34" charset="0"/>
                <a:cs typeface="Arial" panose="020B0604020202020204" pitchFamily="34" charset="0"/>
              </a:rPr>
              <a:t> de biz </a:t>
            </a:r>
            <a:r>
              <a:rPr lang="en-US" sz="1200" dirty="0" err="1">
                <a:effectLst/>
                <a:ea typeface="Calibri" panose="020F0502020204030204" pitchFamily="34" charset="0"/>
                <a:cs typeface="Arial" panose="020B0604020202020204" pitchFamily="34" charset="0"/>
              </a:rPr>
              <a:t>türkü</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yakalım</a:t>
            </a:r>
            <a:r>
              <a:rPr lang="en-US" sz="1200" dirty="0">
                <a:effectLst/>
                <a:ea typeface="Calibri" panose="020F0502020204030204" pitchFamily="34" charset="0"/>
                <a:cs typeface="Arial" panose="020B0604020202020204" pitchFamily="34" charset="0"/>
              </a:rPr>
              <a:t> sana,</a:t>
            </a:r>
            <a:endParaRPr lang="el-CY" sz="12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200" dirty="0" err="1">
                <a:effectLst/>
                <a:ea typeface="Calibri" panose="020F0502020204030204" pitchFamily="34" charset="0"/>
                <a:cs typeface="Arial" panose="020B0604020202020204" pitchFamily="34" charset="0"/>
              </a:rPr>
              <a:t>Milletçe</a:t>
            </a:r>
            <a:r>
              <a:rPr lang="en-US" sz="1200" dirty="0">
                <a:effectLst/>
                <a:ea typeface="Calibri" panose="020F0502020204030204" pitchFamily="34" charset="0"/>
                <a:cs typeface="Arial" panose="020B0604020202020204" pitchFamily="34" charset="0"/>
              </a:rPr>
              <a:t> </a:t>
            </a:r>
            <a:r>
              <a:rPr lang="en-US" sz="1200" dirty="0" err="1">
                <a:effectLst/>
                <a:ea typeface="Calibri" panose="020F0502020204030204" pitchFamily="34" charset="0"/>
                <a:cs typeface="Arial" panose="020B0604020202020204" pitchFamily="34" charset="0"/>
              </a:rPr>
              <a:t>söyleyelim</a:t>
            </a:r>
            <a:r>
              <a:rPr lang="en-US" sz="1200" dirty="0">
                <a:effectLst/>
                <a:ea typeface="Calibri" panose="020F0502020204030204" pitchFamily="34" charset="0"/>
                <a:cs typeface="Arial" panose="020B0604020202020204" pitchFamily="34" charset="0"/>
              </a:rPr>
              <a:t>.</a:t>
            </a:r>
            <a:endParaRPr lang="el-CY" sz="12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40786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C053F2-3296-42D1-85B9-B519F2285AEF}"/>
              </a:ext>
            </a:extLst>
          </p:cNvPr>
          <p:cNvSpPr txBox="1"/>
          <p:nvPr/>
        </p:nvSpPr>
        <p:spPr>
          <a:xfrm>
            <a:off x="283029" y="113028"/>
            <a:ext cx="9144000" cy="6631944"/>
          </a:xfrm>
          <a:prstGeom prst="rect">
            <a:avLst/>
          </a:prstGeom>
          <a:noFill/>
          <a:ln w="38100">
            <a:solidFill>
              <a:schemeClr val="tx1"/>
            </a:solidFill>
          </a:ln>
        </p:spPr>
        <p:txBody>
          <a:bodyPr wrap="square">
            <a:spAutoFit/>
          </a:bodyPr>
          <a:lstStyle/>
          <a:p>
            <a:pPr>
              <a:lnSpc>
                <a:spcPct val="107000"/>
              </a:lnSpc>
              <a:spcAft>
                <a:spcPts val="800"/>
              </a:spcAft>
              <a:buNone/>
            </a:pPr>
            <a:r>
              <a:rPr lang="el-GR" sz="1800" b="1" dirty="0">
                <a:effectLst/>
                <a:ea typeface="Calibri" panose="020F0502020204030204" pitchFamily="34" charset="0"/>
                <a:cs typeface="Arial" panose="020B0604020202020204" pitchFamily="34" charset="0"/>
              </a:rPr>
              <a:t>Εφημερίδα</a:t>
            </a:r>
            <a:r>
              <a:rPr lang="en-US" sz="1800" b="1" dirty="0">
                <a:effectLst/>
                <a:ea typeface="Calibri" panose="020F0502020204030204" pitchFamily="34" charset="0"/>
                <a:cs typeface="Arial" panose="020B0604020202020204" pitchFamily="34" charset="0"/>
              </a:rPr>
              <a:t>   </a:t>
            </a:r>
            <a:r>
              <a:rPr lang="tr-TR" sz="1800" b="1" i="1" dirty="0">
                <a:effectLst/>
                <a:ea typeface="Calibri" panose="020F0502020204030204" pitchFamily="34" charset="0"/>
                <a:cs typeface="Arial" panose="020B0604020202020204" pitchFamily="34" charset="0"/>
              </a:rPr>
              <a:t>Halkın Sesi</a:t>
            </a:r>
            <a:r>
              <a:rPr lang="tr-TR" sz="1800" b="1" dirty="0">
                <a:effectLst/>
                <a:ea typeface="Calibri" panose="020F0502020204030204" pitchFamily="34" charset="0"/>
                <a:cs typeface="Arial" panose="020B0604020202020204" pitchFamily="34" charset="0"/>
              </a:rPr>
              <a:t> </a:t>
            </a:r>
            <a:r>
              <a:rPr lang="en-US" sz="1800" b="1" dirty="0">
                <a:effectLst/>
                <a:ea typeface="Calibri" panose="020F0502020204030204" pitchFamily="34" charset="0"/>
                <a:cs typeface="Arial" panose="020B0604020202020204" pitchFamily="34" charset="0"/>
              </a:rPr>
              <a:t> 29 </a:t>
            </a:r>
            <a:r>
              <a:rPr lang="tr-TR" sz="1800" b="1" dirty="0">
                <a:effectLst/>
                <a:ea typeface="Calibri" panose="020F0502020204030204" pitchFamily="34" charset="0"/>
                <a:cs typeface="Arial" panose="020B0604020202020204" pitchFamily="34" charset="0"/>
              </a:rPr>
              <a:t>Ekim 1963 </a:t>
            </a:r>
            <a:r>
              <a:rPr lang="en-US" sz="1800" b="1" dirty="0">
                <a:effectLst/>
                <a:ea typeface="Calibri" panose="020F0502020204030204" pitchFamily="34" charset="0"/>
                <a:cs typeface="Arial" panose="020B0604020202020204" pitchFamily="34" charset="0"/>
              </a:rPr>
              <a:t>:</a:t>
            </a:r>
            <a:r>
              <a:rPr lang="tr-TR" sz="1800" b="1" dirty="0">
                <a:effectLst/>
                <a:ea typeface="Calibri" panose="020F0502020204030204" pitchFamily="34" charset="0"/>
                <a:cs typeface="Arial" panose="020B0604020202020204" pitchFamily="34" charset="0"/>
              </a:rPr>
              <a:t>  Erdoğan Mirata   </a:t>
            </a:r>
            <a:r>
              <a:rPr lang="tr-TR" sz="1800" b="1" i="1" dirty="0">
                <a:effectLst/>
                <a:ea typeface="Calibri" panose="020F0502020204030204" pitchFamily="34" charset="0"/>
                <a:cs typeface="Arial" panose="020B0604020202020204" pitchFamily="34" charset="0"/>
              </a:rPr>
              <a:t>Kıbrıs</a:t>
            </a:r>
            <a:r>
              <a:rPr lang="en-US" sz="1800" b="1" i="1" dirty="0">
                <a:effectLst/>
                <a:ea typeface="Calibri" panose="020F0502020204030204" pitchFamily="34" charset="0"/>
                <a:cs typeface="Arial" panose="020B0604020202020204" pitchFamily="34" charset="0"/>
              </a:rPr>
              <a:t>’</a:t>
            </a:r>
            <a:r>
              <a:rPr lang="tr-TR" sz="1800" b="1" i="1" dirty="0">
                <a:effectLst/>
                <a:ea typeface="Calibri" panose="020F0502020204030204" pitchFamily="34" charset="0"/>
                <a:cs typeface="Arial" panose="020B0604020202020204" pitchFamily="34" charset="0"/>
              </a:rPr>
              <a:t>ta Atatürk’ üm</a:t>
            </a:r>
            <a:r>
              <a:rPr lang="en-US" sz="1800" b="1" i="1"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a:t>
            </a:r>
            <a:r>
              <a:rPr lang="en-US" sz="1800" dirty="0" err="1">
                <a:effectLst/>
                <a:ea typeface="Calibri" panose="020F0502020204030204" pitchFamily="34" charset="0"/>
                <a:cs typeface="Arial" panose="020B0604020202020204" pitchFamily="34" charset="0"/>
              </a:rPr>
              <a:t>Atam!Ben</a:t>
            </a:r>
            <a:r>
              <a:rPr lang="tr-TR" sz="1800" dirty="0">
                <a:effectLst/>
                <a:ea typeface="Calibri" panose="020F0502020204030204" pitchFamily="34" charset="0"/>
                <a:cs typeface="Arial" panose="020B0604020202020204" pitchFamily="34" charset="0"/>
              </a:rPr>
              <a:t>im cengimin  bayrak olacaksın.</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tr-TR" sz="1800" dirty="0">
                <a:effectLst/>
                <a:ea typeface="Calibri" panose="020F0502020204030204" pitchFamily="34" charset="0"/>
                <a:cs typeface="Arial" panose="020B0604020202020204" pitchFamily="34" charset="0"/>
              </a:rPr>
              <a:t>İman, heyecan olup kalblere dolacaksın.</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tr-TR" sz="1800" dirty="0">
                <a:effectLst/>
                <a:ea typeface="Calibri" panose="020F0502020204030204" pitchFamily="34" charset="0"/>
                <a:cs typeface="Arial" panose="020B0604020202020204" pitchFamily="34" charset="0"/>
              </a:rPr>
              <a:t>Bakışınla, düşmanı bu yurttan kovacaksın.</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tr-TR" sz="1800" dirty="0">
                <a:effectLst/>
                <a:ea typeface="Calibri" panose="020F0502020204030204" pitchFamily="34" charset="0"/>
                <a:cs typeface="Arial" panose="020B0604020202020204" pitchFamily="34" charset="0"/>
              </a:rPr>
              <a:t>Yatacaksın ruhunla, Kıbrıs</a:t>
            </a:r>
            <a:r>
              <a:rPr lang="en-US" sz="1800" dirty="0">
                <a:effectLst/>
                <a:ea typeface="Calibri" panose="020F0502020204030204" pitchFamily="34" charset="0"/>
                <a:cs typeface="Arial" panose="020B0604020202020204" pitchFamily="34" charset="0"/>
              </a:rPr>
              <a:t>’</a:t>
            </a:r>
            <a:r>
              <a:rPr lang="tr-TR" sz="1800" dirty="0">
                <a:effectLst/>
                <a:ea typeface="Calibri" panose="020F0502020204030204" pitchFamily="34" charset="0"/>
                <a:cs typeface="Arial" panose="020B0604020202020204" pitchFamily="34" charset="0"/>
              </a:rPr>
              <a:t> a yan bakanı.</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800" b="1"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el-GR" sz="1800" b="1" dirty="0">
                <a:effectLst/>
                <a:ea typeface="Calibri" panose="020F0502020204030204" pitchFamily="34" charset="0"/>
                <a:cs typeface="Arial" panose="020B0604020202020204" pitchFamily="34" charset="0"/>
              </a:rPr>
              <a:t>Εφημερίδα</a:t>
            </a:r>
            <a:r>
              <a:rPr lang="tr-TR" sz="1800" b="1" dirty="0">
                <a:effectLst/>
                <a:ea typeface="Calibri" panose="020F0502020204030204" pitchFamily="34" charset="0"/>
                <a:cs typeface="Arial" panose="020B0604020202020204" pitchFamily="34" charset="0"/>
              </a:rPr>
              <a:t>  </a:t>
            </a:r>
            <a:r>
              <a:rPr lang="tr-TR" sz="1800" b="1" i="1" dirty="0">
                <a:effectLst/>
                <a:ea typeface="Calibri" panose="020F0502020204030204" pitchFamily="34" charset="0"/>
                <a:cs typeface="Arial" panose="020B0604020202020204" pitchFamily="34" charset="0"/>
              </a:rPr>
              <a:t>Akın</a:t>
            </a:r>
            <a:r>
              <a:rPr lang="tr-TR" sz="1800" b="1" dirty="0">
                <a:effectLst/>
                <a:ea typeface="Calibri" panose="020F0502020204030204" pitchFamily="34" charset="0"/>
                <a:cs typeface="Arial" panose="020B0604020202020204" pitchFamily="34" charset="0"/>
              </a:rPr>
              <a:t>    29 Ekim 1966 :</a:t>
            </a:r>
            <a:r>
              <a:rPr lang="tr-TR" sz="1800" dirty="0">
                <a:effectLst/>
                <a:ea typeface="Calibri" panose="020F0502020204030204" pitchFamily="34" charset="0"/>
                <a:cs typeface="Arial" panose="020B0604020202020204" pitchFamily="34" charset="0"/>
              </a:rPr>
              <a:t> </a:t>
            </a:r>
            <a:r>
              <a:rPr lang="tr-TR" sz="1800" b="1" dirty="0">
                <a:effectLst/>
                <a:ea typeface="Calibri" panose="020F0502020204030204" pitchFamily="34" charset="0"/>
                <a:cs typeface="Arial" panose="020B0604020202020204" pitchFamily="34" charset="0"/>
              </a:rPr>
              <a:t>Behçet NECATİGİL</a:t>
            </a:r>
            <a:r>
              <a:rPr lang="tr-TR" sz="1800" b="1" i="1" dirty="0">
                <a:effectLst/>
                <a:ea typeface="Calibri" panose="020F0502020204030204" pitchFamily="34" charset="0"/>
                <a:cs typeface="Arial" panose="020B0604020202020204" pitchFamily="34" charset="0"/>
              </a:rPr>
              <a:t> ATATÜRK'Ü DUYMAK </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tr-TR" sz="1800" dirty="0">
                <a:effectLst/>
                <a:ea typeface="Calibri" panose="020F0502020204030204" pitchFamily="34" charset="0"/>
                <a:cs typeface="Arial" panose="020B0604020202020204" pitchFamily="34" charset="0"/>
              </a:rPr>
              <a:t>[…] Ulu rüzgâr esmedikçe</a:t>
            </a:r>
            <a:br>
              <a:rPr lang="tr-TR" sz="1800" dirty="0">
                <a:effectLst/>
                <a:ea typeface="Calibri" panose="020F0502020204030204" pitchFamily="34" charset="0"/>
                <a:cs typeface="Arial" panose="020B0604020202020204" pitchFamily="34" charset="0"/>
              </a:rPr>
            </a:br>
            <a:r>
              <a:rPr lang="tr-TR" sz="1800" dirty="0">
                <a:effectLst/>
                <a:ea typeface="Calibri" panose="020F0502020204030204" pitchFamily="34" charset="0"/>
                <a:cs typeface="Arial" panose="020B0604020202020204" pitchFamily="34" charset="0"/>
              </a:rPr>
              <a:t>Yaşamak uyumak gibi.</a:t>
            </a:r>
            <a:br>
              <a:rPr lang="tr-TR"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Kişi</a:t>
            </a:r>
            <a:r>
              <a:rPr lang="en-US" sz="1800" dirty="0">
                <a:effectLst/>
                <a:ea typeface="Calibri" panose="020F0502020204030204" pitchFamily="34" charset="0"/>
                <a:cs typeface="Arial" panose="020B0604020202020204" pitchFamily="34" charset="0"/>
              </a:rPr>
              <a:t> ne zaman </a:t>
            </a:r>
            <a:r>
              <a:rPr lang="en-US" sz="1800" dirty="0" err="1">
                <a:effectLst/>
                <a:ea typeface="Calibri" panose="020F0502020204030204" pitchFamily="34" charset="0"/>
                <a:cs typeface="Arial" panose="020B0604020202020204" pitchFamily="34" charset="0"/>
              </a:rPr>
              <a:t>dinç</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Dalgalanırsa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bayrak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bayrak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err="1">
                <a:effectLst/>
                <a:ea typeface="Calibri" panose="020F0502020204030204" pitchFamily="34" charset="0"/>
                <a:cs typeface="Arial" panose="020B0604020202020204" pitchFamily="34" charset="0"/>
              </a:rPr>
              <a:t>Silinir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sözcüklerden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hatıra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geldikçe</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Cılız</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sözler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Uzanmak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yorulmak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durmak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Kuvvettir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yaptıkların</a:t>
            </a:r>
            <a:r>
              <a:rPr lang="en-US" sz="1800" dirty="0">
                <a:effectLst/>
                <a:ea typeface="Calibri" panose="020F0502020204030204" pitchFamily="34" charset="0"/>
                <a:cs typeface="Arial" panose="020B0604020202020204" pitchFamily="34" charset="0"/>
              </a:rPr>
              <a:t> her yeni </a:t>
            </a:r>
            <a:r>
              <a:rPr lang="en-US" sz="1800" dirty="0" err="1">
                <a:effectLst/>
                <a:ea typeface="Calibri" panose="020F0502020204030204" pitchFamily="34" charset="0"/>
                <a:cs typeface="Arial" panose="020B0604020202020204" pitchFamily="34" charset="0"/>
              </a:rPr>
              <a:t>yetişene</a:t>
            </a:r>
            <a:br>
              <a:rPr lang="en-US" sz="1800" dirty="0">
                <a:effectLst/>
                <a:ea typeface="Calibri" panose="020F0502020204030204" pitchFamily="34" charset="0"/>
                <a:cs typeface="Arial" panose="020B0604020202020204" pitchFamily="34" charset="0"/>
              </a:rPr>
            </a:br>
            <a:r>
              <a:rPr lang="en-US" sz="1800" dirty="0">
                <a:effectLst/>
                <a:ea typeface="Calibri" panose="020F0502020204030204" pitchFamily="34" charset="0"/>
                <a:cs typeface="Arial" panose="020B0604020202020204" pitchFamily="34" charset="0"/>
              </a:rPr>
              <a:t>Her </a:t>
            </a:r>
            <a:r>
              <a:rPr lang="en-US" sz="1800" dirty="0" err="1">
                <a:effectLst/>
                <a:ea typeface="Calibri" panose="020F0502020204030204" pitchFamily="34" charset="0"/>
                <a:cs typeface="Arial" panose="020B0604020202020204" pitchFamily="34" charset="0"/>
              </a:rPr>
              <a:t>ışık-kaynak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err="1">
                <a:effectLst/>
                <a:ea typeface="Calibri" panose="020F0502020204030204" pitchFamily="34" charset="0"/>
                <a:cs typeface="Arial" panose="020B0604020202020204" pitchFamily="34" charset="0"/>
              </a:rPr>
              <a:t>Kaç</a:t>
            </a:r>
            <a:r>
              <a:rPr lang="en-US" sz="1800" dirty="0">
                <a:effectLst/>
                <a:ea typeface="Calibri" panose="020F0502020204030204" pitchFamily="34" charset="0"/>
                <a:cs typeface="Arial" panose="020B0604020202020204" pitchFamily="34" charset="0"/>
              </a:rPr>
              <a:t> Türk var </a:t>
            </a:r>
            <a:r>
              <a:rPr lang="en-US" sz="1800" dirty="0" err="1">
                <a:effectLst/>
                <a:ea typeface="Calibri" panose="020F0502020204030204" pitchFamily="34" charset="0"/>
                <a:cs typeface="Arial" panose="020B0604020202020204" pitchFamily="34" charset="0"/>
              </a:rPr>
              <a:t>şu</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dünyada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bir</a:t>
            </a:r>
            <a:r>
              <a:rPr lang="en-US" sz="1800" dirty="0">
                <a:effectLst/>
                <a:ea typeface="Calibri" panose="020F0502020204030204" pitchFamily="34" charset="0"/>
                <a:cs typeface="Arial" panose="020B0604020202020204" pitchFamily="34" charset="0"/>
              </a:rPr>
              <a:t> o </a:t>
            </a:r>
            <a:r>
              <a:rPr lang="en-US" sz="1800" dirty="0" err="1">
                <a:effectLst/>
                <a:ea typeface="Calibri" panose="020F0502020204030204" pitchFamily="34" charset="0"/>
                <a:cs typeface="Arial" panose="020B0604020202020204" pitchFamily="34" charset="0"/>
              </a:rPr>
              <a:t>kadar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susuz</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Hepsinin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gönlünde</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bir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pınar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bulmak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Ancak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senin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havanda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sağlıklar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esenlikler</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Olmaya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devlet</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cihanda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Atatürk'ü</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duymak</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4196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199C33-97A6-1E67-A217-90F18C1518AB}"/>
              </a:ext>
            </a:extLst>
          </p:cNvPr>
          <p:cNvSpPr txBox="1"/>
          <p:nvPr/>
        </p:nvSpPr>
        <p:spPr>
          <a:xfrm>
            <a:off x="3909750" y="2182653"/>
            <a:ext cx="8095520" cy="2031325"/>
          </a:xfrm>
          <a:prstGeom prst="rect">
            <a:avLst/>
          </a:prstGeom>
          <a:noFill/>
          <a:ln w="38100">
            <a:solidFill>
              <a:schemeClr val="tx1"/>
            </a:solidFill>
          </a:ln>
        </p:spPr>
        <p:txBody>
          <a:bodyPr wrap="square">
            <a:spAutoFit/>
          </a:bodyPr>
          <a:lstStyle/>
          <a:p>
            <a:pPr algn="r"/>
            <a:r>
              <a:rPr lang="en-US" b="1" dirty="0"/>
              <a:t>II.</a:t>
            </a:r>
            <a:r>
              <a:rPr lang="en-US" b="1" i="1" dirty="0"/>
              <a:t> </a:t>
            </a:r>
            <a:r>
              <a:rPr lang="en-US" b="1" dirty="0" err="1"/>
              <a:t>İkinci</a:t>
            </a:r>
            <a:r>
              <a:rPr lang="en-US" b="1" dirty="0"/>
              <a:t> </a:t>
            </a:r>
            <a:r>
              <a:rPr lang="en-US" b="1" dirty="0" err="1"/>
              <a:t>bölümde</a:t>
            </a:r>
            <a:r>
              <a:rPr lang="en-US" b="1" dirty="0"/>
              <a:t> : </a:t>
            </a:r>
            <a:r>
              <a:rPr lang="en-US" b="1" dirty="0" err="1"/>
              <a:t>Semboller</a:t>
            </a:r>
            <a:r>
              <a:rPr lang="en-US" b="1" dirty="0"/>
              <a:t> </a:t>
            </a:r>
            <a:r>
              <a:rPr lang="en-US" b="1" dirty="0" err="1"/>
              <a:t>ve</a:t>
            </a:r>
            <a:r>
              <a:rPr lang="en-US" b="1" dirty="0"/>
              <a:t> </a:t>
            </a:r>
            <a:r>
              <a:rPr lang="en-US" b="1" dirty="0" err="1"/>
              <a:t>Edebiyat</a:t>
            </a:r>
            <a:endParaRPr lang="el-CY" dirty="0"/>
          </a:p>
          <a:p>
            <a:pPr algn="r"/>
            <a:r>
              <a:rPr lang="en-US" b="1" dirty="0"/>
              <a:t>II.I. Türk </a:t>
            </a:r>
            <a:r>
              <a:rPr lang="en-US" b="1" dirty="0" err="1"/>
              <a:t>Edebiyatı'nda</a:t>
            </a:r>
            <a:r>
              <a:rPr lang="en-US" b="1" dirty="0"/>
              <a:t> Atatürk </a:t>
            </a:r>
            <a:r>
              <a:rPr lang="en-US" b="1" dirty="0" err="1"/>
              <a:t>İmajı</a:t>
            </a:r>
            <a:endParaRPr lang="el-CY" dirty="0"/>
          </a:p>
          <a:p>
            <a:pPr algn="r"/>
            <a:r>
              <a:rPr lang="tr-TR" b="1" dirty="0"/>
              <a:t> </a:t>
            </a:r>
            <a:endParaRPr lang="el-CY" dirty="0"/>
          </a:p>
          <a:p>
            <a:pPr algn="r"/>
            <a:r>
              <a:rPr lang="tr-TR" dirty="0"/>
              <a:t>[…]Kâmuran Bozkır, Yeni Bir Yol Üstündeyiz şiiriyle  Cumhuriyetin  getirdiği yenilikleri anlatır. Yapılan  ve yapılacak  fabrikaların, öneminde  uzun uzun  bahseder. Ayrıca Cumhuriyetin  getirdiği  yenilikleri  anlatırken  eski dönemleri  ve o  dönemlerde  yapılanları  eleştirir. (Kemal Timur,2005:188)</a:t>
            </a:r>
            <a:endParaRPr lang="el-CY" dirty="0"/>
          </a:p>
        </p:txBody>
      </p:sp>
      <p:pic>
        <p:nvPicPr>
          <p:cNvPr id="2" name="Picture 2" descr="Dosya:Atatürk Portresi, Atatürkün yüz hatları beli olduğu ...">
            <a:extLst>
              <a:ext uri="{FF2B5EF4-FFF2-40B4-BE49-F238E27FC236}">
                <a16:creationId xmlns:a16="http://schemas.microsoft.com/office/drawing/2014/main" id="{8D783891-B1B1-EE3F-3626-4FF1C71B6B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730" y="1561377"/>
            <a:ext cx="3340241" cy="32738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232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38FE16-7918-29C9-AB8A-72A6D10B079A}"/>
              </a:ext>
            </a:extLst>
          </p:cNvPr>
          <p:cNvSpPr txBox="1"/>
          <p:nvPr/>
        </p:nvSpPr>
        <p:spPr>
          <a:xfrm>
            <a:off x="761999" y="517690"/>
            <a:ext cx="9851571" cy="5526256"/>
          </a:xfrm>
          <a:prstGeom prst="rect">
            <a:avLst/>
          </a:prstGeom>
          <a:noFill/>
          <a:ln w="38100">
            <a:solidFill>
              <a:schemeClr val="tx1"/>
            </a:solidFill>
          </a:ln>
        </p:spPr>
        <p:txBody>
          <a:bodyPr wrap="square">
            <a:spAutoFit/>
          </a:bodyPr>
          <a:lstStyle/>
          <a:p>
            <a:pPr>
              <a:lnSpc>
                <a:spcPct val="107000"/>
              </a:lnSpc>
              <a:spcAft>
                <a:spcPts val="800"/>
              </a:spcAft>
              <a:buNone/>
            </a:pPr>
            <a:r>
              <a:rPr lang="el-GR" sz="1800" b="1" dirty="0">
                <a:effectLst/>
                <a:ea typeface="Calibri" panose="020F0502020204030204" pitchFamily="34" charset="0"/>
                <a:cs typeface="Arial" panose="020B0604020202020204" pitchFamily="34" charset="0"/>
              </a:rPr>
              <a:t>Εφημερίδα</a:t>
            </a:r>
            <a:r>
              <a:rPr lang="en-US" sz="1800" b="1" dirty="0">
                <a:effectLst/>
                <a:ea typeface="Calibri" panose="020F0502020204030204" pitchFamily="34" charset="0"/>
                <a:cs typeface="Arial" panose="020B0604020202020204" pitchFamily="34" charset="0"/>
              </a:rPr>
              <a:t>  </a:t>
            </a:r>
            <a:r>
              <a:rPr lang="en-US" sz="1800" b="1" i="1" dirty="0">
                <a:effectLst/>
                <a:ea typeface="Calibri" panose="020F0502020204030204" pitchFamily="34" charset="0"/>
                <a:cs typeface="Arial" panose="020B0604020202020204" pitchFamily="34" charset="0"/>
              </a:rPr>
              <a:t>Akın</a:t>
            </a:r>
            <a:r>
              <a:rPr lang="en-US" sz="1800" b="1" dirty="0">
                <a:effectLst/>
                <a:ea typeface="Calibri" panose="020F0502020204030204" pitchFamily="34" charset="0"/>
                <a:cs typeface="Arial" panose="020B0604020202020204" pitchFamily="34" charset="0"/>
              </a:rPr>
              <a:t>    29 Ekim 1966</a:t>
            </a:r>
            <a:r>
              <a:rPr lang="en-US" sz="1800" dirty="0">
                <a:effectLst/>
                <a:ea typeface="Calibri" panose="020F0502020204030204" pitchFamily="34" charset="0"/>
                <a:cs typeface="Arial" panose="020B0604020202020204" pitchFamily="34" charset="0"/>
              </a:rPr>
              <a:t> </a:t>
            </a:r>
            <a:r>
              <a:rPr lang="en-US" sz="1800" b="1" dirty="0">
                <a:effectLst/>
                <a:ea typeface="Calibri" panose="020F0502020204030204" pitchFamily="34" charset="0"/>
                <a:cs typeface="Arial" panose="020B0604020202020204" pitchFamily="34" charset="0"/>
              </a:rPr>
              <a:t> : ŞÜKRÜ ENİS REGÜ</a:t>
            </a:r>
            <a:r>
              <a:rPr lang="en-US" sz="1800" b="1" i="1" dirty="0">
                <a:effectLst/>
                <a:ea typeface="Calibri" panose="020F0502020204030204" pitchFamily="34" charset="0"/>
                <a:cs typeface="Arial" panose="020B0604020202020204" pitchFamily="34" charset="0"/>
              </a:rPr>
              <a:t> ATATÜRK'ÜN SESİ</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en-US" sz="1800"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n-US" sz="1800" dirty="0">
                <a:effectLst/>
                <a:ea typeface="Calibri" panose="020F0502020204030204" pitchFamily="34" charset="0"/>
                <a:cs typeface="Arial" panose="020B0604020202020204" pitchFamily="34" charset="0"/>
              </a:rPr>
              <a:t>[…] Her </a:t>
            </a:r>
            <a:r>
              <a:rPr lang="en-US" sz="1800" dirty="0" err="1">
                <a:effectLst/>
                <a:ea typeface="Calibri" panose="020F0502020204030204" pitchFamily="34" charset="0"/>
                <a:cs typeface="Arial" panose="020B0604020202020204" pitchFamily="34" charset="0"/>
              </a:rPr>
              <a:t>yıl</a:t>
            </a:r>
            <a:r>
              <a:rPr lang="en-US" sz="1800" dirty="0">
                <a:effectLst/>
                <a:ea typeface="Calibri" panose="020F0502020204030204" pitchFamily="34" charset="0"/>
                <a:cs typeface="Arial" panose="020B0604020202020204" pitchFamily="34" charset="0"/>
              </a:rPr>
              <a:t> Cumhuriyet </a:t>
            </a:r>
            <a:r>
              <a:rPr lang="en-US" sz="1800" dirty="0" err="1">
                <a:effectLst/>
                <a:ea typeface="Calibri" panose="020F0502020204030204" pitchFamily="34" charset="0"/>
                <a:cs typeface="Arial" panose="020B0604020202020204" pitchFamily="34" charset="0"/>
              </a:rPr>
              <a:t>Bayramı'nda</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Atatürk'ün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sesini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duyar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olurum</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a:effectLst/>
                <a:ea typeface="Calibri" panose="020F0502020204030204" pitchFamily="34" charset="0"/>
                <a:cs typeface="Arial" panose="020B0604020202020204" pitchFamily="34" charset="0"/>
              </a:rPr>
              <a:t>Bir </a:t>
            </a:r>
            <a:r>
              <a:rPr lang="en-US" sz="1800" dirty="0" err="1">
                <a:effectLst/>
                <a:ea typeface="Calibri" panose="020F0502020204030204" pitchFamily="34" charset="0"/>
                <a:cs typeface="Arial" panose="020B0604020202020204" pitchFamily="34" charset="0"/>
              </a:rPr>
              <a:t>memleket</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yaratan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sesini</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Okulda,fabrikada,tarlada</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Kışlada,Mehmetçiğin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dudağında</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Çırpınan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bayrakta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onun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sesi</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a:effectLst/>
                <a:ea typeface="Calibri" panose="020F0502020204030204" pitchFamily="34" charset="0"/>
                <a:cs typeface="Arial" panose="020B0604020202020204" pitchFamily="34" charset="0"/>
              </a:rPr>
              <a:t>Bir </a:t>
            </a:r>
            <a:r>
              <a:rPr lang="en-US" sz="1800" dirty="0" err="1">
                <a:effectLst/>
                <a:ea typeface="Calibri" panose="020F0502020204030204" pitchFamily="34" charset="0"/>
                <a:cs typeface="Arial" panose="020B0604020202020204" pitchFamily="34" charset="0"/>
              </a:rPr>
              <a:t>bulut</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gibi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dolaşır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üstümüzde</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Gölgesi</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br>
              <a:rPr lang="en-US" sz="1800" dirty="0">
                <a:effectLst/>
                <a:ea typeface="Calibri" panose="020F0502020204030204" pitchFamily="34" charset="0"/>
                <a:cs typeface="Arial" panose="020B0604020202020204" pitchFamily="34" charset="0"/>
              </a:rPr>
            </a:br>
            <a:r>
              <a:rPr lang="en-US" sz="1800" dirty="0">
                <a:effectLst/>
                <a:ea typeface="Calibri" panose="020F0502020204030204" pitchFamily="34" charset="0"/>
                <a:cs typeface="Arial" panose="020B0604020202020204" pitchFamily="34" charset="0"/>
              </a:rPr>
              <a:t>Her </a:t>
            </a:r>
            <a:r>
              <a:rPr lang="en-US" sz="1800" dirty="0" err="1">
                <a:effectLst/>
                <a:ea typeface="Calibri" panose="020F0502020204030204" pitchFamily="34" charset="0"/>
                <a:cs typeface="Arial" panose="020B0604020202020204" pitchFamily="34" charset="0"/>
              </a:rPr>
              <a:t>yıl</a:t>
            </a:r>
            <a:r>
              <a:rPr lang="en-US" sz="1800" dirty="0">
                <a:effectLst/>
                <a:ea typeface="Calibri" panose="020F0502020204030204" pitchFamily="34" charset="0"/>
                <a:cs typeface="Arial" panose="020B0604020202020204" pitchFamily="34" charset="0"/>
              </a:rPr>
              <a:t> Cumhuriyet </a:t>
            </a:r>
            <a:r>
              <a:rPr lang="en-US" sz="1800" dirty="0" err="1">
                <a:effectLst/>
                <a:ea typeface="Calibri" panose="020F0502020204030204" pitchFamily="34" charset="0"/>
                <a:cs typeface="Arial" panose="020B0604020202020204" pitchFamily="34" charset="0"/>
              </a:rPr>
              <a:t>Bayramı'nda</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Vatanın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hür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göklerinde</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dalga</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dalga</a:t>
            </a:r>
            <a:r>
              <a:rPr lang="en-US" sz="1800" dirty="0">
                <a:effectLst/>
                <a:ea typeface="Calibri" panose="020F0502020204030204" pitchFamily="34" charset="0"/>
                <a:cs typeface="Arial" panose="020B0604020202020204" pitchFamily="34" charset="0"/>
              </a:rPr>
              <a:t>,</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Köy</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köy,şehir</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şehir</a:t>
            </a:r>
            <a:br>
              <a:rPr lang="en-US" sz="1800" dirty="0">
                <a:effectLst/>
                <a:ea typeface="Calibri" panose="020F0502020204030204" pitchFamily="34" charset="0"/>
                <a:cs typeface="Arial" panose="020B0604020202020204" pitchFamily="34" charset="0"/>
              </a:rPr>
            </a:br>
            <a:r>
              <a:rPr lang="en-US" sz="1800" dirty="0" err="1">
                <a:effectLst/>
                <a:ea typeface="Calibri" panose="020F0502020204030204" pitchFamily="34" charset="0"/>
                <a:cs typeface="Arial" panose="020B0604020202020204" pitchFamily="34" charset="0"/>
              </a:rPr>
              <a:t>Ata'mızın</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sesi</a:t>
            </a:r>
            <a:r>
              <a:rPr lang="en-US" sz="1800" dirty="0">
                <a:effectLst/>
                <a:ea typeface="Calibri" panose="020F0502020204030204" pitchFamily="34" charset="0"/>
                <a:cs typeface="Arial" panose="020B0604020202020204" pitchFamily="34" charset="0"/>
              </a:rPr>
              <a:t> </a:t>
            </a:r>
            <a:r>
              <a:rPr lang="en-US" sz="1800" dirty="0" err="1">
                <a:effectLst/>
                <a:ea typeface="Calibri" panose="020F0502020204030204" pitchFamily="34" charset="0"/>
                <a:cs typeface="Arial" panose="020B0604020202020204" pitchFamily="34" charset="0"/>
              </a:rPr>
              <a:t>yükselir</a:t>
            </a:r>
            <a:r>
              <a:rPr lang="en-US"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a:p>
            <a:pPr marL="179705" marR="179705">
              <a:lnSpc>
                <a:spcPct val="107000"/>
              </a:lnSpc>
              <a:spcAft>
                <a:spcPts val="800"/>
              </a:spcAft>
              <a:buNone/>
            </a:pPr>
            <a:r>
              <a:rPr lang="el-CY" sz="1800" dirty="0">
                <a:effectLst/>
                <a:latin typeface="Times New Roman" panose="02020603050405020304" pitchFamily="18" charset="0"/>
                <a:ea typeface="Calibri" panose="020F0502020204030204" pitchFamily="34" charset="0"/>
                <a:cs typeface="Arial" panose="020B0604020202020204" pitchFamily="34" charset="0"/>
              </a:rPr>
              <a:t> </a:t>
            </a:r>
            <a:endParaRPr lang="el-CY" sz="16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 </a:t>
            </a:r>
            <a:endParaRPr lang="el-CY"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73955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A38E5E-2E6E-D1FB-DD0C-41C696E7BA52}"/>
              </a:ext>
            </a:extLst>
          </p:cNvPr>
          <p:cNvSpPr txBox="1"/>
          <p:nvPr/>
        </p:nvSpPr>
        <p:spPr>
          <a:xfrm>
            <a:off x="1045028" y="1197427"/>
            <a:ext cx="10101943" cy="4237699"/>
          </a:xfrm>
          <a:prstGeom prst="rect">
            <a:avLst/>
          </a:prstGeom>
          <a:noFill/>
        </p:spPr>
        <p:txBody>
          <a:bodyPr wrap="square">
            <a:spAutoFit/>
          </a:bodyPr>
          <a:lstStyle/>
          <a:p>
            <a:pPr algn="just" fontAlgn="base">
              <a:lnSpc>
                <a:spcPct val="107000"/>
              </a:lnSpc>
              <a:spcAft>
                <a:spcPts val="800"/>
              </a:spcAft>
              <a:buNone/>
            </a:pPr>
            <a:r>
              <a:rPr lang="el-GR" sz="1100" b="1" dirty="0">
                <a:solidFill>
                  <a:srgbClr val="000000"/>
                </a:solidFill>
                <a:effectLst/>
                <a:ea typeface="Times New Roman" panose="02020603050405020304" pitchFamily="18" charset="0"/>
                <a:cs typeface="Arial" panose="020B0604020202020204" pitchFamily="34" charset="0"/>
              </a:rPr>
              <a:t>Βιβλιογραφία</a:t>
            </a:r>
            <a:r>
              <a:rPr lang="tr-TR" sz="1100" b="1" dirty="0">
                <a:solidFill>
                  <a:srgbClr val="000000"/>
                </a:solidFill>
                <a:effectLst/>
                <a:ea typeface="Times New Roman" panose="02020603050405020304" pitchFamily="18"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100" b="1" dirty="0">
                <a:solidFill>
                  <a:srgbClr val="000000"/>
                </a:solidFill>
                <a:effectLst/>
                <a:ea typeface="Times New Roman" panose="02020603050405020304" pitchFamily="18"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nSpc>
                <a:spcPct val="107000"/>
              </a:lnSpc>
              <a:spcAft>
                <a:spcPts val="800"/>
              </a:spcAft>
              <a:buNone/>
            </a:pPr>
            <a:r>
              <a:rPr lang="tr-TR" sz="1100" dirty="0">
                <a:solidFill>
                  <a:srgbClr val="000000"/>
                </a:solidFill>
                <a:effectLst/>
                <a:ea typeface="Calibri" panose="020F0502020204030204" pitchFamily="34" charset="0"/>
                <a:cs typeface="Arial" panose="020B0604020202020204" pitchFamily="34" charset="0"/>
              </a:rPr>
              <a:t>Bezirci, A. &amp; </a:t>
            </a:r>
            <a:r>
              <a:rPr lang="tr-TR" sz="1100" u="none" strike="noStrike" dirty="0">
                <a:solidFill>
                  <a:srgbClr val="000000"/>
                </a:solidFill>
                <a:effectLst/>
                <a:ea typeface="Calibri" panose="020F0502020204030204" pitchFamily="34" charset="0"/>
                <a:cs typeface="Arial" panose="020B0604020202020204" pitchFamily="34" charset="0"/>
                <a:hlinkClick r:id="rId2"/>
              </a:rPr>
              <a:t>Özer</a:t>
            </a:r>
            <a:r>
              <a:rPr lang="tr-TR" sz="1100" dirty="0">
                <a:solidFill>
                  <a:srgbClr val="000000"/>
                </a:solidFill>
                <a:effectLst/>
                <a:ea typeface="Calibri" panose="020F0502020204030204" pitchFamily="34" charset="0"/>
                <a:cs typeface="Arial" panose="020B0604020202020204" pitchFamily="34" charset="0"/>
              </a:rPr>
              <a:t>, K. (2002). </a:t>
            </a:r>
            <a:r>
              <a:rPr lang="tr-TR" sz="1100" i="1" dirty="0">
                <a:solidFill>
                  <a:srgbClr val="000000"/>
                </a:solidFill>
                <a:effectLst/>
                <a:ea typeface="Calibri" panose="020F0502020204030204" pitchFamily="34" charset="0"/>
                <a:cs typeface="Arial" panose="020B0604020202020204" pitchFamily="34" charset="0"/>
              </a:rPr>
              <a:t>Dünden Bugüne Türk Şiiri, </a:t>
            </a:r>
            <a:r>
              <a:rPr lang="tr-TR" sz="1100" dirty="0">
                <a:solidFill>
                  <a:srgbClr val="000000"/>
                </a:solidFill>
                <a:effectLst/>
                <a:ea typeface="Calibri" panose="020F0502020204030204" pitchFamily="34" charset="0"/>
                <a:cs typeface="Arial" panose="020B0604020202020204" pitchFamily="34" charset="0"/>
              </a:rPr>
              <a:t>cilt IV. İstanbul : </a:t>
            </a:r>
            <a:r>
              <a:rPr lang="tr-TR" sz="1100" u="none" strike="noStrike" dirty="0">
                <a:solidFill>
                  <a:srgbClr val="000000"/>
                </a:solidFill>
                <a:effectLst/>
                <a:ea typeface="Calibri" panose="020F0502020204030204" pitchFamily="34" charset="0"/>
                <a:cs typeface="Arial" panose="020B0604020202020204" pitchFamily="34" charset="0"/>
                <a:hlinkClick r:id="rId3"/>
              </a:rPr>
              <a:t>EVRENSEL BASIM YAYIN</a:t>
            </a:r>
            <a:r>
              <a:rPr lang="tr-TR" sz="1100" dirty="0">
                <a:solidFill>
                  <a:srgbClr val="000000"/>
                </a:solidFill>
                <a:effectLst/>
                <a:ea typeface="Calibri" panose="020F0502020204030204" pitchFamily="34" charset="0"/>
                <a:cs typeface="Arial" panose="020B0604020202020204" pitchFamily="34" charset="0"/>
              </a:rPr>
              <a:t>.</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000000"/>
                </a:solidFill>
                <a:effectLst/>
                <a:ea typeface="Calibri" panose="020F0502020204030204" pitchFamily="34" charset="0"/>
                <a:cs typeface="Arial" panose="020B0604020202020204" pitchFamily="34" charset="0"/>
              </a:rPr>
              <a:t>Çakır, Ö. (2001). Türk Edebiyatında Mustafa Kemal (Atatürk) İsminin Yer Aldığı İlk “Manzum” ve “Mensur” Esere Dâir. </a:t>
            </a:r>
            <a:r>
              <a:rPr lang="tr-TR" sz="1100" i="1" dirty="0">
                <a:solidFill>
                  <a:srgbClr val="000000"/>
                </a:solidFill>
                <a:effectLst/>
                <a:ea typeface="Calibri" panose="020F0502020204030204" pitchFamily="34" charset="0"/>
                <a:cs typeface="Arial" panose="020B0604020202020204" pitchFamily="34" charset="0"/>
              </a:rPr>
              <a:t>Atatürk Araştırma Merkezi Dergisi</a:t>
            </a:r>
            <a:r>
              <a:rPr lang="tr-TR" sz="1100" dirty="0">
                <a:solidFill>
                  <a:srgbClr val="000000"/>
                </a:solidFill>
                <a:effectLst/>
                <a:ea typeface="Calibri" panose="020F0502020204030204" pitchFamily="34" charset="0"/>
                <a:cs typeface="Arial" panose="020B0604020202020204" pitchFamily="34" charset="0"/>
              </a:rPr>
              <a:t>. (17)119-130.</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212529"/>
                </a:solidFill>
                <a:effectLst/>
                <a:ea typeface="Calibri" panose="020F0502020204030204" pitchFamily="34" charset="0"/>
                <a:cs typeface="Arial" panose="020B0604020202020204" pitchFamily="34" charset="0"/>
              </a:rPr>
              <a:t>Dayı, S. E. (2010). MUSTAFA KEMAL ATATÜRK'TE CUMHURİYET FİKRİ VE GERÇEKLEŞTİRİLME SAFHALARI. </a:t>
            </a:r>
            <a:r>
              <a:rPr lang="tr-TR" sz="1100" i="1" dirty="0">
                <a:solidFill>
                  <a:srgbClr val="212529"/>
                </a:solidFill>
                <a:effectLst/>
                <a:ea typeface="Calibri" panose="020F0502020204030204" pitchFamily="34" charset="0"/>
                <a:cs typeface="Arial" panose="020B0604020202020204" pitchFamily="34" charset="0"/>
              </a:rPr>
              <a:t>Atatürk Dergisi</a:t>
            </a:r>
            <a:r>
              <a:rPr lang="tr-TR" sz="1100" dirty="0">
                <a:solidFill>
                  <a:srgbClr val="212529"/>
                </a:solidFill>
                <a:effectLst/>
                <a:ea typeface="Calibri" panose="020F0502020204030204" pitchFamily="34" charset="0"/>
                <a:cs typeface="Arial" panose="020B0604020202020204" pitchFamily="34" charset="0"/>
              </a:rPr>
              <a:t>, 3(1)13-46.</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000000"/>
                </a:solidFill>
                <a:effectLst/>
                <a:ea typeface="Calibri" panose="020F0502020204030204" pitchFamily="34" charset="0"/>
                <a:cs typeface="Arial" panose="020B0604020202020204" pitchFamily="34" charset="0"/>
              </a:rPr>
              <a:t>Elçin, Ş. &amp; Tevfikoğlu, M.(1987). </a:t>
            </a:r>
            <a:r>
              <a:rPr lang="tr-TR" sz="1100" i="1" dirty="0">
                <a:solidFill>
                  <a:srgbClr val="000000"/>
                </a:solidFill>
                <a:effectLst/>
                <a:ea typeface="Calibri" panose="020F0502020204030204" pitchFamily="34" charset="0"/>
                <a:cs typeface="Arial" panose="020B0604020202020204" pitchFamily="34" charset="0"/>
              </a:rPr>
              <a:t>Yeni Türk Nesri Antolojisi</a:t>
            </a:r>
            <a:r>
              <a:rPr lang="tr-TR" sz="1100" dirty="0">
                <a:solidFill>
                  <a:srgbClr val="000000"/>
                </a:solidFill>
                <a:effectLst/>
                <a:ea typeface="Calibri" panose="020F0502020204030204" pitchFamily="34" charset="0"/>
                <a:cs typeface="Arial" panose="020B0604020202020204" pitchFamily="34" charset="0"/>
              </a:rPr>
              <a:t>.</a:t>
            </a:r>
            <a:r>
              <a:rPr lang="tr-TR" sz="1100" dirty="0">
                <a:solidFill>
                  <a:srgbClr val="000000"/>
                </a:solidFill>
                <a:effectLst/>
                <a:ea typeface="Times New Roman" panose="02020603050405020304" pitchFamily="18" charset="0"/>
                <a:cs typeface="Arial" panose="020B0604020202020204" pitchFamily="34" charset="0"/>
              </a:rPr>
              <a:t> </a:t>
            </a:r>
            <a:r>
              <a:rPr lang="tr-TR" sz="1100" dirty="0">
                <a:solidFill>
                  <a:srgbClr val="000000"/>
                </a:solidFill>
                <a:effectLst/>
                <a:ea typeface="Calibri" panose="020F0502020204030204" pitchFamily="34" charset="0"/>
                <a:cs typeface="Arial" panose="020B0604020202020204" pitchFamily="34" charset="0"/>
              </a:rPr>
              <a:t>Ankara: </a:t>
            </a:r>
            <a:r>
              <a:rPr lang="tr-TR" sz="1100" dirty="0">
                <a:solidFill>
                  <a:srgbClr val="000000"/>
                </a:solidFill>
                <a:effectLst/>
                <a:ea typeface="Times New Roman" panose="02020603050405020304" pitchFamily="18" charset="0"/>
                <a:cs typeface="Arial" panose="020B0604020202020204" pitchFamily="34" charset="0"/>
              </a:rPr>
              <a:t> Kültür ve Turizm Bakanlığı Yayınları</a:t>
            </a:r>
            <a:r>
              <a:rPr lang="tr-TR" sz="1100" dirty="0">
                <a:solidFill>
                  <a:srgbClr val="000000"/>
                </a:solidFill>
                <a:effectLst/>
                <a:ea typeface="Calibri" panose="020F0502020204030204" pitchFamily="34" charset="0"/>
                <a:cs typeface="Arial" panose="020B0604020202020204" pitchFamily="34" charset="0"/>
              </a:rPr>
              <a:t>. </a:t>
            </a:r>
            <a:r>
              <a:rPr lang="tr-TR" sz="1100" u="none" strike="noStrike" dirty="0">
                <a:solidFill>
                  <a:srgbClr val="000000"/>
                </a:solidFill>
                <a:effectLst/>
                <a:ea typeface="Calibri" panose="020F0502020204030204" pitchFamily="34" charset="0"/>
                <a:cs typeface="Arial" panose="020B0604020202020204" pitchFamily="34" charset="0"/>
                <a:hlinkClick r:id="rId4"/>
              </a:rPr>
              <a:t>PL232.Y4 1987</a:t>
            </a:r>
            <a:r>
              <a:rPr lang="tr-TR"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GR" sz="1100" dirty="0">
                <a:solidFill>
                  <a:srgbClr val="000000"/>
                </a:solidFill>
                <a:effectLst/>
                <a:ea typeface="Calibri" panose="020F0502020204030204" pitchFamily="34" charset="0"/>
                <a:cs typeface="Arial" panose="020B0604020202020204" pitchFamily="34" charset="0"/>
              </a:rPr>
              <a:t>Εφημερίδα </a:t>
            </a:r>
            <a:r>
              <a:rPr lang="tr-TR" sz="1100" i="1" dirty="0">
                <a:solidFill>
                  <a:srgbClr val="000000"/>
                </a:solidFill>
                <a:effectLst/>
                <a:ea typeface="Calibri" panose="020F0502020204030204" pitchFamily="34" charset="0"/>
                <a:cs typeface="Arial" panose="020B0604020202020204" pitchFamily="34" charset="0"/>
              </a:rPr>
              <a:t>Akın</a:t>
            </a:r>
            <a:r>
              <a:rPr lang="tr-TR" sz="1100" dirty="0">
                <a:solidFill>
                  <a:srgbClr val="000000"/>
                </a:solidFill>
                <a:effectLst/>
                <a:ea typeface="Calibri" panose="020F0502020204030204" pitchFamily="34" charset="0"/>
                <a:cs typeface="Arial" panose="020B0604020202020204" pitchFamily="34" charset="0"/>
              </a:rPr>
              <a:t>, 29 Ekim 1963.</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GR" sz="1100" dirty="0">
                <a:solidFill>
                  <a:srgbClr val="000000"/>
                </a:solidFill>
                <a:effectLst/>
                <a:ea typeface="Calibri" panose="020F0502020204030204" pitchFamily="34" charset="0"/>
                <a:cs typeface="Arial" panose="020B0604020202020204" pitchFamily="34" charset="0"/>
              </a:rPr>
              <a:t>Εφημερίδα </a:t>
            </a:r>
            <a:r>
              <a:rPr lang="tr-TR" sz="1100" i="1" dirty="0">
                <a:solidFill>
                  <a:srgbClr val="000000"/>
                </a:solidFill>
                <a:effectLst/>
                <a:ea typeface="Calibri" panose="020F0502020204030204" pitchFamily="34" charset="0"/>
                <a:cs typeface="Arial" panose="020B0604020202020204" pitchFamily="34" charset="0"/>
              </a:rPr>
              <a:t>Halkın Sesi</a:t>
            </a:r>
            <a:r>
              <a:rPr lang="tr-TR" sz="1100" dirty="0">
                <a:solidFill>
                  <a:srgbClr val="000000"/>
                </a:solidFill>
                <a:effectLst/>
                <a:ea typeface="Calibri" panose="020F0502020204030204" pitchFamily="34" charset="0"/>
                <a:cs typeface="Arial" panose="020B0604020202020204" pitchFamily="34" charset="0"/>
              </a:rPr>
              <a:t>, 23 Nisan 1958.</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GR" sz="1100" dirty="0">
                <a:solidFill>
                  <a:srgbClr val="000000"/>
                </a:solidFill>
                <a:effectLst/>
                <a:ea typeface="Calibri" panose="020F0502020204030204" pitchFamily="34" charset="0"/>
                <a:cs typeface="Arial" panose="020B0604020202020204" pitchFamily="34" charset="0"/>
              </a:rPr>
              <a:t>Εφημερίδα </a:t>
            </a:r>
            <a:r>
              <a:rPr lang="tr-TR" sz="1100" i="1" dirty="0">
                <a:solidFill>
                  <a:srgbClr val="000000"/>
                </a:solidFill>
                <a:effectLst/>
                <a:ea typeface="Calibri" panose="020F0502020204030204" pitchFamily="34" charset="0"/>
                <a:cs typeface="Arial" panose="020B0604020202020204" pitchFamily="34" charset="0"/>
              </a:rPr>
              <a:t>Halkın Sesi</a:t>
            </a:r>
            <a:r>
              <a:rPr lang="tr-TR" sz="1100" dirty="0">
                <a:solidFill>
                  <a:srgbClr val="000000"/>
                </a:solidFill>
                <a:effectLst/>
                <a:ea typeface="Calibri" panose="020F0502020204030204" pitchFamily="34" charset="0"/>
                <a:cs typeface="Arial" panose="020B0604020202020204" pitchFamily="34" charset="0"/>
              </a:rPr>
              <a:t>, 19 Mayıs 1961.</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GR" sz="1100" dirty="0">
                <a:solidFill>
                  <a:srgbClr val="000000"/>
                </a:solidFill>
                <a:effectLst/>
                <a:ea typeface="Calibri" panose="020F0502020204030204" pitchFamily="34" charset="0"/>
                <a:cs typeface="Arial" panose="020B0604020202020204" pitchFamily="34" charset="0"/>
              </a:rPr>
              <a:t>Εφημερίδα </a:t>
            </a:r>
            <a:r>
              <a:rPr lang="tr-TR" sz="1100" i="1" dirty="0">
                <a:solidFill>
                  <a:srgbClr val="000000"/>
                </a:solidFill>
                <a:effectLst/>
                <a:ea typeface="Calibri" panose="020F0502020204030204" pitchFamily="34" charset="0"/>
                <a:cs typeface="Arial" panose="020B0604020202020204" pitchFamily="34" charset="0"/>
              </a:rPr>
              <a:t>Halkın Sesi</a:t>
            </a:r>
            <a:r>
              <a:rPr lang="tr-TR" sz="1100" dirty="0">
                <a:solidFill>
                  <a:srgbClr val="000000"/>
                </a:solidFill>
                <a:effectLst/>
                <a:ea typeface="Calibri" panose="020F0502020204030204" pitchFamily="34" charset="0"/>
                <a:cs typeface="Arial" panose="020B0604020202020204" pitchFamily="34" charset="0"/>
              </a:rPr>
              <a:t>, 29 Ekim 1961.</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i="0" dirty="0">
                <a:solidFill>
                  <a:srgbClr val="000000"/>
                </a:solidFill>
                <a:effectLst/>
                <a:ea typeface="Calibri" panose="020F0502020204030204" pitchFamily="34" charset="0"/>
                <a:cs typeface="Times New Roman" panose="02020603050405020304" pitchFamily="18" charset="0"/>
              </a:rPr>
              <a:t>Gökman</a:t>
            </a:r>
            <a:r>
              <a:rPr lang="tr-TR" sz="1100" i="1" dirty="0">
                <a:solidFill>
                  <a:srgbClr val="000000"/>
                </a:solidFill>
                <a:effectLst/>
                <a:ea typeface="Calibri" panose="020F0502020204030204" pitchFamily="34" charset="0"/>
                <a:cs typeface="Arial" panose="020B0604020202020204" pitchFamily="34" charset="0"/>
              </a:rPr>
              <a:t>, </a:t>
            </a:r>
            <a:r>
              <a:rPr lang="tr-TR" sz="1100" i="0" dirty="0">
                <a:solidFill>
                  <a:srgbClr val="000000"/>
                </a:solidFill>
                <a:effectLst/>
                <a:ea typeface="Calibri" panose="020F0502020204030204" pitchFamily="34" charset="0"/>
                <a:cs typeface="Times New Roman" panose="02020603050405020304" pitchFamily="18" charset="0"/>
              </a:rPr>
              <a:t>M.(1968).</a:t>
            </a:r>
            <a:r>
              <a:rPr lang="tr-TR" sz="1100" i="1" dirty="0">
                <a:solidFill>
                  <a:srgbClr val="000000"/>
                </a:solidFill>
                <a:effectLst/>
                <a:ea typeface="Calibri" panose="020F0502020204030204" pitchFamily="34" charset="0"/>
                <a:cs typeface="Arial" panose="020B0604020202020204" pitchFamily="34" charset="0"/>
              </a:rPr>
              <a:t> </a:t>
            </a:r>
            <a:r>
              <a:rPr lang="tr-TR" sz="1100" i="1" dirty="0">
                <a:solidFill>
                  <a:srgbClr val="000000"/>
                </a:solidFill>
                <a:effectLst/>
                <a:ea typeface="Calibri" panose="020F0502020204030204" pitchFamily="34" charset="0"/>
                <a:cs typeface="Times New Roman" panose="02020603050405020304" pitchFamily="18" charset="0"/>
              </a:rPr>
              <a:t>Atatürk</a:t>
            </a:r>
            <a:r>
              <a:rPr lang="tr-TR" sz="1100" dirty="0">
                <a:solidFill>
                  <a:srgbClr val="000000"/>
                </a:solidFill>
                <a:effectLst/>
                <a:ea typeface="Calibri" panose="020F0502020204030204" pitchFamily="34" charset="0"/>
                <a:cs typeface="Arial" panose="020B0604020202020204" pitchFamily="34" charset="0"/>
              </a:rPr>
              <a:t> ve </a:t>
            </a:r>
            <a:r>
              <a:rPr lang="tr-TR" sz="1100" i="1" dirty="0">
                <a:solidFill>
                  <a:srgbClr val="000000"/>
                </a:solidFill>
                <a:effectLst/>
                <a:ea typeface="Calibri" panose="020F0502020204030204" pitchFamily="34" charset="0"/>
                <a:cs typeface="Times New Roman" panose="02020603050405020304" pitchFamily="18" charset="0"/>
              </a:rPr>
              <a:t>Devrimleri</a:t>
            </a:r>
            <a:r>
              <a:rPr lang="tr-TR" sz="1100" i="1" dirty="0">
                <a:solidFill>
                  <a:srgbClr val="000000"/>
                </a:solidFill>
                <a:effectLst/>
                <a:ea typeface="Calibri" panose="020F0502020204030204" pitchFamily="34" charset="0"/>
                <a:cs typeface="Arial" panose="020B0604020202020204" pitchFamily="34" charset="0"/>
              </a:rPr>
              <a:t> Tarihi Bibliyografyası, </a:t>
            </a:r>
            <a:r>
              <a:rPr lang="tr-TR" sz="1100" i="0" dirty="0">
                <a:solidFill>
                  <a:srgbClr val="000000"/>
                </a:solidFill>
                <a:effectLst/>
                <a:ea typeface="Calibri" panose="020F0502020204030204" pitchFamily="34" charset="0"/>
                <a:cs typeface="Arial" panose="020B0604020202020204" pitchFamily="34" charset="0"/>
              </a:rPr>
              <a:t>İstanbul</a:t>
            </a:r>
            <a:r>
              <a:rPr lang="tr-TR" sz="1100" i="1" dirty="0">
                <a:solidFill>
                  <a:srgbClr val="000000"/>
                </a:solidFill>
                <a:effectLst/>
                <a:ea typeface="Calibri" panose="020F0502020204030204" pitchFamily="34" charset="0"/>
                <a:cs typeface="Arial" panose="020B0604020202020204" pitchFamily="34" charset="0"/>
              </a:rPr>
              <a:t> </a:t>
            </a:r>
            <a:r>
              <a:rPr lang="tr-TR" sz="1100" dirty="0">
                <a:solidFill>
                  <a:srgbClr val="000000"/>
                </a:solidFill>
                <a:effectLst/>
                <a:ea typeface="Calibri" panose="020F0502020204030204" pitchFamily="34" charset="0"/>
                <a:cs typeface="Arial" panose="020B0604020202020204" pitchFamily="34" charset="0"/>
              </a:rPr>
              <a:t>: MEB Yayınları</a:t>
            </a:r>
            <a:r>
              <a:rPr lang="tr-TR" sz="1100" i="1" dirty="0">
                <a:solidFill>
                  <a:srgbClr val="000000"/>
                </a:solidFill>
                <a:effectLst/>
                <a:ea typeface="Calibri" panose="020F0502020204030204" pitchFamily="34" charset="0"/>
                <a:cs typeface="Arial" panose="020B0604020202020204" pitchFamily="34" charset="0"/>
              </a:rPr>
              <a:t>.</a:t>
            </a:r>
            <a:r>
              <a:rPr lang="tr-TR" sz="1100" i="1" dirty="0">
                <a:solidFill>
                  <a:srgbClr val="000000"/>
                </a:solidFill>
                <a:effectLst/>
                <a:ea typeface="Times New Roman" panose="02020603050405020304" pitchFamily="18" charset="0"/>
                <a:cs typeface="Arial" panose="020B0604020202020204" pitchFamily="34" charset="0"/>
              </a:rPr>
              <a:t> </a:t>
            </a:r>
            <a:r>
              <a:rPr lang="en-US" sz="1100" u="none" strike="noStrike" dirty="0">
                <a:solidFill>
                  <a:srgbClr val="000000"/>
                </a:solidFill>
                <a:effectLst/>
                <a:ea typeface="Times New Roman" panose="02020603050405020304" pitchFamily="18" charset="0"/>
                <a:cs typeface="Arial" panose="020B0604020202020204" pitchFamily="34" charset="0"/>
                <a:hlinkClick r:id="rId5"/>
              </a:rPr>
              <a:t>Z2850.G6 1968</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000000"/>
                </a:solidFill>
                <a:effectLst/>
                <a:ea typeface="Times New Roman" panose="02020603050405020304" pitchFamily="18" charset="0"/>
                <a:cs typeface="Arial" panose="020B0604020202020204" pitchFamily="34" charset="0"/>
              </a:rPr>
              <a:t>Göktürk,H.İ.(</a:t>
            </a:r>
            <a:r>
              <a:rPr lang="en-US" sz="1100" dirty="0">
                <a:solidFill>
                  <a:srgbClr val="000000"/>
                </a:solidFill>
                <a:effectLst/>
                <a:ea typeface="Times New Roman" panose="02020603050405020304" pitchFamily="18" charset="0"/>
                <a:cs typeface="Arial" panose="020B0604020202020204" pitchFamily="34" charset="0"/>
              </a:rPr>
              <a:t>1987</a:t>
            </a:r>
            <a:r>
              <a:rPr lang="tr-TR" sz="1100" dirty="0">
                <a:solidFill>
                  <a:srgbClr val="000000"/>
                </a:solidFill>
                <a:effectLst/>
                <a:ea typeface="Times New Roman" panose="02020603050405020304" pitchFamily="18" charset="0"/>
                <a:cs typeface="Arial" panose="020B0604020202020204" pitchFamily="34" charset="0"/>
              </a:rPr>
              <a:t>).</a:t>
            </a:r>
            <a:r>
              <a:rPr lang="tr-TR" sz="1100" i="1" dirty="0">
                <a:solidFill>
                  <a:srgbClr val="000000"/>
                </a:solidFill>
                <a:effectLst/>
                <a:ea typeface="Times New Roman" panose="02020603050405020304" pitchFamily="18" charset="0"/>
                <a:cs typeface="Arial" panose="020B0604020202020204" pitchFamily="34" charset="0"/>
              </a:rPr>
              <a:t>Mithat Cemal Kuntay</a:t>
            </a:r>
            <a:r>
              <a:rPr lang="tr-TR" sz="1100" dirty="0">
                <a:solidFill>
                  <a:srgbClr val="000000"/>
                </a:solidFill>
                <a:effectLst/>
                <a:ea typeface="Times New Roman" panose="02020603050405020304" pitchFamily="18" charset="0"/>
                <a:cs typeface="Arial" panose="020B0604020202020204" pitchFamily="34" charset="0"/>
              </a:rPr>
              <a:t>. </a:t>
            </a:r>
            <a:r>
              <a:rPr lang="tr-TR" sz="1100" dirty="0">
                <a:solidFill>
                  <a:srgbClr val="000000"/>
                </a:solidFill>
                <a:effectLst/>
                <a:ea typeface="Calibri" panose="020F0502020204030204" pitchFamily="34" charset="0"/>
                <a:cs typeface="Arial" panose="020B0604020202020204" pitchFamily="34" charset="0"/>
              </a:rPr>
              <a:t>Ankara: </a:t>
            </a:r>
            <a:r>
              <a:rPr lang="tr-TR" sz="1100" dirty="0">
                <a:solidFill>
                  <a:srgbClr val="000000"/>
                </a:solidFill>
                <a:effectLst/>
                <a:ea typeface="Times New Roman" panose="02020603050405020304" pitchFamily="18" charset="0"/>
                <a:cs typeface="Arial" panose="020B0604020202020204" pitchFamily="34" charset="0"/>
              </a:rPr>
              <a:t>Kültür ve Turizm Bakanlığı Yayınları. </a:t>
            </a:r>
            <a:r>
              <a:rPr lang="tr-TR" sz="1100" u="none" strike="noStrike" dirty="0">
                <a:solidFill>
                  <a:srgbClr val="000000"/>
                </a:solidFill>
                <a:effectLst/>
                <a:ea typeface="Calibri" panose="020F0502020204030204" pitchFamily="34" charset="0"/>
                <a:cs typeface="Arial" panose="020B0604020202020204" pitchFamily="34" charset="0"/>
                <a:hlinkClick r:id="rId6"/>
              </a:rPr>
              <a:t>PL248.G6 1987</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000000"/>
                </a:solidFill>
                <a:effectLst/>
                <a:ea typeface="Calibri" panose="020F0502020204030204" pitchFamily="34" charset="0"/>
                <a:cs typeface="Arial" panose="020B0604020202020204" pitchFamily="34" charset="0"/>
              </a:rPr>
              <a:t>Karaosmanoğlu, Y. K.(1946).</a:t>
            </a:r>
            <a:r>
              <a:rPr lang="tr-TR" sz="1100" i="1" dirty="0">
                <a:solidFill>
                  <a:srgbClr val="000000"/>
                </a:solidFill>
                <a:effectLst/>
                <a:ea typeface="Calibri" panose="020F0502020204030204" pitchFamily="34" charset="0"/>
                <a:cs typeface="Arial" panose="020B0604020202020204" pitchFamily="34" charset="0"/>
              </a:rPr>
              <a:t>Atatürk</a:t>
            </a:r>
            <a:r>
              <a:rPr lang="tr-TR" sz="1100" dirty="0">
                <a:solidFill>
                  <a:srgbClr val="000000"/>
                </a:solidFill>
                <a:effectLst/>
                <a:ea typeface="Calibri" panose="020F0502020204030204" pitchFamily="34" charset="0"/>
                <a:cs typeface="Arial" panose="020B0604020202020204" pitchFamily="34" charset="0"/>
              </a:rPr>
              <a:t>. İstanbul : Remzi. </a:t>
            </a:r>
            <a:r>
              <a:rPr lang="en-US" sz="1100" u="none" strike="noStrike" dirty="0">
                <a:solidFill>
                  <a:srgbClr val="000000"/>
                </a:solidFill>
                <a:effectLst/>
                <a:ea typeface="Calibri" panose="020F0502020204030204" pitchFamily="34" charset="0"/>
                <a:cs typeface="Arial" panose="020B0604020202020204" pitchFamily="34" charset="0"/>
                <a:hlinkClick r:id="rId7"/>
              </a:rPr>
              <a:t>DR592.K4K33 1946</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n-US" sz="1100" b="0" dirty="0" err="1">
                <a:solidFill>
                  <a:srgbClr val="000000"/>
                </a:solidFill>
                <a:effectLst/>
                <a:ea typeface="Calibri" panose="020F0502020204030204" pitchFamily="34" charset="0"/>
                <a:cs typeface="Arial" panose="020B0604020202020204" pitchFamily="34" charset="0"/>
              </a:rPr>
              <a:t>Külebi</a:t>
            </a:r>
            <a:r>
              <a:rPr lang="en-US" sz="1100" b="0" dirty="0">
                <a:solidFill>
                  <a:srgbClr val="000000"/>
                </a:solidFill>
                <a:effectLst/>
                <a:ea typeface="Calibri" panose="020F0502020204030204" pitchFamily="34" charset="0"/>
                <a:cs typeface="Arial" panose="020B0604020202020204" pitchFamily="34" charset="0"/>
              </a:rPr>
              <a:t>,</a:t>
            </a:r>
            <a:r>
              <a:rPr lang="en-US" sz="1100" dirty="0">
                <a:solidFill>
                  <a:srgbClr val="000000"/>
                </a:solidFill>
                <a:effectLst/>
                <a:ea typeface="Calibri" panose="020F0502020204030204" pitchFamily="34" charset="0"/>
                <a:cs typeface="Arial" panose="020B0604020202020204" pitchFamily="34" charset="0"/>
              </a:rPr>
              <a:t> </a:t>
            </a:r>
            <a:r>
              <a:rPr lang="en-US" sz="1100" b="0" dirty="0">
                <a:solidFill>
                  <a:srgbClr val="000000"/>
                </a:solidFill>
                <a:effectLst/>
                <a:ea typeface="Calibri" panose="020F0502020204030204" pitchFamily="34" charset="0"/>
                <a:cs typeface="Arial" panose="020B0604020202020204" pitchFamily="34" charset="0"/>
              </a:rPr>
              <a:t>C.(1985). </a:t>
            </a:r>
            <a:r>
              <a:rPr lang="en-US" sz="1100" b="0" i="1" dirty="0" err="1">
                <a:solidFill>
                  <a:srgbClr val="000000"/>
                </a:solidFill>
                <a:effectLst/>
                <a:ea typeface="Calibri" panose="020F0502020204030204" pitchFamily="34" charset="0"/>
                <a:cs typeface="Arial" panose="020B0604020202020204" pitchFamily="34" charset="0"/>
              </a:rPr>
              <a:t>Bütün</a:t>
            </a:r>
            <a:r>
              <a:rPr lang="en-US" sz="1100" b="0" i="1" dirty="0">
                <a:solidFill>
                  <a:srgbClr val="000000"/>
                </a:solidFill>
                <a:effectLst/>
                <a:ea typeface="Calibri" panose="020F0502020204030204" pitchFamily="34" charset="0"/>
                <a:cs typeface="Arial" panose="020B0604020202020204" pitchFamily="34" charset="0"/>
              </a:rPr>
              <a:t> </a:t>
            </a:r>
            <a:r>
              <a:rPr lang="en-US" sz="1100" b="0" i="1" dirty="0" err="1">
                <a:solidFill>
                  <a:srgbClr val="000000"/>
                </a:solidFill>
                <a:effectLst/>
                <a:ea typeface="Calibri" panose="020F0502020204030204" pitchFamily="34" charset="0"/>
                <a:cs typeface="Arial" panose="020B0604020202020204" pitchFamily="34" charset="0"/>
              </a:rPr>
              <a:t>Şiirleri</a:t>
            </a:r>
            <a:r>
              <a:rPr lang="en-US" sz="1100" b="0" dirty="0">
                <a:solidFill>
                  <a:srgbClr val="000000"/>
                </a:solidFill>
                <a:effectLst/>
                <a:ea typeface="Calibri" panose="020F0502020204030204" pitchFamily="34" charset="0"/>
                <a:cs typeface="Arial" panose="020B0604020202020204" pitchFamily="34" charset="0"/>
              </a:rPr>
              <a:t>.</a:t>
            </a:r>
            <a:r>
              <a:rPr lang="en-US" sz="1100" dirty="0">
                <a:solidFill>
                  <a:srgbClr val="000000"/>
                </a:solidFill>
                <a:effectLst/>
                <a:ea typeface="Calibri" panose="020F0502020204030204" pitchFamily="34" charset="0"/>
                <a:cs typeface="Arial" panose="020B0604020202020204" pitchFamily="34" charset="0"/>
              </a:rPr>
              <a:t> </a:t>
            </a:r>
            <a:r>
              <a:rPr lang="en-US" sz="1100" dirty="0" err="1">
                <a:solidFill>
                  <a:srgbClr val="000000"/>
                </a:solidFill>
                <a:effectLst/>
                <a:ea typeface="Calibri" panose="020F0502020204030204" pitchFamily="34" charset="0"/>
                <a:cs typeface="Arial" panose="020B0604020202020204" pitchFamily="34" charset="0"/>
              </a:rPr>
              <a:t>İstanbul</a:t>
            </a:r>
            <a:r>
              <a:rPr lang="en-US" sz="1100" dirty="0">
                <a:solidFill>
                  <a:srgbClr val="000000"/>
                </a:solidFill>
                <a:effectLst/>
                <a:ea typeface="Calibri" panose="020F0502020204030204" pitchFamily="34" charset="0"/>
                <a:cs typeface="Arial" panose="020B0604020202020204" pitchFamily="34" charset="0"/>
              </a:rPr>
              <a:t> : Adam.  </a:t>
            </a:r>
            <a:r>
              <a:rPr lang="en-US" sz="1100" u="none" strike="noStrike" dirty="0">
                <a:solidFill>
                  <a:srgbClr val="000000"/>
                </a:solidFill>
                <a:effectLst/>
                <a:ea typeface="Calibri" panose="020F0502020204030204" pitchFamily="34" charset="0"/>
                <a:cs typeface="Arial" panose="020B0604020202020204" pitchFamily="34" charset="0"/>
                <a:hlinkClick r:id="rId8"/>
              </a:rPr>
              <a:t>PL</a:t>
            </a:r>
            <a:r>
              <a:rPr lang="el-GR" sz="1100" u="none" strike="noStrike" dirty="0">
                <a:solidFill>
                  <a:srgbClr val="000000"/>
                </a:solidFill>
                <a:effectLst/>
                <a:ea typeface="Calibri" panose="020F0502020204030204" pitchFamily="34" charset="0"/>
                <a:cs typeface="Arial" panose="020B0604020202020204" pitchFamily="34" charset="0"/>
                <a:hlinkClick r:id="rId8"/>
              </a:rPr>
              <a:t>248.</a:t>
            </a:r>
            <a:r>
              <a:rPr lang="en-US" sz="1100" u="none" strike="noStrike" dirty="0">
                <a:solidFill>
                  <a:srgbClr val="000000"/>
                </a:solidFill>
                <a:effectLst/>
                <a:ea typeface="Calibri" panose="020F0502020204030204" pitchFamily="34" charset="0"/>
                <a:cs typeface="Arial" panose="020B0604020202020204" pitchFamily="34" charset="0"/>
                <a:hlinkClick r:id="rId8"/>
              </a:rPr>
              <a:t>K</a:t>
            </a:r>
            <a:r>
              <a:rPr lang="el-GR" sz="1100" u="none" strike="noStrike" dirty="0">
                <a:solidFill>
                  <a:srgbClr val="000000"/>
                </a:solidFill>
                <a:effectLst/>
                <a:ea typeface="Calibri" panose="020F0502020204030204" pitchFamily="34" charset="0"/>
                <a:cs typeface="Arial" panose="020B0604020202020204" pitchFamily="34" charset="0"/>
                <a:hlinkClick r:id="rId8"/>
              </a:rPr>
              <a:t>77</a:t>
            </a:r>
            <a:r>
              <a:rPr lang="en-US" sz="1100" u="none" strike="noStrike" dirty="0">
                <a:solidFill>
                  <a:srgbClr val="000000"/>
                </a:solidFill>
                <a:effectLst/>
                <a:ea typeface="Calibri" panose="020F0502020204030204" pitchFamily="34" charset="0"/>
                <a:cs typeface="Arial" panose="020B0604020202020204" pitchFamily="34" charset="0"/>
                <a:hlinkClick r:id="rId8"/>
              </a:rPr>
              <a:t>A</a:t>
            </a:r>
            <a:r>
              <a:rPr lang="el-GR" sz="1100" u="none" strike="noStrike" dirty="0">
                <a:solidFill>
                  <a:srgbClr val="000000"/>
                </a:solidFill>
                <a:effectLst/>
                <a:ea typeface="Calibri" panose="020F0502020204030204" pitchFamily="34" charset="0"/>
                <a:cs typeface="Arial" panose="020B0604020202020204" pitchFamily="34" charset="0"/>
                <a:hlinkClick r:id="rId8"/>
              </a:rPr>
              <a:t>178 1985</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endParaRPr lang="el-CY"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98164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21C59-C51A-71BB-3865-5851D4A001B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1564B3B-D6C4-B81D-F514-2FA8D420C6DE}"/>
              </a:ext>
            </a:extLst>
          </p:cNvPr>
          <p:cNvSpPr txBox="1"/>
          <p:nvPr/>
        </p:nvSpPr>
        <p:spPr>
          <a:xfrm>
            <a:off x="865415" y="1594331"/>
            <a:ext cx="10461170" cy="3853171"/>
          </a:xfrm>
          <a:prstGeom prst="rect">
            <a:avLst/>
          </a:prstGeom>
          <a:noFill/>
        </p:spPr>
        <p:txBody>
          <a:bodyPr wrap="square">
            <a:spAutoFit/>
          </a:bodyPr>
          <a:lstStyle/>
          <a:p>
            <a:pPr algn="just" fontAlgn="base">
              <a:lnSpc>
                <a:spcPct val="107000"/>
              </a:lnSpc>
              <a:spcAft>
                <a:spcPts val="800"/>
              </a:spcAft>
              <a:buNone/>
            </a:pPr>
            <a:r>
              <a:rPr lang="tr-TR" sz="11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l-CY" sz="1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buNone/>
            </a:pPr>
            <a:r>
              <a:rPr lang="en-US" sz="1100" b="0" dirty="0" err="1">
                <a:solidFill>
                  <a:srgbClr val="000000"/>
                </a:solidFill>
                <a:effectLst/>
                <a:ea typeface="Calibri" panose="020F0502020204030204" pitchFamily="34" charset="0"/>
                <a:cs typeface="Arial" panose="020B0604020202020204" pitchFamily="34" charset="0"/>
              </a:rPr>
              <a:t>Külebi</a:t>
            </a:r>
            <a:r>
              <a:rPr lang="en-US" sz="1100" b="0" dirty="0">
                <a:solidFill>
                  <a:srgbClr val="000000"/>
                </a:solidFill>
                <a:effectLst/>
                <a:ea typeface="Calibri" panose="020F0502020204030204" pitchFamily="34" charset="0"/>
                <a:cs typeface="Arial" panose="020B0604020202020204" pitchFamily="34" charset="0"/>
              </a:rPr>
              <a:t>,</a:t>
            </a:r>
            <a:r>
              <a:rPr lang="en-US" sz="1100" dirty="0">
                <a:solidFill>
                  <a:srgbClr val="000000"/>
                </a:solidFill>
                <a:effectLst/>
                <a:ea typeface="Calibri" panose="020F0502020204030204" pitchFamily="34" charset="0"/>
                <a:cs typeface="Arial" panose="020B0604020202020204" pitchFamily="34" charset="0"/>
              </a:rPr>
              <a:t> </a:t>
            </a:r>
            <a:r>
              <a:rPr lang="en-US" sz="1100" b="0" dirty="0">
                <a:solidFill>
                  <a:srgbClr val="000000"/>
                </a:solidFill>
                <a:effectLst/>
                <a:ea typeface="Calibri" panose="020F0502020204030204" pitchFamily="34" charset="0"/>
                <a:cs typeface="Arial" panose="020B0604020202020204" pitchFamily="34" charset="0"/>
              </a:rPr>
              <a:t>C.(1985). </a:t>
            </a:r>
            <a:r>
              <a:rPr lang="en-US" sz="1100" b="0" i="1" dirty="0" err="1">
                <a:solidFill>
                  <a:srgbClr val="000000"/>
                </a:solidFill>
                <a:effectLst/>
                <a:ea typeface="Calibri" panose="020F0502020204030204" pitchFamily="34" charset="0"/>
                <a:cs typeface="Arial" panose="020B0604020202020204" pitchFamily="34" charset="0"/>
              </a:rPr>
              <a:t>Bütün</a:t>
            </a:r>
            <a:r>
              <a:rPr lang="en-US" sz="1100" b="0" i="1" dirty="0">
                <a:solidFill>
                  <a:srgbClr val="000000"/>
                </a:solidFill>
                <a:effectLst/>
                <a:ea typeface="Calibri" panose="020F0502020204030204" pitchFamily="34" charset="0"/>
                <a:cs typeface="Arial" panose="020B0604020202020204" pitchFamily="34" charset="0"/>
              </a:rPr>
              <a:t> </a:t>
            </a:r>
            <a:r>
              <a:rPr lang="en-US" sz="1100" b="0" i="1" dirty="0" err="1">
                <a:solidFill>
                  <a:srgbClr val="000000"/>
                </a:solidFill>
                <a:effectLst/>
                <a:ea typeface="Calibri" panose="020F0502020204030204" pitchFamily="34" charset="0"/>
                <a:cs typeface="Arial" panose="020B0604020202020204" pitchFamily="34" charset="0"/>
              </a:rPr>
              <a:t>Şiirleri</a:t>
            </a:r>
            <a:r>
              <a:rPr lang="en-US" sz="1100" b="0" dirty="0">
                <a:solidFill>
                  <a:srgbClr val="000000"/>
                </a:solidFill>
                <a:effectLst/>
                <a:ea typeface="Calibri" panose="020F0502020204030204" pitchFamily="34" charset="0"/>
                <a:cs typeface="Arial" panose="020B0604020202020204" pitchFamily="34" charset="0"/>
              </a:rPr>
              <a:t>.</a:t>
            </a:r>
            <a:r>
              <a:rPr lang="en-US" sz="1100" dirty="0">
                <a:solidFill>
                  <a:srgbClr val="000000"/>
                </a:solidFill>
                <a:effectLst/>
                <a:ea typeface="Calibri" panose="020F0502020204030204" pitchFamily="34" charset="0"/>
                <a:cs typeface="Arial" panose="020B0604020202020204" pitchFamily="34" charset="0"/>
              </a:rPr>
              <a:t> </a:t>
            </a:r>
            <a:r>
              <a:rPr lang="en-US" sz="1100" dirty="0" err="1">
                <a:solidFill>
                  <a:srgbClr val="000000"/>
                </a:solidFill>
                <a:effectLst/>
                <a:ea typeface="Calibri" panose="020F0502020204030204" pitchFamily="34" charset="0"/>
                <a:cs typeface="Arial" panose="020B0604020202020204" pitchFamily="34" charset="0"/>
              </a:rPr>
              <a:t>İstanbul</a:t>
            </a:r>
            <a:r>
              <a:rPr lang="en-US" sz="1100" dirty="0">
                <a:solidFill>
                  <a:srgbClr val="000000"/>
                </a:solidFill>
                <a:effectLst/>
                <a:ea typeface="Calibri" panose="020F0502020204030204" pitchFamily="34" charset="0"/>
                <a:cs typeface="Arial" panose="020B0604020202020204" pitchFamily="34" charset="0"/>
              </a:rPr>
              <a:t> : Adam.  </a:t>
            </a:r>
            <a:r>
              <a:rPr lang="en-US" sz="1100" u="none" strike="noStrike" dirty="0">
                <a:solidFill>
                  <a:srgbClr val="000000"/>
                </a:solidFill>
                <a:effectLst/>
                <a:ea typeface="Calibri" panose="020F0502020204030204" pitchFamily="34" charset="0"/>
                <a:cs typeface="Arial" panose="020B0604020202020204" pitchFamily="34" charset="0"/>
                <a:hlinkClick r:id="rId2"/>
              </a:rPr>
              <a:t>PL</a:t>
            </a:r>
            <a:r>
              <a:rPr lang="el-GR" sz="1100" u="none" strike="noStrike" dirty="0">
                <a:solidFill>
                  <a:srgbClr val="000000"/>
                </a:solidFill>
                <a:effectLst/>
                <a:ea typeface="Calibri" panose="020F0502020204030204" pitchFamily="34" charset="0"/>
                <a:cs typeface="Arial" panose="020B0604020202020204" pitchFamily="34" charset="0"/>
                <a:hlinkClick r:id="rId2"/>
              </a:rPr>
              <a:t>248.</a:t>
            </a:r>
            <a:r>
              <a:rPr lang="en-US" sz="1100" u="none" strike="noStrike" dirty="0">
                <a:solidFill>
                  <a:srgbClr val="000000"/>
                </a:solidFill>
                <a:effectLst/>
                <a:ea typeface="Calibri" panose="020F0502020204030204" pitchFamily="34" charset="0"/>
                <a:cs typeface="Arial" panose="020B0604020202020204" pitchFamily="34" charset="0"/>
                <a:hlinkClick r:id="rId2"/>
              </a:rPr>
              <a:t>K</a:t>
            </a:r>
            <a:r>
              <a:rPr lang="el-GR" sz="1100" u="none" strike="noStrike" dirty="0">
                <a:solidFill>
                  <a:srgbClr val="000000"/>
                </a:solidFill>
                <a:effectLst/>
                <a:ea typeface="Calibri" panose="020F0502020204030204" pitchFamily="34" charset="0"/>
                <a:cs typeface="Arial" panose="020B0604020202020204" pitchFamily="34" charset="0"/>
                <a:hlinkClick r:id="rId2"/>
              </a:rPr>
              <a:t>77</a:t>
            </a:r>
            <a:r>
              <a:rPr lang="en-US" sz="1100" u="none" strike="noStrike" dirty="0">
                <a:solidFill>
                  <a:srgbClr val="000000"/>
                </a:solidFill>
                <a:effectLst/>
                <a:ea typeface="Calibri" panose="020F0502020204030204" pitchFamily="34" charset="0"/>
                <a:cs typeface="Arial" panose="020B0604020202020204" pitchFamily="34" charset="0"/>
                <a:hlinkClick r:id="rId2"/>
              </a:rPr>
              <a:t>A</a:t>
            </a:r>
            <a:r>
              <a:rPr lang="el-GR" sz="1100" u="none" strike="noStrike" dirty="0">
                <a:solidFill>
                  <a:srgbClr val="000000"/>
                </a:solidFill>
                <a:effectLst/>
                <a:ea typeface="Calibri" panose="020F0502020204030204" pitchFamily="34" charset="0"/>
                <a:cs typeface="Arial" panose="020B0604020202020204" pitchFamily="34" charset="0"/>
                <a:hlinkClick r:id="rId2"/>
              </a:rPr>
              <a:t>178 1985</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el-GR" sz="1100" dirty="0" err="1">
                <a:solidFill>
                  <a:srgbClr val="000000"/>
                </a:solidFill>
                <a:effectLst/>
                <a:ea typeface="Times New Roman" panose="02020603050405020304" pitchFamily="18" charset="0"/>
                <a:cs typeface="Arial" panose="020B0604020202020204" pitchFamily="34" charset="0"/>
              </a:rPr>
              <a:t>Μητράρας</a:t>
            </a:r>
            <a:r>
              <a:rPr lang="tr-TR" sz="1100" dirty="0">
                <a:solidFill>
                  <a:srgbClr val="000000"/>
                </a:solidFill>
                <a:effectLst/>
                <a:ea typeface="Times New Roman" panose="02020603050405020304" pitchFamily="18" charset="0"/>
                <a:cs typeface="Arial" panose="020B0604020202020204" pitchFamily="34" charset="0"/>
              </a:rPr>
              <a:t>,</a:t>
            </a:r>
            <a:r>
              <a:rPr lang="el-GR" sz="1100" dirty="0">
                <a:solidFill>
                  <a:srgbClr val="000000"/>
                </a:solidFill>
                <a:effectLst/>
                <a:ea typeface="Times New Roman" panose="02020603050405020304" pitchFamily="18" charset="0"/>
                <a:cs typeface="Arial" panose="020B0604020202020204" pitchFamily="34" charset="0"/>
              </a:rPr>
              <a:t> Α. </a:t>
            </a:r>
            <a:r>
              <a:rPr lang="tr-TR" sz="1100" dirty="0">
                <a:solidFill>
                  <a:srgbClr val="000000"/>
                </a:solidFill>
                <a:effectLst/>
                <a:ea typeface="Times New Roman" panose="02020603050405020304" pitchFamily="18" charset="0"/>
                <a:cs typeface="Arial" panose="020B0604020202020204" pitchFamily="34" charset="0"/>
              </a:rPr>
              <a:t>(2012)</a:t>
            </a:r>
            <a:r>
              <a:rPr lang="tr-TR" sz="1100" dirty="0">
                <a:solidFill>
                  <a:srgbClr val="000000"/>
                </a:solidFill>
                <a:effectLst/>
                <a:ea typeface="Calibri" panose="020F0502020204030204" pitchFamily="34" charset="0"/>
                <a:cs typeface="Arial" panose="020B0604020202020204" pitchFamily="34" charset="0"/>
              </a:rPr>
              <a:t>.</a:t>
            </a:r>
            <a:r>
              <a:rPr lang="el-GR" sz="1100" i="1" dirty="0">
                <a:solidFill>
                  <a:srgbClr val="000000"/>
                </a:solidFill>
                <a:effectLst/>
                <a:ea typeface="Times New Roman" panose="02020603050405020304" pitchFamily="18" charset="0"/>
                <a:cs typeface="Arial" panose="020B0604020202020204" pitchFamily="34" charset="0"/>
              </a:rPr>
              <a:t>Το εθνικιστικό τρίπτυχο : εκτουρκισμός - εξισλαμισμός - εκσυγχρονισμός στην ποίηση του </a:t>
            </a:r>
            <a:r>
              <a:rPr lang="el-GR" sz="1100" i="1" dirty="0" err="1">
                <a:solidFill>
                  <a:srgbClr val="000000"/>
                </a:solidFill>
                <a:effectLst/>
                <a:ea typeface="Times New Roman" panose="02020603050405020304" pitchFamily="18" charset="0"/>
                <a:cs typeface="Arial" panose="020B0604020202020204" pitchFamily="34" charset="0"/>
              </a:rPr>
              <a:t>Ζιγιά</a:t>
            </a:r>
            <a:r>
              <a:rPr lang="el-GR" sz="1100" i="1" dirty="0">
                <a:solidFill>
                  <a:srgbClr val="000000"/>
                </a:solidFill>
                <a:effectLst/>
                <a:ea typeface="Times New Roman" panose="02020603050405020304" pitchFamily="18" charset="0"/>
                <a:cs typeface="Arial" panose="020B0604020202020204" pitchFamily="34" charset="0"/>
              </a:rPr>
              <a:t> </a:t>
            </a:r>
            <a:r>
              <a:rPr lang="el-GR" sz="1100" i="1" dirty="0" err="1">
                <a:solidFill>
                  <a:srgbClr val="000000"/>
                </a:solidFill>
                <a:effectLst/>
                <a:ea typeface="Times New Roman" panose="02020603050405020304" pitchFamily="18" charset="0"/>
                <a:cs typeface="Arial" panose="020B0604020202020204" pitchFamily="34" charset="0"/>
              </a:rPr>
              <a:t>Γκιοκάλπ</a:t>
            </a:r>
            <a:r>
              <a:rPr lang="tr-TR" sz="1100" i="1" dirty="0">
                <a:solidFill>
                  <a:srgbClr val="000000"/>
                </a:solidFill>
                <a:effectLst/>
                <a:ea typeface="Times New Roman" panose="02020603050405020304" pitchFamily="18" charset="0"/>
                <a:cs typeface="Arial" panose="020B0604020202020204" pitchFamily="34" charset="0"/>
              </a:rPr>
              <a:t>.</a:t>
            </a:r>
            <a:r>
              <a:rPr lang="el-GR" sz="1100" dirty="0">
                <a:solidFill>
                  <a:srgbClr val="000000"/>
                </a:solidFill>
                <a:effectLst/>
                <a:ea typeface="Times New Roman" panose="02020603050405020304" pitchFamily="18" charset="0"/>
                <a:cs typeface="Arial" panose="020B0604020202020204" pitchFamily="34" charset="0"/>
              </a:rPr>
              <a:t> Αθήνα : </a:t>
            </a:r>
            <a:r>
              <a:rPr lang="el-GR" sz="1100" dirty="0" err="1">
                <a:solidFill>
                  <a:srgbClr val="000000"/>
                </a:solidFill>
                <a:effectLst/>
                <a:ea typeface="Times New Roman" panose="02020603050405020304" pitchFamily="18" charset="0"/>
                <a:cs typeface="Arial" panose="020B0604020202020204" pitchFamily="34" charset="0"/>
              </a:rPr>
              <a:t>Παπαζήσης</a:t>
            </a:r>
            <a:r>
              <a:rPr lang="tr-TR" sz="1100" dirty="0">
                <a:solidFill>
                  <a:srgbClr val="000000"/>
                </a:solidFill>
                <a:effectLst/>
                <a:ea typeface="Times New Roman" panose="02020603050405020304" pitchFamily="18" charset="0"/>
                <a:cs typeface="Arial" panose="020B0604020202020204" pitchFamily="34" charset="0"/>
              </a:rPr>
              <a:t>.</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i="0" dirty="0">
                <a:solidFill>
                  <a:srgbClr val="000000"/>
                </a:solidFill>
                <a:effectLst/>
                <a:ea typeface="Calibri" panose="020F0502020204030204" pitchFamily="34" charset="0"/>
                <a:cs typeface="Arial" panose="020B0604020202020204" pitchFamily="34" charset="0"/>
              </a:rPr>
              <a:t>Özerdim</a:t>
            </a:r>
            <a:r>
              <a:rPr lang="tr-TR" sz="1100" dirty="0">
                <a:solidFill>
                  <a:srgbClr val="000000"/>
                </a:solidFill>
                <a:effectLst/>
                <a:ea typeface="Times New Roman" panose="02020603050405020304" pitchFamily="18" charset="0"/>
                <a:cs typeface="Arial" panose="020B0604020202020204" pitchFamily="34" charset="0"/>
              </a:rPr>
              <a:t>, S. N.(1958). </a:t>
            </a:r>
            <a:r>
              <a:rPr lang="tr-TR" sz="1100" i="1" dirty="0">
                <a:solidFill>
                  <a:srgbClr val="000000"/>
                </a:solidFill>
                <a:effectLst/>
                <a:ea typeface="Calibri" panose="020F0502020204030204" pitchFamily="34" charset="0"/>
                <a:cs typeface="Arial" panose="020B0604020202020204" pitchFamily="34" charset="0"/>
              </a:rPr>
              <a:t>10 Kasım</a:t>
            </a:r>
            <a:r>
              <a:rPr lang="tr-TR" sz="1100" dirty="0">
                <a:solidFill>
                  <a:srgbClr val="000000"/>
                </a:solidFill>
                <a:effectLst/>
                <a:ea typeface="Calibri" panose="020F0502020204030204" pitchFamily="34" charset="0"/>
                <a:cs typeface="Arial" panose="020B0604020202020204" pitchFamily="34" charset="0"/>
              </a:rPr>
              <a:t>-</a:t>
            </a:r>
            <a:r>
              <a:rPr lang="tr-TR" sz="1100" i="1" dirty="0">
                <a:solidFill>
                  <a:srgbClr val="000000"/>
                </a:solidFill>
                <a:effectLst/>
                <a:ea typeface="Calibri" panose="020F0502020204030204" pitchFamily="34" charset="0"/>
                <a:cs typeface="Arial" panose="020B0604020202020204" pitchFamily="34" charset="0"/>
              </a:rPr>
              <a:t>31 Aralık 1938 günlerinde Türk basınında Atatürk</a:t>
            </a:r>
            <a:r>
              <a:rPr lang="tr-TR" sz="1100" dirty="0">
                <a:solidFill>
                  <a:srgbClr val="000000"/>
                </a:solidFill>
                <a:effectLst/>
                <a:ea typeface="Calibri" panose="020F0502020204030204" pitchFamily="34" charset="0"/>
                <a:cs typeface="Arial" panose="020B0604020202020204" pitchFamily="34" charset="0"/>
              </a:rPr>
              <a:t> için </a:t>
            </a:r>
            <a:r>
              <a:rPr lang="tr-TR" sz="1100" i="1" dirty="0">
                <a:solidFill>
                  <a:srgbClr val="000000"/>
                </a:solidFill>
                <a:effectLst/>
                <a:ea typeface="Calibri" panose="020F0502020204030204" pitchFamily="34" charset="0"/>
                <a:cs typeface="Arial" panose="020B0604020202020204" pitchFamily="34" charset="0"/>
              </a:rPr>
              <a:t>yazılmış yazıların bibliyografyası</a:t>
            </a:r>
            <a:r>
              <a:rPr lang="tr-TR" sz="1100" dirty="0">
                <a:solidFill>
                  <a:srgbClr val="000000"/>
                </a:solidFill>
                <a:effectLst/>
                <a:ea typeface="Times New Roman" panose="02020603050405020304" pitchFamily="18" charset="0"/>
                <a:cs typeface="Arial" panose="020B0604020202020204" pitchFamily="34" charset="0"/>
              </a:rPr>
              <a:t>. Ankara: Türk Tarih Kurumu Basımevi.  </a:t>
            </a:r>
            <a:r>
              <a:rPr lang="tr-TR" sz="1100" u="none" strike="noStrike" dirty="0">
                <a:solidFill>
                  <a:srgbClr val="000000"/>
                </a:solidFill>
                <a:effectLst/>
                <a:ea typeface="Times New Roman" panose="02020603050405020304" pitchFamily="18" charset="0"/>
                <a:cs typeface="Arial" panose="020B0604020202020204" pitchFamily="34" charset="0"/>
                <a:hlinkClick r:id="rId3"/>
              </a:rPr>
              <a:t>Z8046.5.O29 1958</a:t>
            </a:r>
            <a:r>
              <a:rPr lang="tr-TR" sz="1100" dirty="0">
                <a:solidFill>
                  <a:srgbClr val="000000"/>
                </a:solidFill>
                <a:effectLst/>
                <a:ea typeface="Times New Roman" panose="02020603050405020304" pitchFamily="18"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100" dirty="0">
                <a:solidFill>
                  <a:srgbClr val="000000"/>
                </a:solidFill>
                <a:effectLst/>
                <a:ea typeface="Times New Roman" panose="02020603050405020304" pitchFamily="18" charset="0"/>
                <a:cs typeface="Arial" panose="020B0604020202020204" pitchFamily="34" charset="0"/>
              </a:rPr>
              <a:t>Sakaoğlu, S. &amp; Günay, T. (ed.) (1974). </a:t>
            </a:r>
            <a:r>
              <a:rPr lang="en-US" sz="1100" i="1" dirty="0">
                <a:solidFill>
                  <a:srgbClr val="000000"/>
                </a:solidFill>
                <a:effectLst/>
                <a:ea typeface="Times New Roman" panose="02020603050405020304" pitchFamily="18" charset="0"/>
                <a:cs typeface="Arial" panose="020B0604020202020204" pitchFamily="34" charset="0"/>
              </a:rPr>
              <a:t>Halk </a:t>
            </a:r>
            <a:r>
              <a:rPr lang="tr-TR" sz="1100" i="1" dirty="0">
                <a:solidFill>
                  <a:srgbClr val="000000"/>
                </a:solidFill>
                <a:effectLst/>
                <a:ea typeface="Times New Roman" panose="02020603050405020304" pitchFamily="18" charset="0"/>
                <a:cs typeface="Arial" panose="020B0604020202020204" pitchFamily="34" charset="0"/>
              </a:rPr>
              <a:t>ş</a:t>
            </a:r>
            <a:r>
              <a:rPr lang="en-US" sz="1100" i="1" dirty="0" err="1">
                <a:solidFill>
                  <a:srgbClr val="000000"/>
                </a:solidFill>
                <a:effectLst/>
                <a:ea typeface="Times New Roman" panose="02020603050405020304" pitchFamily="18" charset="0"/>
                <a:cs typeface="Arial" panose="020B0604020202020204" pitchFamily="34" charset="0"/>
              </a:rPr>
              <a:t>iirinde</a:t>
            </a:r>
            <a:r>
              <a:rPr lang="en-US" sz="1100" i="1" dirty="0">
                <a:solidFill>
                  <a:srgbClr val="000000"/>
                </a:solidFill>
                <a:effectLst/>
                <a:ea typeface="Times New Roman" panose="02020603050405020304" pitchFamily="18" charset="0"/>
                <a:cs typeface="Arial" panose="020B0604020202020204" pitchFamily="34" charset="0"/>
              </a:rPr>
              <a:t> Atat</a:t>
            </a:r>
            <a:r>
              <a:rPr lang="tr-TR" sz="1100" i="1" dirty="0">
                <a:solidFill>
                  <a:srgbClr val="000000"/>
                </a:solidFill>
                <a:effectLst/>
                <a:ea typeface="Times New Roman" panose="02020603050405020304" pitchFamily="18" charset="0"/>
                <a:cs typeface="Arial" panose="020B0604020202020204" pitchFamily="34" charset="0"/>
              </a:rPr>
              <a:t>ü</a:t>
            </a:r>
            <a:r>
              <a:rPr lang="en-US" sz="1100" i="1" dirty="0">
                <a:solidFill>
                  <a:srgbClr val="000000"/>
                </a:solidFill>
                <a:effectLst/>
                <a:ea typeface="Times New Roman" panose="02020603050405020304" pitchFamily="18" charset="0"/>
                <a:cs typeface="Arial" panose="020B0604020202020204" pitchFamily="34" charset="0"/>
              </a:rPr>
              <a:t>r</a:t>
            </a:r>
            <a:r>
              <a:rPr lang="tr-TR" sz="1100" i="1" dirty="0">
                <a:solidFill>
                  <a:srgbClr val="000000"/>
                </a:solidFill>
                <a:effectLst/>
                <a:ea typeface="Times New Roman" panose="02020603050405020304" pitchFamily="18" charset="0"/>
                <a:cs typeface="Arial" panose="020B0604020202020204" pitchFamily="34" charset="0"/>
              </a:rPr>
              <a:t>k</a:t>
            </a:r>
            <a:r>
              <a:rPr lang="en-US" sz="1100" i="1" dirty="0">
                <a:solidFill>
                  <a:srgbClr val="000000"/>
                </a:solidFill>
                <a:effectLst/>
                <a:ea typeface="Times New Roman" panose="02020603050405020304" pitchFamily="18" charset="0"/>
                <a:cs typeface="Arial" panose="020B0604020202020204" pitchFamily="34" charset="0"/>
              </a:rPr>
              <a:t>.</a:t>
            </a:r>
            <a:r>
              <a:rPr lang="en-US" sz="1100" dirty="0">
                <a:solidFill>
                  <a:srgbClr val="000000"/>
                </a:solidFill>
                <a:effectLst/>
                <a:ea typeface="Times New Roman" panose="02020603050405020304" pitchFamily="18" charset="0"/>
                <a:cs typeface="Arial" panose="020B0604020202020204" pitchFamily="34" charset="0"/>
              </a:rPr>
              <a:t> Erzurum: Atat</a:t>
            </a:r>
            <a:r>
              <a:rPr lang="tr-TR" sz="1100" dirty="0">
                <a:solidFill>
                  <a:srgbClr val="000000"/>
                </a:solidFill>
                <a:effectLst/>
                <a:ea typeface="Times New Roman" panose="02020603050405020304" pitchFamily="18" charset="0"/>
                <a:cs typeface="Arial" panose="020B0604020202020204" pitchFamily="34" charset="0"/>
              </a:rPr>
              <a:t>ü</a:t>
            </a:r>
            <a:r>
              <a:rPr lang="en-US" sz="1100" dirty="0" err="1">
                <a:solidFill>
                  <a:srgbClr val="000000"/>
                </a:solidFill>
                <a:effectLst/>
                <a:ea typeface="Times New Roman" panose="02020603050405020304" pitchFamily="18" charset="0"/>
                <a:cs typeface="Arial" panose="020B0604020202020204" pitchFamily="34" charset="0"/>
              </a:rPr>
              <a:t>rk</a:t>
            </a:r>
            <a:r>
              <a:rPr lang="en-US" sz="1100" dirty="0">
                <a:solidFill>
                  <a:srgbClr val="000000"/>
                </a:solidFill>
                <a:effectLst/>
                <a:ea typeface="Times New Roman" panose="02020603050405020304" pitchFamily="18" charset="0"/>
                <a:cs typeface="Arial" panose="020B0604020202020204" pitchFamily="34" charset="0"/>
              </a:rPr>
              <a:t> </a:t>
            </a:r>
            <a:r>
              <a:rPr lang="tr-TR" sz="1100" dirty="0">
                <a:solidFill>
                  <a:srgbClr val="000000"/>
                </a:solidFill>
                <a:effectLst/>
                <a:ea typeface="Times New Roman" panose="02020603050405020304" pitchFamily="18" charset="0"/>
                <a:cs typeface="Arial" panose="020B0604020202020204" pitchFamily="34" charset="0"/>
              </a:rPr>
              <a:t>Ü</a:t>
            </a:r>
            <a:r>
              <a:rPr lang="en-US" sz="1100" dirty="0" err="1">
                <a:solidFill>
                  <a:srgbClr val="000000"/>
                </a:solidFill>
                <a:effectLst/>
                <a:ea typeface="Times New Roman" panose="02020603050405020304" pitchFamily="18" charset="0"/>
                <a:cs typeface="Arial" panose="020B0604020202020204" pitchFamily="34" charset="0"/>
              </a:rPr>
              <a:t>niversitesi</a:t>
            </a:r>
            <a:r>
              <a:rPr lang="en-US" sz="1100" dirty="0">
                <a:solidFill>
                  <a:srgbClr val="000000"/>
                </a:solidFill>
                <a:effectLst/>
                <a:ea typeface="Times New Roman" panose="02020603050405020304" pitchFamily="18" charset="0"/>
                <a:cs typeface="Arial" panose="020B0604020202020204" pitchFamily="34" charset="0"/>
              </a:rPr>
              <a:t> Yay</a:t>
            </a:r>
            <a:r>
              <a:rPr lang="tr-TR" sz="1100" dirty="0">
                <a:solidFill>
                  <a:srgbClr val="000000"/>
                </a:solidFill>
                <a:effectLst/>
                <a:ea typeface="Times New Roman" panose="02020603050405020304" pitchFamily="18" charset="0"/>
                <a:cs typeface="Arial" panose="020B0604020202020204" pitchFamily="34" charset="0"/>
              </a:rPr>
              <a:t>ı</a:t>
            </a:r>
            <a:r>
              <a:rPr lang="en-US" sz="1100" dirty="0" err="1">
                <a:solidFill>
                  <a:srgbClr val="000000"/>
                </a:solidFill>
                <a:effectLst/>
                <a:ea typeface="Times New Roman" panose="02020603050405020304" pitchFamily="18" charset="0"/>
                <a:cs typeface="Arial" panose="020B0604020202020204" pitchFamily="34" charset="0"/>
              </a:rPr>
              <a:t>nlar</a:t>
            </a:r>
            <a:r>
              <a:rPr lang="tr-TR" sz="1100" dirty="0">
                <a:solidFill>
                  <a:srgbClr val="000000"/>
                </a:solidFill>
                <a:effectLst/>
                <a:ea typeface="Times New Roman" panose="02020603050405020304" pitchFamily="18" charset="0"/>
                <a:cs typeface="Arial" panose="020B0604020202020204" pitchFamily="34" charset="0"/>
              </a:rPr>
              <a:t>ı.</a:t>
            </a:r>
            <a:r>
              <a:rPr lang="en-US" sz="1100" dirty="0">
                <a:solidFill>
                  <a:srgbClr val="000000"/>
                </a:solidFill>
                <a:effectLst/>
                <a:ea typeface="Calibri" panose="020F0502020204030204" pitchFamily="34" charset="0"/>
                <a:cs typeface="Arial" panose="020B0604020202020204" pitchFamily="34" charset="0"/>
              </a:rPr>
              <a:t> </a:t>
            </a:r>
            <a:r>
              <a:rPr lang="en-US" sz="1100" u="none" strike="noStrike" dirty="0">
                <a:solidFill>
                  <a:srgbClr val="000000"/>
                </a:solidFill>
                <a:effectLst/>
                <a:ea typeface="Calibri" panose="020F0502020204030204" pitchFamily="34" charset="0"/>
                <a:cs typeface="Arial" panose="020B0604020202020204" pitchFamily="34" charset="0"/>
                <a:hlinkClick r:id="rId4"/>
              </a:rPr>
              <a:t>PL235.S34 1974</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n-US" sz="1100" i="0" dirty="0">
                <a:solidFill>
                  <a:srgbClr val="000000"/>
                </a:solidFill>
                <a:effectLst/>
                <a:ea typeface="Calibri" panose="020F0502020204030204" pitchFamily="34" charset="0"/>
                <a:cs typeface="Arial" panose="020B0604020202020204" pitchFamily="34" charset="0"/>
              </a:rPr>
              <a:t>Tansel</a:t>
            </a:r>
            <a:r>
              <a:rPr lang="en-US" sz="1100" dirty="0">
                <a:solidFill>
                  <a:srgbClr val="000000"/>
                </a:solidFill>
                <a:effectLst/>
                <a:ea typeface="Calibri" panose="020F0502020204030204" pitchFamily="34" charset="0"/>
                <a:cs typeface="Arial" panose="020B0604020202020204" pitchFamily="34" charset="0"/>
              </a:rPr>
              <a:t>, F. A.(1988).</a:t>
            </a:r>
            <a:r>
              <a:rPr lang="en-US" sz="1100" i="0" dirty="0">
                <a:solidFill>
                  <a:srgbClr val="000000"/>
                </a:solidFill>
                <a:effectLst/>
                <a:ea typeface="Calibri" panose="020F0502020204030204" pitchFamily="34" charset="0"/>
                <a:cs typeface="Arial" panose="020B0604020202020204" pitchFamily="34" charset="0"/>
              </a:rPr>
              <a:t>Atatürk </a:t>
            </a:r>
            <a:r>
              <a:rPr lang="en-US" sz="1100" i="0" dirty="0" err="1">
                <a:solidFill>
                  <a:srgbClr val="000000"/>
                </a:solidFill>
                <a:effectLst/>
                <a:ea typeface="Calibri" panose="020F0502020204030204" pitchFamily="34" charset="0"/>
                <a:cs typeface="Arial" panose="020B0604020202020204" pitchFamily="34" charset="0"/>
              </a:rPr>
              <a:t>Hakkında</a:t>
            </a:r>
            <a:r>
              <a:rPr lang="en-US" sz="1100" i="0" dirty="0">
                <a:solidFill>
                  <a:srgbClr val="000000"/>
                </a:solidFill>
                <a:effectLst/>
                <a:ea typeface="Calibri" panose="020F0502020204030204" pitchFamily="34" charset="0"/>
                <a:cs typeface="Arial" panose="020B0604020202020204" pitchFamily="34" charset="0"/>
              </a:rPr>
              <a:t> </a:t>
            </a:r>
            <a:r>
              <a:rPr lang="en-US" sz="1100" i="0" dirty="0" err="1">
                <a:solidFill>
                  <a:srgbClr val="000000"/>
                </a:solidFill>
                <a:effectLst/>
                <a:ea typeface="Calibri" panose="020F0502020204030204" pitchFamily="34" charset="0"/>
                <a:cs typeface="Arial" panose="020B0604020202020204" pitchFamily="34" charset="0"/>
              </a:rPr>
              <a:t>Şiirler</a:t>
            </a:r>
            <a:r>
              <a:rPr lang="en-US" sz="1100" dirty="0">
                <a:solidFill>
                  <a:srgbClr val="000000"/>
                </a:solidFill>
                <a:effectLst/>
                <a:ea typeface="Calibri" panose="020F0502020204030204" pitchFamily="34" charset="0"/>
                <a:cs typeface="Arial" panose="020B0604020202020204" pitchFamily="34" charset="0"/>
              </a:rPr>
              <a:t> (</a:t>
            </a:r>
            <a:r>
              <a:rPr lang="en-US" sz="1100" i="0" dirty="0">
                <a:solidFill>
                  <a:srgbClr val="000000"/>
                </a:solidFill>
                <a:effectLst/>
                <a:ea typeface="Calibri" panose="020F0502020204030204" pitchFamily="34" charset="0"/>
                <a:cs typeface="Arial" panose="020B0604020202020204" pitchFamily="34" charset="0"/>
              </a:rPr>
              <a:t>1915</a:t>
            </a:r>
            <a:r>
              <a:rPr lang="en-US" sz="1100" dirty="0">
                <a:solidFill>
                  <a:srgbClr val="000000"/>
                </a:solidFill>
                <a:effectLst/>
                <a:ea typeface="Calibri" panose="020F0502020204030204" pitchFamily="34" charset="0"/>
                <a:cs typeface="Arial" panose="020B0604020202020204" pitchFamily="34" charset="0"/>
              </a:rPr>
              <a:t>-</a:t>
            </a:r>
            <a:r>
              <a:rPr lang="en-US" sz="1100" i="0" dirty="0">
                <a:solidFill>
                  <a:srgbClr val="000000"/>
                </a:solidFill>
                <a:effectLst/>
                <a:ea typeface="Calibri" panose="020F0502020204030204" pitchFamily="34" charset="0"/>
                <a:cs typeface="Arial" panose="020B0604020202020204" pitchFamily="34" charset="0"/>
              </a:rPr>
              <a:t>1938</a:t>
            </a:r>
            <a:r>
              <a:rPr lang="en-US" sz="1100" dirty="0">
                <a:solidFill>
                  <a:srgbClr val="000000"/>
                </a:solidFill>
                <a:effectLst/>
                <a:ea typeface="Calibri" panose="020F0502020204030204" pitchFamily="34" charset="0"/>
                <a:cs typeface="Arial" panose="020B0604020202020204" pitchFamily="34" charset="0"/>
              </a:rPr>
              <a:t>) </a:t>
            </a:r>
            <a:r>
              <a:rPr lang="en-US" sz="1100" i="0" dirty="0" err="1">
                <a:solidFill>
                  <a:srgbClr val="000000"/>
                </a:solidFill>
                <a:effectLst/>
                <a:ea typeface="Calibri" panose="020F0502020204030204" pitchFamily="34" charset="0"/>
                <a:cs typeface="Arial" panose="020B0604020202020204" pitchFamily="34" charset="0"/>
              </a:rPr>
              <a:t>Bunların</a:t>
            </a:r>
            <a:r>
              <a:rPr lang="en-US" sz="1100" i="0" dirty="0">
                <a:solidFill>
                  <a:srgbClr val="000000"/>
                </a:solidFill>
                <a:effectLst/>
                <a:ea typeface="Calibri" panose="020F0502020204030204" pitchFamily="34" charset="0"/>
                <a:cs typeface="Arial" panose="020B0604020202020204" pitchFamily="34" charset="0"/>
              </a:rPr>
              <a:t> Tarih</a:t>
            </a:r>
            <a:r>
              <a:rPr lang="en-US" sz="1100" dirty="0">
                <a:solidFill>
                  <a:srgbClr val="000000"/>
                </a:solidFill>
                <a:effectLst/>
                <a:ea typeface="Calibri" panose="020F0502020204030204" pitchFamily="34" charset="0"/>
                <a:cs typeface="Arial" panose="020B0604020202020204" pitchFamily="34" charset="0"/>
              </a:rPr>
              <a:t> </a:t>
            </a:r>
            <a:r>
              <a:rPr lang="en-US" sz="1100" dirty="0" err="1">
                <a:solidFill>
                  <a:srgbClr val="000000"/>
                </a:solidFill>
                <a:effectLst/>
                <a:ea typeface="Calibri" panose="020F0502020204030204" pitchFamily="34" charset="0"/>
                <a:cs typeface="Arial" panose="020B0604020202020204" pitchFamily="34" charset="0"/>
              </a:rPr>
              <a:t>ve</a:t>
            </a:r>
            <a:r>
              <a:rPr lang="en-US" sz="1100" dirty="0">
                <a:solidFill>
                  <a:srgbClr val="000000"/>
                </a:solidFill>
                <a:effectLst/>
                <a:ea typeface="Calibri" panose="020F0502020204030204" pitchFamily="34" charset="0"/>
                <a:cs typeface="Arial" panose="020B0604020202020204" pitchFamily="34" charset="0"/>
              </a:rPr>
              <a:t> </a:t>
            </a:r>
            <a:r>
              <a:rPr lang="en-US" sz="1100" i="0" dirty="0" err="1">
                <a:solidFill>
                  <a:srgbClr val="000000"/>
                </a:solidFill>
                <a:effectLst/>
                <a:ea typeface="Calibri" panose="020F0502020204030204" pitchFamily="34" charset="0"/>
                <a:cs typeface="Arial" panose="020B0604020202020204" pitchFamily="34" charset="0"/>
              </a:rPr>
              <a:t>Edebiyat</a:t>
            </a:r>
            <a:r>
              <a:rPr lang="en-US" sz="1100" i="0" dirty="0">
                <a:solidFill>
                  <a:srgbClr val="000000"/>
                </a:solidFill>
                <a:effectLst/>
                <a:ea typeface="Calibri" panose="020F0502020204030204" pitchFamily="34" charset="0"/>
                <a:cs typeface="Arial" panose="020B0604020202020204" pitchFamily="34" charset="0"/>
              </a:rPr>
              <a:t> </a:t>
            </a:r>
            <a:r>
              <a:rPr lang="en-US" sz="1100" i="0" dirty="0" err="1">
                <a:solidFill>
                  <a:srgbClr val="000000"/>
                </a:solidFill>
                <a:effectLst/>
                <a:ea typeface="Calibri" panose="020F0502020204030204" pitchFamily="34" charset="0"/>
                <a:cs typeface="Arial" panose="020B0604020202020204" pitchFamily="34" charset="0"/>
              </a:rPr>
              <a:t>Bakımından</a:t>
            </a:r>
            <a:r>
              <a:rPr lang="en-US" sz="1100" i="0" dirty="0">
                <a:solidFill>
                  <a:srgbClr val="000000"/>
                </a:solidFill>
                <a:effectLst/>
                <a:ea typeface="Calibri" panose="020F0502020204030204" pitchFamily="34" charset="0"/>
                <a:cs typeface="Arial" panose="020B0604020202020204" pitchFamily="34" charset="0"/>
              </a:rPr>
              <a:t> </a:t>
            </a:r>
            <a:r>
              <a:rPr lang="en-US" sz="1100" i="0" dirty="0" err="1">
                <a:solidFill>
                  <a:srgbClr val="000000"/>
                </a:solidFill>
                <a:effectLst/>
                <a:ea typeface="Calibri" panose="020F0502020204030204" pitchFamily="34" charset="0"/>
                <a:cs typeface="Arial" panose="020B0604020202020204" pitchFamily="34" charset="0"/>
              </a:rPr>
              <a:t>Değerlendirilmesi</a:t>
            </a:r>
            <a:r>
              <a:rPr lang="en-US" sz="1100" dirty="0">
                <a:solidFill>
                  <a:srgbClr val="000000"/>
                </a:solidFill>
                <a:effectLst/>
                <a:ea typeface="Calibri" panose="020F0502020204030204" pitchFamily="34" charset="0"/>
                <a:cs typeface="Arial" panose="020B0604020202020204" pitchFamily="34" charset="0"/>
              </a:rPr>
              <a:t>. </a:t>
            </a:r>
            <a:r>
              <a:rPr lang="en-US" sz="1100" i="1" dirty="0">
                <a:solidFill>
                  <a:srgbClr val="000000"/>
                </a:solidFill>
                <a:effectLst/>
                <a:ea typeface="Calibri" panose="020F0502020204030204" pitchFamily="34" charset="0"/>
                <a:cs typeface="Arial" panose="020B0604020202020204" pitchFamily="34" charset="0"/>
              </a:rPr>
              <a:t>BELLETEN</a:t>
            </a:r>
            <a:r>
              <a:rPr lang="en-US" sz="1100" dirty="0">
                <a:solidFill>
                  <a:srgbClr val="000000"/>
                </a:solidFill>
                <a:effectLst/>
                <a:ea typeface="Calibri" panose="020F0502020204030204" pitchFamily="34" charset="0"/>
                <a:cs typeface="Arial" panose="020B0604020202020204" pitchFamily="34" charset="0"/>
              </a:rPr>
              <a:t>. 52(204)1169-1194.</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GR" sz="1100" dirty="0">
                <a:effectLst/>
                <a:ea typeface="Calibri" panose="020F0502020204030204" pitchFamily="34" charset="0"/>
                <a:cs typeface="Arial" panose="020B0604020202020204" pitchFamily="34" charset="0"/>
              </a:rPr>
              <a:t>Τ</a:t>
            </a:r>
            <a:r>
              <a:rPr lang="tr-TR" sz="1100" dirty="0">
                <a:effectLst/>
                <a:ea typeface="Calibri" panose="020F0502020204030204" pitchFamily="34" charset="0"/>
                <a:cs typeface="Arial" panose="020B0604020202020204" pitchFamily="34" charset="0"/>
              </a:rPr>
              <a:t>imur, </a:t>
            </a:r>
            <a:r>
              <a:rPr lang="en-US" sz="1100" dirty="0">
                <a:effectLst/>
                <a:ea typeface="Calibri" panose="020F0502020204030204" pitchFamily="34" charset="0"/>
                <a:cs typeface="Arial" panose="020B0604020202020204" pitchFamily="34" charset="0"/>
              </a:rPr>
              <a:t>K.(2005). ÜLKÜ DERGİSİNDE YAYINLANAN ATATÜRK KONULU ŞİİRLER. </a:t>
            </a:r>
            <a:r>
              <a:rPr lang="en-US" sz="1100" i="1" dirty="0">
                <a:effectLst/>
                <a:ea typeface="Calibri" panose="020F0502020204030204" pitchFamily="34" charset="0"/>
                <a:cs typeface="Arial" panose="020B0604020202020204" pitchFamily="34" charset="0"/>
              </a:rPr>
              <a:t>TÜBİAR</a:t>
            </a:r>
            <a:r>
              <a:rPr lang="en-US" sz="1100" dirty="0">
                <a:effectLst/>
                <a:ea typeface="Calibri" panose="020F0502020204030204" pitchFamily="34" charset="0"/>
                <a:cs typeface="Arial" panose="020B0604020202020204" pitchFamily="34" charset="0"/>
              </a:rPr>
              <a:t>.(17)177-203.</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CY" sz="1100" dirty="0" err="1">
                <a:solidFill>
                  <a:srgbClr val="000000"/>
                </a:solidFill>
                <a:effectLst/>
                <a:ea typeface="Times New Roman" panose="02020603050405020304" pitchFamily="18" charset="0"/>
                <a:cs typeface="Arial" panose="020B0604020202020204" pitchFamily="34" charset="0"/>
              </a:rPr>
              <a:t>Toygar</a:t>
            </a:r>
            <a:r>
              <a:rPr lang="tr-TR" sz="1100" dirty="0">
                <a:solidFill>
                  <a:srgbClr val="000000"/>
                </a:solidFill>
                <a:effectLst/>
                <a:ea typeface="Times New Roman" panose="02020603050405020304" pitchFamily="18" charset="0"/>
                <a:cs typeface="Arial" panose="020B0604020202020204" pitchFamily="34" charset="0"/>
              </a:rPr>
              <a:t>,</a:t>
            </a:r>
            <a:r>
              <a:rPr lang="el-CY" sz="1100" dirty="0">
                <a:solidFill>
                  <a:srgbClr val="000000"/>
                </a:solidFill>
                <a:effectLst/>
                <a:ea typeface="Times New Roman" panose="02020603050405020304" pitchFamily="18" charset="0"/>
                <a:cs typeface="Arial" panose="020B0604020202020204" pitchFamily="34" charset="0"/>
              </a:rPr>
              <a:t> S. B</a:t>
            </a:r>
            <a:r>
              <a:rPr lang="tr-TR" sz="1100" dirty="0">
                <a:solidFill>
                  <a:srgbClr val="000000"/>
                </a:solidFill>
                <a:effectLst/>
                <a:ea typeface="Times New Roman" panose="02020603050405020304" pitchFamily="18" charset="0"/>
                <a:cs typeface="Arial" panose="020B0604020202020204" pitchFamily="34" charset="0"/>
              </a:rPr>
              <a:t>. (1965). </a:t>
            </a:r>
            <a:r>
              <a:rPr lang="el-CY" sz="1100" i="1" dirty="0" err="1">
                <a:solidFill>
                  <a:srgbClr val="000000"/>
                </a:solidFill>
                <a:effectLst/>
                <a:ea typeface="Times New Roman" panose="02020603050405020304" pitchFamily="18" charset="0"/>
                <a:cs typeface="Arial" panose="020B0604020202020204" pitchFamily="34" charset="0"/>
              </a:rPr>
              <a:t>Selected</a:t>
            </a:r>
            <a:r>
              <a:rPr lang="el-CY" sz="1100" i="1" dirty="0">
                <a:solidFill>
                  <a:srgbClr val="000000"/>
                </a:solidFill>
                <a:effectLst/>
                <a:ea typeface="Times New Roman" panose="02020603050405020304" pitchFamily="18" charset="0"/>
                <a:cs typeface="Arial" panose="020B0604020202020204" pitchFamily="34" charset="0"/>
              </a:rPr>
              <a:t> </a:t>
            </a:r>
            <a:r>
              <a:rPr lang="el-CY" sz="1100" i="1" dirty="0" err="1">
                <a:solidFill>
                  <a:srgbClr val="000000"/>
                </a:solidFill>
                <a:effectLst/>
                <a:ea typeface="Times New Roman" panose="02020603050405020304" pitchFamily="18" charset="0"/>
                <a:cs typeface="Arial" panose="020B0604020202020204" pitchFamily="34" charset="0"/>
              </a:rPr>
              <a:t>Poems</a:t>
            </a:r>
            <a:r>
              <a:rPr lang="el-CY" sz="1100" i="1" dirty="0">
                <a:solidFill>
                  <a:srgbClr val="000000"/>
                </a:solidFill>
                <a:effectLst/>
                <a:ea typeface="Times New Roman" panose="02020603050405020304" pitchFamily="18" charset="0"/>
                <a:cs typeface="Arial" panose="020B0604020202020204" pitchFamily="34" charset="0"/>
              </a:rPr>
              <a:t> of </a:t>
            </a:r>
            <a:r>
              <a:rPr lang="el-CY" sz="1100" i="1" dirty="0" err="1">
                <a:solidFill>
                  <a:srgbClr val="000000"/>
                </a:solidFill>
                <a:effectLst/>
                <a:ea typeface="Times New Roman" panose="02020603050405020304" pitchFamily="18" charset="0"/>
                <a:cs typeface="Arial" panose="020B0604020202020204" pitchFamily="34" charset="0"/>
              </a:rPr>
              <a:t>Yahya</a:t>
            </a:r>
            <a:r>
              <a:rPr lang="el-CY" sz="1100" i="1" dirty="0">
                <a:solidFill>
                  <a:srgbClr val="000000"/>
                </a:solidFill>
                <a:effectLst/>
                <a:ea typeface="Times New Roman" panose="02020603050405020304" pitchFamily="18" charset="0"/>
                <a:cs typeface="Arial" panose="020B0604020202020204" pitchFamily="34" charset="0"/>
              </a:rPr>
              <a:t> </a:t>
            </a:r>
            <a:r>
              <a:rPr lang="el-CY" sz="1100" i="1" dirty="0" err="1">
                <a:solidFill>
                  <a:srgbClr val="000000"/>
                </a:solidFill>
                <a:effectLst/>
                <a:ea typeface="Times New Roman" panose="02020603050405020304" pitchFamily="18" charset="0"/>
                <a:cs typeface="Arial" panose="020B0604020202020204" pitchFamily="34" charset="0"/>
              </a:rPr>
              <a:t>Kemal</a:t>
            </a:r>
            <a:r>
              <a:rPr lang="el-CY" sz="1100" i="1" dirty="0">
                <a:solidFill>
                  <a:srgbClr val="000000"/>
                </a:solidFill>
                <a:effectLst/>
                <a:ea typeface="Times New Roman" panose="02020603050405020304" pitchFamily="18" charset="0"/>
                <a:cs typeface="Arial" panose="020B0604020202020204" pitchFamily="34" charset="0"/>
              </a:rPr>
              <a:t> </a:t>
            </a:r>
            <a:r>
              <a:rPr lang="el-CY" sz="1100" i="1" dirty="0" err="1">
                <a:solidFill>
                  <a:srgbClr val="000000"/>
                </a:solidFill>
                <a:effectLst/>
                <a:ea typeface="Times New Roman" panose="02020603050405020304" pitchFamily="18" charset="0"/>
                <a:cs typeface="Arial" panose="020B0604020202020204" pitchFamily="34" charset="0"/>
              </a:rPr>
              <a:t>Bayatl</a:t>
            </a:r>
            <a:r>
              <a:rPr lang="tr-TR" sz="1100" i="1" dirty="0">
                <a:solidFill>
                  <a:srgbClr val="000000"/>
                </a:solidFill>
                <a:effectLst/>
                <a:ea typeface="Times New Roman" panose="02020603050405020304" pitchFamily="18" charset="0"/>
                <a:cs typeface="Arial" panose="020B0604020202020204" pitchFamily="34" charset="0"/>
              </a:rPr>
              <a:t>ı.</a:t>
            </a:r>
            <a:r>
              <a:rPr lang="tr-TR" sz="1100" dirty="0">
                <a:solidFill>
                  <a:srgbClr val="000000"/>
                </a:solidFill>
                <a:effectLst/>
                <a:ea typeface="Times New Roman" panose="02020603050405020304" pitchFamily="18" charset="0"/>
                <a:cs typeface="Arial" panose="020B0604020202020204" pitchFamily="34" charset="0"/>
              </a:rPr>
              <a:t> İ</a:t>
            </a:r>
            <a:r>
              <a:rPr lang="el-CY" sz="1100" dirty="0" err="1">
                <a:solidFill>
                  <a:srgbClr val="000000"/>
                </a:solidFill>
                <a:effectLst/>
                <a:ea typeface="Times New Roman" panose="02020603050405020304" pitchFamily="18" charset="0"/>
                <a:cs typeface="Arial" panose="020B0604020202020204" pitchFamily="34" charset="0"/>
              </a:rPr>
              <a:t>stanbul</a:t>
            </a:r>
            <a:r>
              <a:rPr lang="el-CY" sz="1100" dirty="0">
                <a:solidFill>
                  <a:srgbClr val="000000"/>
                </a:solidFill>
                <a:effectLst/>
                <a:ea typeface="Times New Roman" panose="02020603050405020304" pitchFamily="18" charset="0"/>
                <a:cs typeface="Arial" panose="020B0604020202020204" pitchFamily="34" charset="0"/>
              </a:rPr>
              <a:t>: </a:t>
            </a:r>
            <a:r>
              <a:rPr lang="el-CY" sz="1100" dirty="0" err="1">
                <a:solidFill>
                  <a:srgbClr val="000000"/>
                </a:solidFill>
                <a:effectLst/>
                <a:ea typeface="Times New Roman" panose="02020603050405020304" pitchFamily="18" charset="0"/>
                <a:cs typeface="Arial" panose="020B0604020202020204" pitchFamily="34" charset="0"/>
              </a:rPr>
              <a:t>Sermet</a:t>
            </a:r>
            <a:r>
              <a:rPr lang="el-CY" sz="1100" dirty="0">
                <a:solidFill>
                  <a:srgbClr val="000000"/>
                </a:solidFill>
                <a:effectLst/>
                <a:ea typeface="Times New Roman" panose="02020603050405020304" pitchFamily="18" charset="0"/>
                <a:cs typeface="Arial" panose="020B0604020202020204" pitchFamily="34" charset="0"/>
              </a:rPr>
              <a:t> </a:t>
            </a:r>
            <a:r>
              <a:rPr lang="el-CY" sz="1100" dirty="0" err="1">
                <a:solidFill>
                  <a:srgbClr val="000000"/>
                </a:solidFill>
                <a:effectLst/>
                <a:ea typeface="Times New Roman" panose="02020603050405020304" pitchFamily="18" charset="0"/>
                <a:cs typeface="Arial" panose="020B0604020202020204" pitchFamily="34" charset="0"/>
              </a:rPr>
              <a:t>Matbaas</a:t>
            </a:r>
            <a:r>
              <a:rPr lang="tr-TR" sz="1100" dirty="0">
                <a:solidFill>
                  <a:srgbClr val="000000"/>
                </a:solidFill>
                <a:effectLst/>
                <a:ea typeface="Times New Roman" panose="02020603050405020304" pitchFamily="18" charset="0"/>
                <a:cs typeface="Arial" panose="020B0604020202020204" pitchFamily="34" charset="0"/>
              </a:rPr>
              <a:t>ı.</a:t>
            </a:r>
            <a:r>
              <a:rPr lang="en-US" sz="1100" dirty="0">
                <a:solidFill>
                  <a:srgbClr val="000000"/>
                </a:solidFill>
                <a:effectLst/>
                <a:ea typeface="Calibri" panose="020F0502020204030204" pitchFamily="34" charset="0"/>
                <a:cs typeface="Arial" panose="020B0604020202020204" pitchFamily="34" charset="0"/>
              </a:rPr>
              <a:t> </a:t>
            </a:r>
            <a:r>
              <a:rPr lang="en-US" sz="1100" u="none" strike="noStrike" dirty="0">
                <a:solidFill>
                  <a:srgbClr val="000000"/>
                </a:solidFill>
                <a:effectLst/>
                <a:ea typeface="Calibri" panose="020F0502020204030204" pitchFamily="34" charset="0"/>
                <a:cs typeface="Arial" panose="020B0604020202020204" pitchFamily="34" charset="0"/>
                <a:hlinkClick r:id="rId5"/>
              </a:rPr>
              <a:t>PL248.Y255A6 1965</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n-US" sz="1100" b="0" dirty="0" err="1">
                <a:solidFill>
                  <a:srgbClr val="000000"/>
                </a:solidFill>
                <a:effectLst/>
                <a:ea typeface="Calibri" panose="020F0502020204030204" pitchFamily="34" charset="0"/>
                <a:cs typeface="Arial" panose="020B0604020202020204" pitchFamily="34" charset="0"/>
              </a:rPr>
              <a:t>Samanoğlu</a:t>
            </a:r>
            <a:r>
              <a:rPr lang="en-US" sz="1100" b="0" dirty="0">
                <a:solidFill>
                  <a:srgbClr val="000000"/>
                </a:solidFill>
                <a:effectLst/>
                <a:ea typeface="Calibri" panose="020F0502020204030204" pitchFamily="34" charset="0"/>
                <a:cs typeface="Arial" panose="020B0604020202020204" pitchFamily="34" charset="0"/>
              </a:rPr>
              <a:t>, G.(1988). </a:t>
            </a:r>
            <a:r>
              <a:rPr lang="en-US" sz="1100" b="0" i="1" dirty="0">
                <a:solidFill>
                  <a:srgbClr val="000000"/>
                </a:solidFill>
                <a:effectLst/>
                <a:ea typeface="Calibri" panose="020F0502020204030204" pitchFamily="34" charset="0"/>
                <a:cs typeface="Arial" panose="020B0604020202020204" pitchFamily="34" charset="0"/>
              </a:rPr>
              <a:t>Cahit </a:t>
            </a:r>
            <a:r>
              <a:rPr lang="en-US" sz="1100" b="0" i="1" dirty="0" err="1">
                <a:solidFill>
                  <a:srgbClr val="000000"/>
                </a:solidFill>
                <a:effectLst/>
                <a:ea typeface="Calibri" panose="020F0502020204030204" pitchFamily="34" charset="0"/>
                <a:cs typeface="Arial" panose="020B0604020202020204" pitchFamily="34" charset="0"/>
              </a:rPr>
              <a:t>Sıtkı</a:t>
            </a:r>
            <a:r>
              <a:rPr lang="en-US" sz="1100" b="0" i="1" dirty="0">
                <a:solidFill>
                  <a:srgbClr val="000000"/>
                </a:solidFill>
                <a:effectLst/>
                <a:ea typeface="Calibri" panose="020F0502020204030204" pitchFamily="34" charset="0"/>
                <a:cs typeface="Arial" panose="020B0604020202020204" pitchFamily="34" charset="0"/>
              </a:rPr>
              <a:t> </a:t>
            </a:r>
            <a:r>
              <a:rPr lang="en-US" sz="1100" b="0" i="1" dirty="0" err="1">
                <a:solidFill>
                  <a:srgbClr val="000000"/>
                </a:solidFill>
                <a:effectLst/>
                <a:ea typeface="Calibri" panose="020F0502020204030204" pitchFamily="34" charset="0"/>
                <a:cs typeface="Arial" panose="020B0604020202020204" pitchFamily="34" charset="0"/>
              </a:rPr>
              <a:t>Tarancı</a:t>
            </a:r>
            <a:r>
              <a:rPr lang="en-US" sz="1100" b="0" dirty="0">
                <a:solidFill>
                  <a:srgbClr val="000000"/>
                </a:solidFill>
                <a:effectLst/>
                <a:ea typeface="Calibri" panose="020F0502020204030204" pitchFamily="34" charset="0"/>
                <a:cs typeface="Arial" panose="020B0604020202020204" pitchFamily="34" charset="0"/>
              </a:rPr>
              <a:t>.</a:t>
            </a:r>
            <a:r>
              <a:rPr lang="en-US" sz="1100" dirty="0">
                <a:solidFill>
                  <a:srgbClr val="000000"/>
                </a:solidFill>
                <a:effectLst/>
                <a:ea typeface="Calibri" panose="020F0502020204030204" pitchFamily="34" charset="0"/>
                <a:cs typeface="Arial" panose="020B0604020202020204" pitchFamily="34" charset="0"/>
              </a:rPr>
              <a:t> </a:t>
            </a:r>
            <a:r>
              <a:rPr lang="tr-TR" sz="1100" dirty="0">
                <a:solidFill>
                  <a:srgbClr val="000000"/>
                </a:solidFill>
                <a:effectLst/>
                <a:ea typeface="Calibri" panose="020F0502020204030204" pitchFamily="34" charset="0"/>
                <a:cs typeface="Arial" panose="020B0604020202020204" pitchFamily="34" charset="0"/>
              </a:rPr>
              <a:t>Ankara: </a:t>
            </a:r>
            <a:r>
              <a:rPr lang="tr-TR" sz="1100" dirty="0">
                <a:solidFill>
                  <a:srgbClr val="000000"/>
                </a:solidFill>
                <a:effectLst/>
                <a:ea typeface="Times New Roman" panose="02020603050405020304" pitchFamily="18" charset="0"/>
                <a:cs typeface="Arial" panose="020B0604020202020204" pitchFamily="34" charset="0"/>
              </a:rPr>
              <a:t>Kültür ve Turizm Bakanlığı Yayınları. </a:t>
            </a:r>
            <a:r>
              <a:rPr lang="en-US" sz="1100" u="none" strike="noStrike" dirty="0">
                <a:solidFill>
                  <a:srgbClr val="000000"/>
                </a:solidFill>
                <a:effectLst/>
                <a:ea typeface="Calibri" panose="020F0502020204030204" pitchFamily="34" charset="0"/>
                <a:cs typeface="Arial" panose="020B0604020202020204" pitchFamily="34" charset="0"/>
                <a:hlinkClick r:id="rId6"/>
              </a:rPr>
              <a:t>PL248.T372Z881 1988</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n-US" sz="1100" dirty="0" err="1">
                <a:effectLst/>
                <a:ea typeface="Calibri" panose="020F0502020204030204" pitchFamily="34" charset="0"/>
                <a:cs typeface="Arial" panose="020B0604020202020204" pitchFamily="34" charset="0"/>
              </a:rPr>
              <a:t>Vardağlı</a:t>
            </a:r>
            <a:r>
              <a:rPr lang="en-US" sz="1100" dirty="0">
                <a:effectLst/>
                <a:ea typeface="Calibri" panose="020F0502020204030204" pitchFamily="34" charset="0"/>
                <a:cs typeface="Arial" panose="020B0604020202020204" pitchFamily="34" charset="0"/>
              </a:rPr>
              <a:t>, E. T. (2016). </a:t>
            </a:r>
            <a:r>
              <a:rPr lang="en-US" sz="1100" dirty="0" err="1">
                <a:effectLst/>
                <a:ea typeface="Calibri" panose="020F0502020204030204" pitchFamily="34" charset="0"/>
                <a:cs typeface="Arial" panose="020B0604020202020204" pitchFamily="34" charset="0"/>
              </a:rPr>
              <a:t>Çanakkale’den</a:t>
            </a:r>
            <a:r>
              <a:rPr lang="en-US" sz="1100" dirty="0">
                <a:effectLst/>
                <a:ea typeface="Calibri" panose="020F0502020204030204" pitchFamily="34" charset="0"/>
                <a:cs typeface="Arial" panose="020B0604020202020204" pitchFamily="34" charset="0"/>
              </a:rPr>
              <a:t> </a:t>
            </a:r>
            <a:r>
              <a:rPr lang="en-US" sz="1100" dirty="0" err="1">
                <a:effectLst/>
                <a:ea typeface="Calibri" panose="020F0502020204030204" pitchFamily="34" charset="0"/>
                <a:cs typeface="Arial" panose="020B0604020202020204" pitchFamily="34" charset="0"/>
              </a:rPr>
              <a:t>Dolmabahçe’ye</a:t>
            </a:r>
            <a:r>
              <a:rPr lang="en-US" sz="1100" dirty="0">
                <a:effectLst/>
                <a:ea typeface="Calibri" panose="020F0502020204030204" pitchFamily="34" charset="0"/>
                <a:cs typeface="Arial" panose="020B0604020202020204" pitchFamily="34" charset="0"/>
              </a:rPr>
              <a:t>: Mustafa Kemal </a:t>
            </a:r>
            <a:r>
              <a:rPr lang="en-US" sz="1100" dirty="0" err="1">
                <a:effectLst/>
                <a:ea typeface="Calibri" panose="020F0502020204030204" pitchFamily="34" charset="0"/>
                <a:cs typeface="Arial" panose="020B0604020202020204" pitchFamily="34" charset="0"/>
              </a:rPr>
              <a:t>Atatürk’ün</a:t>
            </a:r>
            <a:r>
              <a:rPr lang="en-US" sz="1100" dirty="0">
                <a:effectLst/>
                <a:ea typeface="Calibri" panose="020F0502020204030204" pitchFamily="34" charset="0"/>
                <a:cs typeface="Arial" panose="020B0604020202020204" pitchFamily="34" charset="0"/>
              </a:rPr>
              <a:t> Lider </a:t>
            </a:r>
            <a:r>
              <a:rPr lang="en-US" sz="1100" dirty="0" err="1">
                <a:effectLst/>
                <a:ea typeface="Calibri" panose="020F0502020204030204" pitchFamily="34" charset="0"/>
                <a:cs typeface="Arial" panose="020B0604020202020204" pitchFamily="34" charset="0"/>
              </a:rPr>
              <a:t>İmajının</a:t>
            </a:r>
            <a:r>
              <a:rPr lang="en-US" sz="1100" dirty="0">
                <a:effectLst/>
                <a:ea typeface="Calibri" panose="020F0502020204030204" pitchFamily="34" charset="0"/>
                <a:cs typeface="Arial" panose="020B0604020202020204" pitchFamily="34" charset="0"/>
              </a:rPr>
              <a:t> </a:t>
            </a:r>
            <a:r>
              <a:rPr lang="en-US" sz="1100" dirty="0" err="1">
                <a:effectLst/>
                <a:ea typeface="Calibri" panose="020F0502020204030204" pitchFamily="34" charset="0"/>
                <a:cs typeface="Arial" panose="020B0604020202020204" pitchFamily="34" charset="0"/>
              </a:rPr>
              <a:t>Batı</a:t>
            </a:r>
            <a:r>
              <a:rPr lang="en-US" sz="1100" dirty="0">
                <a:effectLst/>
                <a:ea typeface="Calibri" panose="020F0502020204030204" pitchFamily="34" charset="0"/>
                <a:cs typeface="Arial" panose="020B0604020202020204" pitchFamily="34" charset="0"/>
              </a:rPr>
              <a:t> </a:t>
            </a:r>
            <a:r>
              <a:rPr lang="en-US" sz="1100" dirty="0" err="1">
                <a:effectLst/>
                <a:ea typeface="Calibri" panose="020F0502020204030204" pitchFamily="34" charset="0"/>
                <a:cs typeface="Arial" panose="020B0604020202020204" pitchFamily="34" charset="0"/>
              </a:rPr>
              <a:t>Kamuoyunda</a:t>
            </a:r>
            <a:r>
              <a:rPr lang="en-US" sz="1100" dirty="0">
                <a:effectLst/>
                <a:ea typeface="Calibri" panose="020F0502020204030204" pitchFamily="34" charset="0"/>
                <a:cs typeface="Arial" panose="020B0604020202020204" pitchFamily="34" charset="0"/>
              </a:rPr>
              <a:t> </a:t>
            </a:r>
            <a:r>
              <a:rPr lang="en-US" sz="1100" dirty="0" err="1">
                <a:effectLst/>
                <a:ea typeface="Calibri" panose="020F0502020204030204" pitchFamily="34" charset="0"/>
                <a:cs typeface="Arial" panose="020B0604020202020204" pitchFamily="34" charset="0"/>
              </a:rPr>
              <a:t>Dönüşümü</a:t>
            </a:r>
            <a:r>
              <a:rPr lang="en-US" sz="1100" dirty="0">
                <a:effectLst/>
                <a:ea typeface="Calibri" panose="020F0502020204030204" pitchFamily="34" charset="0"/>
                <a:cs typeface="Arial" panose="020B0604020202020204" pitchFamily="34" charset="0"/>
              </a:rPr>
              <a:t> . </a:t>
            </a:r>
            <a:r>
              <a:rPr lang="en-US" sz="1100" i="1" dirty="0">
                <a:effectLst/>
                <a:ea typeface="Calibri" panose="020F0502020204030204" pitchFamily="34" charset="0"/>
                <a:cs typeface="Arial" panose="020B0604020202020204" pitchFamily="34" charset="0"/>
              </a:rPr>
              <a:t>Aydın </a:t>
            </a:r>
            <a:r>
              <a:rPr lang="en-US" sz="1100" i="1" dirty="0" err="1">
                <a:effectLst/>
                <a:ea typeface="Calibri" panose="020F0502020204030204" pitchFamily="34" charset="0"/>
                <a:cs typeface="Arial" panose="020B0604020202020204" pitchFamily="34" charset="0"/>
              </a:rPr>
              <a:t>İnsan</a:t>
            </a:r>
            <a:r>
              <a:rPr lang="en-US" sz="1100" i="1" dirty="0">
                <a:effectLst/>
                <a:ea typeface="Calibri" panose="020F0502020204030204" pitchFamily="34" charset="0"/>
                <a:cs typeface="Arial" panose="020B0604020202020204" pitchFamily="34" charset="0"/>
              </a:rPr>
              <a:t> </a:t>
            </a:r>
            <a:r>
              <a:rPr lang="en-US" sz="1100" i="1" dirty="0" err="1">
                <a:effectLst/>
                <a:ea typeface="Calibri" panose="020F0502020204030204" pitchFamily="34" charset="0"/>
                <a:cs typeface="Arial" panose="020B0604020202020204" pitchFamily="34" charset="0"/>
              </a:rPr>
              <a:t>ve</a:t>
            </a:r>
            <a:r>
              <a:rPr lang="en-US" sz="1100" i="1" dirty="0">
                <a:effectLst/>
                <a:ea typeface="Calibri" panose="020F0502020204030204" pitchFamily="34" charset="0"/>
                <a:cs typeface="Arial" panose="020B0604020202020204" pitchFamily="34" charset="0"/>
              </a:rPr>
              <a:t> </a:t>
            </a:r>
            <a:r>
              <a:rPr lang="en-US" sz="1100" i="1" dirty="0" err="1">
                <a:effectLst/>
                <a:ea typeface="Calibri" panose="020F0502020204030204" pitchFamily="34" charset="0"/>
                <a:cs typeface="Arial" panose="020B0604020202020204" pitchFamily="34" charset="0"/>
              </a:rPr>
              <a:t>Toplum</a:t>
            </a:r>
            <a:r>
              <a:rPr lang="en-US" sz="1100" i="1" dirty="0">
                <a:effectLst/>
                <a:ea typeface="Calibri" panose="020F0502020204030204" pitchFamily="34" charset="0"/>
                <a:cs typeface="Arial" panose="020B0604020202020204" pitchFamily="34" charset="0"/>
              </a:rPr>
              <a:t> </a:t>
            </a:r>
            <a:r>
              <a:rPr lang="en-US" sz="1100" i="1" dirty="0" err="1">
                <a:effectLst/>
                <a:ea typeface="Calibri" panose="020F0502020204030204" pitchFamily="34" charset="0"/>
                <a:cs typeface="Arial" panose="020B0604020202020204" pitchFamily="34" charset="0"/>
              </a:rPr>
              <a:t>Dergisi</a:t>
            </a:r>
            <a:r>
              <a:rPr lang="en-US" sz="1100" dirty="0">
                <a:effectLst/>
                <a:ea typeface="Calibri" panose="020F0502020204030204" pitchFamily="34" charset="0"/>
                <a:cs typeface="Arial" panose="020B0604020202020204" pitchFamily="34" charset="0"/>
              </a:rPr>
              <a:t> , 2(4), 193-220.</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n-US" sz="1100" dirty="0">
                <a:solidFill>
                  <a:srgbClr val="000000"/>
                </a:solidFill>
                <a:effectLst/>
                <a:ea typeface="Calibri" panose="020F0502020204030204" pitchFamily="34" charset="0"/>
                <a:cs typeface="Arial" panose="020B0604020202020204" pitchFamily="34" charset="0"/>
              </a:rPr>
              <a:t>Uraz, M.(1938). </a:t>
            </a:r>
            <a:r>
              <a:rPr lang="en-US" sz="1100" i="1" dirty="0">
                <a:solidFill>
                  <a:srgbClr val="000000"/>
                </a:solidFill>
                <a:effectLst/>
                <a:ea typeface="Calibri" panose="020F0502020204030204" pitchFamily="34" charset="0"/>
                <a:cs typeface="Arial" panose="020B0604020202020204" pitchFamily="34" charset="0"/>
              </a:rPr>
              <a:t>HASAN ÂL</a:t>
            </a:r>
            <a:r>
              <a:rPr lang="tr-TR" sz="1100" i="1" dirty="0">
                <a:solidFill>
                  <a:srgbClr val="000000"/>
                </a:solidFill>
                <a:effectLst/>
                <a:ea typeface="Calibri" panose="020F0502020204030204" pitchFamily="34" charset="0"/>
                <a:cs typeface="Arial" panose="020B0604020202020204" pitchFamily="34" charset="0"/>
              </a:rPr>
              <a:t>İ YÜCEL Hayatı, Seçme Şiir ve Yazılar</a:t>
            </a:r>
            <a:r>
              <a:rPr lang="tr-TR" sz="1100" dirty="0">
                <a:solidFill>
                  <a:srgbClr val="000000"/>
                </a:solidFill>
                <a:effectLst/>
                <a:ea typeface="Calibri" panose="020F0502020204030204" pitchFamily="34" charset="0"/>
                <a:cs typeface="Arial" panose="020B0604020202020204" pitchFamily="34" charset="0"/>
              </a:rPr>
              <a:t>, İstanbul  </a:t>
            </a:r>
            <a:r>
              <a:rPr lang="en-US" sz="1100" dirty="0">
                <a:solidFill>
                  <a:srgbClr val="000000"/>
                </a:solidFill>
                <a:effectLst/>
                <a:ea typeface="Calibri" panose="020F0502020204030204" pitchFamily="34" charset="0"/>
                <a:cs typeface="Arial" panose="020B0604020202020204" pitchFamily="34" charset="0"/>
              </a:rPr>
              <a:t>: </a:t>
            </a:r>
            <a:r>
              <a:rPr lang="en-US" sz="1100" i="0" dirty="0">
                <a:solidFill>
                  <a:srgbClr val="000000"/>
                </a:solidFill>
                <a:effectLst/>
                <a:ea typeface="Calibri" panose="020F0502020204030204" pitchFamily="34" charset="0"/>
                <a:cs typeface="Arial" panose="020B0604020202020204" pitchFamily="34" charset="0"/>
              </a:rPr>
              <a:t>Semih Lütfi</a:t>
            </a:r>
            <a:r>
              <a:rPr lang="en-US" sz="1100" dirty="0">
                <a:solidFill>
                  <a:srgbClr val="000000"/>
                </a:solidFill>
                <a:effectLst/>
                <a:ea typeface="Calibri" panose="020F0502020204030204" pitchFamily="34" charset="0"/>
                <a:cs typeface="Arial" panose="020B0604020202020204" pitchFamily="34" charset="0"/>
              </a:rPr>
              <a:t> </a:t>
            </a:r>
            <a:r>
              <a:rPr lang="en-US" sz="1100" dirty="0" err="1">
                <a:solidFill>
                  <a:srgbClr val="000000"/>
                </a:solidFill>
                <a:effectLst/>
                <a:ea typeface="Calibri" panose="020F0502020204030204" pitchFamily="34" charset="0"/>
                <a:cs typeface="Arial" panose="020B0604020202020204" pitchFamily="34" charset="0"/>
              </a:rPr>
              <a:t>Kitabevi</a:t>
            </a:r>
            <a:r>
              <a:rPr lang="en-US" sz="1100" dirty="0">
                <a:solidFill>
                  <a:srgbClr val="000000"/>
                </a:solidFill>
                <a:effectLst/>
                <a:ea typeface="Calibri" panose="020F0502020204030204" pitchFamily="34" charset="0"/>
                <a:cs typeface="Arial" panose="020B0604020202020204" pitchFamily="34" charset="0"/>
              </a:rPr>
              <a:t>. </a:t>
            </a:r>
            <a:r>
              <a:rPr lang="en-US" sz="1100" u="none" strike="noStrike" dirty="0">
                <a:solidFill>
                  <a:srgbClr val="000000"/>
                </a:solidFill>
                <a:effectLst/>
                <a:ea typeface="Calibri" panose="020F0502020204030204" pitchFamily="34" charset="0"/>
                <a:cs typeface="Arial" panose="020B0604020202020204" pitchFamily="34" charset="0"/>
                <a:hlinkClick r:id="rId7"/>
              </a:rPr>
              <a:t>PL250.Y91A14 1938</a:t>
            </a:r>
            <a:r>
              <a:rPr lang="en-US"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CY" sz="1100" dirty="0" err="1">
                <a:solidFill>
                  <a:srgbClr val="000000"/>
                </a:solidFill>
                <a:effectLst/>
                <a:ea typeface="Calibri" panose="020F0502020204030204" pitchFamily="34" charset="0"/>
                <a:cs typeface="Arial" panose="020B0604020202020204" pitchFamily="34" charset="0"/>
              </a:rPr>
              <a:t>Uyguner</a:t>
            </a:r>
            <a:r>
              <a:rPr lang="el-CY" sz="1100" dirty="0">
                <a:solidFill>
                  <a:srgbClr val="000000"/>
                </a:solidFill>
                <a:effectLst/>
                <a:ea typeface="Calibri" panose="020F0502020204030204" pitchFamily="34" charset="0"/>
                <a:cs typeface="Arial" panose="020B0604020202020204" pitchFamily="34" charset="0"/>
              </a:rPr>
              <a:t>, M. (1992).</a:t>
            </a:r>
            <a:r>
              <a:rPr lang="tr-TR" sz="1100" i="1" dirty="0">
                <a:solidFill>
                  <a:srgbClr val="000000"/>
                </a:solidFill>
                <a:effectLst/>
                <a:ea typeface="Calibri" panose="020F0502020204030204" pitchFamily="34" charset="0"/>
                <a:cs typeface="Arial" panose="020B0604020202020204" pitchFamily="34" charset="0"/>
              </a:rPr>
              <a:t>Meh</a:t>
            </a:r>
            <a:r>
              <a:rPr lang="en-US" sz="1100" i="1" dirty="0">
                <a:solidFill>
                  <a:srgbClr val="000000"/>
                </a:solidFill>
                <a:effectLst/>
                <a:ea typeface="Calibri" panose="020F0502020204030204" pitchFamily="34" charset="0"/>
                <a:cs typeface="Arial" panose="020B0604020202020204" pitchFamily="34" charset="0"/>
              </a:rPr>
              <a:t>met Emin Yurdakul</a:t>
            </a:r>
            <a:r>
              <a:rPr lang="tr-TR" sz="1100" i="1" dirty="0">
                <a:solidFill>
                  <a:srgbClr val="000000"/>
                </a:solidFill>
                <a:effectLst/>
                <a:ea typeface="Calibri" panose="020F0502020204030204" pitchFamily="34" charset="0"/>
                <a:cs typeface="Arial" panose="020B0604020202020204" pitchFamily="34" charset="0"/>
              </a:rPr>
              <a:t>.</a:t>
            </a:r>
            <a:r>
              <a:rPr lang="tr-TR" sz="1100" dirty="0">
                <a:solidFill>
                  <a:srgbClr val="000000"/>
                </a:solidFill>
                <a:effectLst/>
                <a:ea typeface="Calibri" panose="020F0502020204030204" pitchFamily="34" charset="0"/>
                <a:cs typeface="Arial" panose="020B0604020202020204" pitchFamily="34" charset="0"/>
              </a:rPr>
              <a:t> </a:t>
            </a:r>
            <a:r>
              <a:rPr lang="el-CY" sz="1100" dirty="0">
                <a:solidFill>
                  <a:srgbClr val="000000"/>
                </a:solidFill>
                <a:effectLst/>
                <a:ea typeface="Calibri" panose="020F0502020204030204" pitchFamily="34" charset="0"/>
                <a:cs typeface="Arial" panose="020B0604020202020204" pitchFamily="34" charset="0"/>
              </a:rPr>
              <a:t> </a:t>
            </a:r>
            <a:r>
              <a:rPr lang="el-CY" sz="1100" dirty="0" err="1">
                <a:solidFill>
                  <a:srgbClr val="000000"/>
                </a:solidFill>
                <a:effectLst/>
                <a:ea typeface="Calibri" panose="020F0502020204030204" pitchFamily="34" charset="0"/>
                <a:cs typeface="Arial" panose="020B0604020202020204" pitchFamily="34" charset="0"/>
              </a:rPr>
              <a:t>Ankara</a:t>
            </a:r>
            <a:r>
              <a:rPr lang="el-CY" sz="1100" dirty="0">
                <a:solidFill>
                  <a:srgbClr val="000000"/>
                </a:solidFill>
                <a:effectLst/>
                <a:ea typeface="Calibri" panose="020F0502020204030204" pitchFamily="34" charset="0"/>
                <a:cs typeface="Arial" panose="020B0604020202020204" pitchFamily="34" charset="0"/>
              </a:rPr>
              <a:t> : </a:t>
            </a:r>
            <a:r>
              <a:rPr lang="el-CY" sz="1100" dirty="0" err="1">
                <a:solidFill>
                  <a:srgbClr val="000000"/>
                </a:solidFill>
                <a:effectLst/>
                <a:ea typeface="Calibri" panose="020F0502020204030204" pitchFamily="34" charset="0"/>
                <a:cs typeface="Arial" panose="020B0604020202020204" pitchFamily="34" charset="0"/>
              </a:rPr>
              <a:t>Bilgi</a:t>
            </a:r>
            <a:r>
              <a:rPr lang="tr-TR" sz="1100" dirty="0">
                <a:solidFill>
                  <a:srgbClr val="000000"/>
                </a:solidFill>
                <a:effectLst/>
                <a:ea typeface="Calibri" panose="020F0502020204030204" pitchFamily="34" charset="0"/>
                <a:cs typeface="Arial" panose="020B0604020202020204" pitchFamily="34" charset="0"/>
              </a:rPr>
              <a:t>. </a:t>
            </a:r>
            <a:r>
              <a:rPr lang="el-CY" sz="1100" u="none" strike="noStrike" dirty="0">
                <a:solidFill>
                  <a:srgbClr val="000000"/>
                </a:solidFill>
                <a:effectLst/>
                <a:ea typeface="Calibri" panose="020F0502020204030204" pitchFamily="34" charset="0"/>
                <a:cs typeface="Arial" panose="020B0604020202020204" pitchFamily="34" charset="0"/>
                <a:hlinkClick r:id="rId8"/>
              </a:rPr>
              <a:t>PL248.Y83Z53U9 1992</a:t>
            </a:r>
            <a:endParaRPr lang="el-CY" sz="1100" dirty="0">
              <a:effectLst/>
              <a:ea typeface="Calibri" panose="020F0502020204030204" pitchFamily="34" charset="0"/>
              <a:cs typeface="Arial" panose="020B0604020202020204" pitchFamily="34" charset="0"/>
            </a:endParaRPr>
          </a:p>
          <a:p>
            <a:pPr algn="just">
              <a:lnSpc>
                <a:spcPct val="107000"/>
              </a:lnSpc>
              <a:spcAft>
                <a:spcPts val="800"/>
              </a:spcAft>
              <a:buNone/>
            </a:pPr>
            <a:r>
              <a:rPr lang="el-CY" sz="1100" dirty="0">
                <a:solidFill>
                  <a:srgbClr val="000000"/>
                </a:solidFill>
                <a:effectLst/>
                <a:ea typeface="Calibri" panose="020F0502020204030204" pitchFamily="34" charset="0"/>
                <a:cs typeface="Arial" panose="020B0604020202020204" pitchFamily="34" charset="0"/>
              </a:rPr>
              <a:t> </a:t>
            </a:r>
            <a:endParaRPr lang="el-CY" sz="11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39938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509A83-F0D9-8490-0F51-774F7B508CC7}"/>
              </a:ext>
            </a:extLst>
          </p:cNvPr>
          <p:cNvSpPr txBox="1"/>
          <p:nvPr/>
        </p:nvSpPr>
        <p:spPr>
          <a:xfrm>
            <a:off x="261257" y="570427"/>
            <a:ext cx="8338458" cy="5951181"/>
          </a:xfrm>
          <a:prstGeom prst="rect">
            <a:avLst/>
          </a:prstGeom>
          <a:noFill/>
          <a:ln w="38100">
            <a:solidFill>
              <a:schemeClr val="tx1">
                <a:lumMod val="65000"/>
                <a:lumOff val="35000"/>
              </a:schemeClr>
            </a:solidFill>
          </a:ln>
        </p:spPr>
        <p:txBody>
          <a:bodyPr wrap="square">
            <a:spAutoFit/>
          </a:bodyPr>
          <a:lstStyle/>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II.I.I. Türk  Yazarlar &amp; Şairler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Yakup Kadri Karaosmanoğlu  :  </a:t>
            </a:r>
            <a:r>
              <a:rPr lang="tr-TR" sz="1400" b="1" i="1" dirty="0">
                <a:solidFill>
                  <a:srgbClr val="000000"/>
                </a:solidFill>
                <a:effectLst/>
                <a:ea typeface="Times New Roman" panose="02020603050405020304" pitchFamily="18" charset="0"/>
                <a:cs typeface="Arial" panose="020B0604020202020204" pitchFamily="34" charset="0"/>
              </a:rPr>
              <a:t>Atatürk</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Kahramanlığı </a:t>
            </a:r>
            <a:r>
              <a:rPr lang="tr-TR" sz="1400" dirty="0">
                <a:solidFill>
                  <a:srgbClr val="000000"/>
                </a:solidFill>
                <a:effectLst/>
                <a:ea typeface="Times New Roman" panose="02020603050405020304" pitchFamily="18" charset="0"/>
                <a:cs typeface="Arial" panose="020B0604020202020204" pitchFamily="34" charset="0"/>
              </a:rPr>
              <a:t>[…]Millî kahramanın, siyasî  düşmanlarının  o kancıkça suikasdine  karşı bu  asîl  mukabelesi, büyük  ruhlara mahsus sükûnet ve vekarın  insanlık tarihinde pek görülen   müheyyiç tecellilerinden biridir. Hiç şüphesiz ki, o anda, onun yüreği kan ağlıyor.  (Yakup Kadri Karaosmanoğlu,1946:58)</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Dâhiliği              </a:t>
            </a:r>
            <a:r>
              <a:rPr lang="tr-TR" sz="1400" dirty="0">
                <a:solidFill>
                  <a:srgbClr val="000000"/>
                </a:solidFill>
                <a:effectLst/>
                <a:ea typeface="Times New Roman" panose="02020603050405020304" pitchFamily="18" charset="0"/>
                <a:cs typeface="Arial" panose="020B0604020202020204" pitchFamily="34" charset="0"/>
              </a:rPr>
              <a:t>[…] Klâsikleşmiş, vecizeleşmiş bir tarife  göre «dehâ uzun bir sabırdır.» İlim  ve sanat sahasında olsun,  aksiyon  sahasında  olsun, insanlık tarihini dolduran büyük adamlar serisi içinde hiçbir büyük adam Mustafa Kemal kadar sabırlı olmasını bilmemiştir.(Yakup Kadri Karaosmanoğlu,1946: 63)</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Devlet Kuruculuğu      </a:t>
            </a:r>
            <a:r>
              <a:rPr lang="tr-TR" sz="1400" dirty="0">
                <a:solidFill>
                  <a:srgbClr val="000000"/>
                </a:solidFill>
                <a:effectLst/>
                <a:ea typeface="Times New Roman" panose="02020603050405020304" pitchFamily="18" charset="0"/>
                <a:cs typeface="Arial" panose="020B0604020202020204" pitchFamily="34" charset="0"/>
              </a:rPr>
              <a:t>[…] Devlet kurmak, Türklerin en millî fonksiyonlarından biridir. Terzi kuşları  yuvalarını  nasıl  örerse,  arılar kovanlarını nasıl  yaparsan, Türkler de öylece devlet kurarlar. Bu hassa, onlarda bir Tanrı vergisi, bir ikinci  tabiat, bir instenkt</a:t>
            </a:r>
            <a:r>
              <a:rPr lang="en-US" sz="1400" dirty="0">
                <a:solidFill>
                  <a:srgbClr val="000000"/>
                </a:solidFill>
                <a:effectLst/>
                <a:ea typeface="Times New Roman" panose="02020603050405020304" pitchFamily="18" charset="0"/>
                <a:cs typeface="Arial" panose="020B0604020202020204" pitchFamily="34" charset="0"/>
              </a:rPr>
              <a:t>’</a:t>
            </a:r>
            <a:r>
              <a:rPr lang="tr-TR" sz="1400" dirty="0">
                <a:solidFill>
                  <a:srgbClr val="000000"/>
                </a:solidFill>
                <a:effectLst/>
                <a:ea typeface="Times New Roman" panose="02020603050405020304" pitchFamily="18" charset="0"/>
                <a:cs typeface="Arial" panose="020B0604020202020204" pitchFamily="34" charset="0"/>
              </a:rPr>
              <a:t>  dir. Hangi ahmak  : «</a:t>
            </a:r>
            <a:r>
              <a:rPr lang="el-GR" sz="1400" dirty="0">
                <a:solidFill>
                  <a:srgbClr val="000000"/>
                </a:solidFill>
                <a:effectLst/>
                <a:ea typeface="Times New Roman" panose="02020603050405020304" pitchFamily="18" charset="0"/>
                <a:cs typeface="Arial" panose="020B0604020202020204" pitchFamily="34" charset="0"/>
              </a:rPr>
              <a:t>Τ</a:t>
            </a:r>
            <a:r>
              <a:rPr lang="tr-TR" sz="1400" dirty="0">
                <a:solidFill>
                  <a:srgbClr val="000000"/>
                </a:solidFill>
                <a:effectLst/>
                <a:ea typeface="Times New Roman" panose="02020603050405020304" pitchFamily="18" charset="0"/>
                <a:cs typeface="Arial" panose="020B0604020202020204" pitchFamily="34" charset="0"/>
              </a:rPr>
              <a:t>ürk ordularının geçtiği yerde  ot bitmez.» demiş? Türk orduları  nereye gittiyse oraya nizam, intizam ve sükûn  götürmüştür. (Yakup Kadri Karaosmanoğlu,1946: 81)</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p:txBody>
      </p:sp>
      <p:pic>
        <p:nvPicPr>
          <p:cNvPr id="2050" name="Picture 2" descr="ATATÜRK - YAKUP KADRİ KARAOSMANOĞLU | Nadir Kitap">
            <a:extLst>
              <a:ext uri="{FF2B5EF4-FFF2-40B4-BE49-F238E27FC236}">
                <a16:creationId xmlns:a16="http://schemas.microsoft.com/office/drawing/2014/main" id="{2211FA22-4CEA-F511-4971-305EE619BF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7428" y="1056884"/>
            <a:ext cx="3211285" cy="474422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557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1D70F-46E1-4EBE-4330-FAAB630ADAD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B944D69-AD6A-73EF-6AB6-FEA035C32E82}"/>
              </a:ext>
            </a:extLst>
          </p:cNvPr>
          <p:cNvSpPr txBox="1"/>
          <p:nvPr/>
        </p:nvSpPr>
        <p:spPr>
          <a:xfrm>
            <a:off x="348341" y="562702"/>
            <a:ext cx="8164288" cy="6287299"/>
          </a:xfrm>
          <a:prstGeom prst="rect">
            <a:avLst/>
          </a:prstGeom>
          <a:noFill/>
          <a:ln w="38100">
            <a:solidFill>
              <a:schemeClr val="tx1"/>
            </a:solidFill>
          </a:ln>
        </p:spPr>
        <p:txBody>
          <a:bodyPr wrap="square">
            <a:spAutoFit/>
          </a:bodyPr>
          <a:lstStyle/>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II.I.I. Türk  Yazarlar &amp; Şairler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Yakup Kadri Karaosmanoğlu  :  </a:t>
            </a:r>
            <a:r>
              <a:rPr lang="tr-TR" sz="1400" b="1" i="1" dirty="0">
                <a:solidFill>
                  <a:srgbClr val="000000"/>
                </a:solidFill>
                <a:effectLst/>
                <a:ea typeface="Times New Roman" panose="02020603050405020304" pitchFamily="18" charset="0"/>
                <a:cs typeface="Arial" panose="020B0604020202020204" pitchFamily="34" charset="0"/>
              </a:rPr>
              <a:t>Atatürk</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Milliyetçiliği</a:t>
            </a:r>
            <a:r>
              <a:rPr lang="en-US" sz="1400" b="1" dirty="0">
                <a:solidFill>
                  <a:srgbClr val="000000"/>
                </a:solidFill>
                <a:effectLst/>
                <a:ea typeface="Times New Roman" panose="02020603050405020304" pitchFamily="18" charset="0"/>
                <a:cs typeface="Arial" panose="020B0604020202020204" pitchFamily="34" charset="0"/>
              </a:rPr>
              <a:t>           </a:t>
            </a:r>
            <a:r>
              <a:rPr lang="tr-TR" sz="1400" dirty="0">
                <a:solidFill>
                  <a:srgbClr val="000000"/>
                </a:solidFill>
                <a:effectLst/>
                <a:ea typeface="Times New Roman" panose="02020603050405020304" pitchFamily="18" charset="0"/>
                <a:cs typeface="Arial" panose="020B0604020202020204" pitchFamily="34" charset="0"/>
              </a:rPr>
              <a:t>[…]Zaten, onun millet yolunda her hareketinin bir  sembolik âyinden farkı yoktur. Acaba, milliyetçiliği  bir  mezhep, bir din hâline sokmayı aklından geçirdi mi? Geçirmemiş olsa bile Türklüğü, bütün Türk olan şeyleri, dindarâne bir aşk  ile sevdiğini  biliyoruz  ve eminiz ki, dünyaya gözlerini kaparken âsil (soy)’un ebediyeti içinde eriyip  gittiğine imanı vardı.  (Yakup Kadri Karaosmanoğlu, 1946:116)</a:t>
            </a:r>
            <a:endParaRPr lang="tr-TR" sz="1400" dirty="0">
              <a:ea typeface="Calibri" panose="020F0502020204030204" pitchFamily="34" charset="0"/>
              <a:cs typeface="Arial" panose="020B0604020202020204" pitchFamily="34" charset="0"/>
            </a:endParaRPr>
          </a:p>
          <a:p>
            <a:pPr algn="just" fontAlgn="base">
              <a:lnSpc>
                <a:spcPct val="107000"/>
              </a:lnSpc>
              <a:spcAft>
                <a:spcPts val="800"/>
              </a:spcAft>
              <a:buNone/>
            </a:pPr>
            <a:endParaRPr lang="tr-TR" sz="1400" b="1" dirty="0">
              <a:solidFill>
                <a:srgbClr val="000000"/>
              </a:solidFill>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Askerliği</a:t>
            </a:r>
            <a:r>
              <a:rPr lang="en-US" sz="1400" b="1" dirty="0">
                <a:solidFill>
                  <a:srgbClr val="000000"/>
                </a:solidFill>
                <a:effectLst/>
                <a:ea typeface="Times New Roman" panose="02020603050405020304" pitchFamily="18" charset="0"/>
                <a:cs typeface="Arial" panose="020B0604020202020204" pitchFamily="34" charset="0"/>
              </a:rPr>
              <a:t>   </a:t>
            </a:r>
            <a:r>
              <a:rPr lang="tr-TR" sz="1400" dirty="0">
                <a:solidFill>
                  <a:srgbClr val="000000"/>
                </a:solidFill>
                <a:effectLst/>
                <a:ea typeface="Times New Roman" panose="02020603050405020304" pitchFamily="18" charset="0"/>
                <a:cs typeface="Arial" panose="020B0604020202020204" pitchFamily="34" charset="0"/>
              </a:rPr>
              <a:t>[…] Zira, Mustafa Kemal her şeyden evvel bir askerdi. İnkılapçılığı, milliyetçiliği, kahramanlığı  dahiliği,  devlet kuruculuğu, hattâ insanlığı  bütün usarelerini, bütün  kudretlerini bu ana vasıftan, bu kökten, bu asli  cevherden almışlardır.[…]Harbi, şevk ve şetaretle yapardı, harbi aramazdı.(Yakup Kadri Karaosmanoğlu,1946:119,128)</a:t>
            </a:r>
            <a:endParaRPr lang="tr-TR" sz="1400" dirty="0">
              <a:ea typeface="Calibri" panose="020F0502020204030204" pitchFamily="34" charset="0"/>
              <a:cs typeface="Arial" panose="020B0604020202020204" pitchFamily="34" charset="0"/>
            </a:endParaRPr>
          </a:p>
          <a:p>
            <a:pPr algn="just" fontAlgn="base">
              <a:lnSpc>
                <a:spcPct val="107000"/>
              </a:lnSpc>
              <a:spcAft>
                <a:spcPts val="800"/>
              </a:spcAft>
              <a:buNone/>
            </a:pPr>
            <a:endParaRPr lang="tr-TR" sz="1400" b="1" dirty="0">
              <a:solidFill>
                <a:srgbClr val="000000"/>
              </a:solidFill>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İnsanlığı   </a:t>
            </a:r>
            <a:r>
              <a:rPr lang="el-CY" sz="1400" dirty="0">
                <a:effectLst/>
                <a:ea typeface="Calibri" panose="020F0502020204030204" pitchFamily="34" charset="0"/>
                <a:cs typeface="Arial" panose="020B0604020202020204" pitchFamily="34" charset="0"/>
              </a:rPr>
              <a:t>[…]</a:t>
            </a:r>
            <a:r>
              <a:rPr lang="el-CY" sz="1400" dirty="0" err="1">
                <a:effectLst/>
                <a:ea typeface="Calibri" panose="020F0502020204030204" pitchFamily="34" charset="0"/>
                <a:cs typeface="Arial" panose="020B0604020202020204" pitchFamily="34" charset="0"/>
              </a:rPr>
              <a:t>Atatürk</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siyasî</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hayatında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olduğu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gibi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hususî</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yaşayış</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üslubunda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da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Nietzcheen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idi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Yani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devce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bir</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tavır</a:t>
            </a:r>
            <a:r>
              <a:rPr lang="el-CY" sz="1400" dirty="0">
                <a:effectLst/>
                <a:ea typeface="Calibri" panose="020F0502020204030204" pitchFamily="34" charset="0"/>
                <a:cs typeface="Arial" panose="020B0604020202020204" pitchFamily="34" charset="0"/>
              </a:rPr>
              <a:t> de </a:t>
            </a:r>
            <a:r>
              <a:rPr lang="el-CY" sz="1400" dirty="0" err="1">
                <a:effectLst/>
                <a:ea typeface="Calibri" panose="020F0502020204030204" pitchFamily="34" charset="0"/>
                <a:cs typeface="Arial" panose="020B0604020202020204" pitchFamily="34" charset="0"/>
              </a:rPr>
              <a:t>edası</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vardı</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Âdet</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ve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göreneklerden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müteessir</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olacağı</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yerde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bilâkis</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âdet</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ve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görenekler</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üzerinde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tesir</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ika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ederdi.Tarih</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boyunca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bütün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büyük</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adamlarda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cemiyete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karşı</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serkeşliğin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ve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taaddinin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bazan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tehlikeli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olacak</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derecede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şiddetli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tezahürleri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görülür</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Ben</a:t>
            </a:r>
            <a:r>
              <a:rPr lang="el-CY" sz="1400" dirty="0">
                <a:effectLst/>
                <a:ea typeface="Calibri" panose="020F0502020204030204" pitchFamily="34" charset="0"/>
                <a:cs typeface="Arial" panose="020B0604020202020204" pitchFamily="34" charset="0"/>
              </a:rPr>
              <a:t> de, </a:t>
            </a:r>
            <a:r>
              <a:rPr lang="el-CY" sz="1400" dirty="0" err="1">
                <a:effectLst/>
                <a:ea typeface="Calibri" panose="020F0502020204030204" pitchFamily="34" charset="0"/>
                <a:cs typeface="Arial" panose="020B0604020202020204" pitchFamily="34" charset="0"/>
              </a:rPr>
              <a:t>Atatürk</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ün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insanlığından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bahsederken</a:t>
            </a:r>
            <a:r>
              <a:rPr lang="el-CY" sz="1400" dirty="0">
                <a:effectLst/>
                <a:ea typeface="Calibri" panose="020F0502020204030204" pitchFamily="34" charset="0"/>
                <a:cs typeface="Arial" panose="020B0604020202020204" pitchFamily="34" charset="0"/>
              </a:rPr>
              <a:t>  […] </a:t>
            </a:r>
            <a:r>
              <a:rPr lang="el-CY" sz="1400" dirty="0" err="1">
                <a:effectLst/>
                <a:ea typeface="Calibri" panose="020F0502020204030204" pitchFamily="34" charset="0"/>
                <a:cs typeface="Arial" panose="020B0604020202020204" pitchFamily="34" charset="0"/>
              </a:rPr>
              <a:t>bu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ölçüden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ayrılmıyorum</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ve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onu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bu</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yüksek</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zaviyeden</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daha</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iyi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gördüğüme</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kani</a:t>
            </a:r>
            <a:r>
              <a:rPr lang="el-CY" sz="1400" dirty="0">
                <a:effectLst/>
                <a:ea typeface="Calibri" panose="020F0502020204030204" pitchFamily="34" charset="0"/>
                <a:cs typeface="Arial" panose="020B0604020202020204" pitchFamily="34" charset="0"/>
              </a:rPr>
              <a:t> </a:t>
            </a:r>
            <a:r>
              <a:rPr lang="el-CY" sz="1400" dirty="0" err="1">
                <a:effectLst/>
                <a:ea typeface="Calibri" panose="020F0502020204030204" pitchFamily="34" charset="0"/>
                <a:cs typeface="Arial" panose="020B0604020202020204" pitchFamily="34" charset="0"/>
              </a:rPr>
              <a:t>bulunuyorum</a:t>
            </a:r>
            <a:r>
              <a:rPr lang="el-CY" sz="1400" dirty="0">
                <a:effectLst/>
                <a:ea typeface="Calibri" panose="020F0502020204030204" pitchFamily="34" charset="0"/>
                <a:cs typeface="Arial" panose="020B0604020202020204" pitchFamily="34" charset="0"/>
              </a:rPr>
              <a:t>.</a:t>
            </a:r>
            <a:r>
              <a:rPr lang="el-CY" sz="1400" b="1" dirty="0">
                <a:solidFill>
                  <a:srgbClr val="000000"/>
                </a:solidFill>
                <a:effectLst/>
                <a:ea typeface="Times New Roman" panose="02020603050405020304" pitchFamily="18" charset="0"/>
                <a:cs typeface="Arial" panose="020B0604020202020204" pitchFamily="34" charset="0"/>
              </a:rPr>
              <a:t> </a:t>
            </a:r>
            <a:r>
              <a:rPr lang="tr-TR" sz="1400" dirty="0">
                <a:solidFill>
                  <a:srgbClr val="000000"/>
                </a:solidFill>
                <a:effectLst/>
                <a:ea typeface="Times New Roman" panose="02020603050405020304" pitchFamily="18" charset="0"/>
                <a:cs typeface="Arial" panose="020B0604020202020204" pitchFamily="34" charset="0"/>
              </a:rPr>
              <a:t>(Yakup Kadri Karaosmanoğlu, 1946: 13</a:t>
            </a:r>
            <a:r>
              <a:rPr lang="el-CY" sz="1400" dirty="0">
                <a:solidFill>
                  <a:srgbClr val="000000"/>
                </a:solidFill>
                <a:effectLst/>
                <a:ea typeface="Times New Roman" panose="02020603050405020304" pitchFamily="18" charset="0"/>
                <a:cs typeface="Arial" panose="020B0604020202020204" pitchFamily="34" charset="0"/>
              </a:rPr>
              <a:t>2</a:t>
            </a:r>
            <a:r>
              <a:rPr lang="tr-TR" sz="1400" dirty="0">
                <a:solidFill>
                  <a:srgbClr val="000000"/>
                </a:solidFill>
                <a:effectLst/>
                <a:ea typeface="Times New Roman" panose="02020603050405020304" pitchFamily="18" charset="0"/>
                <a:cs typeface="Arial" panose="020B0604020202020204" pitchFamily="34" charset="0"/>
              </a:rPr>
              <a:t>)</a:t>
            </a:r>
            <a:endParaRPr lang="el-CY" sz="1400" dirty="0">
              <a:effectLst/>
              <a:ea typeface="Calibri" panose="020F0502020204030204" pitchFamily="34" charset="0"/>
              <a:cs typeface="Arial" panose="020B0604020202020204" pitchFamily="34" charset="0"/>
            </a:endParaRPr>
          </a:p>
          <a:p>
            <a:pPr>
              <a:buNone/>
            </a:pPr>
            <a:br>
              <a:rPr lang="el-CY" sz="1400" dirty="0">
                <a:effectLst/>
                <a:ea typeface="Times New Roman" panose="02020603050405020304" pitchFamily="18" charset="0"/>
                <a:cs typeface="Segoe UI" panose="020B0502040204020203" pitchFamily="34" charset="0"/>
              </a:rPr>
            </a:br>
            <a:endParaRPr lang="el-CY" sz="1400" dirty="0"/>
          </a:p>
        </p:txBody>
      </p:sp>
      <p:pic>
        <p:nvPicPr>
          <p:cNvPr id="2" name="Picture 2" descr="ATATÜRK - YAKUP KADRİ KARAOSMANOĞLU | Nadir Kitap">
            <a:extLst>
              <a:ext uri="{FF2B5EF4-FFF2-40B4-BE49-F238E27FC236}">
                <a16:creationId xmlns:a16="http://schemas.microsoft.com/office/drawing/2014/main" id="{A018AD1D-CFE0-3C18-BEBE-DEB721842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7428" y="1056884"/>
            <a:ext cx="3211285" cy="474422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0225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117915-60B1-CFD6-9424-1A70FA40E28B}"/>
              </a:ext>
            </a:extLst>
          </p:cNvPr>
          <p:cNvSpPr txBox="1"/>
          <p:nvPr/>
        </p:nvSpPr>
        <p:spPr>
          <a:xfrm>
            <a:off x="435429" y="295963"/>
            <a:ext cx="7445828" cy="6266074"/>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400" b="1" dirty="0">
                <a:effectLst/>
                <a:ea typeface="Calibri" panose="020F0502020204030204" pitchFamily="34" charset="0"/>
                <a:cs typeface="Arial" panose="020B0604020202020204" pitchFamily="34" charset="0"/>
              </a:rPr>
              <a:t>Cumhuriyete kadar </a:t>
            </a:r>
            <a:endParaRPr lang="el-CY" sz="14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400" b="1" dirty="0">
                <a:effectLst/>
                <a:ea typeface="Calibri" panose="020F0502020204030204" pitchFamily="34"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400" b="1" dirty="0">
                <a:effectLst/>
                <a:ea typeface="Calibri" panose="020F0502020204030204" pitchFamily="34" charset="0"/>
                <a:cs typeface="Arial" panose="020B0604020202020204" pitchFamily="34" charset="0"/>
              </a:rPr>
              <a:t>Mehmed Emin Yurdakul</a:t>
            </a:r>
            <a:r>
              <a:rPr lang="el-CY" sz="1400" b="1" dirty="0">
                <a:effectLst/>
                <a:ea typeface="Calibri" panose="020F0502020204030204" pitchFamily="34" charset="0"/>
                <a:cs typeface="Arial" panose="020B0604020202020204" pitchFamily="34" charset="0"/>
              </a:rPr>
              <a:t> : </a:t>
            </a:r>
            <a:r>
              <a:rPr lang="tr-TR" sz="1400" b="1" dirty="0">
                <a:effectLst/>
                <a:ea typeface="Calibri" panose="020F0502020204030204" pitchFamily="34" charset="0"/>
                <a:cs typeface="Arial" panose="020B0604020202020204" pitchFamily="34" charset="0"/>
              </a:rPr>
              <a:t>  </a:t>
            </a:r>
            <a:r>
              <a:rPr lang="tr-TR" sz="1400" b="1" i="1" dirty="0">
                <a:effectLst/>
                <a:ea typeface="Calibri" panose="020F0502020204030204" pitchFamily="34" charset="0"/>
                <a:cs typeface="Arial" panose="020B0604020202020204" pitchFamily="34" charset="0"/>
              </a:rPr>
              <a:t>Ordu’ nun Destanı</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400" b="1" dirty="0">
                <a:effectLst/>
                <a:ea typeface="Calibri" panose="020F0502020204030204" pitchFamily="34"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[…]Mustafa Kemal  ATATÜRK’ le ilgili Türk Edebiyatında pek çok şiir, hikaye, roman ve tiyatro türünde eser kaleme alınmıştır. Bunlar arasında Atatürk’ ten   bahseden ilk manzum eser Mehmet Emin  YURDAKUL’ un Ordunun Destanı adlı şiiridir. İlk  mensur eser de  Uryânîzâde Ali  Vahid’ in Çanakkale Cephesinde Duyup Düşündüklerim adlı kitabıdır. (Ömer Çakır,2001:130)</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en-US" sz="1400" dirty="0">
                <a:effectLst/>
                <a:ea typeface="Calibri" panose="020F0502020204030204" pitchFamily="34"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en-US" sz="1400" dirty="0">
                <a:effectLst/>
                <a:ea typeface="Calibri" panose="020F0502020204030204" pitchFamily="34" charset="0"/>
                <a:cs typeface="Arial" panose="020B0604020202020204" pitchFamily="34" charset="0"/>
              </a:rPr>
              <a:t>[…]Mehmet Emin (YURDAKUL ) </a:t>
            </a:r>
            <a:r>
              <a:rPr lang="en-US" sz="1400" dirty="0" err="1">
                <a:effectLst/>
                <a:ea typeface="Calibri" panose="020F0502020204030204" pitchFamily="34" charset="0"/>
                <a:cs typeface="Arial" panose="020B0604020202020204" pitchFamily="34" charset="0"/>
              </a:rPr>
              <a:t>ile</a:t>
            </a:r>
            <a:r>
              <a:rPr lang="en-US" sz="1400" dirty="0">
                <a:effectLst/>
                <a:ea typeface="Calibri" panose="020F0502020204030204" pitchFamily="34" charset="0"/>
                <a:cs typeface="Arial" panose="020B0604020202020204" pitchFamily="34" charset="0"/>
              </a:rPr>
              <a:t> Mustafa Kemal’  </a:t>
            </a:r>
            <a:r>
              <a:rPr lang="tr-TR" sz="1400" dirty="0">
                <a:effectLst/>
                <a:ea typeface="Calibri" panose="020F0502020204030204" pitchFamily="34" charset="0"/>
                <a:cs typeface="Arial" panose="020B0604020202020204" pitchFamily="34" charset="0"/>
              </a:rPr>
              <a:t>in  tanışması nerede ve ne zaman olmuştur onu bilemiyoruz. Ancak bu tanışıklık  Mustafa Kemal’ in Anafartalar’ daki başarısıyla birleşince  tarihi bir başlangıca vesile olur  ve Mustafa Kemal (ATATÜRK) ismi  Türk edebiyatında  "ilk  kez"  Mehmed Emin Bey’ in bu gezinin mahsülü bir şiirinde yer alır.</a:t>
            </a:r>
            <a:r>
              <a:rPr lang="tr-TR" sz="1400" dirty="0">
                <a:solidFill>
                  <a:srgbClr val="000000"/>
                </a:solidFill>
                <a:effectLst/>
                <a:ea typeface="Times New Roman" panose="02020603050405020304" pitchFamily="18" charset="0"/>
                <a:cs typeface="Arial" panose="020B0604020202020204" pitchFamily="34" charset="0"/>
              </a:rPr>
              <a:t>(Ömer Çakır,2001:122)</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en-US" sz="1400" dirty="0">
                <a:effectLst/>
                <a:ea typeface="Calibri" panose="020F0502020204030204" pitchFamily="34" charset="0"/>
                <a:cs typeface="Arial" panose="020B0604020202020204" pitchFamily="34" charset="0"/>
              </a:rPr>
              <a:t>[…]</a:t>
            </a:r>
            <a:r>
              <a:rPr lang="tr-TR" sz="1400" dirty="0">
                <a:effectLst/>
                <a:ea typeface="Calibri" panose="020F0502020204030204" pitchFamily="34" charset="0"/>
                <a:cs typeface="Arial" panose="020B0604020202020204" pitchFamily="34" charset="0"/>
              </a:rPr>
              <a:t>Şiirimizde Mustafa Kemal adı, önce, Mehmed Emin Yurdakul</a:t>
            </a:r>
            <a:r>
              <a:rPr lang="en-US" sz="1400" dirty="0">
                <a:effectLst/>
                <a:ea typeface="Calibri" panose="020F0502020204030204" pitchFamily="34" charset="0"/>
                <a:cs typeface="Arial" panose="020B0604020202020204" pitchFamily="34" charset="0"/>
              </a:rPr>
              <a:t>’</a:t>
            </a:r>
            <a:r>
              <a:rPr lang="tr-TR" sz="1400" dirty="0">
                <a:effectLst/>
                <a:ea typeface="Calibri" panose="020F0502020204030204" pitchFamily="34" charset="0"/>
                <a:cs typeface="Arial" panose="020B0604020202020204" pitchFamily="34" charset="0"/>
              </a:rPr>
              <a:t> un  Ordu’ nun Destanı’ nda yer almıştır. 18 Mart, 1915’ de kazandığımız Çanakkale  deniz zaferi ardından yazılmağa başlanılan  bu eser, 28 Eylül, 1915’ de tamamlanmış, aynı yıl ilk baskısı yayımlanmıştır. Mustafa Kemal adı, eserin X’ uncu bölümünün ilk dörtlüğünde, 10 Ağustos, 1915’ de, idare ettiği Anafartalar Cebhesi taarruzunda düşmanı geriye atması dolayısıyla Çanakkale kahramanlarının sembolü olarak görülür:[…]Ey, kahraman Mehmed Çavuş Siperleri! (Fevziye A. Tansel,1988:1170</a:t>
            </a:r>
            <a:r>
              <a:rPr lang="tr-TR" sz="1800" dirty="0">
                <a:effectLst/>
                <a:ea typeface="Calibri" panose="020F0502020204030204" pitchFamily="34" charset="0"/>
                <a:cs typeface="Arial" panose="020B0604020202020204" pitchFamily="34" charset="0"/>
              </a:rPr>
              <a:t>)</a:t>
            </a:r>
            <a:endParaRPr lang="el-CY" sz="1600" dirty="0">
              <a:effectLst/>
              <a:ea typeface="Calibri" panose="020F0502020204030204" pitchFamily="34" charset="0"/>
              <a:cs typeface="Arial" panose="020B0604020202020204" pitchFamily="34" charset="0"/>
            </a:endParaRPr>
          </a:p>
        </p:txBody>
      </p:sp>
      <p:pic>
        <p:nvPicPr>
          <p:cNvPr id="3074" name="Picture 2" descr="Ordunun Destanı">
            <a:extLst>
              <a:ext uri="{FF2B5EF4-FFF2-40B4-BE49-F238E27FC236}">
                <a16:creationId xmlns:a16="http://schemas.microsoft.com/office/drawing/2014/main" id="{0751B070-0DD6-0B47-68AF-22BB01CFA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2065" y="3766457"/>
            <a:ext cx="3491592" cy="2795579"/>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Mehmet Emin Yurdakul - Turkosfer">
            <a:extLst>
              <a:ext uri="{FF2B5EF4-FFF2-40B4-BE49-F238E27FC236}">
                <a16:creationId xmlns:a16="http://schemas.microsoft.com/office/drawing/2014/main" id="{DF894FA7-0464-5F4D-C3C2-812BC3F544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2065" y="295962"/>
            <a:ext cx="3491592" cy="333986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0534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F38A42-BD8D-D707-5858-17C27C64A9C1}"/>
              </a:ext>
            </a:extLst>
          </p:cNvPr>
          <p:cNvSpPr txBox="1"/>
          <p:nvPr/>
        </p:nvSpPr>
        <p:spPr>
          <a:xfrm>
            <a:off x="435428" y="1190083"/>
            <a:ext cx="6096000" cy="4151265"/>
          </a:xfrm>
          <a:prstGeom prst="rect">
            <a:avLst/>
          </a:prstGeom>
          <a:noFill/>
          <a:ln w="38100">
            <a:solidFill>
              <a:schemeClr val="tx1"/>
            </a:solidFill>
          </a:ln>
        </p:spPr>
        <p:txBody>
          <a:bodyPr wrap="square">
            <a:spAutoFit/>
          </a:bodyPr>
          <a:lstStyle/>
          <a:p>
            <a:pPr algn="just">
              <a:lnSpc>
                <a:spcPct val="107000"/>
              </a:lnSpc>
              <a:spcAft>
                <a:spcPts val="800"/>
              </a:spcAft>
              <a:buNone/>
            </a:pPr>
            <a:r>
              <a:rPr lang="el-CY" sz="1800" b="1" dirty="0" err="1">
                <a:solidFill>
                  <a:srgbClr val="000000"/>
                </a:solidFill>
                <a:effectLst/>
                <a:ea typeface="Times New Roman" panose="02020603050405020304" pitchFamily="18" charset="0"/>
                <a:cs typeface="Arial" panose="020B0604020202020204" pitchFamily="34" charset="0"/>
              </a:rPr>
              <a:t>Yahya</a:t>
            </a:r>
            <a:r>
              <a:rPr lang="el-CY" sz="1800" b="1" dirty="0">
                <a:solidFill>
                  <a:srgbClr val="000000"/>
                </a:solidFill>
                <a:effectLst/>
                <a:ea typeface="Times New Roman" panose="02020603050405020304" pitchFamily="18" charset="0"/>
                <a:cs typeface="Arial" panose="020B0604020202020204" pitchFamily="34" charset="0"/>
              </a:rPr>
              <a:t> </a:t>
            </a:r>
            <a:r>
              <a:rPr lang="el-CY" sz="1800" b="1" dirty="0" err="1">
                <a:solidFill>
                  <a:srgbClr val="000000"/>
                </a:solidFill>
                <a:effectLst/>
                <a:ea typeface="Times New Roman" panose="02020603050405020304" pitchFamily="18" charset="0"/>
                <a:cs typeface="Arial" panose="020B0604020202020204" pitchFamily="34" charset="0"/>
              </a:rPr>
              <a:t>Kemal</a:t>
            </a:r>
            <a:r>
              <a:rPr lang="el-CY" sz="1800" b="1" dirty="0">
                <a:solidFill>
                  <a:srgbClr val="000000"/>
                </a:solidFill>
                <a:effectLst/>
                <a:ea typeface="Times New Roman" panose="02020603050405020304" pitchFamily="18" charset="0"/>
                <a:cs typeface="Arial" panose="020B0604020202020204" pitchFamily="34" charset="0"/>
              </a:rPr>
              <a:t> B</a:t>
            </a:r>
            <a:r>
              <a:rPr lang="tr-TR" sz="1800" b="1" dirty="0">
                <a:solidFill>
                  <a:srgbClr val="000000"/>
                </a:solidFill>
                <a:effectLst/>
                <a:ea typeface="Times New Roman" panose="02020603050405020304" pitchFamily="18" charset="0"/>
                <a:cs typeface="Arial" panose="020B0604020202020204" pitchFamily="34" charset="0"/>
              </a:rPr>
              <a:t>e</a:t>
            </a:r>
            <a:r>
              <a:rPr lang="el-CY" sz="1800" b="1" dirty="0" err="1">
                <a:solidFill>
                  <a:srgbClr val="000000"/>
                </a:solidFill>
                <a:effectLst/>
                <a:ea typeface="Times New Roman" panose="02020603050405020304" pitchFamily="18" charset="0"/>
                <a:cs typeface="Arial" panose="020B0604020202020204" pitchFamily="34" charset="0"/>
              </a:rPr>
              <a:t>yatl</a:t>
            </a:r>
            <a:r>
              <a:rPr lang="tr-TR" sz="1800" b="1" dirty="0">
                <a:solidFill>
                  <a:srgbClr val="000000"/>
                </a:solidFill>
                <a:effectLst/>
                <a:ea typeface="Times New Roman" panose="02020603050405020304" pitchFamily="18" charset="0"/>
                <a:cs typeface="Arial" panose="020B0604020202020204" pitchFamily="34" charset="0"/>
              </a:rPr>
              <a:t>ı  :  </a:t>
            </a:r>
            <a:r>
              <a:rPr lang="el-GR" sz="1800" b="1" i="1" dirty="0">
                <a:solidFill>
                  <a:srgbClr val="000000"/>
                </a:solidFill>
                <a:effectLst/>
                <a:ea typeface="Times New Roman" panose="02020603050405020304" pitchFamily="18" charset="0"/>
                <a:cs typeface="Arial" panose="020B0604020202020204" pitchFamily="34" charset="0"/>
              </a:rPr>
              <a:t>Κ</a:t>
            </a:r>
            <a:r>
              <a:rPr lang="tr-TR" sz="1800" b="1" i="1" dirty="0">
                <a:solidFill>
                  <a:srgbClr val="000000"/>
                </a:solidFill>
                <a:effectLst/>
                <a:ea typeface="Times New Roman" panose="02020603050405020304" pitchFamily="18" charset="0"/>
                <a:cs typeface="Arial" panose="020B0604020202020204" pitchFamily="34" charset="0"/>
              </a:rPr>
              <a:t>oca Mustâpaşa</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800" dirty="0">
                <a:solidFill>
                  <a:srgbClr val="000000"/>
                </a:solidFill>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[…]Koca Mustâpaşa! Ücra ve fakir  İstanbul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Tâ fetihten  beri  mü’min, mütevekkil, yoksul,</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Hüznü bir zevk edinenler yaşıyorlar burada.</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Kaldım onlarla  bütün  gün  bu  güzel  rü’yada.</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Öyle sinmiş bu vatan semtine milliyetimiz</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Arial" panose="020B0604020202020204" pitchFamily="34" charset="0"/>
              </a:rPr>
              <a:t>Ki biziz  hem  görülen, hem  duyulan, yalnız biz.(S. Behlül Toygar,1965:42-43)</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100" dirty="0">
                <a:effectLst/>
                <a:latin typeface="Segoe UI" panose="020B0502040204020203" pitchFamily="34" charset="0"/>
                <a:ea typeface="Times New Roman" panose="02020603050405020304" pitchFamily="18" charset="0"/>
                <a:cs typeface="Arial" panose="020B0604020202020204" pitchFamily="34" charset="0"/>
              </a:rPr>
              <a:t> </a:t>
            </a:r>
            <a:endParaRPr lang="el-CY"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122" name="Picture 2" descr="Yahya Kemal Beyatlı Kimdir? Hayatı, Edebi Kişiliği, Eserleri – Turkish Forum">
            <a:extLst>
              <a:ext uri="{FF2B5EF4-FFF2-40B4-BE49-F238E27FC236}">
                <a16:creationId xmlns:a16="http://schemas.microsoft.com/office/drawing/2014/main" id="{C9515F56-79A8-E221-909D-CBE5DFFFBB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5742" y="1190083"/>
            <a:ext cx="4357687" cy="415126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40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E380B8-3EB0-073E-2D45-C1DAFB703248}"/>
              </a:ext>
            </a:extLst>
          </p:cNvPr>
          <p:cNvSpPr txBox="1"/>
          <p:nvPr/>
        </p:nvSpPr>
        <p:spPr>
          <a:xfrm>
            <a:off x="283029" y="458519"/>
            <a:ext cx="5595258" cy="6053773"/>
          </a:xfrm>
          <a:prstGeom prst="rect">
            <a:avLst/>
          </a:prstGeom>
          <a:noFill/>
          <a:ln w="38100">
            <a:solidFill>
              <a:schemeClr val="tx1"/>
            </a:solidFill>
          </a:ln>
        </p:spPr>
        <p:txBody>
          <a:bodyPr wrap="square">
            <a:spAutoFit/>
          </a:bodyPr>
          <a:lstStyle/>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MİTHAT CEMÂL KUNTAY </a:t>
            </a:r>
            <a:r>
              <a:rPr lang="tr-TR" sz="1400" b="1" i="1" dirty="0">
                <a:solidFill>
                  <a:srgbClr val="000000"/>
                </a:solidFill>
                <a:effectLst/>
                <a:ea typeface="Times New Roman" panose="02020603050405020304" pitchFamily="18" charset="0"/>
                <a:cs typeface="Arial" panose="020B0604020202020204" pitchFamily="34" charset="0"/>
              </a:rPr>
              <a:t>: Atatürk’ün Heykeli önünde</a:t>
            </a: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[…]MİTHAT CEMÂL KUNTAY, hayat hikâyesi, şahsiyeti ve edebiyatımızdaki yeri bakımından bir ilginç  kişilik örneği  göstermiştir. Zira Osmanlının son  yüzyılında ve Türkiye Cumhuriyeti döneminde bazı  ilmî, kültürel ve edebî alanlarda "İLK" olmak  niteliğini omuzlarında taşımaktadır. Örnek verirsek  :  Türklerin ilk  hukuk doktora ünvanını  kazandı. Türkiye Cumhuriyeti’ nin  ilk  ve en uzun  ömürlü noteri oldu. Kurtuluş Savaşı’ nın  bunalım döneminde Atatürk’ ün T.B.M.M. kürsüsünden şiirlerini okuduğu iki şairden yaşayan biriydi.(Halil İbrahim Göktürk,1987:VII)</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b="1"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b="1" i="1" dirty="0">
                <a:solidFill>
                  <a:srgbClr val="000000"/>
                </a:solidFill>
                <a:effectLst/>
                <a:ea typeface="Times New Roman" panose="02020603050405020304" pitchFamily="18" charset="0"/>
                <a:cs typeface="Arial" panose="020B0604020202020204" pitchFamily="34" charset="0"/>
              </a:rPr>
              <a:t>Atatürk’ün Heykeli önünde </a:t>
            </a:r>
            <a:endParaRPr lang="el-CY" sz="1400" dirty="0">
              <a:effectLst/>
              <a:ea typeface="Calibri" panose="020F0502020204030204" pitchFamily="34" charset="0"/>
              <a:cs typeface="Arial" panose="020B0604020202020204" pitchFamily="34" charset="0"/>
            </a:endParaRPr>
          </a:p>
          <a:p>
            <a:pPr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 </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Hani hicranlara his, hislere dil vermiştir</a:t>
            </a:r>
            <a:r>
              <a:rPr lang="en-US" sz="1400" dirty="0">
                <a:solidFill>
                  <a:srgbClr val="000000"/>
                </a:solidFill>
                <a:effectLst/>
                <a:ea typeface="Times New Roman" panose="02020603050405020304" pitchFamily="18" charset="0"/>
                <a:cs typeface="Arial" panose="020B0604020202020204" pitchFamily="34" charset="0"/>
              </a:rPr>
              <a:t>?</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en-US" sz="1400" dirty="0">
                <a:solidFill>
                  <a:srgbClr val="000000"/>
                </a:solidFill>
                <a:effectLst/>
                <a:ea typeface="Times New Roman" panose="02020603050405020304" pitchFamily="18" charset="0"/>
                <a:cs typeface="Arial" panose="020B0604020202020204" pitchFamily="34" charset="0"/>
              </a:rPr>
              <a:t>Hani </a:t>
            </a:r>
            <a:r>
              <a:rPr lang="en-US" sz="1400" dirty="0" err="1">
                <a:solidFill>
                  <a:srgbClr val="000000"/>
                </a:solidFill>
                <a:effectLst/>
                <a:ea typeface="Times New Roman" panose="02020603050405020304" pitchFamily="18" charset="0"/>
                <a:cs typeface="Arial" panose="020B0604020202020204" pitchFamily="34" charset="0"/>
              </a:rPr>
              <a:t>bir</a:t>
            </a:r>
            <a:r>
              <a:rPr lang="en-US" sz="1400" dirty="0">
                <a:solidFill>
                  <a:srgbClr val="000000"/>
                </a:solidFill>
                <a:effectLst/>
                <a:ea typeface="Times New Roman" panose="02020603050405020304" pitchFamily="18" charset="0"/>
                <a:cs typeface="Arial" panose="020B0604020202020204" pitchFamily="34" charset="0"/>
              </a:rPr>
              <a:t> millet o </a:t>
            </a:r>
            <a:r>
              <a:rPr lang="en-US" sz="1400" dirty="0" err="1">
                <a:solidFill>
                  <a:srgbClr val="000000"/>
                </a:solidFill>
                <a:effectLst/>
                <a:ea typeface="Times New Roman" panose="02020603050405020304" pitchFamily="18" charset="0"/>
                <a:cs typeface="Arial" panose="020B0604020202020204" pitchFamily="34" charset="0"/>
              </a:rPr>
              <a:t>bir</a:t>
            </a:r>
            <a:r>
              <a:rPr lang="en-US" sz="1400" dirty="0">
                <a:solidFill>
                  <a:srgbClr val="000000"/>
                </a:solidFill>
                <a:effectLst/>
                <a:ea typeface="Times New Roman" panose="02020603050405020304" pitchFamily="18" charset="0"/>
                <a:cs typeface="Arial" panose="020B0604020202020204" pitchFamily="34" charset="0"/>
              </a:rPr>
              <a:t> </a:t>
            </a:r>
            <a:r>
              <a:rPr lang="en-US" sz="1400" dirty="0" err="1">
                <a:solidFill>
                  <a:srgbClr val="000000"/>
                </a:solidFill>
                <a:effectLst/>
                <a:ea typeface="Times New Roman" panose="02020603050405020304" pitchFamily="18" charset="0"/>
                <a:cs typeface="Arial" panose="020B0604020202020204" pitchFamily="34" charset="0"/>
              </a:rPr>
              <a:t>millete</a:t>
            </a:r>
            <a:r>
              <a:rPr lang="en-US" sz="1400" dirty="0">
                <a:solidFill>
                  <a:srgbClr val="000000"/>
                </a:solidFill>
                <a:effectLst/>
                <a:ea typeface="Times New Roman" panose="02020603050405020304" pitchFamily="18" charset="0"/>
                <a:cs typeface="Arial" panose="020B0604020202020204" pitchFamily="34" charset="0"/>
              </a:rPr>
              <a:t> </a:t>
            </a:r>
            <a:r>
              <a:rPr lang="en-US" sz="1400" dirty="0" err="1">
                <a:solidFill>
                  <a:srgbClr val="000000"/>
                </a:solidFill>
                <a:effectLst/>
                <a:ea typeface="Times New Roman" panose="02020603050405020304" pitchFamily="18" charset="0"/>
                <a:cs typeface="Arial" panose="020B0604020202020204" pitchFamily="34" charset="0"/>
              </a:rPr>
              <a:t>göstermiştir</a:t>
            </a:r>
            <a:r>
              <a:rPr lang="en-US" sz="1400" dirty="0">
                <a:solidFill>
                  <a:srgbClr val="000000"/>
                </a:solidFill>
                <a:effectLst/>
                <a:ea typeface="Times New Roman" panose="02020603050405020304" pitchFamily="18" charset="0"/>
                <a:cs typeface="Arial" panose="020B0604020202020204" pitchFamily="34" charset="0"/>
              </a:rPr>
              <a:t>?</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[…]Irkımın  doğduğu  yerdir, başının değdiği yer,</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O kadar yükselemez hâdiseler, heykeller,</a:t>
            </a:r>
            <a:endParaRPr lang="el-CY" sz="1400" dirty="0">
              <a:effectLst/>
              <a:ea typeface="Calibri" panose="020F0502020204030204" pitchFamily="34" charset="0"/>
              <a:cs typeface="Arial" panose="020B0604020202020204" pitchFamily="34" charset="0"/>
            </a:endParaRPr>
          </a:p>
          <a:p>
            <a:pPr marL="179705" marR="179705" algn="just" fontAlgn="base">
              <a:lnSpc>
                <a:spcPct val="107000"/>
              </a:lnSpc>
              <a:spcAft>
                <a:spcPts val="800"/>
              </a:spcAft>
              <a:buNone/>
            </a:pPr>
            <a:r>
              <a:rPr lang="tr-TR" sz="1400" dirty="0">
                <a:solidFill>
                  <a:srgbClr val="000000"/>
                </a:solidFill>
                <a:effectLst/>
                <a:ea typeface="Times New Roman" panose="02020603050405020304" pitchFamily="18" charset="0"/>
                <a:cs typeface="Arial" panose="020B0604020202020204" pitchFamily="34" charset="0"/>
              </a:rPr>
              <a:t>(Halil İbrahim Göktürk,1987:110)</a:t>
            </a:r>
            <a:endParaRPr lang="el-CY" sz="1400" dirty="0">
              <a:effectLst/>
              <a:ea typeface="Calibri" panose="020F0502020204030204" pitchFamily="34" charset="0"/>
              <a:cs typeface="Arial" panose="020B0604020202020204" pitchFamily="34" charset="0"/>
            </a:endParaRPr>
          </a:p>
        </p:txBody>
      </p:sp>
      <p:pic>
        <p:nvPicPr>
          <p:cNvPr id="6146" name="Picture 2" descr="Mithat Cemal Kuntay: Biographer of literary giants | Daily Sabah">
            <a:extLst>
              <a:ext uri="{FF2B5EF4-FFF2-40B4-BE49-F238E27FC236}">
                <a16:creationId xmlns:a16="http://schemas.microsoft.com/office/drawing/2014/main" id="{7F4BD36A-DBFF-081D-1F7A-DE54C3A222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6835" y="534760"/>
            <a:ext cx="5595258" cy="574349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6820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7CB279-6897-EECF-EE7D-160111A32E9C}"/>
              </a:ext>
            </a:extLst>
          </p:cNvPr>
          <p:cNvSpPr txBox="1"/>
          <p:nvPr/>
        </p:nvSpPr>
        <p:spPr>
          <a:xfrm>
            <a:off x="522514" y="844539"/>
            <a:ext cx="4778829" cy="4842351"/>
          </a:xfrm>
          <a:prstGeom prst="rect">
            <a:avLst/>
          </a:prstGeom>
          <a:noFill/>
          <a:ln w="38100">
            <a:solidFill>
              <a:schemeClr val="tx1"/>
            </a:solidFill>
          </a:ln>
        </p:spPr>
        <p:txBody>
          <a:bodyPr wrap="square">
            <a:spAutoFit/>
          </a:bodyPr>
          <a:lstStyle/>
          <a:p>
            <a:pPr>
              <a:lnSpc>
                <a:spcPct val="107000"/>
              </a:lnSpc>
              <a:spcAft>
                <a:spcPts val="800"/>
              </a:spcAft>
              <a:buNone/>
            </a:pPr>
            <a:r>
              <a:rPr lang="tr-TR" sz="1800" b="1" dirty="0">
                <a:effectLst/>
                <a:ea typeface="Times New Roman" panose="02020603050405020304" pitchFamily="18" charset="0"/>
                <a:cs typeface="Arial" panose="020B0604020202020204" pitchFamily="34" charset="0"/>
              </a:rPr>
              <a:t>Cumhuriyetten sonra 1923</a:t>
            </a:r>
            <a:r>
              <a:rPr lang="en-US" sz="1800" b="1" dirty="0">
                <a:effectLst/>
                <a:ea typeface="Times New Roman" panose="02020603050405020304" pitchFamily="18" charset="0"/>
                <a:cs typeface="Arial" panose="020B0604020202020204" pitchFamily="34" charset="0"/>
              </a:rPr>
              <a:t>-</a:t>
            </a:r>
            <a:r>
              <a:rPr lang="tr-TR" sz="1800" b="1" dirty="0">
                <a:effectLst/>
                <a:ea typeface="Times New Roman" panose="02020603050405020304" pitchFamily="18" charset="0"/>
                <a:cs typeface="Arial" panose="020B0604020202020204" pitchFamily="34" charset="0"/>
              </a:rPr>
              <a:t>1950</a:t>
            </a:r>
            <a:endParaRPr lang="el-CY" sz="1600" dirty="0">
              <a:effectLst/>
              <a:ea typeface="Calibri" panose="020F0502020204030204" pitchFamily="34" charset="0"/>
              <a:cs typeface="Arial" panose="020B0604020202020204" pitchFamily="34" charset="0"/>
            </a:endParaRPr>
          </a:p>
          <a:p>
            <a:pPr>
              <a:lnSpc>
                <a:spcPct val="107000"/>
              </a:lnSpc>
              <a:spcAft>
                <a:spcPts val="800"/>
              </a:spcAft>
              <a:buNone/>
            </a:pPr>
            <a:r>
              <a:rPr lang="tr-TR" sz="1800" b="1" u="none" strike="noStrike" dirty="0">
                <a:effectLst/>
                <a:ea typeface="Times New Roman" panose="02020603050405020304" pitchFamily="18"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dirty="0">
                <a:effectLst/>
                <a:ea typeface="Calibri" panose="020F0502020204030204" pitchFamily="34" charset="0"/>
                <a:cs typeface="Arial" panose="020B0604020202020204" pitchFamily="34" charset="0"/>
              </a:rPr>
              <a:t>Behçet Kemal Çağlar  : </a:t>
            </a:r>
            <a:r>
              <a:rPr lang="tr-TR" sz="1800" b="1" i="1" dirty="0">
                <a:effectLst/>
                <a:ea typeface="Calibri" panose="020F0502020204030204" pitchFamily="34" charset="0"/>
                <a:cs typeface="Arial" panose="020B0604020202020204" pitchFamily="34" charset="0"/>
              </a:rPr>
              <a:t>Mezarının  Başında</a:t>
            </a:r>
            <a:endParaRPr lang="el-CY" sz="16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800" b="1" u="none" strike="noStrike" dirty="0">
                <a:effectLst/>
                <a:ea typeface="Calibri" panose="020F0502020204030204" pitchFamily="34" charset="0"/>
                <a:cs typeface="Arial" panose="020B0604020202020204" pitchFamily="34" charset="0"/>
              </a:rPr>
              <a:t>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effectLst/>
                <a:ea typeface="Calibri" panose="020F0502020204030204" pitchFamily="34" charset="0"/>
                <a:cs typeface="Arial" panose="020B0604020202020204" pitchFamily="34" charset="0"/>
              </a:rPr>
              <a:t>[…] Behçet Kemal Çağlar, Atatürk’ ün  ölümünün   birinci  yıldönümünde  yazmış olduğu  "Mezarının  Başında"  adlı şiiriyle  O’na olan  üzüntü ve  özlemini   dile getirir. Mustafa Kemal  konusunda Ülkü  Dergisinde  çıkan  bu son  şiiri  aynen nakletmek istiyorum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effectLst/>
                <a:ea typeface="Calibri" panose="020F0502020204030204" pitchFamily="34" charset="0"/>
                <a:cs typeface="Arial" panose="020B0604020202020204" pitchFamily="34" charset="0"/>
              </a:rPr>
              <a:t>"Senin için  yâs tutuyor bulutlarıyla  gökler </a:t>
            </a:r>
            <a:endParaRPr lang="el-CY" sz="16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800" dirty="0">
                <a:effectLst/>
                <a:ea typeface="Calibri" panose="020F0502020204030204" pitchFamily="34" charset="0"/>
                <a:cs typeface="Arial" panose="020B0604020202020204" pitchFamily="34" charset="0"/>
              </a:rPr>
              <a:t>Ve binalar yarıya inmiş bayraklarıyla.(Kemal Timur,2005:196)</a:t>
            </a:r>
            <a:endParaRPr lang="el-CY" sz="1600" dirty="0">
              <a:effectLst/>
              <a:ea typeface="Calibri" panose="020F0502020204030204" pitchFamily="34" charset="0"/>
              <a:cs typeface="Arial" panose="020B0604020202020204" pitchFamily="34" charset="0"/>
            </a:endParaRPr>
          </a:p>
        </p:txBody>
      </p:sp>
      <p:pic>
        <p:nvPicPr>
          <p:cNvPr id="7170" name="Picture 2" descr="Behçet Kemal Çağlar - Vikipedi">
            <a:extLst>
              <a:ext uri="{FF2B5EF4-FFF2-40B4-BE49-F238E27FC236}">
                <a16:creationId xmlns:a16="http://schemas.microsoft.com/office/drawing/2014/main" id="{4C5E3D6C-848B-E4E6-1508-BFE79C7D71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3152" y="844539"/>
            <a:ext cx="6046334" cy="484235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7184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F262A7-0833-716D-941C-083A10154A80}"/>
              </a:ext>
            </a:extLst>
          </p:cNvPr>
          <p:cNvSpPr txBox="1"/>
          <p:nvPr/>
        </p:nvSpPr>
        <p:spPr>
          <a:xfrm>
            <a:off x="457200" y="1186912"/>
            <a:ext cx="6096000" cy="4484176"/>
          </a:xfrm>
          <a:prstGeom prst="rect">
            <a:avLst/>
          </a:prstGeom>
          <a:noFill/>
          <a:ln w="38100">
            <a:solidFill>
              <a:schemeClr val="tx1"/>
            </a:solidFill>
          </a:ln>
        </p:spPr>
        <p:txBody>
          <a:bodyPr wrap="square">
            <a:spAutoFit/>
          </a:bodyPr>
          <a:lstStyle/>
          <a:p>
            <a:pPr algn="just">
              <a:lnSpc>
                <a:spcPct val="107000"/>
              </a:lnSpc>
              <a:spcAft>
                <a:spcPts val="800"/>
              </a:spcAft>
              <a:buNone/>
            </a:pPr>
            <a:r>
              <a:rPr lang="tr-TR" sz="1200" b="1" dirty="0">
                <a:solidFill>
                  <a:srgbClr val="000000"/>
                </a:solidFill>
                <a:effectLst/>
                <a:ea typeface="Calibri" panose="020F0502020204030204" pitchFamily="34" charset="0"/>
                <a:cs typeface="Arial" panose="020B0604020202020204" pitchFamily="34" charset="0"/>
              </a:rPr>
              <a:t>Cahit Sıtkı Tarancı  : </a:t>
            </a:r>
            <a:r>
              <a:rPr lang="tr-TR" sz="1200" b="1" i="1" dirty="0">
                <a:solidFill>
                  <a:srgbClr val="000000"/>
                </a:solidFill>
                <a:effectLst/>
                <a:ea typeface="Calibri" panose="020F0502020204030204" pitchFamily="34" charset="0"/>
                <a:cs typeface="Arial" panose="020B0604020202020204" pitchFamily="34" charset="0"/>
              </a:rPr>
              <a:t>Atatürk</a:t>
            </a:r>
            <a:endParaRPr lang="el-CY" sz="1200" dirty="0">
              <a:effectLst/>
              <a:ea typeface="Calibri" panose="020F0502020204030204" pitchFamily="34" charset="0"/>
              <a:cs typeface="Arial" panose="020B0604020202020204" pitchFamily="34" charset="0"/>
            </a:endParaRPr>
          </a:p>
          <a:p>
            <a:pPr algn="just">
              <a:lnSpc>
                <a:spcPct val="107000"/>
              </a:lnSpc>
              <a:spcAft>
                <a:spcPts val="800"/>
              </a:spcAft>
              <a:buNone/>
            </a:pPr>
            <a:r>
              <a:rPr lang="tr-TR" sz="1200" dirty="0">
                <a:solidFill>
                  <a:srgbClr val="000000"/>
                </a:solidFill>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a:t>
            </a:r>
            <a:r>
              <a:rPr lang="el-GR" sz="1200" b="0" dirty="0">
                <a:solidFill>
                  <a:srgbClr val="000000"/>
                </a:solidFill>
                <a:effectLst/>
                <a:ea typeface="Calibri" panose="020F0502020204030204" pitchFamily="34" charset="0"/>
                <a:cs typeface="Arial" panose="020B0604020202020204" pitchFamily="34" charset="0"/>
              </a:rPr>
              <a:t>Α</a:t>
            </a:r>
            <a:r>
              <a:rPr lang="tr-TR" sz="1200" b="0" dirty="0">
                <a:solidFill>
                  <a:srgbClr val="000000"/>
                </a:solidFill>
                <a:effectLst/>
                <a:ea typeface="Calibri" panose="020F0502020204030204" pitchFamily="34" charset="0"/>
                <a:cs typeface="Arial" panose="020B0604020202020204" pitchFamily="34" charset="0"/>
              </a:rPr>
              <a:t>tatürküm iğilmiş vatan haritasına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Görmedim tunç yüzünde böylesine geceler</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Atatürk neylesin memleketin yarasına</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Uçup gitmiş elinden eski makbul çareler</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Nerde İstiklâl  Harbinin o mutlu günleri</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Türlü düşmana karşı kazanılan zaferi</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Hiç sanmam öyle ağarsın bit daha tan yeri</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Atatürküm ben ölecek adam değildim der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Git hemşerim git kardeşim toprağına yüz sür</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Odur karşı kıyıdan  cümlemizini düşünür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Resimlerinde bile melûl mahzun görünür </a:t>
            </a:r>
            <a:endParaRPr lang="el-CY" sz="1200" dirty="0">
              <a:effectLst/>
              <a:ea typeface="Calibri" panose="020F0502020204030204" pitchFamily="34" charset="0"/>
              <a:cs typeface="Arial" panose="020B0604020202020204" pitchFamily="34" charset="0"/>
            </a:endParaRPr>
          </a:p>
          <a:p>
            <a:pPr marL="179705" marR="179705" algn="just">
              <a:lnSpc>
                <a:spcPct val="107000"/>
              </a:lnSpc>
              <a:spcAft>
                <a:spcPts val="800"/>
              </a:spcAft>
              <a:buNone/>
            </a:pPr>
            <a:r>
              <a:rPr lang="tr-TR" sz="1200" b="0" dirty="0">
                <a:solidFill>
                  <a:srgbClr val="000000"/>
                </a:solidFill>
                <a:effectLst/>
                <a:ea typeface="Calibri" panose="020F0502020204030204" pitchFamily="34" charset="0"/>
                <a:cs typeface="Arial" panose="020B0604020202020204" pitchFamily="34" charset="0"/>
              </a:rPr>
              <a:t>Atatürküm kabrinde rahat uyumak ister (Gültekin Samanoğlu,1988:104)</a:t>
            </a:r>
            <a:endParaRPr lang="el-CY" sz="1200" dirty="0">
              <a:effectLst/>
              <a:ea typeface="Calibri" panose="020F0502020204030204" pitchFamily="34" charset="0"/>
              <a:cs typeface="Arial" panose="020B0604020202020204" pitchFamily="34" charset="0"/>
            </a:endParaRPr>
          </a:p>
        </p:txBody>
      </p:sp>
      <p:pic>
        <p:nvPicPr>
          <p:cNvPr id="8194" name="Picture 2" descr="Cahit Sıtkı Tarancı | Şiirce">
            <a:extLst>
              <a:ext uri="{FF2B5EF4-FFF2-40B4-BE49-F238E27FC236}">
                <a16:creationId xmlns:a16="http://schemas.microsoft.com/office/drawing/2014/main" id="{AB9238B7-9F86-5777-66AE-96BE4164FE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4124" y="1186912"/>
            <a:ext cx="4870676" cy="4484176"/>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56693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128</TotalTime>
  <Words>2886</Words>
  <Application>Microsoft Office PowerPoint</Application>
  <PresentationFormat>Ευρεία οθόνη</PresentationFormat>
  <Paragraphs>257</Paragraphs>
  <Slides>22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Aptos</vt:lpstr>
      <vt:lpstr>Aptos Display</vt:lpstr>
      <vt:lpstr>Arial</vt:lpstr>
      <vt:lpstr>Calibri</vt:lpstr>
      <vt:lpstr>Segoe UI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25</cp:revision>
  <dcterms:created xsi:type="dcterms:W3CDTF">2026-01-19T12:41:24Z</dcterms:created>
  <dcterms:modified xsi:type="dcterms:W3CDTF">2026-01-27T19:44:10Z</dcterms:modified>
</cp:coreProperties>
</file>