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50" r:id="rId5"/>
    <p:sldId id="551" r:id="rId6"/>
    <p:sldId id="556" r:id="rId7"/>
    <p:sldId id="568" r:id="rId8"/>
    <p:sldId id="567" r:id="rId9"/>
    <p:sldId id="566" r:id="rId10"/>
    <p:sldId id="552" r:id="rId11"/>
    <p:sldId id="553" r:id="rId12"/>
    <p:sldId id="557" r:id="rId13"/>
    <p:sldId id="555" r:id="rId14"/>
    <p:sldId id="440" r:id="rId15"/>
    <p:sldId id="463" r:id="rId16"/>
    <p:sldId id="560" r:id="rId17"/>
    <p:sldId id="561" r:id="rId18"/>
    <p:sldId id="562" r:id="rId19"/>
    <p:sldId id="563" r:id="rId20"/>
    <p:sldId id="564" r:id="rId21"/>
    <p:sldId id="565" r:id="rId22"/>
    <p:sldId id="548" r:id="rId23"/>
    <p:sldId id="549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2/2/2026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42. Ενδιάμεση Διαγνωστική Αξιολόγηση στην Ελληνομάθεια για παιδιά με Μεταναστευτική Βιογραφία  28 Ιανουαρίου 2025 –Ανατροφοδότηση-ΜΕΡΟΣ Α_ΕΡΩΤΗΜΑ 2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4F21FA36-5E04-45EA-990F-B3B3B4F3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31264" r="3836" b="43275"/>
          <a:stretch/>
        </p:blipFill>
        <p:spPr>
          <a:xfrm>
            <a:off x="1587062" y="441434"/>
            <a:ext cx="9543393" cy="568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3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D31CF737-4B1D-4824-B1CC-A5BD6CF8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55520" r="3836" b="7126"/>
          <a:stretch/>
        </p:blipFill>
        <p:spPr>
          <a:xfrm>
            <a:off x="404648" y="525517"/>
            <a:ext cx="9511724" cy="5854262"/>
          </a:xfrm>
          <a:prstGeom prst="rect">
            <a:avLst/>
          </a:prstGeom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4222F10-9A85-4962-9B3F-77B8574831FB}"/>
              </a:ext>
            </a:extLst>
          </p:cNvPr>
          <p:cNvSpPr/>
          <p:nvPr/>
        </p:nvSpPr>
        <p:spPr>
          <a:xfrm>
            <a:off x="8823433" y="2427893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7DA76D3-7EE0-435F-818F-97876B2147C9}"/>
              </a:ext>
            </a:extLst>
          </p:cNvPr>
          <p:cNvSpPr/>
          <p:nvPr/>
        </p:nvSpPr>
        <p:spPr>
          <a:xfrm>
            <a:off x="8823433" y="2822030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BCDB4BD-8BD7-4C2D-A6A0-C95A4A1086E8}"/>
              </a:ext>
            </a:extLst>
          </p:cNvPr>
          <p:cNvSpPr/>
          <p:nvPr/>
        </p:nvSpPr>
        <p:spPr>
          <a:xfrm>
            <a:off x="8865474" y="3605051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CD0F6BC4-C9A1-41E0-91A7-9CF27C68AC4D}"/>
              </a:ext>
            </a:extLst>
          </p:cNvPr>
          <p:cNvSpPr/>
          <p:nvPr/>
        </p:nvSpPr>
        <p:spPr>
          <a:xfrm>
            <a:off x="8865474" y="3962403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19EC4BB-9B92-4734-9B8C-DDD7E6839A0E}"/>
              </a:ext>
            </a:extLst>
          </p:cNvPr>
          <p:cNvSpPr/>
          <p:nvPr/>
        </p:nvSpPr>
        <p:spPr>
          <a:xfrm>
            <a:off x="8823433" y="4435368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956E404-E5A6-4274-89AF-6D7C2619CC2E}"/>
              </a:ext>
            </a:extLst>
          </p:cNvPr>
          <p:cNvSpPr/>
          <p:nvPr/>
        </p:nvSpPr>
        <p:spPr>
          <a:xfrm>
            <a:off x="8865474" y="4813740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4AC39A2-E5A7-4D06-B703-5934645BC43F}"/>
              </a:ext>
            </a:extLst>
          </p:cNvPr>
          <p:cNvSpPr/>
          <p:nvPr/>
        </p:nvSpPr>
        <p:spPr>
          <a:xfrm>
            <a:off x="8865475" y="5260428"/>
            <a:ext cx="525518" cy="33633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27714E5F-71BD-4EFF-9DCC-6C1A9456B624}"/>
              </a:ext>
            </a:extLst>
          </p:cNvPr>
          <p:cNvCxnSpPr/>
          <p:nvPr/>
        </p:nvCxnSpPr>
        <p:spPr>
          <a:xfrm>
            <a:off x="1187669" y="2690648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F92AEA52-8F36-43FA-971E-C3E5CEF103ED}"/>
              </a:ext>
            </a:extLst>
          </p:cNvPr>
          <p:cNvCxnSpPr/>
          <p:nvPr/>
        </p:nvCxnSpPr>
        <p:spPr>
          <a:xfrm>
            <a:off x="1266496" y="4671850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2C6B22C0-BF1B-4FF3-B1E4-5035876F474C}"/>
              </a:ext>
            </a:extLst>
          </p:cNvPr>
          <p:cNvCxnSpPr/>
          <p:nvPr/>
        </p:nvCxnSpPr>
        <p:spPr>
          <a:xfrm>
            <a:off x="1487213" y="3878319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C5DE86C5-7EB9-482A-A833-A4287B774429}"/>
              </a:ext>
            </a:extLst>
          </p:cNvPr>
          <p:cNvCxnSpPr/>
          <p:nvPr/>
        </p:nvCxnSpPr>
        <p:spPr>
          <a:xfrm>
            <a:off x="3442138" y="3132084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3F8EB86D-AD9A-4E95-8FA0-C47BB503A371}"/>
              </a:ext>
            </a:extLst>
          </p:cNvPr>
          <p:cNvCxnSpPr/>
          <p:nvPr/>
        </p:nvCxnSpPr>
        <p:spPr>
          <a:xfrm>
            <a:off x="1187669" y="5044967"/>
            <a:ext cx="96695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FF318441-F20D-416C-A7DB-839F0E71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72" y="3547243"/>
            <a:ext cx="2176228" cy="27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Φυσαλίδα ομιλίας: Ορθογώνιο με στρογγυλεμένες γωνίες 17">
            <a:extLst>
              <a:ext uri="{FF2B5EF4-FFF2-40B4-BE49-F238E27FC236}">
                <a16:creationId xmlns:a16="http://schemas.microsoft.com/office/drawing/2014/main" id="{D93ED876-C217-460F-BFB6-105DF3C9995D}"/>
              </a:ext>
            </a:extLst>
          </p:cNvPr>
          <p:cNvSpPr/>
          <p:nvPr/>
        </p:nvSpPr>
        <p:spPr>
          <a:xfrm>
            <a:off x="9659007" y="409903"/>
            <a:ext cx="2532993" cy="2270238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Κάθε πρότασή μου  είχε ρήμα;</a:t>
            </a:r>
          </a:p>
        </p:txBody>
      </p:sp>
    </p:spTree>
    <p:extLst>
      <p:ext uri="{BB962C8B-B14F-4D97-AF65-F5344CB8AC3E}">
        <p14:creationId xmlns:p14="http://schemas.microsoft.com/office/powerpoint/2010/main" val="399829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C9AABEA-B179-4640-B9AC-6A034D6F1023}"/>
              </a:ext>
            </a:extLst>
          </p:cNvPr>
          <p:cNvSpPr/>
          <p:nvPr/>
        </p:nvSpPr>
        <p:spPr>
          <a:xfrm>
            <a:off x="1236195" y="235732"/>
            <a:ext cx="3398866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Αρχίζει η ώρα 7.  </a:t>
            </a:r>
          </a:p>
        </p:txBody>
      </p:sp>
      <p:pic>
        <p:nvPicPr>
          <p:cNvPr id="4098" name="Picture 2" descr="Clock Seven Stock Illustrations – 5,471 Clock Seven Stock Illustrations,  Vectors &amp; Clipart - Dreamstime">
            <a:extLst>
              <a:ext uri="{FF2B5EF4-FFF2-40B4-BE49-F238E27FC236}">
                <a16:creationId xmlns:a16="http://schemas.microsoft.com/office/drawing/2014/main" id="{73E5C675-4893-4D96-B0AE-7529C1F3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03" y="1873962"/>
            <a:ext cx="1428914" cy="14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λλιτέχνες που παίζουν μουσικά όργανα και τραγουδούν στη σκηνή. Σετ  μουσικών σε συναυλία, καρτούν διανυσματικοί χαρακτήρες Διανυσματική  απεικόνιση - εικονογραφία από : 84980058">
            <a:extLst>
              <a:ext uri="{FF2B5EF4-FFF2-40B4-BE49-F238E27FC236}">
                <a16:creationId xmlns:a16="http://schemas.microsoft.com/office/drawing/2014/main" id="{DAA48707-9221-4B60-9740-BD9DE16A4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6"/>
          <a:stretch/>
        </p:blipFill>
        <p:spPr bwMode="auto">
          <a:xfrm>
            <a:off x="473459" y="2017987"/>
            <a:ext cx="2143125" cy="11162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>
            <a:extLst>
              <a:ext uri="{FF2B5EF4-FFF2-40B4-BE49-F238E27FC236}">
                <a16:creationId xmlns:a16="http://schemas.microsoft.com/office/drawing/2014/main" id="{3E9FF925-E03B-43CE-9C78-677A528BFF95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1261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692BB32-B2DB-40DB-BFA9-AC91D931C3F8}"/>
              </a:ext>
            </a:extLst>
          </p:cNvPr>
          <p:cNvCxnSpPr>
            <a:cxnSpLocks/>
          </p:cNvCxnSpPr>
          <p:nvPr/>
        </p:nvCxnSpPr>
        <p:spPr>
          <a:xfrm>
            <a:off x="4729655" y="0"/>
            <a:ext cx="126124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FEE5795-5407-42AD-86CB-0FDD27EF8EE2}"/>
              </a:ext>
            </a:extLst>
          </p:cNvPr>
          <p:cNvCxnSpPr>
            <a:cxnSpLocks/>
          </p:cNvCxnSpPr>
          <p:nvPr/>
        </p:nvCxnSpPr>
        <p:spPr>
          <a:xfrm>
            <a:off x="8397765" y="63062"/>
            <a:ext cx="126124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Theater clipart Vectors - Download Free High-Quality Vectors from Freepik |  Freepik">
            <a:extLst>
              <a:ext uri="{FF2B5EF4-FFF2-40B4-BE49-F238E27FC236}">
                <a16:creationId xmlns:a16="http://schemas.microsoft.com/office/drawing/2014/main" id="{7B45402E-51FE-4E86-8029-C3BB54F1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88" y="89832"/>
            <a:ext cx="1862959" cy="18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Διάνυσμα εισιτήρια. Κοντινό πλάνο το Top View. Παρτυ, ταινία, Φεστιβάλ  εισόδου. Απομονωθεί καρτούν επίπεδη απεικόνιση Διάνυσμα από ©pikepicture  236197134">
            <a:extLst>
              <a:ext uri="{FF2B5EF4-FFF2-40B4-BE49-F238E27FC236}">
                <a16:creationId xmlns:a16="http://schemas.microsoft.com/office/drawing/2014/main" id="{282F1CF1-35E7-46C5-952F-12BC700FD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 bwMode="auto">
          <a:xfrm>
            <a:off x="8851186" y="462538"/>
            <a:ext cx="3262478" cy="29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and holding 5 euro banknote cash paper money cartoon vector drawing  illustration | Premium Vector">
            <a:extLst>
              <a:ext uri="{FF2B5EF4-FFF2-40B4-BE49-F238E27FC236}">
                <a16:creationId xmlns:a16="http://schemas.microsoft.com/office/drawing/2014/main" id="{18F06668-C318-41F3-B3E8-308ACB3A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710" y="5503292"/>
            <a:ext cx="2271709" cy="11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ακούω png | PNGEgg">
            <a:extLst>
              <a:ext uri="{FF2B5EF4-FFF2-40B4-BE49-F238E27FC236}">
                <a16:creationId xmlns:a16="http://schemas.microsoft.com/office/drawing/2014/main" id="{A2E0E256-B671-43D2-8261-4C476B587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08" y="4030963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frican Child Singer Cartoon Illustration Stock Vector (Royalty Free)  652408729 | Shutterstock">
            <a:extLst>
              <a:ext uri="{FF2B5EF4-FFF2-40B4-BE49-F238E27FC236}">
                <a16:creationId xmlns:a16="http://schemas.microsoft.com/office/drawing/2014/main" id="{9BDAC80C-A71B-4153-AC14-8114B6E27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5602177" y="4313184"/>
            <a:ext cx="2066925" cy="198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πλατεία Στοκ Εικονογραφήσεις, Vectors, &amp; Clipart – (44,279 Στοκ  Εικονογραφήσεις)">
            <a:extLst>
              <a:ext uri="{FF2B5EF4-FFF2-40B4-BE49-F238E27FC236}">
                <a16:creationId xmlns:a16="http://schemas.microsoft.com/office/drawing/2014/main" id="{362BDA76-C5E6-42A6-BE92-331C985E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31" y="3796714"/>
            <a:ext cx="1832087" cy="14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10 Euro Money Banknote Cartoon Vector: Vector στοκ (χωρίς δικαιώματα)  2099481259 | Shutterstock">
            <a:extLst>
              <a:ext uri="{FF2B5EF4-FFF2-40B4-BE49-F238E27FC236}">
                <a16:creationId xmlns:a16="http://schemas.microsoft.com/office/drawing/2014/main" id="{DE1D9DB5-AF62-46F2-B7DA-692EEFFC0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b="30938"/>
          <a:stretch/>
        </p:blipFill>
        <p:spPr bwMode="auto">
          <a:xfrm>
            <a:off x="9763199" y="104530"/>
            <a:ext cx="1796048" cy="84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B75B5486-8B6A-4AA7-87DF-63E78DD435A2}"/>
              </a:ext>
            </a:extLst>
          </p:cNvPr>
          <p:cNvSpPr/>
          <p:nvPr/>
        </p:nvSpPr>
        <p:spPr>
          <a:xfrm>
            <a:off x="105594" y="235732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2F7D72AF-C7CD-41BE-8BF4-5CC832AFAFFF}"/>
              </a:ext>
            </a:extLst>
          </p:cNvPr>
          <p:cNvSpPr/>
          <p:nvPr/>
        </p:nvSpPr>
        <p:spPr>
          <a:xfrm>
            <a:off x="8744607" y="3658162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98D9F364-3DB1-44AA-823E-A799E880552E}"/>
              </a:ext>
            </a:extLst>
          </p:cNvPr>
          <p:cNvSpPr/>
          <p:nvPr/>
        </p:nvSpPr>
        <p:spPr>
          <a:xfrm>
            <a:off x="4950373" y="3606369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C6D81E0F-45D1-43E7-97E1-93ACA3C21DAD}"/>
              </a:ext>
            </a:extLst>
          </p:cNvPr>
          <p:cNvSpPr/>
          <p:nvPr/>
        </p:nvSpPr>
        <p:spPr>
          <a:xfrm>
            <a:off x="186558" y="3550696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581CD671-5CDA-49E1-A120-9B687CCC51C9}"/>
              </a:ext>
            </a:extLst>
          </p:cNvPr>
          <p:cNvSpPr/>
          <p:nvPr/>
        </p:nvSpPr>
        <p:spPr>
          <a:xfrm>
            <a:off x="8665569" y="126125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30" name="Οβάλ 29">
            <a:extLst>
              <a:ext uri="{FF2B5EF4-FFF2-40B4-BE49-F238E27FC236}">
                <a16:creationId xmlns:a16="http://schemas.microsoft.com/office/drawing/2014/main" id="{15A70A4B-D77D-4345-8E64-008D5C9B2387}"/>
              </a:ext>
            </a:extLst>
          </p:cNvPr>
          <p:cNvSpPr/>
          <p:nvPr/>
        </p:nvSpPr>
        <p:spPr>
          <a:xfrm>
            <a:off x="5053462" y="194237"/>
            <a:ext cx="955950" cy="896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pic>
        <p:nvPicPr>
          <p:cNvPr id="1026" name="Picture 2" descr="Ένα μικρό καρτούν αγόρι βοηθάει τον φίλο του Διανυσματική απεικόνιση -  εικονογραφία: 301349679">
            <a:extLst>
              <a:ext uri="{FF2B5EF4-FFF2-40B4-BE49-F238E27FC236}">
                <a16:creationId xmlns:a16="http://schemas.microsoft.com/office/drawing/2014/main" id="{0C20B37D-BE35-410F-FF3A-4E800848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091" y="1900916"/>
            <a:ext cx="1354835" cy="1539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ολύχρωμοι χαρούμενοι άνθρωποι κινουμένων σχεδίων. Μεγάλη: Vector στοκ  (χωρίς δικαιώματα) 1564329556 | Shutterstock">
            <a:extLst>
              <a:ext uri="{FF2B5EF4-FFF2-40B4-BE49-F238E27FC236}">
                <a16:creationId xmlns:a16="http://schemas.microsoft.com/office/drawing/2014/main" id="{3092630D-AFB5-DD71-846A-53DFBB786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9" r="21543" b="46477"/>
          <a:stretch>
            <a:fillRect/>
          </a:stretch>
        </p:blipFill>
        <p:spPr bwMode="auto">
          <a:xfrm>
            <a:off x="5029928" y="1849041"/>
            <a:ext cx="1738338" cy="1539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8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D31CF737-4B1D-4824-B1CC-A5BD6CF86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55520" r="3836" b="7126"/>
          <a:stretch/>
        </p:blipFill>
        <p:spPr>
          <a:xfrm>
            <a:off x="404648" y="441434"/>
            <a:ext cx="9511724" cy="58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9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εισιτήριο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Διάνυσμα εισιτήρια. Κοντινό πλάνο το Top View. Παρτυ, ταινία, Φεστιβάλ  εισόδου. Απομονωθεί καρτούν επίπεδη απεικόνιση Διάνυσμα από ©pikepicture  236197134">
            <a:extLst>
              <a:ext uri="{FF2B5EF4-FFF2-40B4-BE49-F238E27FC236}">
                <a16:creationId xmlns:a16="http://schemas.microsoft.com/office/drawing/2014/main" id="{4F7DF317-5D56-4094-88E8-D3A6A423D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9"/>
          <a:stretch/>
        </p:blipFill>
        <p:spPr bwMode="auto">
          <a:xfrm>
            <a:off x="5613999" y="2448993"/>
            <a:ext cx="3262478" cy="29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θέατρο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ater clipart Vectors - Download Free High-Quality Vectors from Freepik |  Freepik">
            <a:extLst>
              <a:ext uri="{FF2B5EF4-FFF2-40B4-BE49-F238E27FC236}">
                <a16:creationId xmlns:a16="http://schemas.microsoft.com/office/drawing/2014/main" id="{43485315-0876-4956-A830-E75AC543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10" y="25361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2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πλατεία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Πλατεία Ελευθερίας: Ένα στολίδι στη Λευκωσία από το αρχιτεκτονικό γραφείο  της Ζάχα Χαντίντ| travel.gr">
            <a:extLst>
              <a:ext uri="{FF2B5EF4-FFF2-40B4-BE49-F238E27FC236}">
                <a16:creationId xmlns:a16="http://schemas.microsoft.com/office/drawing/2014/main" id="{8FBBCF05-1426-46E9-A048-502DEEE7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92" y="1882788"/>
            <a:ext cx="6374797" cy="42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7200" b="1" dirty="0"/>
              <a:t>ο τραγουδιστής  </a:t>
            </a:r>
            <a:endParaRPr lang="en-US" sz="72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325372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artoon singer Images - Free Download on Freepik">
            <a:extLst>
              <a:ext uri="{FF2B5EF4-FFF2-40B4-BE49-F238E27FC236}">
                <a16:creationId xmlns:a16="http://schemas.microsoft.com/office/drawing/2014/main" id="{B7C26D71-B48F-437C-A746-7C4D6DCA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05" y="2058550"/>
            <a:ext cx="3856804" cy="39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πληρώνω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Άνδρα καρτούν που πληρώνουν απρόθυμα Διάνυσμα από ©ronleishman 13942241">
            <a:extLst>
              <a:ext uri="{FF2B5EF4-FFF2-40B4-BE49-F238E27FC236}">
                <a16:creationId xmlns:a16="http://schemas.microsoft.com/office/drawing/2014/main" id="{F1D6792F-909A-44C5-B0F1-05518669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39" y="2210786"/>
            <a:ext cx="3924135" cy="38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47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4" name="Picture 2" descr="10 μυστικά για τα διαγωνίσματα. - Πραξη και Πρόοδος">
            <a:extLst>
              <a:ext uri="{FF2B5EF4-FFF2-40B4-BE49-F238E27FC236}">
                <a16:creationId xmlns:a16="http://schemas.microsoft.com/office/drawing/2014/main" id="{76ED16C7-B432-400F-8356-0DB4B3B7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0" y="1884003"/>
            <a:ext cx="3713600" cy="39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30 ΛΕΠΤΑ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FA7EFE86-AA38-4C6E-9751-E676F826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63" y="4491031"/>
            <a:ext cx="1093411" cy="1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FB5116F-D325-4923-A1DC-2A1C21367D2B}"/>
              </a:ext>
            </a:extLst>
          </p:cNvPr>
          <p:cNvSpPr/>
          <p:nvPr/>
        </p:nvSpPr>
        <p:spPr>
          <a:xfrm>
            <a:off x="5527121" y="1843245"/>
            <a:ext cx="5562602" cy="22915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τον </a:t>
            </a:r>
            <a:r>
              <a:rPr lang="el-GR" sz="4000" u="sng" dirty="0">
                <a:solidFill>
                  <a:schemeClr val="tx1"/>
                </a:solidFill>
              </a:rPr>
              <a:t>αριθμό</a:t>
            </a:r>
            <a:r>
              <a:rPr lang="el-GR" sz="40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pic>
        <p:nvPicPr>
          <p:cNvPr id="2050" name="Picture 2" descr="ΜΑΘΗΜΑΤΙΚΑ (Παραγοντοποίηση φυσικών αριθμών) – Ταξίδι στη γνώση">
            <a:extLst>
              <a:ext uri="{FF2B5EF4-FFF2-40B4-BE49-F238E27FC236}">
                <a16:creationId xmlns:a16="http://schemas.microsoft.com/office/drawing/2014/main" id="{08831CC5-8C7E-421B-A16F-22D64088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69" y="4406949"/>
            <a:ext cx="3926061" cy="224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umber counting kids - 97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248A512D-5F12-49D7-BDF7-B5197250D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/>
        </p:blipFill>
        <p:spPr bwMode="auto">
          <a:xfrm>
            <a:off x="7538542" y="4686376"/>
            <a:ext cx="1572831" cy="12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τραγουδάω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τραγουδήστε Στοκ Εικονογραφήσεις, Vectors, &amp; Clipart – (127,947 Στοκ  Εικονογραφήσεις)">
            <a:extLst>
              <a:ext uri="{FF2B5EF4-FFF2-40B4-BE49-F238E27FC236}">
                <a16:creationId xmlns:a16="http://schemas.microsoft.com/office/drawing/2014/main" id="{F1E16187-EEBA-4051-B4E3-9A5CC861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73659"/>
            <a:ext cx="3468414" cy="34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6" y="281042"/>
            <a:ext cx="8313682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χορεύω  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χορευτής Στοκ Εικονογραφήσεις, Vectors, &amp; Clipart – (109,262 Στοκ  Εικονογραφήσεις)">
            <a:extLst>
              <a:ext uri="{FF2B5EF4-FFF2-40B4-BE49-F238E27FC236}">
                <a16:creationId xmlns:a16="http://schemas.microsoft.com/office/drawing/2014/main" id="{5E273093-01DE-4255-8302-25C1AAAD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8441"/>
            <a:ext cx="3109255" cy="45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4F21FA36-5E04-45EA-990F-B3B3B4F30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11647" r="3836" b="7126"/>
          <a:stretch/>
        </p:blipFill>
        <p:spPr>
          <a:xfrm>
            <a:off x="903890" y="578069"/>
            <a:ext cx="4887310" cy="6121480"/>
          </a:xfrm>
          <a:prstGeom prst="rect">
            <a:avLst/>
          </a:prstGeom>
        </p:spPr>
      </p:pic>
      <p:pic>
        <p:nvPicPr>
          <p:cNvPr id="307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6E1FBFAC-BB1F-49FB-B11F-F7015601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95" y="2132284"/>
            <a:ext cx="3991632" cy="42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FB21B093-948F-4FD2-B016-DF5B487477D0}"/>
              </a:ext>
            </a:extLst>
          </p:cNvPr>
          <p:cNvSpPr/>
          <p:nvPr/>
        </p:nvSpPr>
        <p:spPr>
          <a:xfrm>
            <a:off x="6547945" y="115614"/>
            <a:ext cx="4172607" cy="1576551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Τι έπρεπε να κάνω;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1DAD5DA-6577-4A23-9A04-8E6521C87950}"/>
              </a:ext>
            </a:extLst>
          </p:cNvPr>
          <p:cNvSpPr/>
          <p:nvPr/>
        </p:nvSpPr>
        <p:spPr>
          <a:xfrm flipH="1">
            <a:off x="5276193" y="4782207"/>
            <a:ext cx="189186" cy="191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620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2FC48BB5-4BC5-4236-B90F-26CA5877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23068" r="3836" b="66664"/>
          <a:stretch/>
        </p:blipFill>
        <p:spPr>
          <a:xfrm>
            <a:off x="2196662" y="397016"/>
            <a:ext cx="5812221" cy="1545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Cartoon Stop Sign Stock Illustrations – 35,380 Cartoon Stop Sign Stock  Illustrations, Vectors &amp; Clipart - Dreamstime">
            <a:extLst>
              <a:ext uri="{FF2B5EF4-FFF2-40B4-BE49-F238E27FC236}">
                <a16:creationId xmlns:a16="http://schemas.microsoft.com/office/drawing/2014/main" id="{E8306021-35A3-44AB-92B4-9ED62286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5" y="223832"/>
            <a:ext cx="1093411" cy="18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7E79E95-1B91-41B6-B8F4-14BB65E76975}"/>
              </a:ext>
            </a:extLst>
          </p:cNvPr>
          <p:cNvSpPr/>
          <p:nvPr/>
        </p:nvSpPr>
        <p:spPr>
          <a:xfrm>
            <a:off x="8365083" y="1024009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σωστές  απαντήσεις </a:t>
            </a:r>
          </a:p>
        </p:txBody>
      </p:sp>
      <p:pic>
        <p:nvPicPr>
          <p:cNvPr id="1026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17CC37BE-B18E-4F34-BB13-167E19B9E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68027" y="4959954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266FCC20-5E53-4138-8497-77FFBB911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4383142" y="5624058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B5AD9EDF-5BCF-4086-A45C-88A6A2D20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7300090" y="4959954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E298E8F4-FE25-4104-BE4A-625E4252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68027" y="3909541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26EBE63F-4272-47A3-A8B2-1A7338DEA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7309943" y="3870020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E3C273E0-DED4-4450-9283-8E3790296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7309943" y="2780086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4921D012-44A1-4489-A65D-CFEE5F303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72625" y="2780086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BE590957-7CF7-4A15-A01C-F754CDF09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4369676" y="4437371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47C15B9-E5AB-4B03-B2CA-2630A02D5DDF}"/>
              </a:ext>
            </a:extLst>
          </p:cNvPr>
          <p:cNvSpPr/>
          <p:nvPr/>
        </p:nvSpPr>
        <p:spPr>
          <a:xfrm>
            <a:off x="3139801" y="2397811"/>
            <a:ext cx="3925941" cy="178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Δεν πρέπει  να τις χρησιμοποιήσετε</a:t>
            </a:r>
          </a:p>
        </p:txBody>
      </p:sp>
      <p:pic>
        <p:nvPicPr>
          <p:cNvPr id="15" name="Εικόνα 14" descr="Εικόνα που περιέχει κείμενο, στιγμιότυπο οθόνης, γραμματοσειρά, έγγραφο&#10;&#10;Περιγραφή που δημιουργήθηκε αυτόματα">
            <a:extLst>
              <a:ext uri="{FF2B5EF4-FFF2-40B4-BE49-F238E27FC236}">
                <a16:creationId xmlns:a16="http://schemas.microsoft.com/office/drawing/2014/main" id="{92524B85-BD80-4B24-A385-DFD310527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t="56431" r="3836" b="7126"/>
          <a:stretch/>
        </p:blipFill>
        <p:spPr>
          <a:xfrm>
            <a:off x="199039" y="2638450"/>
            <a:ext cx="2813980" cy="3083570"/>
          </a:xfrm>
          <a:prstGeom prst="rect">
            <a:avLst/>
          </a:prstGeo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C88AD947-EC82-42A5-A648-70BC8BDFE154}"/>
              </a:ext>
            </a:extLst>
          </p:cNvPr>
          <p:cNvSpPr/>
          <p:nvPr/>
        </p:nvSpPr>
        <p:spPr>
          <a:xfrm>
            <a:off x="2669299" y="3379076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957B2B3-3320-4BD4-9394-964212A4D6A0}"/>
              </a:ext>
            </a:extLst>
          </p:cNvPr>
          <p:cNvSpPr/>
          <p:nvPr/>
        </p:nvSpPr>
        <p:spPr>
          <a:xfrm>
            <a:off x="2679153" y="5087007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2CE54EC7-8861-427E-BCC2-62982A6C1D90}"/>
              </a:ext>
            </a:extLst>
          </p:cNvPr>
          <p:cNvSpPr/>
          <p:nvPr/>
        </p:nvSpPr>
        <p:spPr>
          <a:xfrm>
            <a:off x="2679153" y="4435873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A4953CF5-A906-4898-BCDC-4EF74C78071C}"/>
              </a:ext>
            </a:extLst>
          </p:cNvPr>
          <p:cNvSpPr/>
          <p:nvPr/>
        </p:nvSpPr>
        <p:spPr>
          <a:xfrm>
            <a:off x="2665109" y="4647224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FACDEAD-93E2-47D8-8F93-69979A595AA0}"/>
              </a:ext>
            </a:extLst>
          </p:cNvPr>
          <p:cNvSpPr/>
          <p:nvPr/>
        </p:nvSpPr>
        <p:spPr>
          <a:xfrm>
            <a:off x="2646964" y="4858575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757D95AB-276C-4F69-8D37-C13612AE7618}"/>
              </a:ext>
            </a:extLst>
          </p:cNvPr>
          <p:cNvSpPr/>
          <p:nvPr/>
        </p:nvSpPr>
        <p:spPr>
          <a:xfrm>
            <a:off x="2665110" y="3590427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FDB6378E-98E5-4D00-A02F-7A651A9863A0}"/>
              </a:ext>
            </a:extLst>
          </p:cNvPr>
          <p:cNvSpPr/>
          <p:nvPr/>
        </p:nvSpPr>
        <p:spPr>
          <a:xfrm>
            <a:off x="2665109" y="3789762"/>
            <a:ext cx="169478" cy="206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02C092ED-2088-4DC2-A33B-7D9A122260E7}"/>
              </a:ext>
            </a:extLst>
          </p:cNvPr>
          <p:cNvSpPr/>
          <p:nvPr/>
        </p:nvSpPr>
        <p:spPr>
          <a:xfrm>
            <a:off x="2640067" y="4207441"/>
            <a:ext cx="204951" cy="1340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13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28181"/>
              </p:ext>
            </p:extLst>
          </p:nvPr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07260"/>
              </p:ext>
            </p:extLst>
          </p:nvPr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</p:spTree>
    <p:extLst>
      <p:ext uri="{BB962C8B-B14F-4D97-AF65-F5344CB8AC3E}">
        <p14:creationId xmlns:p14="http://schemas.microsoft.com/office/powerpoint/2010/main" val="288894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/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950291"/>
              </p:ext>
            </p:extLst>
          </p:nvPr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ym typeface="Wingdings" panose="05000000000000000000" pitchFamily="2" charset="2"/>
                        </a:rPr>
                        <a:t>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 </a:t>
                      </a:r>
                      <a:r>
                        <a:rPr lang="el-GR" dirty="0">
                          <a:sym typeface="Wingdings" panose="05000000000000000000" pitchFamily="2" charset="2"/>
                        </a:rPr>
                        <a:t>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pic>
        <p:nvPicPr>
          <p:cNvPr id="9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C598FE7A-7B77-4063-9190-021680C31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9827488" y="5194116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8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/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/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27FE7B56-13F0-40E8-A9B3-592D20FEBC70}"/>
              </a:ext>
            </a:extLst>
          </p:cNvPr>
          <p:cNvCxnSpPr/>
          <p:nvPr/>
        </p:nvCxnSpPr>
        <p:spPr>
          <a:xfrm>
            <a:off x="4151586" y="4109545"/>
            <a:ext cx="777766" cy="7462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4FF5955-C19E-4FD2-9D77-7B8C94FDE9D4}"/>
              </a:ext>
            </a:extLst>
          </p:cNvPr>
          <p:cNvCxnSpPr>
            <a:cxnSpLocks/>
          </p:cNvCxnSpPr>
          <p:nvPr/>
        </p:nvCxnSpPr>
        <p:spPr>
          <a:xfrm flipV="1">
            <a:off x="4151586" y="3959015"/>
            <a:ext cx="777766" cy="8967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3950D015-8FC6-47A1-81C6-653AD6511247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940826" y="4450050"/>
            <a:ext cx="866504" cy="1060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D132DD67-4FF7-4824-B29C-43C50B2FE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b="12363"/>
          <a:stretch/>
        </p:blipFill>
        <p:spPr bwMode="auto">
          <a:xfrm>
            <a:off x="9827488" y="5435854"/>
            <a:ext cx="2076450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DA3BC2D-A6F5-4F34-BB3C-164F448213FC}"/>
              </a:ext>
            </a:extLst>
          </p:cNvPr>
          <p:cNvSpPr/>
          <p:nvPr/>
        </p:nvSpPr>
        <p:spPr>
          <a:xfrm>
            <a:off x="923759" y="30930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Παράδειγμα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5D4EE7D-E3A9-41C6-8D33-9143A48DB54A}"/>
              </a:ext>
            </a:extLst>
          </p:cNvPr>
          <p:cNvSpPr/>
          <p:nvPr/>
        </p:nvSpPr>
        <p:spPr>
          <a:xfrm>
            <a:off x="923758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Πρώτος πίνακας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9CA6E97-6212-4DD7-A554-E9817665B5FE}"/>
              </a:ext>
            </a:extLst>
          </p:cNvPr>
          <p:cNvSpPr/>
          <p:nvPr/>
        </p:nvSpPr>
        <p:spPr>
          <a:xfrm>
            <a:off x="4702227" y="1975195"/>
            <a:ext cx="3373821" cy="13374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Δεύτερος πίνακας</a:t>
            </a:r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id="{CC24BA24-0FA9-46E9-8C19-E2AB02499CA1}"/>
              </a:ext>
            </a:extLst>
          </p:cNvPr>
          <p:cNvGraphicFramePr>
            <a:graphicFrameLocks noGrp="1"/>
          </p:cNvGraphicFramePr>
          <p:nvPr/>
        </p:nvGraphicFramePr>
        <p:xfrm>
          <a:off x="923758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221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3043345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Η μαμά μου είναι 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 μπαμπάς μου είναι 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 σχολείο μου είναι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2FDE204-CC49-4F9F-9BCE-70BEE455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86095"/>
              </p:ext>
            </p:extLst>
          </p:nvPr>
        </p:nvGraphicFramePr>
        <p:xfrm>
          <a:off x="4807330" y="3893790"/>
          <a:ext cx="362256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1649">
                  <a:extLst>
                    <a:ext uri="{9D8B030D-6E8A-4147-A177-3AD203B41FA5}">
                      <a16:colId xmlns:a16="http://schemas.microsoft.com/office/drawing/2014/main" val="715982294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612638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μικρό.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5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Μαρία.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Αντρέας.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721282"/>
                  </a:ext>
                </a:extLst>
              </a:tr>
            </a:tbl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6046B36-C130-4D9A-B423-52110705CB06}"/>
              </a:ext>
            </a:extLst>
          </p:cNvPr>
          <p:cNvSpPr/>
          <p:nvPr/>
        </p:nvSpPr>
        <p:spPr>
          <a:xfrm rot="1179293">
            <a:off x="8046008" y="855884"/>
            <a:ext cx="3562960" cy="1238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Σημειώστε τον </a:t>
            </a:r>
            <a:r>
              <a:rPr lang="el-GR" sz="2400" u="sng" dirty="0">
                <a:solidFill>
                  <a:schemeClr val="tx1"/>
                </a:solidFill>
              </a:rPr>
              <a:t>αριθμό</a:t>
            </a:r>
            <a:r>
              <a:rPr lang="el-GR" sz="2400" dirty="0">
                <a:solidFill>
                  <a:schemeClr val="tx1"/>
                </a:solidFill>
              </a:rPr>
              <a:t>  της φράσης  που  ταιριάζει </a:t>
            </a:r>
          </a:p>
        </p:txBody>
      </p:sp>
      <p:pic>
        <p:nvPicPr>
          <p:cNvPr id="9" name="Picture 2" descr="Ναι και τώρα εισέλθετε διάνυσμα. Ο άνθρωπος πρόσωπο με τα συναισθήματα.  Έγκριση και την αποδοκιμασία. Σωστό και το λάθος το πλαίσιο ελέγχου.  Απομονωθεί καρτούν επίπεδη απεικόνιση Διάνυσμα από ©pikepicture 182621156">
            <a:extLst>
              <a:ext uri="{FF2B5EF4-FFF2-40B4-BE49-F238E27FC236}">
                <a16:creationId xmlns:a16="http://schemas.microsoft.com/office/drawing/2014/main" id="{76DA15FB-A23C-4754-BD37-DAFD83024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20"/>
          <a:stretch/>
        </p:blipFill>
        <p:spPr bwMode="auto">
          <a:xfrm>
            <a:off x="9517115" y="5302569"/>
            <a:ext cx="2110281" cy="9610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392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256</Words>
  <Application>Microsoft Office PowerPoint</Application>
  <PresentationFormat>Ευρεία οθόνη</PresentationFormat>
  <Paragraphs>97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εισιτήριο  </vt:lpstr>
      <vt:lpstr>θέατρο  </vt:lpstr>
      <vt:lpstr>πλατεία  </vt:lpstr>
      <vt:lpstr>ο τραγουδιστής  </vt:lpstr>
      <vt:lpstr>πληρώνω  </vt:lpstr>
      <vt:lpstr>τραγουδάω  </vt:lpstr>
      <vt:lpstr>χορεύω 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26</cp:revision>
  <dcterms:created xsi:type="dcterms:W3CDTF">2026-01-28T13:23:05Z</dcterms:created>
  <dcterms:modified xsi:type="dcterms:W3CDTF">2026-02-02T12:41:39Z</dcterms:modified>
</cp:coreProperties>
</file>