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32" r:id="rId2"/>
    <p:sldId id="489" r:id="rId3"/>
    <p:sldId id="456" r:id="rId4"/>
    <p:sldId id="466" r:id="rId5"/>
    <p:sldId id="420" r:id="rId6"/>
    <p:sldId id="457" r:id="rId7"/>
    <p:sldId id="436" r:id="rId8"/>
    <p:sldId id="490" r:id="rId9"/>
    <p:sldId id="467" r:id="rId10"/>
    <p:sldId id="385" r:id="rId11"/>
    <p:sldId id="440" r:id="rId12"/>
    <p:sldId id="378" r:id="rId13"/>
    <p:sldId id="421" r:id="rId14"/>
    <p:sldId id="422" r:id="rId15"/>
    <p:sldId id="423" r:id="rId16"/>
    <p:sldId id="424" r:id="rId17"/>
    <p:sldId id="425" r:id="rId18"/>
    <p:sldId id="426" r:id="rId19"/>
    <p:sldId id="427" r:id="rId20"/>
    <p:sldId id="428" r:id="rId21"/>
    <p:sldId id="429" r:id="rId22"/>
    <p:sldId id="430" r:id="rId23"/>
    <p:sldId id="431" r:id="rId24"/>
    <p:sldId id="432" r:id="rId25"/>
    <p:sldId id="433" r:id="rId26"/>
    <p:sldId id="435" r:id="rId27"/>
    <p:sldId id="434" r:id="rId28"/>
    <p:sldId id="469" r:id="rId29"/>
    <p:sldId id="491" r:id="rId30"/>
    <p:sldId id="445" r:id="rId31"/>
    <p:sldId id="468" r:id="rId32"/>
    <p:sldId id="464" r:id="rId33"/>
  </p:sldIdLst>
  <p:sldSz cx="12192000" cy="6858000"/>
  <p:notesSz cx="7010400" cy="9296400"/>
  <p:defaultText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3" autoAdjust="0"/>
    <p:restoredTop sz="71652" autoAdjust="0"/>
  </p:normalViewPr>
  <p:slideViewPr>
    <p:cSldViewPr snapToGrid="0">
      <p:cViewPr varScale="1">
        <p:scale>
          <a:sx n="45" d="100"/>
          <a:sy n="45" d="100"/>
        </p:scale>
        <p:origin x="1372"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0178D61-79AD-4A18-9775-FF22552B9D0F}" type="datetimeFigureOut">
              <a:rPr lang="en-US" smtClean="0"/>
              <a:t>2/7/2026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9B499D8-807C-4820-8F79-7F55EA3570FB}" type="slidenum">
              <a:rPr lang="en-US" smtClean="0"/>
              <a:t>‹#›</a:t>
            </a:fld>
            <a:endParaRPr lang="en-US"/>
          </a:p>
        </p:txBody>
      </p:sp>
    </p:spTree>
    <p:extLst>
      <p:ext uri="{BB962C8B-B14F-4D97-AF65-F5344CB8AC3E}">
        <p14:creationId xmlns:p14="http://schemas.microsoft.com/office/powerpoint/2010/main" val="355729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l-CY"/>
          </a:p>
        </p:txBody>
      </p:sp>
      <p:sp>
        <p:nvSpPr>
          <p:cNvPr id="3" name="Θέση ημερομηνίας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270AEE7-090B-492B-BA46-EC04CBAAAF43}" type="datetimeFigureOut">
              <a:rPr lang="el-CY" smtClean="0"/>
              <a:t>02/07/2026</a:t>
            </a:fld>
            <a:endParaRPr lang="el-CY"/>
          </a:p>
        </p:txBody>
      </p:sp>
      <p:sp>
        <p:nvSpPr>
          <p:cNvPr id="4" name="Θέση εικόνας διαφάνειας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l-CY"/>
          </a:p>
        </p:txBody>
      </p:sp>
      <p:sp>
        <p:nvSpPr>
          <p:cNvPr id="5" name="Θέση σημειώσεων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6" name="Θέση υποσέλιδου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l-CY"/>
          </a:p>
        </p:txBody>
      </p:sp>
      <p:sp>
        <p:nvSpPr>
          <p:cNvPr id="7" name="Θέση αριθμού διαφάνειας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92423D-AC2F-40EE-9C12-15061559E47E}" type="slidenum">
              <a:rPr lang="el-CY" smtClean="0"/>
              <a:t>‹#›</a:t>
            </a:fld>
            <a:endParaRPr lang="el-CY"/>
          </a:p>
        </p:txBody>
      </p:sp>
    </p:spTree>
    <p:extLst>
      <p:ext uri="{BB962C8B-B14F-4D97-AF65-F5344CB8AC3E}">
        <p14:creationId xmlns:p14="http://schemas.microsoft.com/office/powerpoint/2010/main" val="228488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D492423D-AC2F-40EE-9C12-15061559E47E}" type="slidenum">
              <a:rPr lang="el-CY" smtClean="0"/>
              <a:t>1</a:t>
            </a:fld>
            <a:endParaRPr lang="el-CY"/>
          </a:p>
        </p:txBody>
      </p:sp>
    </p:spTree>
    <p:extLst>
      <p:ext uri="{BB962C8B-B14F-4D97-AF65-F5344CB8AC3E}">
        <p14:creationId xmlns:p14="http://schemas.microsoft.com/office/powerpoint/2010/main" val="105798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D492423D-AC2F-40EE-9C12-15061559E47E}" type="slidenum">
              <a:rPr lang="el-CY" smtClean="0"/>
              <a:t>10</a:t>
            </a:fld>
            <a:endParaRPr lang="el-CY"/>
          </a:p>
        </p:txBody>
      </p:sp>
    </p:spTree>
    <p:extLst>
      <p:ext uri="{BB962C8B-B14F-4D97-AF65-F5344CB8AC3E}">
        <p14:creationId xmlns:p14="http://schemas.microsoft.com/office/powerpoint/2010/main" val="139574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9314D-F4A5-CCF5-C1EC-946EEA3F5FEC}"/>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l-CY"/>
          </a:p>
        </p:txBody>
      </p:sp>
      <p:sp>
        <p:nvSpPr>
          <p:cNvPr id="3" name="Υπότιτλος 2">
            <a:extLst>
              <a:ext uri="{FF2B5EF4-FFF2-40B4-BE49-F238E27FC236}">
                <a16:creationId xmlns:a16="http://schemas.microsoft.com/office/drawing/2014/main" id="{A5A14797-4EB2-43B0-B6AD-00CD45016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l-CY"/>
          </a:p>
        </p:txBody>
      </p:sp>
      <p:sp>
        <p:nvSpPr>
          <p:cNvPr id="4" name="Θέση ημερομηνίας 3">
            <a:extLst>
              <a:ext uri="{FF2B5EF4-FFF2-40B4-BE49-F238E27FC236}">
                <a16:creationId xmlns:a16="http://schemas.microsoft.com/office/drawing/2014/main" id="{650E768B-0324-2F5F-43EF-B934E844417B}"/>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5" name="Θέση υποσέλιδου 4">
            <a:extLst>
              <a:ext uri="{FF2B5EF4-FFF2-40B4-BE49-F238E27FC236}">
                <a16:creationId xmlns:a16="http://schemas.microsoft.com/office/drawing/2014/main" id="{3186BA59-CF95-D374-7135-F7D3E06B31C1}"/>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6AB37822-B364-B92F-B81E-515EE66EA5B4}"/>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4245084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B1CD6C-9A4D-FAA6-AC18-DAE5164F36AD}"/>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98CBE611-320D-5A5F-5015-8DDAD4B90E1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350EBF4F-2F5B-71EB-166B-7594088F7A59}"/>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5" name="Θέση υποσέλιδου 4">
            <a:extLst>
              <a:ext uri="{FF2B5EF4-FFF2-40B4-BE49-F238E27FC236}">
                <a16:creationId xmlns:a16="http://schemas.microsoft.com/office/drawing/2014/main" id="{BB7AF278-79B6-D024-7482-DF00EB325B39}"/>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D10ED157-7F17-C08F-6AC1-AC998466AFDE}"/>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359325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7ACB3C2-BEBE-1F05-FD9E-631020E4FD0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05679089-194A-935C-FA75-B39520ECAA1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7E6F4F32-954D-27D6-9569-804A407924EE}"/>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5" name="Θέση υποσέλιδου 4">
            <a:extLst>
              <a:ext uri="{FF2B5EF4-FFF2-40B4-BE49-F238E27FC236}">
                <a16:creationId xmlns:a16="http://schemas.microsoft.com/office/drawing/2014/main" id="{B5E88954-1D36-8A91-088D-6F2F133F99D4}"/>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2C556F2F-F5B9-AD1A-5465-9B5E85038804}"/>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147378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559690-E128-9EF8-54B2-2D2803F81191}"/>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2344EBA6-44E7-C5F2-3965-09315128A29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BE4B6BFA-C848-F19F-598D-46338C6AF588}"/>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5" name="Θέση υποσέλιδου 4">
            <a:extLst>
              <a:ext uri="{FF2B5EF4-FFF2-40B4-BE49-F238E27FC236}">
                <a16:creationId xmlns:a16="http://schemas.microsoft.com/office/drawing/2014/main" id="{39ACEC73-8B64-1D69-2BE3-FF6DE8363C6B}"/>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99DB6C0E-0F01-DB2D-62D1-5960807F56C7}"/>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1097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E652A1-EF5D-3C84-6FE6-C2CC8CFA380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E44A7AF1-63FC-F350-1131-70D67C71BC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2450C761-EA0E-A988-BE25-B624F5A27CBA}"/>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5" name="Θέση υποσέλιδου 4">
            <a:extLst>
              <a:ext uri="{FF2B5EF4-FFF2-40B4-BE49-F238E27FC236}">
                <a16:creationId xmlns:a16="http://schemas.microsoft.com/office/drawing/2014/main" id="{7E9F9515-331B-C30A-413E-316914B59B52}"/>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8565B47B-CAB7-58D3-114B-40A6CBF86062}"/>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268337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6C51E7-294B-CD15-91D2-E40D78DBD824}"/>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7666BDD3-03F1-9C36-8DCE-30F11F1D5197}"/>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περιεχομένου 3">
            <a:extLst>
              <a:ext uri="{FF2B5EF4-FFF2-40B4-BE49-F238E27FC236}">
                <a16:creationId xmlns:a16="http://schemas.microsoft.com/office/drawing/2014/main" id="{42813C01-CCBB-E448-DB02-E8011384AD23}"/>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ημερομηνίας 4">
            <a:extLst>
              <a:ext uri="{FF2B5EF4-FFF2-40B4-BE49-F238E27FC236}">
                <a16:creationId xmlns:a16="http://schemas.microsoft.com/office/drawing/2014/main" id="{79E1A6B0-018B-7348-5B9C-29812F1DDDD8}"/>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6" name="Θέση υποσέλιδου 5">
            <a:extLst>
              <a:ext uri="{FF2B5EF4-FFF2-40B4-BE49-F238E27FC236}">
                <a16:creationId xmlns:a16="http://schemas.microsoft.com/office/drawing/2014/main" id="{B0342237-B556-7AD4-D148-D5E13AA8B1E2}"/>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FB5F4E80-7C5C-2799-6ADB-B5C98D0C52D7}"/>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363717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BA5D6A-9D1A-F70C-D573-6EB1A97B274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2F570ED2-B17F-E687-A2C4-1044AAC89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9D410E68-A594-6402-3452-318D293DA215}"/>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κειμένου 4">
            <a:extLst>
              <a:ext uri="{FF2B5EF4-FFF2-40B4-BE49-F238E27FC236}">
                <a16:creationId xmlns:a16="http://schemas.microsoft.com/office/drawing/2014/main" id="{1ECC0146-D128-CE7D-4666-C80040BFBD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AE4DE02-3F15-A5F1-D955-FE5E694FC42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7" name="Θέση ημερομηνίας 6">
            <a:extLst>
              <a:ext uri="{FF2B5EF4-FFF2-40B4-BE49-F238E27FC236}">
                <a16:creationId xmlns:a16="http://schemas.microsoft.com/office/drawing/2014/main" id="{C288924C-B737-0BEB-82B9-7AF5F43EB9B3}"/>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8" name="Θέση υποσέλιδου 7">
            <a:extLst>
              <a:ext uri="{FF2B5EF4-FFF2-40B4-BE49-F238E27FC236}">
                <a16:creationId xmlns:a16="http://schemas.microsoft.com/office/drawing/2014/main" id="{9CAC97D4-C07F-3245-1385-3E0DC581B332}"/>
              </a:ext>
            </a:extLst>
          </p:cNvPr>
          <p:cNvSpPr>
            <a:spLocks noGrp="1"/>
          </p:cNvSpPr>
          <p:nvPr>
            <p:ph type="ftr" sz="quarter" idx="11"/>
          </p:nvPr>
        </p:nvSpPr>
        <p:spPr/>
        <p:txBody>
          <a:bodyPr/>
          <a:lstStyle/>
          <a:p>
            <a:endParaRPr lang="el-CY"/>
          </a:p>
        </p:txBody>
      </p:sp>
      <p:sp>
        <p:nvSpPr>
          <p:cNvPr id="9" name="Θέση αριθμού διαφάνειας 8">
            <a:extLst>
              <a:ext uri="{FF2B5EF4-FFF2-40B4-BE49-F238E27FC236}">
                <a16:creationId xmlns:a16="http://schemas.microsoft.com/office/drawing/2014/main" id="{3AF20B07-A291-C83A-3689-6E386E0E4DA5}"/>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317621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87DD25-E59C-65F2-0D3C-A4503CF1F93F}"/>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ημερομηνίας 2">
            <a:extLst>
              <a:ext uri="{FF2B5EF4-FFF2-40B4-BE49-F238E27FC236}">
                <a16:creationId xmlns:a16="http://schemas.microsoft.com/office/drawing/2014/main" id="{203AFECE-BD00-7478-82A1-FE50352105AC}"/>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4" name="Θέση υποσέλιδου 3">
            <a:extLst>
              <a:ext uri="{FF2B5EF4-FFF2-40B4-BE49-F238E27FC236}">
                <a16:creationId xmlns:a16="http://schemas.microsoft.com/office/drawing/2014/main" id="{AB43011B-BC17-61FB-A449-C2AAC95E4A95}"/>
              </a:ext>
            </a:extLst>
          </p:cNvPr>
          <p:cNvSpPr>
            <a:spLocks noGrp="1"/>
          </p:cNvSpPr>
          <p:nvPr>
            <p:ph type="ftr" sz="quarter" idx="11"/>
          </p:nvPr>
        </p:nvSpPr>
        <p:spPr/>
        <p:txBody>
          <a:bodyPr/>
          <a:lstStyle/>
          <a:p>
            <a:endParaRPr lang="el-CY"/>
          </a:p>
        </p:txBody>
      </p:sp>
      <p:sp>
        <p:nvSpPr>
          <p:cNvPr id="5" name="Θέση αριθμού διαφάνειας 4">
            <a:extLst>
              <a:ext uri="{FF2B5EF4-FFF2-40B4-BE49-F238E27FC236}">
                <a16:creationId xmlns:a16="http://schemas.microsoft.com/office/drawing/2014/main" id="{B21CF8DF-AF28-BA2E-5E29-85E9C2F7402E}"/>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136655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7F52C95-630B-A2A2-4487-EC3B28D6B5F3}"/>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3" name="Θέση υποσέλιδου 2">
            <a:extLst>
              <a:ext uri="{FF2B5EF4-FFF2-40B4-BE49-F238E27FC236}">
                <a16:creationId xmlns:a16="http://schemas.microsoft.com/office/drawing/2014/main" id="{64CFFAE6-D1E0-C625-7467-D4F0E45CBA26}"/>
              </a:ext>
            </a:extLst>
          </p:cNvPr>
          <p:cNvSpPr>
            <a:spLocks noGrp="1"/>
          </p:cNvSpPr>
          <p:nvPr>
            <p:ph type="ftr" sz="quarter" idx="11"/>
          </p:nvPr>
        </p:nvSpPr>
        <p:spPr/>
        <p:txBody>
          <a:bodyPr/>
          <a:lstStyle/>
          <a:p>
            <a:endParaRPr lang="el-CY"/>
          </a:p>
        </p:txBody>
      </p:sp>
      <p:sp>
        <p:nvSpPr>
          <p:cNvPr id="4" name="Θέση αριθμού διαφάνειας 3">
            <a:extLst>
              <a:ext uri="{FF2B5EF4-FFF2-40B4-BE49-F238E27FC236}">
                <a16:creationId xmlns:a16="http://schemas.microsoft.com/office/drawing/2014/main" id="{1AE2AB00-4447-A6DF-AD67-2D7122D817C0}"/>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309291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0BC957-07F0-C8E7-3AD0-EE0ED514067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CB0DB612-D7E4-1345-F874-3C1E7D3E6A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κειμένου 3">
            <a:extLst>
              <a:ext uri="{FF2B5EF4-FFF2-40B4-BE49-F238E27FC236}">
                <a16:creationId xmlns:a16="http://schemas.microsoft.com/office/drawing/2014/main" id="{4A8BEB27-0435-57CC-C358-DD430621C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1CCDE04-F74C-57A7-BAC0-01DE9F60918B}"/>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6" name="Θέση υποσέλιδου 5">
            <a:extLst>
              <a:ext uri="{FF2B5EF4-FFF2-40B4-BE49-F238E27FC236}">
                <a16:creationId xmlns:a16="http://schemas.microsoft.com/office/drawing/2014/main" id="{96EF83C0-2712-D062-EDFC-F99ED8416FAB}"/>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E463ABB4-0156-3DE5-E8CF-1C7E66245E17}"/>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80071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4B034F-A097-7832-A6D7-58FD1A5B7DC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εικόνας 2">
            <a:extLst>
              <a:ext uri="{FF2B5EF4-FFF2-40B4-BE49-F238E27FC236}">
                <a16:creationId xmlns:a16="http://schemas.microsoft.com/office/drawing/2014/main" id="{20DED503-2C7E-D344-3A68-D5D54B4B9B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CY"/>
          </a:p>
        </p:txBody>
      </p:sp>
      <p:sp>
        <p:nvSpPr>
          <p:cNvPr id="4" name="Θέση κειμένου 3">
            <a:extLst>
              <a:ext uri="{FF2B5EF4-FFF2-40B4-BE49-F238E27FC236}">
                <a16:creationId xmlns:a16="http://schemas.microsoft.com/office/drawing/2014/main" id="{4C2F7AD5-8EEC-6889-550F-149B3FF28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CF72DF2-4F91-E228-4809-314BFD9AFD94}"/>
              </a:ext>
            </a:extLst>
          </p:cNvPr>
          <p:cNvSpPr>
            <a:spLocks noGrp="1"/>
          </p:cNvSpPr>
          <p:nvPr>
            <p:ph type="dt" sz="half" idx="10"/>
          </p:nvPr>
        </p:nvSpPr>
        <p:spPr/>
        <p:txBody>
          <a:bodyPr/>
          <a:lstStyle/>
          <a:p>
            <a:fld id="{13BB64F4-244C-4F83-9265-066FD2D3DF0E}" type="datetimeFigureOut">
              <a:rPr lang="el-CY" smtClean="0"/>
              <a:t>02/07/2026</a:t>
            </a:fld>
            <a:endParaRPr lang="el-CY"/>
          </a:p>
        </p:txBody>
      </p:sp>
      <p:sp>
        <p:nvSpPr>
          <p:cNvPr id="6" name="Θέση υποσέλιδου 5">
            <a:extLst>
              <a:ext uri="{FF2B5EF4-FFF2-40B4-BE49-F238E27FC236}">
                <a16:creationId xmlns:a16="http://schemas.microsoft.com/office/drawing/2014/main" id="{3092D27A-351E-234E-0BC2-3F7E9B241AFB}"/>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846D9748-6146-211F-DC5F-49B49D09C874}"/>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27812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142FB87-7495-AA99-3A32-9D4DA9E7AF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99ECC264-E2DE-8F15-05F9-0300CF4BF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A32290A9-AE70-A92E-E56F-3F9776CC6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BB64F4-244C-4F83-9265-066FD2D3DF0E}" type="datetimeFigureOut">
              <a:rPr lang="el-CY" smtClean="0"/>
              <a:t>02/07/2026</a:t>
            </a:fld>
            <a:endParaRPr lang="el-CY"/>
          </a:p>
        </p:txBody>
      </p:sp>
      <p:sp>
        <p:nvSpPr>
          <p:cNvPr id="5" name="Θέση υποσέλιδου 4">
            <a:extLst>
              <a:ext uri="{FF2B5EF4-FFF2-40B4-BE49-F238E27FC236}">
                <a16:creationId xmlns:a16="http://schemas.microsoft.com/office/drawing/2014/main" id="{EBF5AC82-AD18-29BC-4F62-F12BD9BA2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CY"/>
          </a:p>
        </p:txBody>
      </p:sp>
      <p:sp>
        <p:nvSpPr>
          <p:cNvPr id="6" name="Θέση αριθμού διαφάνειας 5">
            <a:extLst>
              <a:ext uri="{FF2B5EF4-FFF2-40B4-BE49-F238E27FC236}">
                <a16:creationId xmlns:a16="http://schemas.microsoft.com/office/drawing/2014/main" id="{2BDD87E0-3DEA-4C41-E2AA-C009D0EC2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5B4E88-A9F3-443D-886B-F07B9176C694}" type="slidenum">
              <a:rPr lang="el-CY" smtClean="0"/>
              <a:t>‹#›</a:t>
            </a:fld>
            <a:endParaRPr lang="el-CY"/>
          </a:p>
        </p:txBody>
      </p:sp>
    </p:spTree>
    <p:extLst>
      <p:ext uri="{BB962C8B-B14F-4D97-AF65-F5344CB8AC3E}">
        <p14:creationId xmlns:p14="http://schemas.microsoft.com/office/powerpoint/2010/main" val="323407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5" Type="http://schemas.openxmlformats.org/officeDocument/2006/relationships/hyperlink" Target="mailto:elenecharalampous72@gmail.com" TargetMode="External"/><Relationship Id="rId10" Type="http://schemas.openxmlformats.org/officeDocument/2006/relationships/image" Target="../media/image7.jpeg"/><Relationship Id="rId4" Type="http://schemas.microsoft.com/office/2007/relationships/hdphoto" Target="../media/hdphoto1.wdp"/><Relationship Id="rId9" Type="http://schemas.openxmlformats.org/officeDocument/2006/relationships/image" Target="../media/image6.jpe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2024 Απλό Μικρό Ημερολόγιο Γραφείου Kawaii Φοιτητικό - Temu Greece">
            <a:extLst>
              <a:ext uri="{FF2B5EF4-FFF2-40B4-BE49-F238E27FC236}">
                <a16:creationId xmlns:a16="http://schemas.microsoft.com/office/drawing/2014/main" id="{D87D720D-29DD-D724-8CE0-70104F3192D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CY"/>
          </a:p>
        </p:txBody>
      </p:sp>
      <p:pic>
        <p:nvPicPr>
          <p:cNvPr id="3" name="Εικόνα 2">
            <a:extLst>
              <a:ext uri="{FF2B5EF4-FFF2-40B4-BE49-F238E27FC236}">
                <a16:creationId xmlns:a16="http://schemas.microsoft.com/office/drawing/2014/main" id="{D45793A0-F5A4-BB2C-A231-4D238E885C2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8271" t="1256" r="51196" b="52222"/>
          <a:stretch/>
        </p:blipFill>
        <p:spPr>
          <a:xfrm>
            <a:off x="409807" y="-183374"/>
            <a:ext cx="11829585" cy="6620107"/>
          </a:xfrm>
          <a:prstGeom prst="rect">
            <a:avLst/>
          </a:prstGeom>
        </p:spPr>
      </p:pic>
      <p:sp>
        <p:nvSpPr>
          <p:cNvPr id="4" name="Ορθογώνιο 3">
            <a:extLst>
              <a:ext uri="{FF2B5EF4-FFF2-40B4-BE49-F238E27FC236}">
                <a16:creationId xmlns:a16="http://schemas.microsoft.com/office/drawing/2014/main" id="{76944798-81F6-64D6-B10F-BD4C067B4893}"/>
              </a:ext>
            </a:extLst>
          </p:cNvPr>
          <p:cNvSpPr/>
          <p:nvPr/>
        </p:nvSpPr>
        <p:spPr>
          <a:xfrm>
            <a:off x="333606" y="0"/>
            <a:ext cx="11858393" cy="6313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6" name="Ορθογώνιο 5">
            <a:extLst>
              <a:ext uri="{FF2B5EF4-FFF2-40B4-BE49-F238E27FC236}">
                <a16:creationId xmlns:a16="http://schemas.microsoft.com/office/drawing/2014/main" id="{9E5207EC-F7AD-04DE-49E8-A4E9FBCA0E27}"/>
              </a:ext>
            </a:extLst>
          </p:cNvPr>
          <p:cNvSpPr/>
          <p:nvPr/>
        </p:nvSpPr>
        <p:spPr>
          <a:xfrm>
            <a:off x="304799" y="6092959"/>
            <a:ext cx="6019801" cy="65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7" name="Ορθογώνιο 6">
            <a:extLst>
              <a:ext uri="{FF2B5EF4-FFF2-40B4-BE49-F238E27FC236}">
                <a16:creationId xmlns:a16="http://schemas.microsoft.com/office/drawing/2014/main" id="{1919D3FB-167C-81FF-181C-AA85C92A77E0}"/>
              </a:ext>
            </a:extLst>
          </p:cNvPr>
          <p:cNvSpPr/>
          <p:nvPr/>
        </p:nvSpPr>
        <p:spPr>
          <a:xfrm rot="5400000" flipV="1">
            <a:off x="-2997089" y="2997088"/>
            <a:ext cx="6858001" cy="8638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9" name="Ορθογώνιο 8">
            <a:extLst>
              <a:ext uri="{FF2B5EF4-FFF2-40B4-BE49-F238E27FC236}">
                <a16:creationId xmlns:a16="http://schemas.microsoft.com/office/drawing/2014/main" id="{0A9E3F99-A34C-6947-64D3-5635E4E5C91A}"/>
              </a:ext>
            </a:extLst>
          </p:cNvPr>
          <p:cNvSpPr/>
          <p:nvPr/>
        </p:nvSpPr>
        <p:spPr>
          <a:xfrm rot="5400000" flipV="1">
            <a:off x="8302281" y="2997087"/>
            <a:ext cx="6858001" cy="8638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pic>
        <p:nvPicPr>
          <p:cNvPr id="12" name="Εικόνα 11"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8375C738-A17D-0776-1C3A-5479BA6CD387}"/>
              </a:ext>
            </a:extLst>
          </p:cNvPr>
          <p:cNvPicPr>
            <a:picLocks noChangeAspect="1"/>
          </p:cNvPicPr>
          <p:nvPr/>
        </p:nvPicPr>
        <p:blipFill>
          <a:blip r:embed="rId5" cstate="hqprint">
            <a:extLst>
              <a:ext uri="{28A0092B-C50C-407E-A947-70E740481C1C}">
                <a14:useLocalDpi xmlns:a14="http://schemas.microsoft.com/office/drawing/2010/main" val="0"/>
              </a:ext>
            </a:extLst>
          </a:blip>
          <a:srcRect l="6983" t="6653" r="16984" b="33970"/>
          <a:stretch/>
        </p:blipFill>
        <p:spPr>
          <a:xfrm rot="5400000">
            <a:off x="154985" y="5218430"/>
            <a:ext cx="1507223" cy="1687288"/>
          </a:xfrm>
          <a:prstGeom prst="rect">
            <a:avLst/>
          </a:prstGeom>
        </p:spPr>
      </p:pic>
      <p:pic>
        <p:nvPicPr>
          <p:cNvPr id="14" name="Εικόνα 13"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C3F394E0-44AC-499C-0C79-3B735AB76358}"/>
              </a:ext>
            </a:extLst>
          </p:cNvPr>
          <p:cNvPicPr>
            <a:picLocks noChangeAspect="1"/>
          </p:cNvPicPr>
          <p:nvPr/>
        </p:nvPicPr>
        <p:blipFill>
          <a:blip r:embed="rId6" cstate="hqprint">
            <a:extLst>
              <a:ext uri="{28A0092B-C50C-407E-A947-70E740481C1C}">
                <a14:useLocalDpi xmlns:a14="http://schemas.microsoft.com/office/drawing/2010/main" val="0"/>
              </a:ext>
            </a:extLst>
          </a:blip>
          <a:srcRect l="47489" t="40729" r="17743" b="8397"/>
          <a:stretch/>
        </p:blipFill>
        <p:spPr>
          <a:xfrm rot="5400000">
            <a:off x="-319715" y="3255010"/>
            <a:ext cx="2384332" cy="1687287"/>
          </a:xfrm>
          <a:prstGeom prst="rect">
            <a:avLst/>
          </a:prstGeom>
        </p:spPr>
      </p:pic>
      <p:pic>
        <p:nvPicPr>
          <p:cNvPr id="16" name="Εικόνα 15" descr="Εικόνα που περιέχει κείμενο, βιβλίο, ζωγραφική, τέχνη&#10;&#10;Περιγραφή που δημιουργήθηκε αυτόματα">
            <a:extLst>
              <a:ext uri="{FF2B5EF4-FFF2-40B4-BE49-F238E27FC236}">
                <a16:creationId xmlns:a16="http://schemas.microsoft.com/office/drawing/2014/main" id="{94067CD2-F982-C7DA-D861-7941D2479C17}"/>
              </a:ext>
            </a:extLst>
          </p:cNvPr>
          <p:cNvPicPr>
            <a:picLocks noChangeAspect="1"/>
          </p:cNvPicPr>
          <p:nvPr/>
        </p:nvPicPr>
        <p:blipFill>
          <a:blip r:embed="rId7" cstate="hqprint">
            <a:extLst>
              <a:ext uri="{28A0092B-C50C-407E-A947-70E740481C1C}">
                <a14:useLocalDpi xmlns:a14="http://schemas.microsoft.com/office/drawing/2010/main" val="0"/>
              </a:ext>
            </a:extLst>
          </a:blip>
          <a:srcRect l="32857" t="15714" r="29643" b="15556"/>
          <a:stretch/>
        </p:blipFill>
        <p:spPr>
          <a:xfrm>
            <a:off x="0" y="-42819"/>
            <a:ext cx="1726436" cy="2946266"/>
          </a:xfrm>
          <a:prstGeom prst="rect">
            <a:avLst/>
          </a:prstGeom>
        </p:spPr>
      </p:pic>
      <p:pic>
        <p:nvPicPr>
          <p:cNvPr id="17" name="Εικόνα 16" descr="Εικόνα που περιέχει κείμενο, βιβλίο, ζωγραφική, τέχνη&#10;&#10;Περιγραφή που δημιουργήθηκε αυτόματα">
            <a:extLst>
              <a:ext uri="{FF2B5EF4-FFF2-40B4-BE49-F238E27FC236}">
                <a16:creationId xmlns:a16="http://schemas.microsoft.com/office/drawing/2014/main" id="{5D4BEE36-0624-A409-CB5C-67865E36C79B}"/>
              </a:ext>
            </a:extLst>
          </p:cNvPr>
          <p:cNvPicPr>
            <a:picLocks noChangeAspect="1"/>
          </p:cNvPicPr>
          <p:nvPr/>
        </p:nvPicPr>
        <p:blipFill>
          <a:blip r:embed="rId8" cstate="hqprint">
            <a:extLst>
              <a:ext uri="{28A0092B-C50C-407E-A947-70E740481C1C}">
                <a14:useLocalDpi xmlns:a14="http://schemas.microsoft.com/office/drawing/2010/main" val="0"/>
              </a:ext>
            </a:extLst>
          </a:blip>
          <a:srcRect l="32857" t="15714" r="29643" b="15556"/>
          <a:stretch/>
        </p:blipFill>
        <p:spPr>
          <a:xfrm>
            <a:off x="10428305" y="-42819"/>
            <a:ext cx="1716095" cy="2946266"/>
          </a:xfrm>
          <a:prstGeom prst="rect">
            <a:avLst/>
          </a:prstGeom>
        </p:spPr>
      </p:pic>
      <p:pic>
        <p:nvPicPr>
          <p:cNvPr id="18" name="Εικόνα 17"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EE80E8C3-D546-64F4-0EC3-19497D196526}"/>
              </a:ext>
            </a:extLst>
          </p:cNvPr>
          <p:cNvPicPr>
            <a:picLocks noChangeAspect="1"/>
          </p:cNvPicPr>
          <p:nvPr/>
        </p:nvPicPr>
        <p:blipFill>
          <a:blip r:embed="rId9" cstate="hqprint">
            <a:extLst>
              <a:ext uri="{28A0092B-C50C-407E-A947-70E740481C1C}">
                <a14:useLocalDpi xmlns:a14="http://schemas.microsoft.com/office/drawing/2010/main" val="0"/>
              </a:ext>
            </a:extLst>
          </a:blip>
          <a:srcRect l="47489" t="40729" r="17743" b="8397"/>
          <a:stretch/>
        </p:blipFill>
        <p:spPr>
          <a:xfrm rot="5400000">
            <a:off x="9719431" y="3649465"/>
            <a:ext cx="3306626" cy="1687287"/>
          </a:xfrm>
          <a:prstGeom prst="rect">
            <a:avLst/>
          </a:prstGeom>
        </p:spPr>
      </p:pic>
      <p:pic>
        <p:nvPicPr>
          <p:cNvPr id="19" name="Εικόνα 18"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84B645F4-A4B3-464D-1DC3-4DAF2D6C9A2F}"/>
              </a:ext>
            </a:extLst>
          </p:cNvPr>
          <p:cNvPicPr>
            <a:picLocks noChangeAspect="1"/>
          </p:cNvPicPr>
          <p:nvPr/>
        </p:nvPicPr>
        <p:blipFill>
          <a:blip r:embed="rId10" cstate="hqprint">
            <a:extLst>
              <a:ext uri="{28A0092B-C50C-407E-A947-70E740481C1C}">
                <a14:useLocalDpi xmlns:a14="http://schemas.microsoft.com/office/drawing/2010/main" val="0"/>
              </a:ext>
            </a:extLst>
          </a:blip>
          <a:srcRect l="47489" t="40729" r="17743" b="8397"/>
          <a:stretch/>
        </p:blipFill>
        <p:spPr>
          <a:xfrm rot="5400000">
            <a:off x="2635192" y="5192653"/>
            <a:ext cx="765040" cy="2565650"/>
          </a:xfrm>
          <a:prstGeom prst="rect">
            <a:avLst/>
          </a:prstGeom>
        </p:spPr>
      </p:pic>
      <p:pic>
        <p:nvPicPr>
          <p:cNvPr id="20" name="Εικόνα 19" descr="Εικόνα που περιέχει κείμενο, βιβλίο, ζωγραφική, τέχνη&#10;&#10;Περιγραφή που δημιουργήθηκε αυτόματα">
            <a:extLst>
              <a:ext uri="{FF2B5EF4-FFF2-40B4-BE49-F238E27FC236}">
                <a16:creationId xmlns:a16="http://schemas.microsoft.com/office/drawing/2014/main" id="{E5AE41B2-6BFB-E4AA-F778-AC3A001A5F20}"/>
              </a:ext>
            </a:extLst>
          </p:cNvPr>
          <p:cNvPicPr>
            <a:picLocks noChangeAspect="1"/>
          </p:cNvPicPr>
          <p:nvPr/>
        </p:nvPicPr>
        <p:blipFill>
          <a:blip r:embed="rId11">
            <a:extLst>
              <a:ext uri="{28A0092B-C50C-407E-A947-70E740481C1C}">
                <a14:useLocalDpi xmlns:a14="http://schemas.microsoft.com/office/drawing/2010/main" val="0"/>
              </a:ext>
            </a:extLst>
          </a:blip>
          <a:srcRect l="32857" t="15714" r="29643" b="15556"/>
          <a:stretch/>
        </p:blipFill>
        <p:spPr>
          <a:xfrm>
            <a:off x="4192446" y="6092959"/>
            <a:ext cx="7934601" cy="765040"/>
          </a:xfrm>
          <a:prstGeom prst="rect">
            <a:avLst/>
          </a:prstGeom>
        </p:spPr>
      </p:pic>
      <p:pic>
        <p:nvPicPr>
          <p:cNvPr id="21" name="Εικόνα 20"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954255B3-B5F1-58C6-736D-876C23784848}"/>
              </a:ext>
            </a:extLst>
          </p:cNvPr>
          <p:cNvPicPr>
            <a:picLocks noChangeAspect="1"/>
          </p:cNvPicPr>
          <p:nvPr/>
        </p:nvPicPr>
        <p:blipFill>
          <a:blip r:embed="rId12" cstate="hqprint">
            <a:extLst>
              <a:ext uri="{28A0092B-C50C-407E-A947-70E740481C1C}">
                <a14:useLocalDpi xmlns:a14="http://schemas.microsoft.com/office/drawing/2010/main" val="0"/>
              </a:ext>
            </a:extLst>
          </a:blip>
          <a:srcRect l="6983" t="6653" r="16984" b="33970"/>
          <a:stretch/>
        </p:blipFill>
        <p:spPr>
          <a:xfrm rot="5400000">
            <a:off x="1706858" y="-2195"/>
            <a:ext cx="980266" cy="961790"/>
          </a:xfrm>
          <a:prstGeom prst="rect">
            <a:avLst/>
          </a:prstGeom>
        </p:spPr>
      </p:pic>
      <p:pic>
        <p:nvPicPr>
          <p:cNvPr id="22" name="Εικόνα 21"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C710280C-B88A-1222-4BE5-E60A9E0DD618}"/>
              </a:ext>
            </a:extLst>
          </p:cNvPr>
          <p:cNvPicPr>
            <a:picLocks noChangeAspect="1"/>
          </p:cNvPicPr>
          <p:nvPr/>
        </p:nvPicPr>
        <p:blipFill>
          <a:blip r:embed="rId13" cstate="hqprint">
            <a:extLst>
              <a:ext uri="{28A0092B-C50C-407E-A947-70E740481C1C}">
                <a14:useLocalDpi xmlns:a14="http://schemas.microsoft.com/office/drawing/2010/main" val="0"/>
              </a:ext>
            </a:extLst>
          </a:blip>
          <a:srcRect l="47489" t="40729" r="17743" b="8397"/>
          <a:stretch/>
        </p:blipFill>
        <p:spPr>
          <a:xfrm rot="5400000">
            <a:off x="2715710" y="-114207"/>
            <a:ext cx="980267" cy="1055916"/>
          </a:xfrm>
          <a:prstGeom prst="rect">
            <a:avLst/>
          </a:prstGeom>
        </p:spPr>
      </p:pic>
      <p:pic>
        <p:nvPicPr>
          <p:cNvPr id="23" name="Εικόνα 22"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C5B4F9AA-87DE-DAB4-936D-6487EB6C9186}"/>
              </a:ext>
            </a:extLst>
          </p:cNvPr>
          <p:cNvPicPr>
            <a:picLocks noChangeAspect="1"/>
          </p:cNvPicPr>
          <p:nvPr/>
        </p:nvPicPr>
        <p:blipFill>
          <a:blip r:embed="rId13" cstate="hqprint">
            <a:extLst>
              <a:ext uri="{28A0092B-C50C-407E-A947-70E740481C1C}">
                <a14:useLocalDpi xmlns:a14="http://schemas.microsoft.com/office/drawing/2010/main" val="0"/>
              </a:ext>
            </a:extLst>
          </a:blip>
          <a:srcRect l="47489" t="40729" r="17743" b="8397"/>
          <a:stretch/>
        </p:blipFill>
        <p:spPr>
          <a:xfrm rot="5400000">
            <a:off x="4974487" y="-156520"/>
            <a:ext cx="980267" cy="1055916"/>
          </a:xfrm>
          <a:prstGeom prst="rect">
            <a:avLst/>
          </a:prstGeom>
        </p:spPr>
      </p:pic>
      <p:pic>
        <p:nvPicPr>
          <p:cNvPr id="24" name="Εικόνα 23"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B91B7855-E33C-9077-620E-9D8B7617CD5D}"/>
              </a:ext>
            </a:extLst>
          </p:cNvPr>
          <p:cNvPicPr>
            <a:picLocks noChangeAspect="1"/>
          </p:cNvPicPr>
          <p:nvPr/>
        </p:nvPicPr>
        <p:blipFill>
          <a:blip r:embed="rId13" cstate="hqprint">
            <a:extLst>
              <a:ext uri="{28A0092B-C50C-407E-A947-70E740481C1C}">
                <a14:useLocalDpi xmlns:a14="http://schemas.microsoft.com/office/drawing/2010/main" val="0"/>
              </a:ext>
            </a:extLst>
          </a:blip>
          <a:srcRect l="47489" t="40729" r="17743" b="8397"/>
          <a:stretch/>
        </p:blipFill>
        <p:spPr>
          <a:xfrm rot="5400000">
            <a:off x="7151437" y="-28947"/>
            <a:ext cx="980267" cy="1055916"/>
          </a:xfrm>
          <a:prstGeom prst="rect">
            <a:avLst/>
          </a:prstGeom>
        </p:spPr>
      </p:pic>
      <p:pic>
        <p:nvPicPr>
          <p:cNvPr id="25" name="Εικόνα 24"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E26BF758-DC37-1DF3-17E5-9D0FD9A2D677}"/>
              </a:ext>
            </a:extLst>
          </p:cNvPr>
          <p:cNvPicPr>
            <a:picLocks noChangeAspect="1"/>
          </p:cNvPicPr>
          <p:nvPr/>
        </p:nvPicPr>
        <p:blipFill>
          <a:blip r:embed="rId13" cstate="hqprint">
            <a:extLst>
              <a:ext uri="{28A0092B-C50C-407E-A947-70E740481C1C}">
                <a14:useLocalDpi xmlns:a14="http://schemas.microsoft.com/office/drawing/2010/main" val="0"/>
              </a:ext>
            </a:extLst>
          </a:blip>
          <a:srcRect l="47489" t="40729" r="17743" b="8397"/>
          <a:stretch/>
        </p:blipFill>
        <p:spPr>
          <a:xfrm rot="5400000">
            <a:off x="8960278" y="-64578"/>
            <a:ext cx="980267" cy="1055916"/>
          </a:xfrm>
          <a:prstGeom prst="rect">
            <a:avLst/>
          </a:prstGeom>
        </p:spPr>
      </p:pic>
      <p:pic>
        <p:nvPicPr>
          <p:cNvPr id="26" name="Εικόνα 25"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65145922-EA87-9FE7-C86C-557DEF31FB13}"/>
              </a:ext>
            </a:extLst>
          </p:cNvPr>
          <p:cNvPicPr>
            <a:picLocks noChangeAspect="1"/>
          </p:cNvPicPr>
          <p:nvPr/>
        </p:nvPicPr>
        <p:blipFill>
          <a:blip r:embed="rId14" cstate="hqprint">
            <a:extLst>
              <a:ext uri="{28A0092B-C50C-407E-A947-70E740481C1C}">
                <a14:useLocalDpi xmlns:a14="http://schemas.microsoft.com/office/drawing/2010/main" val="0"/>
              </a:ext>
            </a:extLst>
          </a:blip>
          <a:srcRect l="6983" t="6653" r="16984" b="33970"/>
          <a:stretch/>
        </p:blipFill>
        <p:spPr>
          <a:xfrm rot="5400000">
            <a:off x="6087215" y="-175091"/>
            <a:ext cx="980266" cy="1218302"/>
          </a:xfrm>
          <a:prstGeom prst="rect">
            <a:avLst/>
          </a:prstGeom>
        </p:spPr>
      </p:pic>
      <p:pic>
        <p:nvPicPr>
          <p:cNvPr id="27" name="Εικόνα 26"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84882B1A-F31F-FF7C-C3F3-D3F61F4BE9E5}"/>
              </a:ext>
            </a:extLst>
          </p:cNvPr>
          <p:cNvPicPr>
            <a:picLocks noChangeAspect="1"/>
          </p:cNvPicPr>
          <p:nvPr/>
        </p:nvPicPr>
        <p:blipFill>
          <a:blip r:embed="rId14" cstate="hqprint">
            <a:extLst>
              <a:ext uri="{28A0092B-C50C-407E-A947-70E740481C1C}">
                <a14:useLocalDpi xmlns:a14="http://schemas.microsoft.com/office/drawing/2010/main" val="0"/>
              </a:ext>
            </a:extLst>
          </a:blip>
          <a:srcRect l="6983" t="6653" r="16984" b="33970"/>
          <a:stretch/>
        </p:blipFill>
        <p:spPr>
          <a:xfrm rot="5400000">
            <a:off x="3846877" y="-211231"/>
            <a:ext cx="980266" cy="1218302"/>
          </a:xfrm>
          <a:prstGeom prst="rect">
            <a:avLst/>
          </a:prstGeom>
        </p:spPr>
      </p:pic>
      <p:pic>
        <p:nvPicPr>
          <p:cNvPr id="28" name="Εικόνα 27"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ACF09CC6-533E-0BF7-7287-A8BBEA0DB8F1}"/>
              </a:ext>
            </a:extLst>
          </p:cNvPr>
          <p:cNvPicPr>
            <a:picLocks noChangeAspect="1"/>
          </p:cNvPicPr>
          <p:nvPr/>
        </p:nvPicPr>
        <p:blipFill>
          <a:blip r:embed="rId12" cstate="hqprint">
            <a:extLst>
              <a:ext uri="{28A0092B-C50C-407E-A947-70E740481C1C}">
                <a14:useLocalDpi xmlns:a14="http://schemas.microsoft.com/office/drawing/2010/main" val="0"/>
              </a:ext>
            </a:extLst>
          </a:blip>
          <a:srcRect l="6983" t="6653" r="16984" b="33970"/>
          <a:stretch/>
        </p:blipFill>
        <p:spPr>
          <a:xfrm rot="5400000">
            <a:off x="8069567" y="-82975"/>
            <a:ext cx="980266" cy="961790"/>
          </a:xfrm>
          <a:prstGeom prst="rect">
            <a:avLst/>
          </a:prstGeom>
        </p:spPr>
      </p:pic>
      <p:pic>
        <p:nvPicPr>
          <p:cNvPr id="29" name="Εικόνα 28"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B47CAED7-0D26-84CB-CD5F-FFC026BC026B}"/>
              </a:ext>
            </a:extLst>
          </p:cNvPr>
          <p:cNvPicPr>
            <a:picLocks noChangeAspect="1"/>
          </p:cNvPicPr>
          <p:nvPr/>
        </p:nvPicPr>
        <p:blipFill>
          <a:blip r:embed="rId12" cstate="hqprint">
            <a:extLst>
              <a:ext uri="{28A0092B-C50C-407E-A947-70E740481C1C}">
                <a14:useLocalDpi xmlns:a14="http://schemas.microsoft.com/office/drawing/2010/main" val="0"/>
              </a:ext>
            </a:extLst>
          </a:blip>
          <a:srcRect l="6983" t="6653" r="16984" b="33970"/>
          <a:stretch/>
        </p:blipFill>
        <p:spPr>
          <a:xfrm rot="5400000">
            <a:off x="9892810" y="-33582"/>
            <a:ext cx="980266" cy="961790"/>
          </a:xfrm>
          <a:prstGeom prst="rect">
            <a:avLst/>
          </a:prstGeom>
        </p:spPr>
      </p:pic>
      <p:sp>
        <p:nvSpPr>
          <p:cNvPr id="11" name="Ορθογώνιο 10">
            <a:extLst>
              <a:ext uri="{FF2B5EF4-FFF2-40B4-BE49-F238E27FC236}">
                <a16:creationId xmlns:a16="http://schemas.microsoft.com/office/drawing/2014/main" id="{CD957A83-0AEC-AAA2-4CDC-6E22D519A868}"/>
              </a:ext>
            </a:extLst>
          </p:cNvPr>
          <p:cNvSpPr/>
          <p:nvPr/>
        </p:nvSpPr>
        <p:spPr>
          <a:xfrm>
            <a:off x="64952" y="70542"/>
            <a:ext cx="12030650" cy="5777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2400" b="1" baseline="30000" dirty="0"/>
          </a:p>
          <a:p>
            <a:pPr algn="ctr"/>
            <a:r>
              <a:rPr lang="el-GR" sz="2800" b="1" dirty="0"/>
              <a:t>26</a:t>
            </a:r>
            <a:r>
              <a:rPr lang="el-GR" sz="2800" b="1" baseline="30000" dirty="0"/>
              <a:t>ο</a:t>
            </a:r>
            <a:r>
              <a:rPr lang="el-GR" sz="2800" b="1" dirty="0"/>
              <a:t> ΜΑΘΗΜΑ :  Το κράτος της Σπάρτης </a:t>
            </a:r>
            <a:endParaRPr lang="el-GR" sz="2800" b="1" dirty="0">
              <a:effectLst/>
              <a:ea typeface="Calibri" panose="020F0502020204030204" pitchFamily="34" charset="0"/>
            </a:endParaRPr>
          </a:p>
          <a:p>
            <a:pPr algn="ctr"/>
            <a:r>
              <a:rPr lang="el-GR" sz="2800" dirty="0"/>
              <a:t>Ελλάδα </a:t>
            </a:r>
            <a:r>
              <a:rPr lang="el-GR" sz="2800" dirty="0">
                <a:sym typeface="Wingdings" panose="05000000000000000000" pitchFamily="2" charset="2"/>
              </a:rPr>
              <a:t> </a:t>
            </a:r>
            <a:r>
              <a:rPr lang="el-GR" sz="2800" dirty="0"/>
              <a:t>Λακωνία </a:t>
            </a:r>
            <a:r>
              <a:rPr lang="el-GR" sz="2800" dirty="0">
                <a:sym typeface="Wingdings" panose="05000000000000000000" pitchFamily="2" charset="2"/>
              </a:rPr>
              <a:t></a:t>
            </a:r>
            <a:r>
              <a:rPr lang="el-GR" sz="2800" dirty="0"/>
              <a:t> Σπάρτη </a:t>
            </a:r>
          </a:p>
          <a:p>
            <a:pPr algn="ctr"/>
            <a:r>
              <a:rPr lang="el-GR" sz="2800" b="1" dirty="0"/>
              <a:t>Κοινωνικές τάξεις </a:t>
            </a:r>
            <a:r>
              <a:rPr lang="el-GR" sz="2800" dirty="0"/>
              <a:t>: Σπαρτιάτες, περίοικοι &amp; είλωτες</a:t>
            </a:r>
          </a:p>
          <a:p>
            <a:pPr algn="ctr"/>
            <a:r>
              <a:rPr lang="el-GR" sz="2800" dirty="0"/>
              <a:t> </a:t>
            </a:r>
            <a:r>
              <a:rPr lang="el-GR" sz="2800" b="1" dirty="0"/>
              <a:t>Πολίτευμα</a:t>
            </a:r>
            <a:r>
              <a:rPr lang="el-GR" sz="2800" dirty="0"/>
              <a:t>  : ολιγαρχία</a:t>
            </a:r>
          </a:p>
          <a:p>
            <a:pPr algn="ctr"/>
            <a:r>
              <a:rPr lang="el-GR" sz="2800" dirty="0"/>
              <a:t> </a:t>
            </a:r>
            <a:r>
              <a:rPr lang="el-GR" sz="2800" b="1" dirty="0"/>
              <a:t>Σπαρτιατική αγωγή/εκπαίδευση </a:t>
            </a:r>
            <a:r>
              <a:rPr lang="el-GR" sz="2800" dirty="0"/>
              <a:t>: </a:t>
            </a:r>
            <a:r>
              <a:rPr lang="el-GR" sz="2800" dirty="0">
                <a:effectLst/>
                <a:ea typeface="Calibri" panose="020F0502020204030204" pitchFamily="34" charset="0"/>
              </a:rPr>
              <a:t>Τη φροντίδα των αγοριών των Σπαρτιατών αναλάμβανε η πόλη από την ηλικία των επτά ετών.</a:t>
            </a:r>
          </a:p>
          <a:p>
            <a:pPr algn="ctr"/>
            <a:r>
              <a:rPr lang="el-GR" sz="2800" kern="1200" dirty="0">
                <a:solidFill>
                  <a:srgbClr val="000000"/>
                </a:solidFill>
                <a:effectLst/>
                <a:ea typeface="Times New Roman" panose="02020603050405020304" pitchFamily="18" charset="0"/>
                <a:cs typeface="Times New Roman" panose="02020603050405020304" pitchFamily="18" charset="0"/>
              </a:rPr>
              <a:t> Τα αγόρια και τα κορίτσια συνήθιζαν από μικρά σε  έναν δύσκολο τρόπο ζωής. </a:t>
            </a:r>
            <a:endParaRPr lang="el-GR" sz="2800" dirty="0"/>
          </a:p>
          <a:p>
            <a:pPr algn="ctr"/>
            <a:r>
              <a:rPr lang="el-GR" sz="2800" dirty="0"/>
              <a:t> </a:t>
            </a:r>
            <a:r>
              <a:rPr lang="el-GR" sz="2800" b="1" dirty="0"/>
              <a:t>Λακωνισμός</a:t>
            </a:r>
            <a:r>
              <a:rPr lang="el-GR" sz="2800" dirty="0"/>
              <a:t> : </a:t>
            </a:r>
            <a:r>
              <a:rPr lang="el-GR" sz="2800" dirty="0">
                <a:effectLst/>
                <a:ea typeface="Calibri" panose="020F0502020204030204" pitchFamily="34" charset="0"/>
              </a:rPr>
              <a:t>τρόπος ομιλίας και  τρόπος ζωής των Σπαρτιατών. Ως προς τον τρόπο ομιλίας, οι Σπαρτιάτες μάθαιναν να μιλούν με λίγα λόγια</a:t>
            </a:r>
            <a:r>
              <a:rPr lang="el-GR" sz="2800" dirty="0">
                <a:ea typeface="Calibri" panose="020F0502020204030204" pitchFamily="34" charset="0"/>
              </a:rPr>
              <a:t> και να </a:t>
            </a:r>
            <a:r>
              <a:rPr lang="el-GR" sz="2800" dirty="0">
                <a:effectLst/>
                <a:ea typeface="Calibri" panose="020F0502020204030204" pitchFamily="34" charset="0"/>
              </a:rPr>
              <a:t>ζουν απλά. </a:t>
            </a:r>
            <a:endParaRPr lang="el-GR" sz="2800" dirty="0"/>
          </a:p>
          <a:p>
            <a:pPr algn="ctr"/>
            <a:r>
              <a:rPr lang="el-GR" sz="2800" dirty="0"/>
              <a:t> </a:t>
            </a:r>
            <a:r>
              <a:rPr lang="el-GR" sz="2800" b="1" dirty="0"/>
              <a:t>Ξενηλασία : </a:t>
            </a:r>
            <a:r>
              <a:rPr lang="el-GR" sz="2800" dirty="0">
                <a:effectLst/>
                <a:latin typeface="Times New Roman" panose="02020603050405020304" pitchFamily="18" charset="0"/>
                <a:ea typeface="Calibri" panose="020F0502020204030204" pitchFamily="34" charset="0"/>
              </a:rPr>
              <a:t>απαγόρευση εισόδου ξένων στη Σπάρτη ή  απέλασή (εκδίωξή) τους από τη Σπάρτη</a:t>
            </a:r>
            <a:endParaRPr lang="en-US" sz="2800" u="sng" dirty="0"/>
          </a:p>
        </p:txBody>
      </p:sp>
      <p:sp>
        <p:nvSpPr>
          <p:cNvPr id="5" name="Ορθογώνιο 4">
            <a:extLst>
              <a:ext uri="{FF2B5EF4-FFF2-40B4-BE49-F238E27FC236}">
                <a16:creationId xmlns:a16="http://schemas.microsoft.com/office/drawing/2014/main" id="{6C659B4A-C569-7286-DDFB-3A9AA2CD877E}"/>
              </a:ext>
            </a:extLst>
          </p:cNvPr>
          <p:cNvSpPr/>
          <p:nvPr/>
        </p:nvSpPr>
        <p:spPr>
          <a:xfrm>
            <a:off x="8180302" y="5920364"/>
            <a:ext cx="3941898" cy="841134"/>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l-CY"/>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l-GR" sz="1800" dirty="0" err="1"/>
              <a:t>Δρ</a:t>
            </a:r>
            <a:r>
              <a:rPr lang="el-GR" sz="1800" dirty="0"/>
              <a:t> Ελένη  Χαραλάμπους</a:t>
            </a:r>
          </a:p>
          <a:p>
            <a:pPr algn="ctr"/>
            <a:r>
              <a:rPr lang="en-US" sz="1800" dirty="0">
                <a:solidFill>
                  <a:schemeClr val="tx1"/>
                </a:solidFill>
                <a:hlinkClick r:id="rId15"/>
              </a:rPr>
              <a:t>elenecharalampous72@gmail.com</a:t>
            </a:r>
            <a:endParaRPr lang="el-GR" sz="1800" dirty="0">
              <a:solidFill>
                <a:schemeClr val="tx1"/>
              </a:solidFill>
            </a:endParaRPr>
          </a:p>
          <a:p>
            <a:pPr algn="ctr"/>
            <a:r>
              <a:rPr lang="en-US" dirty="0"/>
              <a:t>https://www.e-charalambous.com</a:t>
            </a:r>
            <a:endParaRPr lang="el-GR" dirty="0"/>
          </a:p>
        </p:txBody>
      </p:sp>
    </p:spTree>
    <p:extLst>
      <p:ext uri="{BB962C8B-B14F-4D97-AF65-F5344CB8AC3E}">
        <p14:creationId xmlns:p14="http://schemas.microsoft.com/office/powerpoint/2010/main" val="88893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Άκου τι έμαθα">
            <a:extLst>
              <a:ext uri="{FF2B5EF4-FFF2-40B4-BE49-F238E27FC236}">
                <a16:creationId xmlns:a16="http://schemas.microsoft.com/office/drawing/2014/main" id="{ED1D3F5A-8075-9631-9783-B8494C36A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162" y="33168"/>
            <a:ext cx="4093060" cy="27976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Φυσαλίδα ομιλίας: Έλλειψη 2">
            <a:extLst>
              <a:ext uri="{FF2B5EF4-FFF2-40B4-BE49-F238E27FC236}">
                <a16:creationId xmlns:a16="http://schemas.microsoft.com/office/drawing/2014/main" id="{014402A5-FF31-657A-F21F-BF3189FCA475}"/>
              </a:ext>
            </a:extLst>
          </p:cNvPr>
          <p:cNvSpPr/>
          <p:nvPr/>
        </p:nvSpPr>
        <p:spPr>
          <a:xfrm>
            <a:off x="269392" y="228437"/>
            <a:ext cx="4459770" cy="3700461"/>
          </a:xfrm>
          <a:prstGeom prst="wedgeEllipseCallou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b="1" dirty="0">
                <a:solidFill>
                  <a:schemeClr val="tx1"/>
                </a:solidFill>
              </a:rPr>
              <a:t>Κοινωνικές τάξεις</a:t>
            </a:r>
            <a:endParaRPr lang="el-CY" sz="4000" b="1" dirty="0">
              <a:solidFill>
                <a:schemeClr val="tx1"/>
              </a:solidFill>
            </a:endParaRPr>
          </a:p>
        </p:txBody>
      </p:sp>
      <p:sp>
        <p:nvSpPr>
          <p:cNvPr id="5" name="Φυσαλίδα ομιλίας: Έλλειψη 4">
            <a:extLst>
              <a:ext uri="{FF2B5EF4-FFF2-40B4-BE49-F238E27FC236}">
                <a16:creationId xmlns:a16="http://schemas.microsoft.com/office/drawing/2014/main" id="{A560315D-FA12-6B0A-C948-427883BAA506}"/>
              </a:ext>
            </a:extLst>
          </p:cNvPr>
          <p:cNvSpPr/>
          <p:nvPr/>
        </p:nvSpPr>
        <p:spPr>
          <a:xfrm>
            <a:off x="3261593" y="3309436"/>
            <a:ext cx="4459770" cy="3008182"/>
          </a:xfrm>
          <a:prstGeom prst="wedgeEllipse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0000"/>
              </a:lnSpc>
              <a:tabLst>
                <a:tab pos="180340" algn="l"/>
              </a:tabLst>
            </a:pPr>
            <a:r>
              <a:rPr lang="el-GR" sz="4000" b="1" dirty="0">
                <a:solidFill>
                  <a:schemeClr val="tx1"/>
                </a:solidFill>
              </a:rPr>
              <a:t>Σπαρτιατική αγωγή/</a:t>
            </a:r>
          </a:p>
          <a:p>
            <a:pPr lvl="0">
              <a:lnSpc>
                <a:spcPct val="110000"/>
              </a:lnSpc>
              <a:tabLst>
                <a:tab pos="180340" algn="l"/>
              </a:tabLst>
            </a:pPr>
            <a:r>
              <a:rPr lang="el-GR" sz="4000" b="1" dirty="0">
                <a:solidFill>
                  <a:schemeClr val="tx1"/>
                </a:solidFill>
              </a:rPr>
              <a:t>εκπαίδευση</a:t>
            </a:r>
            <a:endParaRPr lang="el-CY" sz="4000" dirty="0">
              <a:solidFill>
                <a:schemeClr val="tx1"/>
              </a:solidFill>
              <a:ea typeface="Calibri" panose="020F0502020204030204" pitchFamily="34" charset="0"/>
            </a:endParaRPr>
          </a:p>
        </p:txBody>
      </p:sp>
      <p:sp>
        <p:nvSpPr>
          <p:cNvPr id="2" name="Φυσαλίδα ομιλίας: Έλλειψη 1">
            <a:extLst>
              <a:ext uri="{FF2B5EF4-FFF2-40B4-BE49-F238E27FC236}">
                <a16:creationId xmlns:a16="http://schemas.microsoft.com/office/drawing/2014/main" id="{D0909EF5-9BED-2201-023E-3EC41FAEDBE0}"/>
              </a:ext>
            </a:extLst>
          </p:cNvPr>
          <p:cNvSpPr/>
          <p:nvPr/>
        </p:nvSpPr>
        <p:spPr>
          <a:xfrm>
            <a:off x="7721363" y="2078667"/>
            <a:ext cx="4459770" cy="3700461"/>
          </a:xfrm>
          <a:prstGeom prst="wedgeEllipse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pPr>
            <a:r>
              <a:rPr lang="el-GR" sz="4000" b="1" dirty="0">
                <a:solidFill>
                  <a:schemeClr val="tx1"/>
                </a:solidFill>
              </a:rPr>
              <a:t>Λακωνισμός</a:t>
            </a:r>
          </a:p>
          <a:p>
            <a:pPr lvl="0">
              <a:lnSpc>
                <a:spcPct val="115000"/>
              </a:lnSpc>
            </a:pPr>
            <a:r>
              <a:rPr lang="el-GR" sz="4000" b="1" dirty="0">
                <a:solidFill>
                  <a:schemeClr val="tx1"/>
                </a:solidFill>
              </a:rPr>
              <a:t>Ξενηλασία</a:t>
            </a:r>
          </a:p>
          <a:p>
            <a:pPr lvl="0">
              <a:lnSpc>
                <a:spcPct val="115000"/>
              </a:lnSpc>
            </a:pPr>
            <a:r>
              <a:rPr lang="el-GR" sz="4000" b="1" dirty="0">
                <a:solidFill>
                  <a:schemeClr val="tx1"/>
                </a:solidFill>
                <a:ea typeface="Calibri" panose="020F0502020204030204" pitchFamily="34" charset="0"/>
              </a:rPr>
              <a:t>Ολιγαρχία</a:t>
            </a:r>
            <a:endParaRPr lang="el-CY" sz="4000" dirty="0">
              <a:solidFill>
                <a:schemeClr val="tx1"/>
              </a:solidFill>
              <a:ea typeface="Calibri" panose="020F0502020204030204" pitchFamily="34" charset="0"/>
            </a:endParaRPr>
          </a:p>
        </p:txBody>
      </p:sp>
    </p:spTree>
    <p:extLst>
      <p:ext uri="{BB962C8B-B14F-4D97-AF65-F5344CB8AC3E}">
        <p14:creationId xmlns:p14="http://schemas.microsoft.com/office/powerpoint/2010/main" val="3248854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83F3-5C69-EBF6-480E-924D4B03F8B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8585819-3445-38AD-62A2-75A6D19D5FAB}"/>
              </a:ext>
            </a:extLst>
          </p:cNvPr>
          <p:cNvSpPr>
            <a:spLocks noGrp="1"/>
          </p:cNvSpPr>
          <p:nvPr>
            <p:ph type="title"/>
          </p:nvPr>
        </p:nvSpPr>
        <p:spPr>
          <a:ln w="57150">
            <a:solidFill>
              <a:schemeClr val="tx1"/>
            </a:solidFill>
          </a:ln>
        </p:spPr>
        <p:txBody>
          <a:bodyPr/>
          <a:lstStyle/>
          <a:p>
            <a:pPr algn="ctr"/>
            <a:r>
              <a:rPr lang="el-GR" dirty="0" err="1"/>
              <a:t>Αυτοαξιολόγηση</a:t>
            </a:r>
            <a:r>
              <a:rPr lang="el-GR" dirty="0"/>
              <a:t> στο σπίτι </a:t>
            </a:r>
            <a:endParaRPr lang="el-CY" dirty="0"/>
          </a:p>
        </p:txBody>
      </p:sp>
      <p:pic>
        <p:nvPicPr>
          <p:cNvPr id="2050" name="Picture 2" descr="Αυτοαξιολόγηση: Χρειάζονται ψύχραιμες και συνετές αντιδράσεις | Alfavita">
            <a:extLst>
              <a:ext uri="{FF2B5EF4-FFF2-40B4-BE49-F238E27FC236}">
                <a16:creationId xmlns:a16="http://schemas.microsoft.com/office/drawing/2014/main" id="{22E16BBA-3FCD-3FB1-48C0-819BA4B98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27995"/>
            <a:ext cx="10515600" cy="463122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957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7E858B1E-9ECB-023A-9615-438BAD456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73E28990-FCC9-4F95-C7BD-9921BC040BA6}"/>
              </a:ext>
            </a:extLst>
          </p:cNvPr>
          <p:cNvSpPr/>
          <p:nvPr/>
        </p:nvSpPr>
        <p:spPr>
          <a:xfrm>
            <a:off x="-1" y="0"/>
            <a:ext cx="11868148" cy="1314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2800" b="1" dirty="0">
                <a:latin typeface="Times New Roman" panose="02020603050405020304" pitchFamily="18" charset="0"/>
                <a:ea typeface="Calibri" panose="020F0502020204030204" pitchFamily="34" charset="0"/>
              </a:rPr>
              <a:t>Ποιοι ε</a:t>
            </a:r>
            <a:r>
              <a:rPr lang="el-GR" sz="2800" b="1" dirty="0">
                <a:effectLst/>
                <a:latin typeface="Times New Roman" panose="02020603050405020304" pitchFamily="18" charset="0"/>
                <a:ea typeface="Calibri" panose="020F0502020204030204" pitchFamily="34" charset="0"/>
              </a:rPr>
              <a:t>ίχαν πλήρη πολιτικά δικαιώματα και, ταυτόχρονα, ήταν και στρατιώτες;</a:t>
            </a:r>
            <a:endParaRPr lang="el-CY" sz="28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F4EE4C35-1E59-B526-033C-029544173DA7}"/>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4000" dirty="0"/>
          </a:p>
          <a:p>
            <a:pPr algn="ctr"/>
            <a:r>
              <a:rPr lang="tr-TR" sz="4000" b="1" dirty="0"/>
              <a:t>10</a:t>
            </a:r>
            <a:r>
              <a:rPr lang="el-GR" sz="4000" b="1" dirty="0"/>
              <a:t> </a:t>
            </a:r>
            <a:r>
              <a:rPr lang="tr-TR" sz="4000" b="1" dirty="0"/>
              <a:t> </a:t>
            </a:r>
            <a:r>
              <a:rPr lang="el-GR" sz="4000" b="1" dirty="0"/>
              <a:t>γράμματα </a:t>
            </a:r>
            <a:endParaRPr lang="el-CY" sz="4000" b="1" dirty="0"/>
          </a:p>
          <a:p>
            <a:pPr algn="ctr"/>
            <a:r>
              <a:rPr lang="el-GR" dirty="0"/>
              <a:t>  </a:t>
            </a:r>
            <a:endParaRPr lang="el-CY" dirty="0"/>
          </a:p>
          <a:p>
            <a:pPr algn="ctr"/>
            <a:r>
              <a:rPr lang="el-GR" dirty="0"/>
              <a:t>  </a:t>
            </a:r>
            <a:endParaRPr lang="el-CY" dirty="0"/>
          </a:p>
        </p:txBody>
      </p:sp>
      <p:sp>
        <p:nvSpPr>
          <p:cNvPr id="6" name="Οβάλ 5">
            <a:extLst>
              <a:ext uri="{FF2B5EF4-FFF2-40B4-BE49-F238E27FC236}">
                <a16:creationId xmlns:a16="http://schemas.microsoft.com/office/drawing/2014/main" id="{568D59C2-2C29-F661-41C9-A7B1020D3588}"/>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330989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FA38F-C341-8B10-69A5-FA6DE68EDF3A}"/>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3552D53A-3320-52F0-AA50-7A31C56EF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24DD450B-10DC-E7E5-0B78-D3F410B935F1}"/>
              </a:ext>
            </a:extLst>
          </p:cNvPr>
          <p:cNvSpPr/>
          <p:nvPr/>
        </p:nvSpPr>
        <p:spPr>
          <a:xfrm>
            <a:off x="-1" y="0"/>
            <a:ext cx="11868148" cy="1314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2800" b="1" dirty="0">
                <a:latin typeface="Times New Roman" panose="02020603050405020304" pitchFamily="18" charset="0"/>
                <a:ea typeface="Calibri" panose="020F0502020204030204" pitchFamily="34" charset="0"/>
              </a:rPr>
              <a:t>Ποιοι ε</a:t>
            </a:r>
            <a:r>
              <a:rPr lang="el-GR" sz="2800" b="1" dirty="0">
                <a:effectLst/>
                <a:latin typeface="Times New Roman" panose="02020603050405020304" pitchFamily="18" charset="0"/>
                <a:ea typeface="Calibri" panose="020F0502020204030204" pitchFamily="34" charset="0"/>
              </a:rPr>
              <a:t>ίχαν πλήρη πολιτικά δικαιώματα και, ταυτόχρονα, ήταν και στρατιώτες;</a:t>
            </a:r>
            <a:endParaRPr lang="el-CY" sz="28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BA26E1D1-E8C5-51E3-8158-D4C6587D9FF8}"/>
              </a:ext>
            </a:extLst>
          </p:cNvPr>
          <p:cNvSpPr/>
          <p:nvPr/>
        </p:nvSpPr>
        <p:spPr>
          <a:xfrm>
            <a:off x="2009772" y="4471987"/>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4000" dirty="0"/>
          </a:p>
          <a:p>
            <a:pPr algn="ctr"/>
            <a:r>
              <a:rPr lang="el-GR" sz="4400" b="1" dirty="0">
                <a:solidFill>
                  <a:srgbClr val="FF0000"/>
                </a:solidFill>
              </a:rPr>
              <a:t>Σπαρτιάτες </a:t>
            </a:r>
            <a:endParaRPr lang="el-CY" sz="4400" b="1" dirty="0">
              <a:solidFill>
                <a:srgbClr val="FF0000"/>
              </a:solidFill>
            </a:endParaRPr>
          </a:p>
          <a:p>
            <a:pPr algn="ctr"/>
            <a:r>
              <a:rPr lang="el-GR" dirty="0"/>
              <a:t>  </a:t>
            </a:r>
            <a:endParaRPr lang="el-CY" dirty="0"/>
          </a:p>
          <a:p>
            <a:pPr algn="ctr"/>
            <a:r>
              <a:rPr lang="el-GR" dirty="0"/>
              <a:t>  </a:t>
            </a:r>
            <a:endParaRPr lang="el-CY" dirty="0"/>
          </a:p>
        </p:txBody>
      </p:sp>
      <p:sp>
        <p:nvSpPr>
          <p:cNvPr id="2" name="Οβάλ 1">
            <a:extLst>
              <a:ext uri="{FF2B5EF4-FFF2-40B4-BE49-F238E27FC236}">
                <a16:creationId xmlns:a16="http://schemas.microsoft.com/office/drawing/2014/main" id="{7170D396-0D7A-5CCA-150B-2996AC617710}"/>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1267019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48E22-B1F7-A713-0546-4B725BB64B2A}"/>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0767DEE9-A1B3-ECAE-6658-B8000AA5B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28536D45-C576-6D21-A33B-255E56EA12CA}"/>
              </a:ext>
            </a:extLst>
          </p:cNvPr>
          <p:cNvSpPr/>
          <p:nvPr/>
        </p:nvSpPr>
        <p:spPr>
          <a:xfrm>
            <a:off x="-1" y="0"/>
            <a:ext cx="11868148" cy="1314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2800" b="1" dirty="0">
                <a:latin typeface="Times New Roman" panose="02020603050405020304" pitchFamily="18" charset="0"/>
                <a:ea typeface="Calibri" panose="020F0502020204030204" pitchFamily="34" charset="0"/>
              </a:rPr>
              <a:t>Ποιοι δεν ε</a:t>
            </a:r>
            <a:r>
              <a:rPr lang="el-GR" sz="2800" b="1" dirty="0">
                <a:effectLst/>
                <a:latin typeface="Times New Roman" panose="02020603050405020304" pitchFamily="18" charset="0"/>
                <a:ea typeface="Calibri" panose="020F0502020204030204" pitchFamily="34" charset="0"/>
              </a:rPr>
              <a:t>ίχαν πολιτικά δικαιώματα, και ασχολούνταν με το εμπόριο;</a:t>
            </a:r>
            <a:endParaRPr lang="el-CY" sz="28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D86C05DF-9F80-23B2-2721-3D34200647F1}"/>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4000" dirty="0"/>
          </a:p>
          <a:p>
            <a:pPr algn="ctr"/>
            <a:r>
              <a:rPr lang="el-GR" sz="4000" b="1" dirty="0"/>
              <a:t>9 </a:t>
            </a:r>
            <a:r>
              <a:rPr lang="tr-TR" sz="4000" b="1" dirty="0"/>
              <a:t> </a:t>
            </a:r>
            <a:r>
              <a:rPr lang="el-GR" sz="4000" b="1" dirty="0"/>
              <a:t>γράμματα </a:t>
            </a:r>
            <a:endParaRPr lang="el-CY" sz="4000" b="1" dirty="0"/>
          </a:p>
          <a:p>
            <a:pPr algn="ctr"/>
            <a:r>
              <a:rPr lang="el-GR" dirty="0"/>
              <a:t>  </a:t>
            </a:r>
            <a:endParaRPr lang="el-CY" dirty="0"/>
          </a:p>
          <a:p>
            <a:pPr algn="ctr"/>
            <a:r>
              <a:rPr lang="el-GR" dirty="0"/>
              <a:t>  </a:t>
            </a:r>
            <a:endParaRPr lang="el-CY" dirty="0"/>
          </a:p>
        </p:txBody>
      </p:sp>
      <p:sp>
        <p:nvSpPr>
          <p:cNvPr id="6" name="Οβάλ 5">
            <a:extLst>
              <a:ext uri="{FF2B5EF4-FFF2-40B4-BE49-F238E27FC236}">
                <a16:creationId xmlns:a16="http://schemas.microsoft.com/office/drawing/2014/main" id="{973B8561-3864-EEDB-B661-DAE5850CE5AB}"/>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349951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8835-029B-1C97-A711-540BFA8AE635}"/>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0F75DE66-8AB6-58D9-EFE9-BB3DB8FA0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724A6C30-1BF4-73D0-BCD9-2C2380C8CC21}"/>
              </a:ext>
            </a:extLst>
          </p:cNvPr>
          <p:cNvSpPr/>
          <p:nvPr/>
        </p:nvSpPr>
        <p:spPr>
          <a:xfrm>
            <a:off x="-1" y="0"/>
            <a:ext cx="11868148" cy="1314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2800" b="1" dirty="0">
                <a:latin typeface="Times New Roman" panose="02020603050405020304" pitchFamily="18" charset="0"/>
                <a:ea typeface="Calibri" panose="020F0502020204030204" pitchFamily="34" charset="0"/>
              </a:rPr>
              <a:t>Ποιοι δεν είχαν πολιτικά δικαιώματα, και ασχολούνταν με το εμπόριο;</a:t>
            </a:r>
            <a:endParaRPr lang="el-CY" sz="2800" b="1" dirty="0">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EC93B7C9-36FC-3473-BC9B-FC2399792B57}"/>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4000" dirty="0"/>
          </a:p>
          <a:p>
            <a:pPr algn="ctr"/>
            <a:r>
              <a:rPr lang="el-GR" sz="4400" b="1" dirty="0">
                <a:solidFill>
                  <a:srgbClr val="FF0000"/>
                </a:solidFill>
              </a:rPr>
              <a:t>περίοικοι </a:t>
            </a:r>
            <a:endParaRPr lang="el-CY" sz="4400" b="1" dirty="0">
              <a:solidFill>
                <a:srgbClr val="FF0000"/>
              </a:solidFill>
            </a:endParaRPr>
          </a:p>
          <a:p>
            <a:pPr algn="ctr"/>
            <a:r>
              <a:rPr lang="el-GR" dirty="0"/>
              <a:t>  </a:t>
            </a:r>
            <a:endParaRPr lang="el-CY" dirty="0"/>
          </a:p>
          <a:p>
            <a:pPr algn="ctr"/>
            <a:r>
              <a:rPr lang="el-GR" dirty="0"/>
              <a:t>  </a:t>
            </a:r>
            <a:endParaRPr lang="el-CY" dirty="0"/>
          </a:p>
        </p:txBody>
      </p:sp>
      <p:sp>
        <p:nvSpPr>
          <p:cNvPr id="2" name="Οβάλ 1">
            <a:extLst>
              <a:ext uri="{FF2B5EF4-FFF2-40B4-BE49-F238E27FC236}">
                <a16:creationId xmlns:a16="http://schemas.microsoft.com/office/drawing/2014/main" id="{58AC8C6E-C4CC-87FF-4A98-6836E9D47F72}"/>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2614173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A1270-2729-B186-60BB-4081C3854572}"/>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FDE62F0F-01AA-7C28-F190-451951483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3CB5938F-123A-F942-E0CD-932B3E0AD08B}"/>
              </a:ext>
            </a:extLst>
          </p:cNvPr>
          <p:cNvSpPr/>
          <p:nvPr/>
        </p:nvSpPr>
        <p:spPr>
          <a:xfrm>
            <a:off x="-1" y="0"/>
            <a:ext cx="11868148" cy="1314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endParaRPr lang="el-GR" sz="2800" b="1" dirty="0">
              <a:latin typeface="Times New Roman" panose="02020603050405020304" pitchFamily="18" charset="0"/>
              <a:ea typeface="Calibri" panose="020F0502020204030204" pitchFamily="34" charset="0"/>
            </a:endParaRPr>
          </a:p>
          <a:p>
            <a:pPr>
              <a:lnSpc>
                <a:spcPct val="150000"/>
              </a:lnSpc>
            </a:pPr>
            <a:r>
              <a:rPr lang="el-GR" sz="2800" b="1" dirty="0">
                <a:latin typeface="Times New Roman" panose="02020603050405020304" pitchFamily="18" charset="0"/>
                <a:ea typeface="Calibri" panose="020F0502020204030204" pitchFamily="34" charset="0"/>
              </a:rPr>
              <a:t>Ποιοι ή</a:t>
            </a:r>
            <a:r>
              <a:rPr lang="el-GR" sz="2800" b="1" dirty="0">
                <a:effectLst/>
                <a:latin typeface="Times New Roman" panose="02020603050405020304" pitchFamily="18" charset="0"/>
                <a:ea typeface="Calibri" panose="020F0502020204030204" pitchFamily="34" charset="0"/>
              </a:rPr>
              <a:t>ταν οι παλιοί κάτοικοι των περιοχών που κατέκτησαν οι Σπαρτιάτες και έγιναν δούλοι;</a:t>
            </a:r>
            <a:endParaRPr lang="el-CY" sz="2800" b="1" dirty="0">
              <a:effectLst/>
              <a:latin typeface="Times New Roman" panose="02020603050405020304" pitchFamily="18" charset="0"/>
              <a:ea typeface="Calibri" panose="020F0502020204030204" pitchFamily="34" charset="0"/>
            </a:endParaRPr>
          </a:p>
          <a:p>
            <a:pPr>
              <a:lnSpc>
                <a:spcPct val="150000"/>
              </a:lnSpc>
            </a:pPr>
            <a:endParaRPr lang="el-CY" sz="28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DBD5DBC3-6A3A-5D48-7397-D795E14DE37A}"/>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4000" dirty="0"/>
          </a:p>
          <a:p>
            <a:pPr algn="ctr"/>
            <a:r>
              <a:rPr lang="el-GR" sz="4000" b="1" dirty="0"/>
              <a:t>9 γράμματα </a:t>
            </a:r>
            <a:endParaRPr lang="el-CY" sz="4000" b="1" dirty="0"/>
          </a:p>
          <a:p>
            <a:pPr algn="ctr"/>
            <a:r>
              <a:rPr lang="el-GR" dirty="0"/>
              <a:t>  </a:t>
            </a:r>
            <a:endParaRPr lang="el-CY" dirty="0"/>
          </a:p>
          <a:p>
            <a:pPr algn="ctr"/>
            <a:r>
              <a:rPr lang="el-GR" dirty="0"/>
              <a:t>  </a:t>
            </a:r>
            <a:endParaRPr lang="el-CY" dirty="0"/>
          </a:p>
        </p:txBody>
      </p:sp>
      <p:sp>
        <p:nvSpPr>
          <p:cNvPr id="2" name="Οβάλ 1">
            <a:extLst>
              <a:ext uri="{FF2B5EF4-FFF2-40B4-BE49-F238E27FC236}">
                <a16:creationId xmlns:a16="http://schemas.microsoft.com/office/drawing/2014/main" id="{95FE5689-0A3F-AC3A-330A-EBDE23017E8C}"/>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375618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4508F-B3FF-02F5-A16C-5B96DD4E3057}"/>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18B81532-AE06-540A-2E79-C0A973064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DFB0C637-5421-4E2C-C2AD-D6042BAA9E5F}"/>
              </a:ext>
            </a:extLst>
          </p:cNvPr>
          <p:cNvSpPr/>
          <p:nvPr/>
        </p:nvSpPr>
        <p:spPr>
          <a:xfrm>
            <a:off x="-1" y="0"/>
            <a:ext cx="11868148" cy="1314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endParaRPr lang="el-GR" sz="2800" b="1" dirty="0">
              <a:latin typeface="Times New Roman" panose="02020603050405020304" pitchFamily="18" charset="0"/>
              <a:ea typeface="Calibri" panose="020F0502020204030204" pitchFamily="34" charset="0"/>
            </a:endParaRPr>
          </a:p>
          <a:p>
            <a:pPr>
              <a:lnSpc>
                <a:spcPct val="150000"/>
              </a:lnSpc>
            </a:pPr>
            <a:r>
              <a:rPr lang="el-GR" sz="2800" b="1" dirty="0">
                <a:latin typeface="Times New Roman" panose="02020603050405020304" pitchFamily="18" charset="0"/>
                <a:ea typeface="Calibri" panose="020F0502020204030204" pitchFamily="34" charset="0"/>
              </a:rPr>
              <a:t>Ποιοι ή</a:t>
            </a:r>
            <a:r>
              <a:rPr lang="el-GR" sz="2800" b="1" dirty="0">
                <a:effectLst/>
                <a:latin typeface="Times New Roman" panose="02020603050405020304" pitchFamily="18" charset="0"/>
                <a:ea typeface="Calibri" panose="020F0502020204030204" pitchFamily="34" charset="0"/>
              </a:rPr>
              <a:t>ταν οι παλιοί κάτοικοι των περιοχών που κατέκτησαν οι Σπαρτιάτες και έγιναν δούλοι;</a:t>
            </a:r>
            <a:endParaRPr lang="el-CY" sz="2800" b="1" dirty="0">
              <a:effectLst/>
              <a:latin typeface="Times New Roman" panose="02020603050405020304" pitchFamily="18" charset="0"/>
              <a:ea typeface="Calibri" panose="020F0502020204030204" pitchFamily="34" charset="0"/>
            </a:endParaRPr>
          </a:p>
          <a:p>
            <a:pPr>
              <a:lnSpc>
                <a:spcPct val="150000"/>
              </a:lnSpc>
            </a:pPr>
            <a:endParaRPr lang="el-CY" sz="28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6FD095B9-711E-C5A4-DD37-C4DE3B586CC2}"/>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4000" dirty="0"/>
          </a:p>
          <a:p>
            <a:pPr algn="ctr"/>
            <a:r>
              <a:rPr lang="el-GR" sz="4400" b="1" dirty="0">
                <a:solidFill>
                  <a:srgbClr val="FF0000"/>
                </a:solidFill>
              </a:rPr>
              <a:t>είλωτες </a:t>
            </a:r>
            <a:endParaRPr lang="el-CY" sz="4400" b="1" dirty="0">
              <a:solidFill>
                <a:srgbClr val="FF0000"/>
              </a:solidFill>
            </a:endParaRPr>
          </a:p>
          <a:p>
            <a:pPr algn="ctr"/>
            <a:r>
              <a:rPr lang="el-GR" dirty="0"/>
              <a:t>  </a:t>
            </a:r>
            <a:endParaRPr lang="el-CY" dirty="0"/>
          </a:p>
          <a:p>
            <a:pPr algn="ctr"/>
            <a:r>
              <a:rPr lang="el-GR" dirty="0"/>
              <a:t>  </a:t>
            </a:r>
            <a:endParaRPr lang="el-CY" dirty="0"/>
          </a:p>
        </p:txBody>
      </p:sp>
      <p:sp>
        <p:nvSpPr>
          <p:cNvPr id="2" name="Οβάλ 1">
            <a:extLst>
              <a:ext uri="{FF2B5EF4-FFF2-40B4-BE49-F238E27FC236}">
                <a16:creationId xmlns:a16="http://schemas.microsoft.com/office/drawing/2014/main" id="{FCC474E9-5E1E-4799-4497-CB3DE28FB73A}"/>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3385027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CC6C0-EBDC-3BF3-B119-CF92BFA2B12E}"/>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F4AC3DF7-E5A7-CCF8-1121-316E0607C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1A7CEF37-DFED-C737-6A98-613DCF8716BA}"/>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endParaRPr lang="el-GR" sz="2800" b="1" dirty="0">
              <a:latin typeface="Times New Roman" panose="02020603050405020304" pitchFamily="18" charset="0"/>
              <a:ea typeface="Calibri" panose="020F0502020204030204" pitchFamily="34" charset="0"/>
            </a:endParaRPr>
          </a:p>
          <a:p>
            <a:r>
              <a:rPr lang="el-GR" sz="2800" b="1" dirty="0">
                <a:latin typeface="Times New Roman" panose="02020603050405020304" pitchFamily="18" charset="0"/>
                <a:ea typeface="Calibri" panose="020F0502020204030204" pitchFamily="34" charset="0"/>
              </a:rPr>
              <a:t>Ποιο είναι το </a:t>
            </a:r>
            <a:r>
              <a:rPr lang="el-GR" sz="2800" dirty="0">
                <a:effectLst/>
                <a:latin typeface="Times New Roman" panose="02020603050405020304" pitchFamily="18" charset="0"/>
                <a:ea typeface="Calibri" panose="020F0502020204030204" pitchFamily="34" charset="0"/>
              </a:rPr>
              <a:t> </a:t>
            </a:r>
            <a:r>
              <a:rPr lang="el-GR" sz="2800" b="1" dirty="0">
                <a:effectLst/>
                <a:latin typeface="Times New Roman" panose="02020603050405020304" pitchFamily="18" charset="0"/>
                <a:ea typeface="Calibri" panose="020F0502020204030204" pitchFamily="34" charset="0"/>
              </a:rPr>
              <a:t>πολίτευμα της</a:t>
            </a:r>
            <a:r>
              <a:rPr lang="el-GR" sz="2800" dirty="0">
                <a:effectLst/>
                <a:latin typeface="Times New Roman" panose="02020603050405020304" pitchFamily="18" charset="0"/>
                <a:ea typeface="Calibri" panose="020F0502020204030204" pitchFamily="34" charset="0"/>
              </a:rPr>
              <a:t> </a:t>
            </a:r>
            <a:r>
              <a:rPr lang="el-GR" sz="2800" b="1" dirty="0">
                <a:effectLst/>
                <a:latin typeface="Times New Roman" panose="02020603050405020304" pitchFamily="18" charset="0"/>
                <a:ea typeface="Calibri" panose="020F0502020204030204" pitchFamily="34" charset="0"/>
              </a:rPr>
              <a:t>Σπάρτης, του οποίοι τα βασικά όργανα είναι   οι δύο βασιλείς, οι πέντε έφοροι, η γερουσία και η Απέλλα;</a:t>
            </a:r>
            <a:endParaRPr lang="el-CY" sz="2800" b="1" dirty="0">
              <a:effectLst/>
              <a:latin typeface="Times New Roman" panose="02020603050405020304" pitchFamily="18" charset="0"/>
              <a:ea typeface="Calibri" panose="020F0502020204030204" pitchFamily="34" charset="0"/>
            </a:endParaRPr>
          </a:p>
          <a:p>
            <a:pPr>
              <a:lnSpc>
                <a:spcPct val="150000"/>
              </a:lnSpc>
            </a:pPr>
            <a:endParaRPr lang="el-CY" sz="28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EB805AA6-7F13-1299-0A9B-4CA927E7BBBD}"/>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4000" b="1" dirty="0"/>
              <a:t>9 γράμματα  </a:t>
            </a:r>
            <a:endParaRPr lang="el-CY" sz="4000" b="1" dirty="0"/>
          </a:p>
          <a:p>
            <a:pPr algn="ctr"/>
            <a:r>
              <a:rPr lang="el-GR" b="1" dirty="0"/>
              <a:t>  </a:t>
            </a:r>
            <a:endParaRPr lang="el-CY" b="1" dirty="0"/>
          </a:p>
        </p:txBody>
      </p:sp>
      <p:sp>
        <p:nvSpPr>
          <p:cNvPr id="2" name="Οβάλ 1">
            <a:extLst>
              <a:ext uri="{FF2B5EF4-FFF2-40B4-BE49-F238E27FC236}">
                <a16:creationId xmlns:a16="http://schemas.microsoft.com/office/drawing/2014/main" id="{97D60B1D-7927-2C65-70B6-6AB594C4FBB3}"/>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3443162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F88E5-E794-7D9D-2EF3-ECD7CCF913D8}"/>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F1A56559-D0B5-72F2-C18A-0B10CFEE0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3EA76CAF-CF2E-9252-BE4B-3A92C389F36B}"/>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endParaRPr lang="el-GR" sz="2800" b="1" dirty="0">
              <a:latin typeface="Times New Roman" panose="02020603050405020304" pitchFamily="18" charset="0"/>
              <a:ea typeface="Calibri" panose="020F0502020204030204" pitchFamily="34" charset="0"/>
            </a:endParaRPr>
          </a:p>
          <a:p>
            <a:r>
              <a:rPr lang="el-GR" sz="2800" b="1" dirty="0">
                <a:latin typeface="Times New Roman" panose="02020603050405020304" pitchFamily="18" charset="0"/>
                <a:ea typeface="Calibri" panose="020F0502020204030204" pitchFamily="34" charset="0"/>
              </a:rPr>
              <a:t>Ποιο είναι το </a:t>
            </a:r>
            <a:r>
              <a:rPr lang="el-GR" sz="2800" dirty="0">
                <a:effectLst/>
                <a:latin typeface="Times New Roman" panose="02020603050405020304" pitchFamily="18" charset="0"/>
                <a:ea typeface="Calibri" panose="020F0502020204030204" pitchFamily="34" charset="0"/>
              </a:rPr>
              <a:t> </a:t>
            </a:r>
            <a:r>
              <a:rPr lang="el-GR" sz="2800" b="1" dirty="0">
                <a:effectLst/>
                <a:latin typeface="Times New Roman" panose="02020603050405020304" pitchFamily="18" charset="0"/>
                <a:ea typeface="Calibri" panose="020F0502020204030204" pitchFamily="34" charset="0"/>
              </a:rPr>
              <a:t>πολίτευμα της</a:t>
            </a:r>
            <a:r>
              <a:rPr lang="el-GR" sz="2800" dirty="0">
                <a:effectLst/>
                <a:latin typeface="Times New Roman" panose="02020603050405020304" pitchFamily="18" charset="0"/>
                <a:ea typeface="Calibri" panose="020F0502020204030204" pitchFamily="34" charset="0"/>
              </a:rPr>
              <a:t> </a:t>
            </a:r>
            <a:r>
              <a:rPr lang="el-GR" sz="2800" b="1" dirty="0">
                <a:effectLst/>
                <a:latin typeface="Times New Roman" panose="02020603050405020304" pitchFamily="18" charset="0"/>
                <a:ea typeface="Calibri" panose="020F0502020204030204" pitchFamily="34" charset="0"/>
              </a:rPr>
              <a:t>Σπάρτης, του οποίοι τα βασικά όργανα είναι   οι δύο βασιλείς, οι πέντε έφοροι, η γερουσία και η Απέλλα;</a:t>
            </a:r>
            <a:endParaRPr lang="el-CY" sz="2800" b="1" dirty="0">
              <a:effectLst/>
              <a:latin typeface="Times New Roman" panose="02020603050405020304" pitchFamily="18" charset="0"/>
              <a:ea typeface="Calibri" panose="020F0502020204030204" pitchFamily="34" charset="0"/>
            </a:endParaRPr>
          </a:p>
          <a:p>
            <a:pPr>
              <a:lnSpc>
                <a:spcPct val="150000"/>
              </a:lnSpc>
            </a:pPr>
            <a:endParaRPr lang="el-CY" sz="28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22BCE049-9F4F-90C4-5CE9-F1E543BD660D}"/>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4400" b="1" dirty="0">
                <a:solidFill>
                  <a:srgbClr val="FF0000"/>
                </a:solidFill>
                <a:effectLst/>
                <a:latin typeface="Times New Roman" panose="02020603050405020304" pitchFamily="18" charset="0"/>
                <a:ea typeface="Calibri" panose="020F0502020204030204" pitchFamily="34" charset="0"/>
              </a:rPr>
              <a:t>ολιγαρχία</a:t>
            </a:r>
            <a:r>
              <a:rPr lang="el-GR" sz="4400" dirty="0">
                <a:solidFill>
                  <a:srgbClr val="FF0000"/>
                </a:solidFill>
              </a:rPr>
              <a:t>  </a:t>
            </a:r>
            <a:endParaRPr lang="el-CY" sz="4400" dirty="0">
              <a:solidFill>
                <a:srgbClr val="FF0000"/>
              </a:solidFill>
            </a:endParaRPr>
          </a:p>
          <a:p>
            <a:pPr algn="ctr"/>
            <a:r>
              <a:rPr lang="el-GR" dirty="0"/>
              <a:t>  </a:t>
            </a:r>
            <a:endParaRPr lang="el-CY" dirty="0"/>
          </a:p>
        </p:txBody>
      </p:sp>
      <p:sp>
        <p:nvSpPr>
          <p:cNvPr id="2" name="Οβάλ 1">
            <a:extLst>
              <a:ext uri="{FF2B5EF4-FFF2-40B4-BE49-F238E27FC236}">
                <a16:creationId xmlns:a16="http://schemas.microsoft.com/office/drawing/2014/main" id="{AD1A4538-47FD-9E5B-682F-F6128A7FD467}"/>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403201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ED88FCD0-4137-F103-257F-ADC41F8CF43C}"/>
              </a:ext>
            </a:extLst>
          </p:cNvPr>
          <p:cNvSpPr/>
          <p:nvPr/>
        </p:nvSpPr>
        <p:spPr>
          <a:xfrm>
            <a:off x="190098" y="414337"/>
            <a:ext cx="2677307" cy="1514475"/>
          </a:xfrm>
          <a:prstGeom prst="roundRect">
            <a:avLst/>
          </a:prstGeom>
          <a:solidFill>
            <a:schemeClr val="accent3">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b="1" dirty="0"/>
              <a:t>ΝΕΟΛΙΘΙΚΗ ΕΠΟΧΗ</a:t>
            </a:r>
            <a:endParaRPr lang="el-CY" sz="3200" b="1" dirty="0"/>
          </a:p>
        </p:txBody>
      </p:sp>
      <p:sp>
        <p:nvSpPr>
          <p:cNvPr id="3" name="Ορθογώνιο: Στρογγύλεμα γωνιών 2">
            <a:extLst>
              <a:ext uri="{FF2B5EF4-FFF2-40B4-BE49-F238E27FC236}">
                <a16:creationId xmlns:a16="http://schemas.microsoft.com/office/drawing/2014/main" id="{33958A6A-DE54-AFFD-6547-3F48C8A0E381}"/>
              </a:ext>
            </a:extLst>
          </p:cNvPr>
          <p:cNvSpPr/>
          <p:nvPr/>
        </p:nvSpPr>
        <p:spPr>
          <a:xfrm>
            <a:off x="3050363" y="422721"/>
            <a:ext cx="2473351" cy="1514475"/>
          </a:xfrm>
          <a:prstGeom prst="roundRect">
            <a:avLst/>
          </a:prstGeom>
          <a:solidFill>
            <a:schemeClr val="accent3">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b="1" dirty="0"/>
              <a:t>ΕΠΟΧΗ ΤΟΥ ΧΑΛΚΟΥ</a:t>
            </a:r>
            <a:endParaRPr lang="el-CY" sz="3200" b="1" dirty="0"/>
          </a:p>
        </p:txBody>
      </p:sp>
      <p:sp>
        <p:nvSpPr>
          <p:cNvPr id="4" name="Ορθογώνιο: Στρογγύλεμα γωνιών 3">
            <a:extLst>
              <a:ext uri="{FF2B5EF4-FFF2-40B4-BE49-F238E27FC236}">
                <a16:creationId xmlns:a16="http://schemas.microsoft.com/office/drawing/2014/main" id="{539DFA8A-066F-42C0-2C61-1D956DA0B5BA}"/>
              </a:ext>
            </a:extLst>
          </p:cNvPr>
          <p:cNvSpPr/>
          <p:nvPr/>
        </p:nvSpPr>
        <p:spPr>
          <a:xfrm>
            <a:off x="5694860" y="414336"/>
            <a:ext cx="2907303" cy="1514475"/>
          </a:xfrm>
          <a:prstGeom prst="roundRect">
            <a:avLst/>
          </a:prstGeom>
          <a:solidFill>
            <a:schemeClr val="accent3">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b="1" dirty="0"/>
              <a:t>ΓΕΩΜΕΤΡΙΚΗ ΕΠΟΧΗ</a:t>
            </a:r>
            <a:endParaRPr lang="el-CY" sz="3200" b="1" dirty="0"/>
          </a:p>
        </p:txBody>
      </p:sp>
      <p:pic>
        <p:nvPicPr>
          <p:cNvPr id="2050" name="Picture 2" descr="Νεολιθική εποχή (6500-3000 π.Χ.)">
            <a:extLst>
              <a:ext uri="{FF2B5EF4-FFF2-40B4-BE49-F238E27FC236}">
                <a16:creationId xmlns:a16="http://schemas.microsoft.com/office/drawing/2014/main" id="{94FF5B51-ECDA-2F6B-B23A-2090C958F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41" y="2014537"/>
            <a:ext cx="2152018" cy="30003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5. Μυκηναϊκός Πολιτισμός, Ο Μυκηναϊκός Κόσμος">
            <a:extLst>
              <a:ext uri="{FF2B5EF4-FFF2-40B4-BE49-F238E27FC236}">
                <a16:creationId xmlns:a16="http://schemas.microsoft.com/office/drawing/2014/main" id="{1D7E5732-3032-4557-E3DB-7C5BBA875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963" y="2233269"/>
            <a:ext cx="2677307" cy="2664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7574AFF0-75AB-32DB-01D2-F345EA5A468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7489" t="23590" r="28728" b="11623"/>
          <a:stretch/>
        </p:blipFill>
        <p:spPr>
          <a:xfrm>
            <a:off x="5694860" y="2237143"/>
            <a:ext cx="2677307" cy="2660743"/>
          </a:xfrm>
          <a:prstGeom prst="rect">
            <a:avLst/>
          </a:prstGeom>
        </p:spPr>
      </p:pic>
      <p:sp>
        <p:nvSpPr>
          <p:cNvPr id="6" name="Ορθογώνιο: Στρογγύλεμα γωνιών 5">
            <a:extLst>
              <a:ext uri="{FF2B5EF4-FFF2-40B4-BE49-F238E27FC236}">
                <a16:creationId xmlns:a16="http://schemas.microsoft.com/office/drawing/2014/main" id="{A55ACE42-5D72-C1CC-E917-298D03D869A3}"/>
              </a:ext>
            </a:extLst>
          </p:cNvPr>
          <p:cNvSpPr/>
          <p:nvPr/>
        </p:nvSpPr>
        <p:spPr>
          <a:xfrm>
            <a:off x="112606" y="5493544"/>
            <a:ext cx="2553102" cy="757237"/>
          </a:xfrm>
          <a:prstGeom prst="roundRect">
            <a:avLst/>
          </a:prstGeom>
          <a:solidFill>
            <a:schemeClr val="accent2">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b="1" dirty="0"/>
              <a:t>μόνιμη εγκατάσταση</a:t>
            </a:r>
            <a:endParaRPr lang="el-CY" sz="2800" b="1" dirty="0"/>
          </a:p>
        </p:txBody>
      </p:sp>
      <p:sp>
        <p:nvSpPr>
          <p:cNvPr id="7" name="Ορθογώνιο: Στρογγύλεμα γωνιών 6">
            <a:extLst>
              <a:ext uri="{FF2B5EF4-FFF2-40B4-BE49-F238E27FC236}">
                <a16:creationId xmlns:a16="http://schemas.microsoft.com/office/drawing/2014/main" id="{786A68D7-83F0-FDE2-5DEB-CFDAEF1B67DF}"/>
              </a:ext>
            </a:extLst>
          </p:cNvPr>
          <p:cNvSpPr/>
          <p:nvPr/>
        </p:nvSpPr>
        <p:spPr>
          <a:xfrm>
            <a:off x="2868963" y="5490032"/>
            <a:ext cx="3014662" cy="757237"/>
          </a:xfrm>
          <a:prstGeom prst="roundRect">
            <a:avLst/>
          </a:prstGeom>
          <a:solidFill>
            <a:schemeClr val="accent2">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b="1" dirty="0"/>
              <a:t>εμπόριο</a:t>
            </a:r>
            <a:endParaRPr lang="el-CY" sz="2800" b="1" dirty="0"/>
          </a:p>
        </p:txBody>
      </p:sp>
      <p:sp>
        <p:nvSpPr>
          <p:cNvPr id="8" name="Ορθογώνιο: Στρογγύλεμα γωνιών 7">
            <a:extLst>
              <a:ext uri="{FF2B5EF4-FFF2-40B4-BE49-F238E27FC236}">
                <a16:creationId xmlns:a16="http://schemas.microsoft.com/office/drawing/2014/main" id="{061E5F4F-5E28-85CF-542B-ED99713AE7A4}"/>
              </a:ext>
            </a:extLst>
          </p:cNvPr>
          <p:cNvSpPr/>
          <p:nvPr/>
        </p:nvSpPr>
        <p:spPr>
          <a:xfrm>
            <a:off x="6096001" y="5490032"/>
            <a:ext cx="2677308" cy="757237"/>
          </a:xfrm>
          <a:prstGeom prst="roundRect">
            <a:avLst/>
          </a:prstGeom>
          <a:solidFill>
            <a:schemeClr val="accent2">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b="1" dirty="0"/>
              <a:t>Α’ Ελληνικός Αποικισμός</a:t>
            </a:r>
            <a:endParaRPr lang="el-CY" sz="2800" b="1" dirty="0"/>
          </a:p>
        </p:txBody>
      </p:sp>
      <p:sp>
        <p:nvSpPr>
          <p:cNvPr id="9" name="Ορθογώνιο: Στρογγύλεμα γωνιών 8">
            <a:extLst>
              <a:ext uri="{FF2B5EF4-FFF2-40B4-BE49-F238E27FC236}">
                <a16:creationId xmlns:a16="http://schemas.microsoft.com/office/drawing/2014/main" id="{506F4E8E-907B-3F0A-3AE3-2438390859F9}"/>
              </a:ext>
            </a:extLst>
          </p:cNvPr>
          <p:cNvSpPr/>
          <p:nvPr/>
        </p:nvSpPr>
        <p:spPr>
          <a:xfrm>
            <a:off x="8773309" y="414336"/>
            <a:ext cx="3228593" cy="1514475"/>
          </a:xfrm>
          <a:prstGeom prst="roundRect">
            <a:avLst/>
          </a:prstGeom>
          <a:solidFill>
            <a:schemeClr val="accent3">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b="1" dirty="0"/>
              <a:t>ΑΡΧΑΪΚΗ   ΕΠΟΧΗ</a:t>
            </a:r>
          </a:p>
          <a:p>
            <a:pPr algn="ctr"/>
            <a:r>
              <a:rPr lang="el-GR" sz="3200" b="1" dirty="0"/>
              <a:t> (800 – 479 π.Χ.) </a:t>
            </a:r>
            <a:endParaRPr lang="el-CY" sz="3200" b="1" dirty="0"/>
          </a:p>
        </p:txBody>
      </p:sp>
      <p:sp>
        <p:nvSpPr>
          <p:cNvPr id="10" name="Ορθογώνιο: Στρογγύλεμα γωνιών 9">
            <a:extLst>
              <a:ext uri="{FF2B5EF4-FFF2-40B4-BE49-F238E27FC236}">
                <a16:creationId xmlns:a16="http://schemas.microsoft.com/office/drawing/2014/main" id="{D22E6994-6CC8-CE57-4993-942BA7D6E633}"/>
              </a:ext>
            </a:extLst>
          </p:cNvPr>
          <p:cNvSpPr/>
          <p:nvPr/>
        </p:nvSpPr>
        <p:spPr>
          <a:xfrm>
            <a:off x="8985685" y="5111413"/>
            <a:ext cx="2677308" cy="757237"/>
          </a:xfrm>
          <a:prstGeom prst="roundRect">
            <a:avLst/>
          </a:prstGeom>
          <a:solidFill>
            <a:schemeClr val="accent2">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b="1" dirty="0"/>
              <a:t>ίδρυση  πόλης -κράτους</a:t>
            </a:r>
            <a:endParaRPr lang="el-CY" sz="2800" b="1" dirty="0"/>
          </a:p>
        </p:txBody>
      </p:sp>
      <p:pic>
        <p:nvPicPr>
          <p:cNvPr id="11" name="Εικόνα 10" descr="Εικόνα που περιέχει κείμενο, Εξώφυλλο βιβλίου, βιβλίο, Δημοσίευση&#10;&#10;Το περιεχόμενο που δημιουργείται από AI ενδέχεται να είναι εσφαλμένο.">
            <a:extLst>
              <a:ext uri="{FF2B5EF4-FFF2-40B4-BE49-F238E27FC236}">
                <a16:creationId xmlns:a16="http://schemas.microsoft.com/office/drawing/2014/main" id="{BB654E35-ED20-5EE2-BB98-9C61BB7F2619}"/>
              </a:ext>
            </a:extLst>
          </p:cNvPr>
          <p:cNvPicPr>
            <a:picLocks noChangeAspect="1"/>
          </p:cNvPicPr>
          <p:nvPr/>
        </p:nvPicPr>
        <p:blipFill>
          <a:blip r:embed="rId5">
            <a:extLst>
              <a:ext uri="{28A0092B-C50C-407E-A947-70E740481C1C}">
                <a14:useLocalDpi xmlns:a14="http://schemas.microsoft.com/office/drawing/2010/main" val="0"/>
              </a:ext>
            </a:extLst>
          </a:blip>
          <a:srcRect l="44079" t="14629" r="14738" b="8704"/>
          <a:stretch>
            <a:fillRect/>
          </a:stretch>
        </p:blipFill>
        <p:spPr>
          <a:xfrm rot="5400000">
            <a:off x="8832135" y="1921892"/>
            <a:ext cx="2660745" cy="3283502"/>
          </a:xfrm>
          <a:prstGeom prst="rect">
            <a:avLst/>
          </a:prstGeom>
          <a:ln w="38100">
            <a:solidFill>
              <a:schemeClr val="tx1"/>
            </a:solidFill>
          </a:ln>
        </p:spPr>
      </p:pic>
      <p:sp>
        <p:nvSpPr>
          <p:cNvPr id="12" name="Ορθογώνιο: Στρογγύλεμα γωνιών 11">
            <a:extLst>
              <a:ext uri="{FF2B5EF4-FFF2-40B4-BE49-F238E27FC236}">
                <a16:creationId xmlns:a16="http://schemas.microsoft.com/office/drawing/2014/main" id="{91CF7DF4-77B3-4CD7-D061-6DCF7B9F8ADD}"/>
              </a:ext>
            </a:extLst>
          </p:cNvPr>
          <p:cNvSpPr/>
          <p:nvPr/>
        </p:nvSpPr>
        <p:spPr>
          <a:xfrm>
            <a:off x="8985685" y="6065045"/>
            <a:ext cx="2677308" cy="757237"/>
          </a:xfrm>
          <a:prstGeom prst="roundRect">
            <a:avLst/>
          </a:prstGeom>
          <a:solidFill>
            <a:schemeClr val="accent2">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b="1" dirty="0"/>
              <a:t>Β’ Ελληνικός Αποικισμός</a:t>
            </a:r>
            <a:endParaRPr lang="el-CY" sz="2800" b="1" dirty="0"/>
          </a:p>
        </p:txBody>
      </p:sp>
    </p:spTree>
    <p:extLst>
      <p:ext uri="{BB962C8B-B14F-4D97-AF65-F5344CB8AC3E}">
        <p14:creationId xmlns:p14="http://schemas.microsoft.com/office/powerpoint/2010/main" val="105701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69ED5-B5D1-D45D-CB4E-401E466C23DD}"/>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8FBB61C6-E251-14EF-C2DB-A92FE310E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5E8FAD0F-839B-3613-D9CD-5526EB3A5BBB}"/>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endParaRPr lang="el-GR" sz="2800" b="1" dirty="0">
              <a:latin typeface="Times New Roman" panose="02020603050405020304" pitchFamily="18" charset="0"/>
              <a:ea typeface="Calibri" panose="020F0502020204030204" pitchFamily="34" charset="0"/>
            </a:endParaRPr>
          </a:p>
          <a:p>
            <a:r>
              <a:rPr lang="el-GR" sz="3200" b="1" dirty="0">
                <a:effectLst/>
                <a:latin typeface="Times New Roman" panose="02020603050405020304" pitchFamily="18" charset="0"/>
                <a:ea typeface="Calibri" panose="020F0502020204030204" pitchFamily="34" charset="0"/>
              </a:rPr>
              <a:t>Τα αγόρια  έπρεπε  να γίνουν δυνατοί και άξιοι ________________.</a:t>
            </a:r>
            <a:endParaRPr lang="el-CY" sz="32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BC8A19AE-9392-E49F-883E-6552C45C3B69}"/>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3200" b="1" dirty="0"/>
          </a:p>
          <a:p>
            <a:pPr algn="ctr"/>
            <a:r>
              <a:rPr lang="el-GR" sz="3200" b="1" dirty="0"/>
              <a:t>10 γράμματα   </a:t>
            </a:r>
            <a:endParaRPr lang="el-CY" sz="3200" b="1" dirty="0"/>
          </a:p>
          <a:p>
            <a:pPr algn="ctr"/>
            <a:r>
              <a:rPr lang="el-GR" dirty="0"/>
              <a:t>  </a:t>
            </a:r>
            <a:endParaRPr lang="el-CY" dirty="0"/>
          </a:p>
        </p:txBody>
      </p:sp>
      <p:sp>
        <p:nvSpPr>
          <p:cNvPr id="2" name="Οβάλ 1">
            <a:extLst>
              <a:ext uri="{FF2B5EF4-FFF2-40B4-BE49-F238E27FC236}">
                <a16:creationId xmlns:a16="http://schemas.microsoft.com/office/drawing/2014/main" id="{1F01F23D-771B-4A60-CF77-1C0836D41C49}"/>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4089334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54649-E85F-D106-7CF1-9AC6AA15F578}"/>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1036D5BB-9709-CBC1-35A3-EE02AF6A5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3B82F8E6-5B24-91B2-18D0-FE6D8F09945B}"/>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endParaRPr lang="el-GR" sz="2800" b="1" dirty="0">
              <a:latin typeface="Times New Roman" panose="02020603050405020304" pitchFamily="18" charset="0"/>
              <a:ea typeface="Calibri" panose="020F0502020204030204" pitchFamily="34" charset="0"/>
            </a:endParaRPr>
          </a:p>
          <a:p>
            <a:r>
              <a:rPr lang="el-GR" sz="3200" b="1" dirty="0">
                <a:effectLst/>
                <a:latin typeface="Times New Roman" panose="02020603050405020304" pitchFamily="18" charset="0"/>
                <a:ea typeface="Calibri" panose="020F0502020204030204" pitchFamily="34" charset="0"/>
              </a:rPr>
              <a:t>Τα αγόρια  έπρεπε  να γίνουν δυνατοί και άξιοι ________________.</a:t>
            </a:r>
            <a:endParaRPr lang="el-CY" sz="32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453BBFD0-D61F-AB24-0FB2-3AA6CF02A0CB}"/>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4400" b="1" dirty="0">
                <a:solidFill>
                  <a:srgbClr val="FF0000"/>
                </a:solidFill>
              </a:rPr>
              <a:t>πολεμιστές   </a:t>
            </a:r>
            <a:endParaRPr lang="el-CY" sz="4400" b="1" dirty="0">
              <a:solidFill>
                <a:srgbClr val="FF0000"/>
              </a:solidFill>
            </a:endParaRPr>
          </a:p>
          <a:p>
            <a:pPr algn="ctr"/>
            <a:r>
              <a:rPr lang="el-GR" dirty="0"/>
              <a:t>  </a:t>
            </a:r>
            <a:endParaRPr lang="el-CY" dirty="0"/>
          </a:p>
        </p:txBody>
      </p:sp>
      <p:sp>
        <p:nvSpPr>
          <p:cNvPr id="2" name="Οβάλ 1">
            <a:extLst>
              <a:ext uri="{FF2B5EF4-FFF2-40B4-BE49-F238E27FC236}">
                <a16:creationId xmlns:a16="http://schemas.microsoft.com/office/drawing/2014/main" id="{46AEAA9C-0AC7-ED73-E0E1-CB2ACFEB5B5D}"/>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3308212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43837-5342-9311-82C1-D975CD9A4752}"/>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9A112488-4551-3F77-0F48-093E6477A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EF6CAB02-82CD-AD93-1B1B-CE1C23E399DE}"/>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endParaRPr lang="el-GR" sz="2800" b="1" dirty="0">
              <a:latin typeface="Times New Roman" panose="02020603050405020304" pitchFamily="18" charset="0"/>
              <a:ea typeface="Calibri" panose="020F0502020204030204" pitchFamily="34" charset="0"/>
            </a:endParaRPr>
          </a:p>
          <a:p>
            <a:r>
              <a:rPr lang="el-GR" sz="3200" b="1" dirty="0">
                <a:effectLst/>
                <a:latin typeface="Times New Roman" panose="02020603050405020304" pitchFamily="18" charset="0"/>
                <a:ea typeface="Calibri" panose="020F0502020204030204" pitchFamily="34" charset="0"/>
              </a:rPr>
              <a:t>Τα κορίτσια  έπρεπε  να γεννούν  γερά  ________________.</a:t>
            </a:r>
            <a:endParaRPr lang="el-CY" sz="32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785BB58E-EFA0-2B67-67D7-15B277F081D2}"/>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3200" b="1" dirty="0"/>
              <a:t>6 γράμματα   </a:t>
            </a:r>
            <a:endParaRPr lang="el-CY" sz="3200" b="1" dirty="0"/>
          </a:p>
          <a:p>
            <a:pPr algn="ctr"/>
            <a:r>
              <a:rPr lang="el-GR" dirty="0"/>
              <a:t>  </a:t>
            </a:r>
            <a:endParaRPr lang="el-CY" dirty="0"/>
          </a:p>
        </p:txBody>
      </p:sp>
      <p:sp>
        <p:nvSpPr>
          <p:cNvPr id="2" name="Οβάλ 1">
            <a:extLst>
              <a:ext uri="{FF2B5EF4-FFF2-40B4-BE49-F238E27FC236}">
                <a16:creationId xmlns:a16="http://schemas.microsoft.com/office/drawing/2014/main" id="{F897B377-79C8-F6D9-802C-A496474E4336}"/>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2192803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F435D-C363-713E-2A9C-226657C8CC10}"/>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3665EF30-58B3-1831-F413-D1AB1083E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32DBD09B-93B9-7811-480E-42EC3F59C74A}"/>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endParaRPr lang="el-GR" sz="2800" b="1" dirty="0">
              <a:latin typeface="Times New Roman" panose="02020603050405020304" pitchFamily="18" charset="0"/>
              <a:ea typeface="Calibri" panose="020F0502020204030204" pitchFamily="34" charset="0"/>
            </a:endParaRPr>
          </a:p>
          <a:p>
            <a:r>
              <a:rPr lang="el-GR" sz="3200" b="1" dirty="0">
                <a:effectLst/>
                <a:latin typeface="Times New Roman" panose="02020603050405020304" pitchFamily="18" charset="0"/>
                <a:ea typeface="Calibri" panose="020F0502020204030204" pitchFamily="34" charset="0"/>
              </a:rPr>
              <a:t>Τα κορίτσια  έπρεπε  να γεννούν  γερά  ________________.</a:t>
            </a:r>
            <a:endParaRPr lang="el-CY" sz="32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3E374980-A274-2943-56EA-E48ADC628809}"/>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4400" b="1" dirty="0">
                <a:solidFill>
                  <a:srgbClr val="FF0000"/>
                </a:solidFill>
              </a:rPr>
              <a:t>παιδιά</a:t>
            </a:r>
            <a:r>
              <a:rPr lang="el-GR" b="1" dirty="0">
                <a:solidFill>
                  <a:srgbClr val="FF0000"/>
                </a:solidFill>
              </a:rPr>
              <a:t>  </a:t>
            </a:r>
            <a:endParaRPr lang="el-CY" b="1" dirty="0">
              <a:solidFill>
                <a:srgbClr val="FF0000"/>
              </a:solidFill>
            </a:endParaRPr>
          </a:p>
        </p:txBody>
      </p:sp>
      <p:sp>
        <p:nvSpPr>
          <p:cNvPr id="2" name="Οβάλ 1">
            <a:extLst>
              <a:ext uri="{FF2B5EF4-FFF2-40B4-BE49-F238E27FC236}">
                <a16:creationId xmlns:a16="http://schemas.microsoft.com/office/drawing/2014/main" id="{CB16E253-69A6-99F4-D8AF-7C3259234EE6}"/>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1973517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B8862-D4A9-0DAD-9AFF-DC29FA3CE363}"/>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1C5C529E-77DE-1128-F7DC-5977D51DE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EB0DEBB2-82A0-8227-27A8-B2AEEA01246E}"/>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l-GR" sz="2800" b="1" dirty="0">
                <a:latin typeface="Times New Roman" panose="02020603050405020304" pitchFamily="18" charset="0"/>
                <a:ea typeface="Calibri" panose="020F0502020204030204" pitchFamily="34" charset="0"/>
              </a:rPr>
              <a:t>Η υπέρτατη  αρετή των </a:t>
            </a:r>
            <a:r>
              <a:rPr lang="el-GR" sz="3200" b="1" dirty="0">
                <a:effectLst/>
                <a:latin typeface="Times New Roman" panose="02020603050405020304" pitchFamily="18" charset="0"/>
                <a:ea typeface="Calibri" panose="020F0502020204030204" pitchFamily="34" charset="0"/>
              </a:rPr>
              <a:t>  Σπαρτιατών  είναι ο  ________________.</a:t>
            </a:r>
            <a:endParaRPr lang="el-CY" sz="32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A64D5DD4-9275-C436-C7AF-D2DC00B1A68F}"/>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3200" b="1" dirty="0"/>
              <a:t>10 γράμματα   </a:t>
            </a:r>
            <a:endParaRPr lang="el-CY" sz="3200" b="1" dirty="0"/>
          </a:p>
        </p:txBody>
      </p:sp>
      <p:sp>
        <p:nvSpPr>
          <p:cNvPr id="2" name="Οβάλ 1">
            <a:extLst>
              <a:ext uri="{FF2B5EF4-FFF2-40B4-BE49-F238E27FC236}">
                <a16:creationId xmlns:a16="http://schemas.microsoft.com/office/drawing/2014/main" id="{75C0EC1E-E4FE-87B6-23CF-0A413CA45F8E}"/>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2163556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41222-3C61-279B-F0AA-EBDEB3CCC77E}"/>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E4C45C33-1E49-3A1A-6F45-330391BD6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A2F4C8E4-88BE-ABD3-7ED0-464D3AE22B45}"/>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l-GR" sz="2800" b="1" dirty="0">
                <a:latin typeface="Times New Roman" panose="02020603050405020304" pitchFamily="18" charset="0"/>
                <a:ea typeface="Calibri" panose="020F0502020204030204" pitchFamily="34" charset="0"/>
              </a:rPr>
              <a:t>Η υπέρτατη  αρετή των </a:t>
            </a:r>
            <a:r>
              <a:rPr lang="el-GR" sz="3200" b="1" dirty="0">
                <a:effectLst/>
                <a:latin typeface="Times New Roman" panose="02020603050405020304" pitchFamily="18" charset="0"/>
                <a:ea typeface="Calibri" panose="020F0502020204030204" pitchFamily="34" charset="0"/>
              </a:rPr>
              <a:t>  Σπαρτιατών  είναι ο  ________________.</a:t>
            </a:r>
            <a:endParaRPr lang="el-CY" sz="32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AFE3C3E2-F06E-3EF6-614F-C51AE8C40A9F}"/>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4400" b="1" dirty="0">
                <a:solidFill>
                  <a:srgbClr val="FF0000"/>
                </a:solidFill>
              </a:rPr>
              <a:t>λακωνισμός   </a:t>
            </a:r>
            <a:endParaRPr lang="el-CY" sz="4400" b="1" dirty="0">
              <a:solidFill>
                <a:srgbClr val="FF0000"/>
              </a:solidFill>
            </a:endParaRPr>
          </a:p>
        </p:txBody>
      </p:sp>
      <p:sp>
        <p:nvSpPr>
          <p:cNvPr id="2" name="Οβάλ 1">
            <a:extLst>
              <a:ext uri="{FF2B5EF4-FFF2-40B4-BE49-F238E27FC236}">
                <a16:creationId xmlns:a16="http://schemas.microsoft.com/office/drawing/2014/main" id="{965D53CC-A0A2-2178-7FCC-797620C3F7A9}"/>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780231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4C9F8-D3BC-5D01-3034-35AD5567224D}"/>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0F09DE5A-46FB-FE4E-C327-FB26826F6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A70B9E57-E8EF-835E-D084-ED77C538EA15}"/>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l-GR" sz="3200" b="1" dirty="0">
                <a:effectLst/>
                <a:latin typeface="Times New Roman" panose="02020603050405020304" pitchFamily="18" charset="0"/>
                <a:ea typeface="Calibri" panose="020F0502020204030204" pitchFamily="34" charset="0"/>
              </a:rPr>
              <a:t>Μέτρο  το οποίο εφάρμοσαν οι Σπαρτιάτες  για να προστατέψουν τον ιδιαίτερο τρόπο ζωής τους και για να μη διαρρέουν τα μυστικά τους.</a:t>
            </a:r>
            <a:endParaRPr lang="el-CY" sz="32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7CC517C5-7DE1-A4F8-F6CF-31415BEBE4C7}"/>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el-GR" sz="3200" b="1" dirty="0">
                <a:latin typeface="Times New Roman" panose="02020603050405020304" pitchFamily="18" charset="0"/>
                <a:ea typeface="Calibri" panose="020F0502020204030204" pitchFamily="34" charset="0"/>
              </a:rPr>
              <a:t>9 γράμματα</a:t>
            </a:r>
            <a:endParaRPr lang="el-CY" sz="3200" dirty="0">
              <a:effectLst/>
              <a:latin typeface="Times New Roman" panose="02020603050405020304" pitchFamily="18" charset="0"/>
              <a:ea typeface="Calibri" panose="020F0502020204030204" pitchFamily="34" charset="0"/>
            </a:endParaRPr>
          </a:p>
        </p:txBody>
      </p:sp>
      <p:sp>
        <p:nvSpPr>
          <p:cNvPr id="2" name="Οβάλ 1">
            <a:extLst>
              <a:ext uri="{FF2B5EF4-FFF2-40B4-BE49-F238E27FC236}">
                <a16:creationId xmlns:a16="http://schemas.microsoft.com/office/drawing/2014/main" id="{E697F2EA-3C4D-BB69-528D-21E945ED82A4}"/>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475493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93C23-CC47-6403-4D07-540AC6A41723}"/>
            </a:ext>
          </a:extLst>
        </p:cNvPr>
        <p:cNvGrpSpPr/>
        <p:nvPr/>
      </p:nvGrpSpPr>
      <p:grpSpPr>
        <a:xfrm>
          <a:off x="0" y="0"/>
          <a:ext cx="0" cy="0"/>
          <a:chOff x="0" y="0"/>
          <a:chExt cx="0" cy="0"/>
        </a:xfrm>
      </p:grpSpPr>
      <p:pic>
        <p:nvPicPr>
          <p:cNvPr id="3" name="Εικόνα 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90A4631B-FA27-7833-058D-4566CEEA0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8588"/>
            <a:ext cx="12030075" cy="6729412"/>
          </a:xfrm>
          <a:prstGeom prst="rect">
            <a:avLst/>
          </a:prstGeom>
        </p:spPr>
      </p:pic>
      <p:sp>
        <p:nvSpPr>
          <p:cNvPr id="4" name="Ορθογώνιο 3">
            <a:extLst>
              <a:ext uri="{FF2B5EF4-FFF2-40B4-BE49-F238E27FC236}">
                <a16:creationId xmlns:a16="http://schemas.microsoft.com/office/drawing/2014/main" id="{A5BBC507-4C7A-7003-72DE-46446F29A26C}"/>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l-GR" sz="3200" b="1" dirty="0">
                <a:effectLst/>
                <a:latin typeface="Times New Roman" panose="02020603050405020304" pitchFamily="18" charset="0"/>
                <a:ea typeface="Calibri" panose="020F0502020204030204" pitchFamily="34" charset="0"/>
              </a:rPr>
              <a:t>Μέτρο  το οποίο εφάρμοσαν οι Σπαρτιάτες  για να προστατέψουν τον ιδιαίτερο τρόπο ζωής τους και για να μη διαρρέουν τα μυστικά τους.</a:t>
            </a:r>
            <a:endParaRPr lang="el-CY" sz="3200" b="1" dirty="0">
              <a:effectLst/>
              <a:latin typeface="Times New Roman" panose="02020603050405020304" pitchFamily="18" charset="0"/>
              <a:ea typeface="Calibri" panose="020F0502020204030204" pitchFamily="34" charset="0"/>
            </a:endParaRPr>
          </a:p>
        </p:txBody>
      </p:sp>
      <p:sp>
        <p:nvSpPr>
          <p:cNvPr id="5" name="Ορθογώνιο 4">
            <a:extLst>
              <a:ext uri="{FF2B5EF4-FFF2-40B4-BE49-F238E27FC236}">
                <a16:creationId xmlns:a16="http://schemas.microsoft.com/office/drawing/2014/main" id="{4E019D91-333C-6320-A90C-76DFD4B5FA6F}"/>
              </a:ext>
            </a:extLst>
          </p:cNvPr>
          <p:cNvSpPr/>
          <p:nvPr/>
        </p:nvSpPr>
        <p:spPr>
          <a:xfrm>
            <a:off x="2214563" y="4229100"/>
            <a:ext cx="9415462" cy="1085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el-GR" sz="4400" b="1" dirty="0">
                <a:solidFill>
                  <a:srgbClr val="FF0000"/>
                </a:solidFill>
                <a:effectLst/>
                <a:latin typeface="Times New Roman" panose="02020603050405020304" pitchFamily="18" charset="0"/>
                <a:ea typeface="Calibri" panose="020F0502020204030204" pitchFamily="34" charset="0"/>
              </a:rPr>
              <a:t>ξενηλασία</a:t>
            </a:r>
            <a:endParaRPr lang="el-CY" sz="4400" dirty="0">
              <a:solidFill>
                <a:srgbClr val="FF0000"/>
              </a:solidFill>
              <a:effectLst/>
              <a:latin typeface="Times New Roman" panose="02020603050405020304" pitchFamily="18" charset="0"/>
              <a:ea typeface="Calibri" panose="020F0502020204030204" pitchFamily="34" charset="0"/>
            </a:endParaRPr>
          </a:p>
        </p:txBody>
      </p:sp>
      <p:sp>
        <p:nvSpPr>
          <p:cNvPr id="2" name="Οβάλ 1">
            <a:extLst>
              <a:ext uri="{FF2B5EF4-FFF2-40B4-BE49-F238E27FC236}">
                <a16:creationId xmlns:a16="http://schemas.microsoft.com/office/drawing/2014/main" id="{C57646ED-A070-692D-FAB8-33BAD5CCB02A}"/>
              </a:ext>
            </a:extLst>
          </p:cNvPr>
          <p:cNvSpPr/>
          <p:nvPr/>
        </p:nvSpPr>
        <p:spPr>
          <a:xfrm>
            <a:off x="5010150" y="5557837"/>
            <a:ext cx="2171700" cy="52863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CY"/>
          </a:p>
        </p:txBody>
      </p:sp>
    </p:spTree>
    <p:extLst>
      <p:ext uri="{BB962C8B-B14F-4D97-AF65-F5344CB8AC3E}">
        <p14:creationId xmlns:p14="http://schemas.microsoft.com/office/powerpoint/2010/main" val="1665562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a:extLst>
              <a:ext uri="{FF2B5EF4-FFF2-40B4-BE49-F238E27FC236}">
                <a16:creationId xmlns:a16="http://schemas.microsoft.com/office/drawing/2014/main" id="{415C1F62-7BC6-C82A-1F64-12A18889F41D}"/>
              </a:ext>
            </a:extLst>
          </p:cNvPr>
          <p:cNvSpPr/>
          <p:nvPr/>
        </p:nvSpPr>
        <p:spPr>
          <a:xfrm>
            <a:off x="152504" y="5257800"/>
            <a:ext cx="11520387" cy="14005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2400" b="1" baseline="30000" dirty="0"/>
          </a:p>
          <a:p>
            <a:pPr>
              <a:lnSpc>
                <a:spcPct val="107000"/>
              </a:lnSpc>
              <a:spcAft>
                <a:spcPts val="800"/>
              </a:spcAft>
            </a:pPr>
            <a:r>
              <a:rPr lang="el-GR" sz="1800" b="1" dirty="0">
                <a:effectLst/>
                <a:latin typeface="Aptos" panose="020B0004020202020204" pitchFamily="34" charset="0"/>
                <a:ea typeface="Aptos" panose="020B0004020202020204" pitchFamily="34" charset="0"/>
                <a:cs typeface="Times New Roman" panose="02020603050405020304" pitchFamily="18" charset="0"/>
              </a:rPr>
              <a:t>ΚΑΤ’ ΟΙΚΟΝ ΕΡΓΑΣΙΑ :</a:t>
            </a:r>
            <a:endParaRPr lang="el-GR"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l-GR" dirty="0"/>
              <a:t>Εκπόνηση μικρής εργασίας με θέμα: «Να φανταστείτε ότι είστε ένας νεαρός Σπαρτιάτης / μια νεαρή Σπαρτιάτισσα και να περιγράψετε τις δραστηριότητες μιας καθημερινής σας μέρας». </a:t>
            </a:r>
            <a:endParaRPr lang="en-US" sz="1400" u="sng" dirty="0"/>
          </a:p>
        </p:txBody>
      </p:sp>
      <p:pic>
        <p:nvPicPr>
          <p:cNvPr id="8" name="Εικόνα 7" descr="Εικόνα που περιέχει κείμενο, χαρτί, Δημοσίευση, τυπογραφία&#10;&#10;Περιγραφή που δημιουργήθηκε αυτόματα">
            <a:extLst>
              <a:ext uri="{FF2B5EF4-FFF2-40B4-BE49-F238E27FC236}">
                <a16:creationId xmlns:a16="http://schemas.microsoft.com/office/drawing/2014/main" id="{2F087147-449F-796F-63EB-A9264B75E992}"/>
              </a:ext>
            </a:extLst>
          </p:cNvPr>
          <p:cNvPicPr>
            <a:picLocks noChangeAspect="1"/>
          </p:cNvPicPr>
          <p:nvPr/>
        </p:nvPicPr>
        <p:blipFill>
          <a:blip r:embed="rId2">
            <a:extLst>
              <a:ext uri="{28A0092B-C50C-407E-A947-70E740481C1C}">
                <a14:useLocalDpi xmlns:a14="http://schemas.microsoft.com/office/drawing/2010/main" val="0"/>
              </a:ext>
            </a:extLst>
          </a:blip>
          <a:srcRect l="50000" t="10741" r="12449" b="46024"/>
          <a:stretch>
            <a:fillRect/>
          </a:stretch>
        </p:blipFill>
        <p:spPr>
          <a:xfrm rot="5400000">
            <a:off x="3548115" y="-3038423"/>
            <a:ext cx="4729164" cy="11520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7948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rael army female - 1,7 χιλιάδες εικόνες, εικονογραφήσεις και φωτογραφίες  στοκ χωρίς δικαιώματα | Shutterstock">
            <a:extLst>
              <a:ext uri="{FF2B5EF4-FFF2-40B4-BE49-F238E27FC236}">
                <a16:creationId xmlns:a16="http://schemas.microsoft.com/office/drawing/2014/main" id="{B4D8376E-65D9-EF77-FABB-AC30CF066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734"/>
          <a:stretch>
            <a:fillRect/>
          </a:stretch>
        </p:blipFill>
        <p:spPr bwMode="auto">
          <a:xfrm>
            <a:off x="6096000" y="280988"/>
            <a:ext cx="5042003" cy="456247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Σπάρτη: Η ζωή στην πόλη - Δασκαλέματα">
            <a:extLst>
              <a:ext uri="{FF2B5EF4-FFF2-40B4-BE49-F238E27FC236}">
                <a16:creationId xmlns:a16="http://schemas.microsoft.com/office/drawing/2014/main" id="{3A3F8C34-5AB9-ED1D-055D-DB6E57818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80988"/>
            <a:ext cx="5291137" cy="456247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7EB0A4E5-FB84-FB2C-9B9D-75C66B8D327B}"/>
              </a:ext>
            </a:extLst>
          </p:cNvPr>
          <p:cNvSpPr/>
          <p:nvPr/>
        </p:nvSpPr>
        <p:spPr>
          <a:xfrm>
            <a:off x="466725" y="3452814"/>
            <a:ext cx="3033713" cy="1390649"/>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el-GR" sz="3600" b="1" dirty="0">
                <a:solidFill>
                  <a:schemeClr val="tx1"/>
                </a:solidFill>
                <a:latin typeface="Times New Roman" panose="02020603050405020304" pitchFamily="18" charset="0"/>
                <a:ea typeface="Calibri" panose="020F0502020204030204" pitchFamily="34" charset="0"/>
              </a:rPr>
              <a:t>ΣΠΑΡΤΗ</a:t>
            </a:r>
          </a:p>
          <a:p>
            <a:pPr lvl="0" algn="ctr">
              <a:lnSpc>
                <a:spcPct val="150000"/>
              </a:lnSpc>
            </a:pPr>
            <a:r>
              <a:rPr lang="el-GR" sz="3600" b="1" dirty="0">
                <a:solidFill>
                  <a:schemeClr val="tx1"/>
                </a:solidFill>
              </a:rPr>
              <a:t>800-479 π.Χ.</a:t>
            </a:r>
            <a:endParaRPr lang="el-CY" sz="3600" b="1" dirty="0">
              <a:solidFill>
                <a:schemeClr val="tx1"/>
              </a:solidFill>
              <a:effectLst/>
              <a:latin typeface="Times New Roman" panose="02020603050405020304" pitchFamily="18" charset="0"/>
              <a:ea typeface="Calibri" panose="020F0502020204030204" pitchFamily="34" charset="0"/>
            </a:endParaRPr>
          </a:p>
        </p:txBody>
      </p:sp>
      <p:sp>
        <p:nvSpPr>
          <p:cNvPr id="3" name="Ορθογώνιο 2">
            <a:extLst>
              <a:ext uri="{FF2B5EF4-FFF2-40B4-BE49-F238E27FC236}">
                <a16:creationId xmlns:a16="http://schemas.microsoft.com/office/drawing/2014/main" id="{01BCC468-BA9F-A467-D334-74FA103E8EAC}"/>
              </a:ext>
            </a:extLst>
          </p:cNvPr>
          <p:cNvSpPr/>
          <p:nvPr/>
        </p:nvSpPr>
        <p:spPr>
          <a:xfrm>
            <a:off x="8758237" y="280989"/>
            <a:ext cx="2379765" cy="1390649"/>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el-GR" sz="3600" b="1" dirty="0">
                <a:solidFill>
                  <a:schemeClr val="tx1"/>
                </a:solidFill>
                <a:latin typeface="Times New Roman" panose="02020603050405020304" pitchFamily="18" charset="0"/>
                <a:ea typeface="Calibri" panose="020F0502020204030204" pitchFamily="34" charset="0"/>
              </a:rPr>
              <a:t>Ισραήλ</a:t>
            </a:r>
          </a:p>
          <a:p>
            <a:pPr lvl="0" algn="ctr">
              <a:lnSpc>
                <a:spcPct val="150000"/>
              </a:lnSpc>
            </a:pPr>
            <a:r>
              <a:rPr lang="el-GR" sz="3600" b="1" dirty="0">
                <a:solidFill>
                  <a:schemeClr val="tx1"/>
                </a:solidFill>
                <a:effectLst/>
                <a:latin typeface="Times New Roman" panose="02020603050405020304" pitchFamily="18" charset="0"/>
                <a:ea typeface="Calibri" panose="020F0502020204030204" pitchFamily="34" charset="0"/>
              </a:rPr>
              <a:t>1949-</a:t>
            </a:r>
            <a:endParaRPr lang="el-CY" sz="3600" b="1" dirty="0">
              <a:solidFill>
                <a:schemeClr val="tx1"/>
              </a:solidFill>
              <a:effectLst/>
              <a:latin typeface="Times New Roman" panose="02020603050405020304" pitchFamily="18" charset="0"/>
              <a:ea typeface="Calibri" panose="020F0502020204030204" pitchFamily="34" charset="0"/>
            </a:endParaRPr>
          </a:p>
        </p:txBody>
      </p:sp>
      <p:sp>
        <p:nvSpPr>
          <p:cNvPr id="4" name="Ορθογώνιο 3">
            <a:extLst>
              <a:ext uri="{FF2B5EF4-FFF2-40B4-BE49-F238E27FC236}">
                <a16:creationId xmlns:a16="http://schemas.microsoft.com/office/drawing/2014/main" id="{7DE065B5-F61A-8338-CE3A-D51038378834}"/>
              </a:ext>
            </a:extLst>
          </p:cNvPr>
          <p:cNvSpPr/>
          <p:nvPr/>
        </p:nvSpPr>
        <p:spPr>
          <a:xfrm>
            <a:off x="3312318" y="5295900"/>
            <a:ext cx="5567363" cy="1390649"/>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el-GR" sz="2000" b="1" dirty="0">
                <a:solidFill>
                  <a:schemeClr val="tx1"/>
                </a:solidFill>
                <a:latin typeface="Times New Roman" panose="02020603050405020304" pitchFamily="18" charset="0"/>
                <a:ea typeface="Calibri" panose="020F0502020204030204" pitchFamily="34" charset="0"/>
              </a:rPr>
              <a:t>Συσχετισμός  της γεωγραφίας με την ιστορία όσον αφορά  στη διαμόρφωση   των συνθηκών της ζωής</a:t>
            </a:r>
            <a:endParaRPr lang="el-CY" sz="2000" b="1" dirty="0">
              <a:solidFill>
                <a:schemeClr val="tx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21585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39784-10AF-F3F9-D68D-16659BDF527F}"/>
            </a:ext>
          </a:extLst>
        </p:cNvPr>
        <p:cNvGrpSpPr/>
        <p:nvPr/>
      </p:nvGrpSpPr>
      <p:grpSpPr>
        <a:xfrm>
          <a:off x="0" y="0"/>
          <a:ext cx="0" cy="0"/>
          <a:chOff x="0" y="0"/>
          <a:chExt cx="0" cy="0"/>
        </a:xfrm>
      </p:grpSpPr>
      <p:pic>
        <p:nvPicPr>
          <p:cNvPr id="2054" name="Picture 6" descr="Τοξοβολία - 153 χιλιάδες εικόνες, εικονογραφήσεις και φωτογραφίες στοκ  χωρίς δικαιώματα | Shutterstock">
            <a:extLst>
              <a:ext uri="{FF2B5EF4-FFF2-40B4-BE49-F238E27FC236}">
                <a16:creationId xmlns:a16="http://schemas.microsoft.com/office/drawing/2014/main" id="{D9C3C10C-7167-3324-8E48-59D039B012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791"/>
          <a:stretch/>
        </p:blipFill>
        <p:spPr bwMode="auto">
          <a:xfrm>
            <a:off x="651729" y="1188610"/>
            <a:ext cx="3640857" cy="4480779"/>
          </a:xfrm>
          <a:prstGeom prst="rect">
            <a:avLst/>
          </a:prstGeom>
          <a:noFill/>
          <a:extLst>
            <a:ext uri="{909E8E84-426E-40DD-AFC4-6F175D3DCCD1}">
              <a14:hiddenFill xmlns:a14="http://schemas.microsoft.com/office/drawing/2010/main">
                <a:solidFill>
                  <a:srgbClr val="FFFFFF"/>
                </a:solidFill>
              </a14:hiddenFill>
            </a:ext>
          </a:extLst>
        </p:spPr>
      </p:pic>
      <p:sp>
        <p:nvSpPr>
          <p:cNvPr id="5" name="Φυσαλίδα σκέψης: Σύννεφο 4">
            <a:extLst>
              <a:ext uri="{FF2B5EF4-FFF2-40B4-BE49-F238E27FC236}">
                <a16:creationId xmlns:a16="http://schemas.microsoft.com/office/drawing/2014/main" id="{BFB6AD96-9B50-4E8D-07F5-90A691B23FC4}"/>
              </a:ext>
            </a:extLst>
          </p:cNvPr>
          <p:cNvSpPr/>
          <p:nvPr/>
        </p:nvSpPr>
        <p:spPr>
          <a:xfrm>
            <a:off x="4586288" y="194995"/>
            <a:ext cx="6732154" cy="3845071"/>
          </a:xfrm>
          <a:prstGeom prst="cloudCallout">
            <a:avLst>
              <a:gd name="adj1" fmla="val -52774"/>
              <a:gd name="adj2" fmla="val 14259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b="1" dirty="0">
              <a:solidFill>
                <a:srgbClr val="FF0000"/>
              </a:solidFill>
            </a:endParaRPr>
          </a:p>
          <a:p>
            <a:pPr algn="ctr"/>
            <a:endParaRPr lang="el-GR" b="1" dirty="0">
              <a:solidFill>
                <a:srgbClr val="FF0000"/>
              </a:solidFill>
            </a:endParaRPr>
          </a:p>
          <a:p>
            <a:pPr algn="ctr"/>
            <a:endParaRPr lang="el-GR" b="1" dirty="0">
              <a:solidFill>
                <a:srgbClr val="FF0000"/>
              </a:solidFill>
            </a:endParaRPr>
          </a:p>
          <a:p>
            <a:pPr algn="ctr"/>
            <a:r>
              <a:rPr lang="el-GR" b="1" dirty="0">
                <a:solidFill>
                  <a:srgbClr val="FF0000"/>
                </a:solidFill>
              </a:rPr>
              <a:t>ΣΤΟΧΟΣ  :</a:t>
            </a:r>
          </a:p>
          <a:p>
            <a:pPr algn="ctr"/>
            <a:endParaRPr lang="el-GR" b="1" dirty="0">
              <a:solidFill>
                <a:srgbClr val="FF0000"/>
              </a:solidFill>
            </a:endParaRPr>
          </a:p>
          <a:p>
            <a:pPr algn="ctr"/>
            <a:r>
              <a:rPr lang="el-GR" sz="3600" b="1" dirty="0">
                <a:solidFill>
                  <a:schemeClr val="tx1"/>
                </a:solidFill>
              </a:rPr>
              <a:t>Χάρτης  Ελλάδας </a:t>
            </a:r>
          </a:p>
          <a:p>
            <a:pPr algn="ctr"/>
            <a:r>
              <a:rPr lang="el-GR" sz="3600" b="1" dirty="0">
                <a:solidFill>
                  <a:schemeClr val="tx1"/>
                </a:solidFill>
              </a:rPr>
              <a:t>- Πελοπόννησος </a:t>
            </a:r>
          </a:p>
        </p:txBody>
      </p:sp>
    </p:spTree>
    <p:extLst>
      <p:ext uri="{BB962C8B-B14F-4D97-AF65-F5344CB8AC3E}">
        <p14:creationId xmlns:p14="http://schemas.microsoft.com/office/powerpoint/2010/main" val="682890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αιδιά που διαβάζουν βιβλία">
            <a:extLst>
              <a:ext uri="{FF2B5EF4-FFF2-40B4-BE49-F238E27FC236}">
                <a16:creationId xmlns:a16="http://schemas.microsoft.com/office/drawing/2014/main" id="{52E44803-7F84-4735-821B-98C790637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56" y="1135282"/>
            <a:ext cx="10710042" cy="3914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CE4AE0E2-FE28-417F-A0F4-D5306C368D04}"/>
              </a:ext>
            </a:extLst>
          </p:cNvPr>
          <p:cNvSpPr/>
          <p:nvPr/>
        </p:nvSpPr>
        <p:spPr>
          <a:xfrm>
            <a:off x="462455" y="178675"/>
            <a:ext cx="10710042" cy="798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solidFill>
                  <a:schemeClr val="tx1"/>
                </a:solidFill>
                <a:effectLst/>
                <a:ea typeface="Aptos" panose="020B0004020202020204" pitchFamily="34" charset="0"/>
              </a:rPr>
              <a:t>Διδακτικά  Εγχειρίδια</a:t>
            </a:r>
            <a:endParaRPr lang="el-CY" sz="1800" kern="100" dirty="0">
              <a:solidFill>
                <a:schemeClr val="tx1"/>
              </a:solidFill>
              <a:effectLst/>
              <a:ea typeface="Aptos" panose="020B0004020202020204" pitchFamily="34" charset="0"/>
              <a:cs typeface="Times New Roman" panose="02020603050405020304" pitchFamily="18" charset="0"/>
            </a:endParaRPr>
          </a:p>
        </p:txBody>
      </p:sp>
      <p:sp>
        <p:nvSpPr>
          <p:cNvPr id="4" name="Ορθογώνιο 3">
            <a:extLst>
              <a:ext uri="{FF2B5EF4-FFF2-40B4-BE49-F238E27FC236}">
                <a16:creationId xmlns:a16="http://schemas.microsoft.com/office/drawing/2014/main" id="{9EA9348A-05C3-4CD3-8302-C8047CCBF233}"/>
              </a:ext>
            </a:extLst>
          </p:cNvPr>
          <p:cNvSpPr/>
          <p:nvPr/>
        </p:nvSpPr>
        <p:spPr>
          <a:xfrm>
            <a:off x="462455" y="5034290"/>
            <a:ext cx="10710042" cy="13980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ea typeface="Aptos" panose="020B0004020202020204" pitchFamily="34" charset="0"/>
              </a:rPr>
              <a:t>Διδακτικό  Εγχειρίδιο </a:t>
            </a:r>
            <a:r>
              <a:rPr lang="el-CY" dirty="0">
                <a:solidFill>
                  <a:schemeClr val="tx1"/>
                </a:solidFill>
                <a:ea typeface="Aptos" panose="020B0004020202020204" pitchFamily="34" charset="0"/>
              </a:rPr>
              <a:t>Θεόδωρος Κα</a:t>
            </a:r>
            <a:r>
              <a:rPr lang="el-CY" dirty="0" err="1">
                <a:solidFill>
                  <a:schemeClr val="tx1"/>
                </a:solidFill>
                <a:ea typeface="Aptos" panose="020B0004020202020204" pitchFamily="34" charset="0"/>
              </a:rPr>
              <a:t>τσουλάκος</a:t>
            </a:r>
            <a:r>
              <a:rPr lang="el-CY" dirty="0">
                <a:solidFill>
                  <a:schemeClr val="tx1"/>
                </a:solidFill>
                <a:ea typeface="Aptos" panose="020B0004020202020204" pitchFamily="34" charset="0"/>
              </a:rPr>
              <a:t>, </a:t>
            </a:r>
            <a:r>
              <a:rPr lang="el-CY" dirty="0" err="1">
                <a:solidFill>
                  <a:schemeClr val="tx1"/>
                </a:solidFill>
                <a:ea typeface="Aptos" panose="020B0004020202020204" pitchFamily="34" charset="0"/>
              </a:rPr>
              <a:t>Γεωργί</a:t>
            </a:r>
            <a:r>
              <a:rPr lang="el-CY" dirty="0">
                <a:solidFill>
                  <a:schemeClr val="tx1"/>
                </a:solidFill>
                <a:ea typeface="Aptos" panose="020B0004020202020204" pitchFamily="34" charset="0"/>
              </a:rPr>
              <a:t>α Κοκκορού - Αλευρά, Βασίλειος Σκουλάτος, </a:t>
            </a:r>
            <a:r>
              <a:rPr lang="el-CY" i="1" dirty="0">
                <a:solidFill>
                  <a:schemeClr val="tx1"/>
                </a:solidFill>
                <a:ea typeface="Aptos" panose="020B0004020202020204" pitchFamily="34" charset="0"/>
              </a:rPr>
              <a:t>Αρχαία Ιστορία, Α΄ Γυμνασίου</a:t>
            </a:r>
            <a:r>
              <a:rPr lang="el-CY" dirty="0">
                <a:solidFill>
                  <a:schemeClr val="tx1"/>
                </a:solidFill>
                <a:ea typeface="Aptos" panose="020B0004020202020204" pitchFamily="34" charset="0"/>
              </a:rPr>
              <a:t>, Εκδόσεις ΙΤΥΕ «Διόφαντος», Αθήνα 2015,</a:t>
            </a:r>
            <a:r>
              <a:rPr lang="el-GR" dirty="0">
                <a:solidFill>
                  <a:schemeClr val="tx1"/>
                </a:solidFill>
                <a:ea typeface="Aptos" panose="020B0004020202020204" pitchFamily="34" charset="0"/>
              </a:rPr>
              <a:t> </a:t>
            </a:r>
            <a:r>
              <a:rPr lang="el-GR" dirty="0" err="1">
                <a:solidFill>
                  <a:schemeClr val="tx1"/>
                </a:solidFill>
                <a:ea typeface="Aptos" panose="020B0004020202020204" pitchFamily="34" charset="0"/>
              </a:rPr>
              <a:t>σσ</a:t>
            </a:r>
            <a:r>
              <a:rPr lang="el-GR" dirty="0">
                <a:solidFill>
                  <a:schemeClr val="tx1"/>
                </a:solidFill>
                <a:ea typeface="Aptos" panose="020B0004020202020204" pitchFamily="34" charset="0"/>
              </a:rPr>
              <a:t>. 48-49. </a:t>
            </a:r>
            <a:endParaRPr lang="el-CY"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Μετά το κουδούνι: Ιστορία Α΄ Γυμνασίου (1) - διδακτέα ύλη και τρόπος ...">
            <a:extLst>
              <a:ext uri="{FF2B5EF4-FFF2-40B4-BE49-F238E27FC236}">
                <a16:creationId xmlns:a16="http://schemas.microsoft.com/office/drawing/2014/main" id="{1F4C4E86-D0BB-4697-BB64-88A7B142F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741" y="3147848"/>
            <a:ext cx="820341" cy="638503"/>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descr="Εικόνα που περιέχει κείμενο, αφίσα, εξωτερικός χώρος/ύπαιθρος, βιβλίο&#10;&#10;Περιγραφή που δημιουργήθηκε αυτόματα">
            <a:extLst>
              <a:ext uri="{FF2B5EF4-FFF2-40B4-BE49-F238E27FC236}">
                <a16:creationId xmlns:a16="http://schemas.microsoft.com/office/drawing/2014/main" id="{1205834E-C85D-47EF-8DE1-C4BBCDD3D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446" y="3244905"/>
            <a:ext cx="610134" cy="594103"/>
          </a:xfrm>
          <a:prstGeom prst="rect">
            <a:avLst/>
          </a:prstGeom>
        </p:spPr>
      </p:pic>
    </p:spTree>
    <p:extLst>
      <p:ext uri="{BB962C8B-B14F-4D97-AF65-F5344CB8AC3E}">
        <p14:creationId xmlns:p14="http://schemas.microsoft.com/office/powerpoint/2010/main" val="2128557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Ωρολόγιο πρόγραμμα διδασκαλίας – ΓΥΜΝΑΣΙΟ ΑΝΩΓΕΙΩΝ">
            <a:extLst>
              <a:ext uri="{FF2B5EF4-FFF2-40B4-BE49-F238E27FC236}">
                <a16:creationId xmlns:a16="http://schemas.microsoft.com/office/drawing/2014/main" id="{9ED78206-0221-49EF-99E6-95D4A9D67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571500"/>
            <a:ext cx="7915275"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Φυσαλίδα σκέψης: Σύννεφο 1">
            <a:extLst>
              <a:ext uri="{FF2B5EF4-FFF2-40B4-BE49-F238E27FC236}">
                <a16:creationId xmlns:a16="http://schemas.microsoft.com/office/drawing/2014/main" id="{B02FD06D-0D90-443E-B354-79DD5A59A293}"/>
              </a:ext>
            </a:extLst>
          </p:cNvPr>
          <p:cNvSpPr/>
          <p:nvPr/>
        </p:nvSpPr>
        <p:spPr>
          <a:xfrm>
            <a:off x="1418897" y="567559"/>
            <a:ext cx="3373820" cy="129277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4" name="Φυσαλίδα σκέψης: Σύννεφο 3">
            <a:extLst>
              <a:ext uri="{FF2B5EF4-FFF2-40B4-BE49-F238E27FC236}">
                <a16:creationId xmlns:a16="http://schemas.microsoft.com/office/drawing/2014/main" id="{F43435B4-73AC-4445-A196-E64B5D878452}"/>
              </a:ext>
            </a:extLst>
          </p:cNvPr>
          <p:cNvSpPr/>
          <p:nvPr/>
        </p:nvSpPr>
        <p:spPr>
          <a:xfrm>
            <a:off x="5985642" y="173421"/>
            <a:ext cx="3373820" cy="1292772"/>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5" name="Φυσαλίδα σκέψης: Σύννεφο 4">
            <a:extLst>
              <a:ext uri="{FF2B5EF4-FFF2-40B4-BE49-F238E27FC236}">
                <a16:creationId xmlns:a16="http://schemas.microsoft.com/office/drawing/2014/main" id="{D1074594-855D-48FE-991D-A3E7F1F6D10B}"/>
              </a:ext>
            </a:extLst>
          </p:cNvPr>
          <p:cNvSpPr/>
          <p:nvPr/>
        </p:nvSpPr>
        <p:spPr>
          <a:xfrm>
            <a:off x="783021" y="3704898"/>
            <a:ext cx="3373820" cy="1292772"/>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6" name="Φυσαλίδα σκέψης: Σύννεφο 5">
            <a:extLst>
              <a:ext uri="{FF2B5EF4-FFF2-40B4-BE49-F238E27FC236}">
                <a16:creationId xmlns:a16="http://schemas.microsoft.com/office/drawing/2014/main" id="{68B562CF-20CB-4B65-BF81-08EBC09E257A}"/>
              </a:ext>
            </a:extLst>
          </p:cNvPr>
          <p:cNvSpPr/>
          <p:nvPr/>
        </p:nvSpPr>
        <p:spPr>
          <a:xfrm>
            <a:off x="4566745" y="4993728"/>
            <a:ext cx="3373820" cy="1292772"/>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7" name="Φυσαλίδα σκέψης: Σύννεφο 6">
            <a:extLst>
              <a:ext uri="{FF2B5EF4-FFF2-40B4-BE49-F238E27FC236}">
                <a16:creationId xmlns:a16="http://schemas.microsoft.com/office/drawing/2014/main" id="{5E46111C-B0A5-4C23-A629-B4B88E3E5CDA}"/>
              </a:ext>
            </a:extLst>
          </p:cNvPr>
          <p:cNvSpPr/>
          <p:nvPr/>
        </p:nvSpPr>
        <p:spPr>
          <a:xfrm>
            <a:off x="8571187" y="3326524"/>
            <a:ext cx="3373820" cy="1292772"/>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Tree>
    <p:extLst>
      <p:ext uri="{BB962C8B-B14F-4D97-AF65-F5344CB8AC3E}">
        <p14:creationId xmlns:p14="http://schemas.microsoft.com/office/powerpoint/2010/main" val="1395144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ινακίδα Στοκ Εικονογραφήσεις, Vectors, &amp; Clipart – (255,426 ...">
            <a:extLst>
              <a:ext uri="{FF2B5EF4-FFF2-40B4-BE49-F238E27FC236}">
                <a16:creationId xmlns:a16="http://schemas.microsoft.com/office/drawing/2014/main" id="{26378457-6B72-1E65-55B9-E563329FB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6" y="234056"/>
            <a:ext cx="11353800" cy="602146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F0AC93A7-BAFA-A153-DB01-0A405CA16016}"/>
              </a:ext>
            </a:extLst>
          </p:cNvPr>
          <p:cNvSpPr/>
          <p:nvPr/>
        </p:nvSpPr>
        <p:spPr>
          <a:xfrm>
            <a:off x="1012373" y="2242457"/>
            <a:ext cx="7151914" cy="118654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www.e-charalambous.com</a:t>
            </a:r>
            <a:endParaRPr lang="el-CY" sz="4400" dirty="0"/>
          </a:p>
        </p:txBody>
      </p:sp>
    </p:spTree>
    <p:extLst>
      <p:ext uri="{BB962C8B-B14F-4D97-AF65-F5344CB8AC3E}">
        <p14:creationId xmlns:p14="http://schemas.microsoft.com/office/powerpoint/2010/main" val="56856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E02EC-91D7-3919-8810-362A38F72AD0}"/>
            </a:ext>
          </a:extLst>
        </p:cNvPr>
        <p:cNvGrpSpPr/>
        <p:nvPr/>
      </p:nvGrpSpPr>
      <p:grpSpPr>
        <a:xfrm>
          <a:off x="0" y="0"/>
          <a:ext cx="0" cy="0"/>
          <a:chOff x="0" y="0"/>
          <a:chExt cx="0" cy="0"/>
        </a:xfrm>
      </p:grpSpPr>
      <p:pic>
        <p:nvPicPr>
          <p:cNvPr id="3" name="Εικόνα 2" descr="Εικόνα που περιέχει κείμενο, χάρτης, βιβλίο, χαρτί&#10;&#10;Περιγραφή που δημιουργήθηκε αυτόματα">
            <a:extLst>
              <a:ext uri="{FF2B5EF4-FFF2-40B4-BE49-F238E27FC236}">
                <a16:creationId xmlns:a16="http://schemas.microsoft.com/office/drawing/2014/main" id="{52FDFBB0-EAAE-F7BF-C200-B058AF45CC1C}"/>
              </a:ext>
            </a:extLst>
          </p:cNvPr>
          <p:cNvPicPr>
            <a:picLocks noChangeAspect="1"/>
          </p:cNvPicPr>
          <p:nvPr/>
        </p:nvPicPr>
        <p:blipFill>
          <a:blip r:embed="rId2">
            <a:extLst>
              <a:ext uri="{28A0092B-C50C-407E-A947-70E740481C1C}">
                <a14:useLocalDpi xmlns:a14="http://schemas.microsoft.com/office/drawing/2010/main" val="0"/>
              </a:ext>
            </a:extLst>
          </a:blip>
          <a:srcRect t="15296" r="11804" b="19413"/>
          <a:stretch/>
        </p:blipFill>
        <p:spPr>
          <a:xfrm>
            <a:off x="55310" y="0"/>
            <a:ext cx="12136690" cy="6696255"/>
          </a:xfrm>
          <a:prstGeom prst="rect">
            <a:avLst/>
          </a:prstGeom>
        </p:spPr>
      </p:pic>
      <p:sp>
        <p:nvSpPr>
          <p:cNvPr id="4" name="Ορθογώνιο 3">
            <a:extLst>
              <a:ext uri="{FF2B5EF4-FFF2-40B4-BE49-F238E27FC236}">
                <a16:creationId xmlns:a16="http://schemas.microsoft.com/office/drawing/2014/main" id="{D65B8511-9C3E-7948-B8B9-9186991B4537}"/>
              </a:ext>
            </a:extLst>
          </p:cNvPr>
          <p:cNvSpPr/>
          <p:nvPr/>
        </p:nvSpPr>
        <p:spPr>
          <a:xfrm>
            <a:off x="384309" y="4129088"/>
            <a:ext cx="3587616" cy="21717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Angus </a:t>
            </a:r>
            <a:r>
              <a:rPr lang="en-US" dirty="0" err="1">
                <a:solidFill>
                  <a:schemeClr val="tx1"/>
                </a:solidFill>
              </a:rPr>
              <a:t>Konstam</a:t>
            </a:r>
            <a:r>
              <a:rPr lang="en-US" i="1" dirty="0">
                <a:solidFill>
                  <a:schemeClr val="tx1"/>
                </a:solidFill>
              </a:rPr>
              <a:t>, </a:t>
            </a:r>
            <a:r>
              <a:rPr lang="el-GR" i="1" dirty="0">
                <a:solidFill>
                  <a:schemeClr val="tx1"/>
                </a:solidFill>
              </a:rPr>
              <a:t>Ιστορικός Άτλας της Αρχαίας Ελλάδας</a:t>
            </a:r>
            <a:r>
              <a:rPr lang="el-GR" dirty="0">
                <a:solidFill>
                  <a:schemeClr val="tx1"/>
                </a:solidFill>
              </a:rPr>
              <a:t>,  </a:t>
            </a:r>
            <a:r>
              <a:rPr lang="el-GR" dirty="0" err="1">
                <a:solidFill>
                  <a:schemeClr val="tx1"/>
                </a:solidFill>
              </a:rPr>
              <a:t>Σαββάλας</a:t>
            </a:r>
            <a:r>
              <a:rPr lang="el-GR" dirty="0">
                <a:solidFill>
                  <a:schemeClr val="tx1"/>
                </a:solidFill>
              </a:rPr>
              <a:t>, Αθήνα 2005, σελ. 63.  </a:t>
            </a:r>
            <a:endParaRPr lang="el-CY" dirty="0">
              <a:solidFill>
                <a:schemeClr val="tx1"/>
              </a:solidFill>
            </a:endParaRPr>
          </a:p>
        </p:txBody>
      </p:sp>
    </p:spTree>
    <p:extLst>
      <p:ext uri="{BB962C8B-B14F-4D97-AF65-F5344CB8AC3E}">
        <p14:creationId xmlns:p14="http://schemas.microsoft.com/office/powerpoint/2010/main" val="2397238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άρτης, βιβλίο&#10;&#10;Περιγραφή που δημιουργήθηκε αυτόματα">
            <a:extLst>
              <a:ext uri="{FF2B5EF4-FFF2-40B4-BE49-F238E27FC236}">
                <a16:creationId xmlns:a16="http://schemas.microsoft.com/office/drawing/2014/main" id="{475B94AA-A6AB-2F3A-AC8C-2A4D1F953DCF}"/>
              </a:ext>
            </a:extLst>
          </p:cNvPr>
          <p:cNvPicPr>
            <a:picLocks noChangeAspect="1"/>
          </p:cNvPicPr>
          <p:nvPr/>
        </p:nvPicPr>
        <p:blipFill>
          <a:blip r:embed="rId2">
            <a:extLst>
              <a:ext uri="{28A0092B-C50C-407E-A947-70E740481C1C}">
                <a14:useLocalDpi xmlns:a14="http://schemas.microsoft.com/office/drawing/2010/main" val="0"/>
              </a:ext>
            </a:extLst>
          </a:blip>
          <a:srcRect l="27754" t="3478" r="25894" b="20966"/>
          <a:stretch/>
        </p:blipFill>
        <p:spPr>
          <a:xfrm>
            <a:off x="0" y="36968"/>
            <a:ext cx="12192000" cy="6858000"/>
          </a:xfrm>
          <a:prstGeom prst="rect">
            <a:avLst/>
          </a:prstGeom>
        </p:spPr>
      </p:pic>
      <p:sp>
        <p:nvSpPr>
          <p:cNvPr id="4" name="TextBox 3">
            <a:extLst>
              <a:ext uri="{FF2B5EF4-FFF2-40B4-BE49-F238E27FC236}">
                <a16:creationId xmlns:a16="http://schemas.microsoft.com/office/drawing/2014/main" id="{7A201564-B3E5-07A8-0EE6-07F3F07943CD}"/>
              </a:ext>
            </a:extLst>
          </p:cNvPr>
          <p:cNvSpPr txBox="1"/>
          <p:nvPr/>
        </p:nvSpPr>
        <p:spPr>
          <a:xfrm>
            <a:off x="0" y="4551818"/>
            <a:ext cx="5172075" cy="2308324"/>
          </a:xfrm>
          <a:prstGeom prst="rect">
            <a:avLst/>
          </a:prstGeom>
          <a:solidFill>
            <a:schemeClr val="bg1"/>
          </a:solidFill>
          <a:ln>
            <a:solidFill>
              <a:schemeClr val="tx1"/>
            </a:solidFill>
          </a:ln>
        </p:spPr>
        <p:txBody>
          <a:bodyPr wrap="square">
            <a:spAutoFit/>
          </a:bodyPr>
          <a:lstStyle/>
          <a:p>
            <a:pPr algn="ctr"/>
            <a:endParaRPr lang="el-GR" dirty="0"/>
          </a:p>
          <a:p>
            <a:pPr algn="ctr"/>
            <a:endParaRPr lang="el-GR" dirty="0"/>
          </a:p>
          <a:p>
            <a:pPr algn="ctr"/>
            <a:endParaRPr lang="el-GR" dirty="0"/>
          </a:p>
          <a:p>
            <a:pPr algn="ctr"/>
            <a:r>
              <a:rPr lang="el-GR" dirty="0"/>
              <a:t>Στυλιανός Αλεξίου κ.ά., </a:t>
            </a:r>
            <a:r>
              <a:rPr lang="el-GR" i="1" dirty="0"/>
              <a:t>Ιστορία  του Ελληνικού Έθνους,</a:t>
            </a:r>
            <a:r>
              <a:rPr lang="el-GR" dirty="0"/>
              <a:t> τόμος  Α’, Αθήνα, 1970, σελ. 263.</a:t>
            </a:r>
          </a:p>
          <a:p>
            <a:pPr algn="ctr"/>
            <a:endParaRPr lang="el-GR" dirty="0"/>
          </a:p>
          <a:p>
            <a:pPr algn="ctr"/>
            <a:endParaRPr lang="el-GR" dirty="0"/>
          </a:p>
          <a:p>
            <a:pPr algn="ctr"/>
            <a:endParaRPr lang="el-CY" dirty="0"/>
          </a:p>
        </p:txBody>
      </p:sp>
    </p:spTree>
    <p:extLst>
      <p:ext uri="{BB962C8B-B14F-4D97-AF65-F5344CB8AC3E}">
        <p14:creationId xmlns:p14="http://schemas.microsoft.com/office/powerpoint/2010/main" val="3729721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31B7-38DD-D0F0-746D-9E93D5D3DC38}"/>
            </a:ext>
          </a:extLst>
        </p:cNvPr>
        <p:cNvGrpSpPr/>
        <p:nvPr/>
      </p:nvGrpSpPr>
      <p:grpSpPr>
        <a:xfrm>
          <a:off x="0" y="0"/>
          <a:ext cx="0" cy="0"/>
          <a:chOff x="0" y="0"/>
          <a:chExt cx="0" cy="0"/>
        </a:xfrm>
      </p:grpSpPr>
      <p:pic>
        <p:nvPicPr>
          <p:cNvPr id="2054" name="Picture 6" descr="Τοξοβολία - 153 χιλιάδες εικόνες, εικονογραφήσεις και φωτογραφίες στοκ  χωρίς δικαιώματα | Shutterstock">
            <a:extLst>
              <a:ext uri="{FF2B5EF4-FFF2-40B4-BE49-F238E27FC236}">
                <a16:creationId xmlns:a16="http://schemas.microsoft.com/office/drawing/2014/main" id="{B2398377-162A-073B-8E35-697E569E06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791"/>
          <a:stretch/>
        </p:blipFill>
        <p:spPr bwMode="auto">
          <a:xfrm>
            <a:off x="651729" y="1188610"/>
            <a:ext cx="3640857" cy="4480779"/>
          </a:xfrm>
          <a:prstGeom prst="rect">
            <a:avLst/>
          </a:prstGeom>
          <a:noFill/>
          <a:extLst>
            <a:ext uri="{909E8E84-426E-40DD-AFC4-6F175D3DCCD1}">
              <a14:hiddenFill xmlns:a14="http://schemas.microsoft.com/office/drawing/2010/main">
                <a:solidFill>
                  <a:srgbClr val="FFFFFF"/>
                </a:solidFill>
              </a14:hiddenFill>
            </a:ext>
          </a:extLst>
        </p:spPr>
      </p:pic>
      <p:sp>
        <p:nvSpPr>
          <p:cNvPr id="5" name="Φυσαλίδα σκέψης: Σύννεφο 4">
            <a:extLst>
              <a:ext uri="{FF2B5EF4-FFF2-40B4-BE49-F238E27FC236}">
                <a16:creationId xmlns:a16="http://schemas.microsoft.com/office/drawing/2014/main" id="{F7F9771B-270A-F0D6-6904-C8600F5B6892}"/>
              </a:ext>
            </a:extLst>
          </p:cNvPr>
          <p:cNvSpPr/>
          <p:nvPr/>
        </p:nvSpPr>
        <p:spPr>
          <a:xfrm>
            <a:off x="4586288" y="194995"/>
            <a:ext cx="6732154" cy="3845071"/>
          </a:xfrm>
          <a:prstGeom prst="cloudCallout">
            <a:avLst>
              <a:gd name="adj1" fmla="val -52774"/>
              <a:gd name="adj2" fmla="val 14259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b="1" dirty="0">
              <a:solidFill>
                <a:srgbClr val="FF0000"/>
              </a:solidFill>
            </a:endParaRPr>
          </a:p>
          <a:p>
            <a:pPr algn="ctr"/>
            <a:endParaRPr lang="el-GR" b="1" dirty="0">
              <a:solidFill>
                <a:srgbClr val="FF0000"/>
              </a:solidFill>
            </a:endParaRPr>
          </a:p>
          <a:p>
            <a:pPr algn="ctr"/>
            <a:endParaRPr lang="el-GR" b="1" dirty="0">
              <a:solidFill>
                <a:srgbClr val="FF0000"/>
              </a:solidFill>
            </a:endParaRPr>
          </a:p>
          <a:p>
            <a:pPr algn="ctr"/>
            <a:r>
              <a:rPr lang="el-GR" b="1" dirty="0">
                <a:solidFill>
                  <a:srgbClr val="FF0000"/>
                </a:solidFill>
              </a:rPr>
              <a:t>ΣΤΟΧΟΣ  :</a:t>
            </a:r>
          </a:p>
          <a:p>
            <a:pPr algn="ctr"/>
            <a:endParaRPr lang="el-GR" b="1" dirty="0">
              <a:solidFill>
                <a:srgbClr val="FF0000"/>
              </a:solidFill>
            </a:endParaRPr>
          </a:p>
          <a:p>
            <a:pPr algn="ctr"/>
            <a:r>
              <a:rPr lang="el-GR" sz="4400" b="1" dirty="0">
                <a:solidFill>
                  <a:schemeClr val="tx1"/>
                </a:solidFill>
              </a:rPr>
              <a:t>Ανάλυση πηγής </a:t>
            </a:r>
          </a:p>
        </p:txBody>
      </p:sp>
    </p:spTree>
    <p:extLst>
      <p:ext uri="{BB962C8B-B14F-4D97-AF65-F5344CB8AC3E}">
        <p14:creationId xmlns:p14="http://schemas.microsoft.com/office/powerpoint/2010/main" val="2493719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B1F5C47A-8341-B3F2-A4B2-5403BD46A6EE}"/>
              </a:ext>
            </a:extLst>
          </p:cNvPr>
          <p:cNvSpPr/>
          <p:nvPr/>
        </p:nvSpPr>
        <p:spPr>
          <a:xfrm>
            <a:off x="9454217" y="5200650"/>
            <a:ext cx="2503180" cy="14174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Angus </a:t>
            </a:r>
            <a:r>
              <a:rPr lang="en-US" dirty="0" err="1">
                <a:solidFill>
                  <a:schemeClr val="tx1"/>
                </a:solidFill>
              </a:rPr>
              <a:t>Konstam</a:t>
            </a:r>
            <a:r>
              <a:rPr lang="en-US" i="1" dirty="0">
                <a:solidFill>
                  <a:schemeClr val="tx1"/>
                </a:solidFill>
              </a:rPr>
              <a:t>, </a:t>
            </a:r>
            <a:r>
              <a:rPr lang="el-GR" i="1" dirty="0">
                <a:solidFill>
                  <a:schemeClr val="tx1"/>
                </a:solidFill>
              </a:rPr>
              <a:t>Ιστορικός Άτλας της Αρχαίας Ελλάδας</a:t>
            </a:r>
            <a:r>
              <a:rPr lang="el-GR" dirty="0">
                <a:solidFill>
                  <a:schemeClr val="tx1"/>
                </a:solidFill>
              </a:rPr>
              <a:t>, Αθήνα, </a:t>
            </a:r>
            <a:r>
              <a:rPr lang="el-GR" dirty="0" err="1">
                <a:solidFill>
                  <a:schemeClr val="tx1"/>
                </a:solidFill>
              </a:rPr>
              <a:t>Σαββάλας</a:t>
            </a:r>
            <a:r>
              <a:rPr lang="el-GR" dirty="0">
                <a:solidFill>
                  <a:schemeClr val="tx1"/>
                </a:solidFill>
              </a:rPr>
              <a:t>, 2005, σελ. 64.  </a:t>
            </a:r>
            <a:endParaRPr lang="el-CY" dirty="0">
              <a:solidFill>
                <a:schemeClr val="tx1"/>
              </a:solidFill>
            </a:endParaRPr>
          </a:p>
        </p:txBody>
      </p:sp>
      <p:pic>
        <p:nvPicPr>
          <p:cNvPr id="2" name="Εικόνα 1" descr="Εικόνα που περιέχει κείμενο, χαρτί, Δημοσίευση, τυπογραφία&#10;&#10;Περιγραφή που δημιουργήθηκε αυτόματα">
            <a:extLst>
              <a:ext uri="{FF2B5EF4-FFF2-40B4-BE49-F238E27FC236}">
                <a16:creationId xmlns:a16="http://schemas.microsoft.com/office/drawing/2014/main" id="{AF6DD21A-4061-8ED0-D703-C40E4A629F20}"/>
              </a:ext>
            </a:extLst>
          </p:cNvPr>
          <p:cNvPicPr>
            <a:picLocks noChangeAspect="1"/>
          </p:cNvPicPr>
          <p:nvPr/>
        </p:nvPicPr>
        <p:blipFill>
          <a:blip r:embed="rId2">
            <a:extLst>
              <a:ext uri="{28A0092B-C50C-407E-A947-70E740481C1C}">
                <a14:useLocalDpi xmlns:a14="http://schemas.microsoft.com/office/drawing/2010/main" val="0"/>
              </a:ext>
            </a:extLst>
          </a:blip>
          <a:srcRect l="50000" t="10741" r="12449" b="46024"/>
          <a:stretch>
            <a:fillRect/>
          </a:stretch>
        </p:blipFill>
        <p:spPr>
          <a:xfrm rot="5400000">
            <a:off x="8339718" y="1354372"/>
            <a:ext cx="4732176" cy="2503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Ορθογώνιο: Στρογγύλεμα γωνιών 4">
            <a:extLst>
              <a:ext uri="{FF2B5EF4-FFF2-40B4-BE49-F238E27FC236}">
                <a16:creationId xmlns:a16="http://schemas.microsoft.com/office/drawing/2014/main" id="{21226772-587B-B8B7-E394-B9ADCDE8D845}"/>
              </a:ext>
            </a:extLst>
          </p:cNvPr>
          <p:cNvSpPr/>
          <p:nvPr/>
        </p:nvSpPr>
        <p:spPr>
          <a:xfrm>
            <a:off x="371475" y="239873"/>
            <a:ext cx="8854141" cy="6189502"/>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l-GR" sz="2000" dirty="0"/>
              <a:t>[…]Η  ορεινή  φύση  της Ελλάδας σήμαινε  ότι  λίγα  ήταν  τα εδάφη  προς  καλλιέργεια. Σε  πολλές  περιοχές,  ιδιαίτερα  γύρω  από τη  Σπάρτη, το έδαφος  ήταν κατάλληλο μονάχα για να βόσκουν  αιγοπρόβατα και να φυτρώνουν  ελιές. Κατ’ αντίθεση  προς τους  υπόλοιπους  Έλληνες, οι Σπαρτιάτες   δεν  ήταν  αγρότες,  και  με  την καλλιέργεια  ασχολούνταν  οι υπόδουλοι είλωτες. Ακόμα  και  στην  Αττική,  μόλις  τα δυο  τρίτα  της  γης   ήταν  καλλιεργήσιμα και αφιερώνονταν  κυρίως  στην  ελαιοκαλλιέργεια. Τα αρχαία  χρόνια,  υπήρχαν  πολλά  μικρά χωράφια στριμωγμένα ανάμεσα  στους  λόφους, που τα  καλλιεργούσαν αγρότες,   μέλη  των διάφορων πόλεων  - κρατών  χρησιμοποιώντας βόδια  για να σέρνουν  τα  ξύλινα αλέτρια. Όπου  το βραχώδες  έδαφος  μπορούσε  να  οργωθεί,  καλλιεργούνταν δημητριακά,  όσπρια, λαχανικά,  σπαράγγια και σκόρδα, που  ήταν  τα  βασικά  είδη  διατροφής. Άγνωστα  ήταν  το ρύζι και οι  πατάτες. Πρόβατα  και κατσίκες έδιναν  γάλα,  τυρί και κρέας. Από  φρούτα, αφθονούσαν  τα  σταφύλια  και τα  σύκα,  ενώ αναφέρονται  επίσης  κυδώνια,  μήλα,  αχλάδια και ρόδια.  Άγνωστα  όμως  ήταν  τα πορτοκάλια  και τα λεμόνια. Το  μέλι  αντικαθιστούσε τη ζάχαρη, ενώ  άφθονο ήταν το  θαλασσινό αλάτι, ένα εμπορεύσιμο  ακρινό  αγαθό.  </a:t>
            </a:r>
          </a:p>
        </p:txBody>
      </p:sp>
    </p:spTree>
    <p:extLst>
      <p:ext uri="{BB962C8B-B14F-4D97-AF65-F5344CB8AC3E}">
        <p14:creationId xmlns:p14="http://schemas.microsoft.com/office/powerpoint/2010/main" val="2740184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04221-6A1F-FC89-F25D-6F7228FD7EC4}"/>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CA7DAD88-CA9E-1A4A-7C76-3F366A0FAE9C}"/>
              </a:ext>
            </a:extLst>
          </p:cNvPr>
          <p:cNvSpPr/>
          <p:nvPr/>
        </p:nvSpPr>
        <p:spPr>
          <a:xfrm>
            <a:off x="9454217" y="5200650"/>
            <a:ext cx="2503180" cy="14174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Angus </a:t>
            </a:r>
            <a:r>
              <a:rPr lang="en-US" dirty="0" err="1">
                <a:solidFill>
                  <a:schemeClr val="tx1"/>
                </a:solidFill>
              </a:rPr>
              <a:t>Konstam</a:t>
            </a:r>
            <a:r>
              <a:rPr lang="en-US" i="1" dirty="0">
                <a:solidFill>
                  <a:schemeClr val="tx1"/>
                </a:solidFill>
              </a:rPr>
              <a:t>, </a:t>
            </a:r>
            <a:r>
              <a:rPr lang="el-GR" i="1" dirty="0">
                <a:solidFill>
                  <a:schemeClr val="tx1"/>
                </a:solidFill>
              </a:rPr>
              <a:t>Ιστορικός Άτλας της Αρχαίας Ελλάδας</a:t>
            </a:r>
            <a:r>
              <a:rPr lang="el-GR" dirty="0">
                <a:solidFill>
                  <a:schemeClr val="tx1"/>
                </a:solidFill>
              </a:rPr>
              <a:t>, Αθήνα, </a:t>
            </a:r>
            <a:r>
              <a:rPr lang="el-GR" dirty="0" err="1">
                <a:solidFill>
                  <a:schemeClr val="tx1"/>
                </a:solidFill>
              </a:rPr>
              <a:t>Σαββάλας</a:t>
            </a:r>
            <a:r>
              <a:rPr lang="el-GR" dirty="0">
                <a:solidFill>
                  <a:schemeClr val="tx1"/>
                </a:solidFill>
              </a:rPr>
              <a:t>, 2005, σελ. 65.  </a:t>
            </a:r>
            <a:endParaRPr lang="el-CY" dirty="0">
              <a:solidFill>
                <a:schemeClr val="tx1"/>
              </a:solidFill>
            </a:endParaRPr>
          </a:p>
        </p:txBody>
      </p:sp>
      <p:pic>
        <p:nvPicPr>
          <p:cNvPr id="2" name="Εικόνα 1" descr="Εικόνα που περιέχει κείμενο, χαρτί, Δημοσίευση, τυπογραφία&#10;&#10;Περιγραφή που δημιουργήθηκε αυτόματα">
            <a:extLst>
              <a:ext uri="{FF2B5EF4-FFF2-40B4-BE49-F238E27FC236}">
                <a16:creationId xmlns:a16="http://schemas.microsoft.com/office/drawing/2014/main" id="{67B3F612-89AD-210F-F046-2E9672F52890}"/>
              </a:ext>
            </a:extLst>
          </p:cNvPr>
          <p:cNvPicPr>
            <a:picLocks noChangeAspect="1"/>
          </p:cNvPicPr>
          <p:nvPr/>
        </p:nvPicPr>
        <p:blipFill>
          <a:blip r:embed="rId2">
            <a:extLst>
              <a:ext uri="{28A0092B-C50C-407E-A947-70E740481C1C}">
                <a14:useLocalDpi xmlns:a14="http://schemas.microsoft.com/office/drawing/2010/main" val="0"/>
              </a:ext>
            </a:extLst>
          </a:blip>
          <a:srcRect l="50000" t="10741" r="12449" b="46024"/>
          <a:stretch>
            <a:fillRect/>
          </a:stretch>
        </p:blipFill>
        <p:spPr>
          <a:xfrm rot="5400000">
            <a:off x="8339718" y="1354372"/>
            <a:ext cx="4732176" cy="2503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Ορθογώνιο: Στρογγύλεμα γωνιών 4">
            <a:extLst>
              <a:ext uri="{FF2B5EF4-FFF2-40B4-BE49-F238E27FC236}">
                <a16:creationId xmlns:a16="http://schemas.microsoft.com/office/drawing/2014/main" id="{B0205402-5643-1B67-7841-84B093B941B5}"/>
              </a:ext>
            </a:extLst>
          </p:cNvPr>
          <p:cNvSpPr/>
          <p:nvPr/>
        </p:nvSpPr>
        <p:spPr>
          <a:xfrm>
            <a:off x="371475" y="239873"/>
            <a:ext cx="8386763" cy="6189502"/>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l-GR" sz="2000" dirty="0"/>
              <a:t>[…]Η γοργή  επέκταση  της Σπάρτης από μικρή  πόλη-κράτος σε δύναμη  κυρίαρχη  στην Πελοπόννησο έφερε και τα σπέρματα  της τελικής  καταστροφής  της. Μετά την  κατάληψη του  Έλους στη Λακωνική, τμήματα  του πληθυσμού  των  καταλαμβανόμενων πόλεων  γίνονταν  είλωτες, διασαλεύοντας την κοινωνική  ισορροπία   στην περιοχή. Ο μόνος  τρόπος  επιβίωσης  για την  αναπτυσσόμενη  σπαρτιατική  οικονομά ήταν  να χρησιμοποιεί  τον κόπο των δούλων  για να στηρίζει  τις στρατιώτες  κινήσεις της .</a:t>
            </a:r>
          </a:p>
          <a:p>
            <a:pPr algn="just"/>
            <a:r>
              <a:rPr lang="el-GR" sz="2000" dirty="0"/>
              <a:t>Οι  είλωτες  ξεπέρασαν  κατά πολύ  σε αριθμό  τους Σπαρτιάτες  και ο φόβος  ενός  ξεσηκωμού  ήταν  πάντα  παρών,  παρά  την  αναπόφευκτα σκληρή  τιμωρία  κάθε  εξέγερσης. Οι Σπαρτιάτες περιβάλλοντας από  αγανακτισμένους δούλους και εξίσου αγανακτισμένους  συμμάχους.  Η  ισχύς  της  Σπάρτης  διατηρήθηκε  χάρη  στο στρατό  της και, όταν  ο στρατός  κατέρρευσε μετά  τη δύσκολη  νίκη  κατά  τον Πελοποννησιακό Πόλεμο, η  παρακμή  της Σπάρτης  ήταν πια  σίγουρη.</a:t>
            </a:r>
          </a:p>
        </p:txBody>
      </p:sp>
    </p:spTree>
    <p:extLst>
      <p:ext uri="{BB962C8B-B14F-4D97-AF65-F5344CB8AC3E}">
        <p14:creationId xmlns:p14="http://schemas.microsoft.com/office/powerpoint/2010/main" val="2004330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ctor illustration of teacher asks her students questions | Premium Vector">
            <a:extLst>
              <a:ext uri="{FF2B5EF4-FFF2-40B4-BE49-F238E27FC236}">
                <a16:creationId xmlns:a16="http://schemas.microsoft.com/office/drawing/2014/main" id="{2918A539-5A3A-4CFE-864B-46E91FC30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14" y="188529"/>
            <a:ext cx="10604938" cy="5865430"/>
          </a:xfrm>
          <a:prstGeom prst="rect">
            <a:avLst/>
          </a:prstGeom>
          <a:noFill/>
          <a:extLst>
            <a:ext uri="{909E8E84-426E-40DD-AFC4-6F175D3DCCD1}">
              <a14:hiddenFill xmlns:a14="http://schemas.microsoft.com/office/drawing/2010/main">
                <a:solidFill>
                  <a:srgbClr val="FFFFFF"/>
                </a:solidFill>
              </a14:hiddenFill>
            </a:ext>
          </a:extLst>
        </p:spPr>
      </p:pic>
      <p:sp>
        <p:nvSpPr>
          <p:cNvPr id="4" name="Φυσαλίδα σκέψης: Σύννεφο 3">
            <a:extLst>
              <a:ext uri="{FF2B5EF4-FFF2-40B4-BE49-F238E27FC236}">
                <a16:creationId xmlns:a16="http://schemas.microsoft.com/office/drawing/2014/main" id="{3CADACD3-DAF9-46D0-AC54-4172ED789A9A}"/>
              </a:ext>
            </a:extLst>
          </p:cNvPr>
          <p:cNvSpPr/>
          <p:nvPr/>
        </p:nvSpPr>
        <p:spPr>
          <a:xfrm>
            <a:off x="935421" y="998483"/>
            <a:ext cx="2953407" cy="170267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CY" dirty="0"/>
          </a:p>
        </p:txBody>
      </p:sp>
      <p:sp>
        <p:nvSpPr>
          <p:cNvPr id="6" name="Φυσαλίδα σκέψης: Σύννεφο 5">
            <a:extLst>
              <a:ext uri="{FF2B5EF4-FFF2-40B4-BE49-F238E27FC236}">
                <a16:creationId xmlns:a16="http://schemas.microsoft.com/office/drawing/2014/main" id="{A1276320-FA1C-4930-B504-C246C25096FF}"/>
              </a:ext>
            </a:extLst>
          </p:cNvPr>
          <p:cNvSpPr/>
          <p:nvPr/>
        </p:nvSpPr>
        <p:spPr>
          <a:xfrm>
            <a:off x="8697311" y="914400"/>
            <a:ext cx="2953407" cy="170267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CY" dirty="0"/>
          </a:p>
        </p:txBody>
      </p:sp>
      <p:sp>
        <p:nvSpPr>
          <p:cNvPr id="7" name="Φυσαλίδα σκέψης: Σύννεφο 6">
            <a:extLst>
              <a:ext uri="{FF2B5EF4-FFF2-40B4-BE49-F238E27FC236}">
                <a16:creationId xmlns:a16="http://schemas.microsoft.com/office/drawing/2014/main" id="{1CE98F80-DBA3-40B6-A78E-B88CF0C44A10}"/>
              </a:ext>
            </a:extLst>
          </p:cNvPr>
          <p:cNvSpPr/>
          <p:nvPr/>
        </p:nvSpPr>
        <p:spPr>
          <a:xfrm>
            <a:off x="4997670" y="3026979"/>
            <a:ext cx="2953407" cy="261182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Γράψτε 3  σημαντικά  πράγματα που   σχετίζονται  με το σημερινό  μάθημα   </a:t>
            </a:r>
            <a:r>
              <a:rPr lang="el-GR" dirty="0"/>
              <a:t> </a:t>
            </a:r>
            <a:endParaRPr lang="el-CY" dirty="0"/>
          </a:p>
        </p:txBody>
      </p:sp>
    </p:spTree>
    <p:extLst>
      <p:ext uri="{BB962C8B-B14F-4D97-AF65-F5344CB8AC3E}">
        <p14:creationId xmlns:p14="http://schemas.microsoft.com/office/powerpoint/2010/main" val="29314119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982</Words>
  <Application>Microsoft Office PowerPoint</Application>
  <PresentationFormat>Ευρεία οθόνη</PresentationFormat>
  <Paragraphs>136</Paragraphs>
  <Slides>32</Slides>
  <Notes>2</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32</vt:i4>
      </vt:variant>
    </vt:vector>
  </HeadingPairs>
  <TitlesOfParts>
    <vt:vector size="39" baseType="lpstr">
      <vt:lpstr>Aptos</vt:lpstr>
      <vt:lpstr>Aptos Display</vt:lpstr>
      <vt:lpstr>Arial</vt:lpstr>
      <vt:lpstr>Calibri</vt:lpstr>
      <vt:lpstr>Times New Roman</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Αυτοαξιολόγηση στο σπίτι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ΕΛΕΝΗ ΧΑΡΑΛΑΜΠΟΥΣ</dc:creator>
  <cp:lastModifiedBy>ΕΛΕΝΗ ΧΑΡΑΛΑΜΠΟΥΣ</cp:lastModifiedBy>
  <cp:revision>497</cp:revision>
  <cp:lastPrinted>2024-12-16T05:00:07Z</cp:lastPrinted>
  <dcterms:created xsi:type="dcterms:W3CDTF">2024-09-11T17:26:53Z</dcterms:created>
  <dcterms:modified xsi:type="dcterms:W3CDTF">2026-02-07T15:38:18Z</dcterms:modified>
</cp:coreProperties>
</file>