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8" r:id="rId2"/>
    <p:sldId id="450" r:id="rId3"/>
    <p:sldId id="451" r:id="rId4"/>
    <p:sldId id="603" r:id="rId5"/>
    <p:sldId id="612" r:id="rId6"/>
    <p:sldId id="613" r:id="rId7"/>
    <p:sldId id="614" r:id="rId8"/>
    <p:sldId id="615" r:id="rId9"/>
    <p:sldId id="616" r:id="rId10"/>
    <p:sldId id="617" r:id="rId11"/>
    <p:sldId id="625" r:id="rId12"/>
    <p:sldId id="618" r:id="rId13"/>
    <p:sldId id="626" r:id="rId14"/>
    <p:sldId id="440" r:id="rId15"/>
    <p:sldId id="611" r:id="rId16"/>
    <p:sldId id="619" r:id="rId17"/>
    <p:sldId id="620" r:id="rId18"/>
    <p:sldId id="621" r:id="rId19"/>
    <p:sldId id="622" r:id="rId20"/>
    <p:sldId id="623" r:id="rId21"/>
    <p:sldId id="624" r:id="rId22"/>
    <p:sldId id="627" r:id="rId23"/>
    <p:sldId id="548" r:id="rId24"/>
    <p:sldId id="549" r:id="rId2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94B7-32C8-42A3-A201-4688ED19148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B07C-6984-49CE-B717-A2733E00625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231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2B07C-6984-49CE-B717-A2733E00625D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0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13/2/2026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51. Ενδιάμεση Διαγνωστική Αξιολόγηση στην Ελληνομάθεια για παιδιά με Μεταναστευτική Βιογραφία  28 Ιανουαρίου 2025 –Ανατροφοδότηση-ΜΕΡΟΣ Δ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68A45-92AF-9684-0707-035A47456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A7067-6923-5157-DD55-F4537351BA99}"/>
              </a:ext>
            </a:extLst>
          </p:cNvPr>
          <p:cNvSpPr txBox="1"/>
          <p:nvPr/>
        </p:nvSpPr>
        <p:spPr>
          <a:xfrm>
            <a:off x="348342" y="653143"/>
            <a:ext cx="800100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r>
              <a:rPr lang="el-GR" b="1" dirty="0"/>
              <a:t>1. Στο εστιατόριο</a:t>
            </a:r>
          </a:p>
          <a:p>
            <a:pPr marL="342900" indent="-342900">
              <a:buAutoNum type="arabicPeriod"/>
            </a:pPr>
            <a:endParaRPr lang="el-GR" dirty="0"/>
          </a:p>
          <a:p>
            <a:r>
              <a:rPr lang="el-GR" b="1" dirty="0"/>
              <a:t> Ρόλος Α΄ </a:t>
            </a:r>
          </a:p>
          <a:p>
            <a:r>
              <a:rPr lang="el-GR" dirty="0"/>
              <a:t>Βρίσκεσαι στο εστιατόριο με τον φίλο σου. Ρωτάς τον/τη σερβιτόρο/σερβιτόρα τι φαγητά έχει ο κατάλογος. Ζητάς να σου πει τα δύο (2) πιο νόστιμα φαγητά. Παραγγέλνεις αυτά που θέλετε να φάτε.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Ρόλος Β΄ </a:t>
            </a:r>
          </a:p>
          <a:p>
            <a:r>
              <a:rPr lang="el-GR" dirty="0"/>
              <a:t>Είσαι σερβιτόρος/σερβιτόρα σε εστιατόριο. Ο/Η πελάτης/πελάτισσα σε ρωτά τι φαγητά έχει ο κατάλογος. Του/Της λες κάποια φαγητά. Σε ρωτά ποια είναι τα δύο (2) πιο νόστιμα φαγητά και του/της απαντάς. </a:t>
            </a:r>
            <a:r>
              <a:rPr lang="el-GR" b="1" dirty="0"/>
              <a:t> </a:t>
            </a:r>
          </a:p>
        </p:txBody>
      </p:sp>
      <p:pic>
        <p:nvPicPr>
          <p:cNvPr id="3074" name="Picture 2" descr="σκίτσο άντρας σερβιτόρος κρατά άδειο δίσκο υπηρεσίας Διανυσματική  απεικόνιση - εικονογραφία από άτομο, λαβή: 226482899">
            <a:extLst>
              <a:ext uri="{FF2B5EF4-FFF2-40B4-BE49-F238E27FC236}">
                <a16:creationId xmlns:a16="http://schemas.microsoft.com/office/drawing/2014/main" id="{7451CA24-4D43-7EE3-0A48-CBF69042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86" y="3665702"/>
            <a:ext cx="2839613" cy="24057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897,950 Stock Photos, Vectors, and Video  | Adobe Stock">
            <a:extLst>
              <a:ext uri="{FF2B5EF4-FFF2-40B4-BE49-F238E27FC236}">
                <a16:creationId xmlns:a16="http://schemas.microsoft.com/office/drawing/2014/main" id="{5073B947-9511-1283-45CD-F9AC0ABF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78"/>
          <a:stretch>
            <a:fillRect/>
          </a:stretch>
        </p:blipFill>
        <p:spPr bwMode="auto">
          <a:xfrm>
            <a:off x="8770485" y="727365"/>
            <a:ext cx="2839614" cy="24649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0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3FACC-C4FB-267E-F6BD-FA19F5ED2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1AAF3-0984-582B-3A16-D1282DFC2E8A}"/>
              </a:ext>
            </a:extLst>
          </p:cNvPr>
          <p:cNvSpPr txBox="1"/>
          <p:nvPr/>
        </p:nvSpPr>
        <p:spPr>
          <a:xfrm>
            <a:off x="326571" y="382012"/>
            <a:ext cx="800100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dirty="0"/>
          </a:p>
          <a:p>
            <a:r>
              <a:rPr lang="en-US" sz="2800" dirty="0"/>
              <a:t>-</a:t>
            </a:r>
            <a:r>
              <a:rPr lang="el-GR" sz="2800" dirty="0"/>
              <a:t>Καλησπέρα σας! Μπορείτε να μου πείτε τι φαγητά έχει ο κατάλογος;</a:t>
            </a:r>
            <a:endParaRPr lang="el-GR" sz="2800" b="1" dirty="0"/>
          </a:p>
          <a:p>
            <a:r>
              <a:rPr lang="en-US" sz="2800" dirty="0"/>
              <a:t>-</a:t>
            </a:r>
            <a:r>
              <a:rPr lang="el-GR" sz="2800" dirty="0"/>
              <a:t>Καλησπέρα σας! Βεβαίως. Έχουμε  σουβλάκι, μπριζόλα, ρύζι, κοτόπουλο και χωριάτικη σαλάτα.</a:t>
            </a:r>
            <a:endParaRPr lang="en-US" sz="2800" dirty="0"/>
          </a:p>
          <a:p>
            <a:r>
              <a:rPr lang="el-GR" sz="2800" dirty="0"/>
              <a:t>-Ωραία! Ποια είναι τα δύο πιο νόστιμα φαγητά;</a:t>
            </a:r>
            <a:endParaRPr lang="en-US" sz="2800" dirty="0"/>
          </a:p>
          <a:p>
            <a:r>
              <a:rPr lang="el-GR" sz="2800" dirty="0"/>
              <a:t>-Τα δύο πιο νόστιμα φαγητά  είναι η μπριζόλα και το κοτόπουλο.</a:t>
            </a:r>
            <a:endParaRPr lang="en-US" sz="2800" dirty="0"/>
          </a:p>
          <a:p>
            <a:r>
              <a:rPr lang="el-GR" sz="2800" dirty="0"/>
              <a:t>-Πολύ ωραία. Θέλουμε ένα κοτόπουλο  και μια μπριζόλα, παρακαλώ.</a:t>
            </a:r>
          </a:p>
          <a:p>
            <a:r>
              <a:rPr lang="el-GR" sz="2800" dirty="0"/>
              <a:t>-Βεβαίως! Θέλετε κάτι να πιείτε;</a:t>
            </a:r>
          </a:p>
          <a:p>
            <a:r>
              <a:rPr lang="el-GR" sz="2800" dirty="0"/>
              <a:t>-Ναι, μια πορτοκαλάδα και ένα νερό, παρακαλώ.</a:t>
            </a:r>
          </a:p>
          <a:p>
            <a:r>
              <a:rPr lang="el-GR" sz="2800" dirty="0"/>
              <a:t>-Ωραία, έρχονται αμέσως! Καλή σας όρεξη! </a:t>
            </a:r>
          </a:p>
        </p:txBody>
      </p:sp>
      <p:pic>
        <p:nvPicPr>
          <p:cNvPr id="3074" name="Picture 2" descr="σκίτσο άντρας σερβιτόρος κρατά άδειο δίσκο υπηρεσίας Διανυσματική  απεικόνιση - εικονογραφία από άτομο, λαβή: 226482899">
            <a:extLst>
              <a:ext uri="{FF2B5EF4-FFF2-40B4-BE49-F238E27FC236}">
                <a16:creationId xmlns:a16="http://schemas.microsoft.com/office/drawing/2014/main" id="{FD25C2D2-804D-A77F-1D7F-638F61D1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486" y="3665702"/>
            <a:ext cx="2839613" cy="24057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taurant Cartoon Images – Browse 897,950 Stock Photos, Vectors, and Video  | Adobe Stock">
            <a:extLst>
              <a:ext uri="{FF2B5EF4-FFF2-40B4-BE49-F238E27FC236}">
                <a16:creationId xmlns:a16="http://schemas.microsoft.com/office/drawing/2014/main" id="{3FDEE645-3129-ED26-9F10-3ED0165E3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78"/>
          <a:stretch>
            <a:fillRect/>
          </a:stretch>
        </p:blipFill>
        <p:spPr bwMode="auto">
          <a:xfrm>
            <a:off x="8770485" y="727365"/>
            <a:ext cx="2839614" cy="24649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2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EB8B-EBA7-04EA-E556-C88AB28A0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C0A12B-40E3-B3D7-5EAC-5BE0CA02EC91}"/>
              </a:ext>
            </a:extLst>
          </p:cNvPr>
          <p:cNvSpPr txBox="1"/>
          <p:nvPr/>
        </p:nvSpPr>
        <p:spPr>
          <a:xfrm>
            <a:off x="348343" y="335845"/>
            <a:ext cx="71301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ΠΑΙΧΝΙΔΙ ΡΟΛΩΝ</a:t>
            </a:r>
          </a:p>
          <a:p>
            <a:endParaRPr lang="el-GR" b="1" dirty="0"/>
          </a:p>
          <a:p>
            <a:endParaRPr lang="el-GR" b="1" dirty="0"/>
          </a:p>
          <a:p>
            <a:endParaRPr lang="el-GR" dirty="0"/>
          </a:p>
          <a:p>
            <a:r>
              <a:rPr lang="el-GR" b="1" dirty="0"/>
              <a:t>2. Στο κατάστημα ρούχων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 Ρόλος Α΄ </a:t>
            </a:r>
          </a:p>
          <a:p>
            <a:endParaRPr lang="el-GR" b="1" dirty="0"/>
          </a:p>
          <a:p>
            <a:r>
              <a:rPr lang="el-GR" dirty="0"/>
              <a:t>Θέλεις να αγοράσεις δώρο για τον/την φίλο/φίλη σου που έχει τα γενέθλιά του/της. Πηγαίνεις σε ένα κατάστημα ρούχων και ζητάς από τον/την πωλητή/πωλήτρια να σου δείξει κάτι. Απαντάς στις ερωτήσεις του/της.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b="1" dirty="0"/>
              <a:t>Ρόλος Β΄ </a:t>
            </a:r>
          </a:p>
          <a:p>
            <a:endParaRPr lang="el-GR" b="1" dirty="0"/>
          </a:p>
          <a:p>
            <a:r>
              <a:rPr lang="el-GR" dirty="0"/>
              <a:t>Είσαι πωλητής/πωλήτρια σε ένα κατάστημα ρούχων. Έρχεται πελάτης/πελάτισσα και θέλει να αγοράσει ρούχα για τον/την φίλο/φίλη του/της. Ζητάς κάποιες πληροφορίες. Δείχνεις τα ρούχα που υπάρχουν στο κατάστημα.</a:t>
            </a:r>
            <a:endParaRPr lang="el-GR" b="1" dirty="0"/>
          </a:p>
        </p:txBody>
      </p:sp>
      <p:pic>
        <p:nvPicPr>
          <p:cNvPr id="4098" name="Picture 2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3BE84C5-A9C0-F45C-C15A-39AB35232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6"/>
          <a:stretch>
            <a:fillRect/>
          </a:stretch>
        </p:blipFill>
        <p:spPr bwMode="auto">
          <a:xfrm>
            <a:off x="7931603" y="253093"/>
            <a:ext cx="3691575" cy="34551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EC1E506-9325-8BE3-E7B9-F70E35BC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03" y="4108311"/>
            <a:ext cx="3691575" cy="257719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2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07584-A581-C6C5-BA3A-F88DA062F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othes store cartoon - 40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FFA5911F-E711-7156-E319-204D505FB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6"/>
          <a:stretch>
            <a:fillRect/>
          </a:stretch>
        </p:blipFill>
        <p:spPr bwMode="auto">
          <a:xfrm>
            <a:off x="7931603" y="253093"/>
            <a:ext cx="3691575" cy="345516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DCD98BA6-694A-FEF8-BADD-621E93C37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03" y="4108311"/>
            <a:ext cx="3691575" cy="257719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F85D1F-4382-81F0-13E5-D23E2E5B20DB}"/>
              </a:ext>
            </a:extLst>
          </p:cNvPr>
          <p:cNvSpPr txBox="1"/>
          <p:nvPr/>
        </p:nvSpPr>
        <p:spPr>
          <a:xfrm>
            <a:off x="568822" y="373520"/>
            <a:ext cx="681445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dirty="0"/>
              <a:t>-Καλημέρα σας! Θέλω να αγοράσω ένα δώρο για τον φίλο μου. </a:t>
            </a:r>
          </a:p>
          <a:p>
            <a:pPr>
              <a:buNone/>
            </a:pPr>
            <a:r>
              <a:rPr lang="el-GR" sz="2800" dirty="0"/>
              <a:t>-Καλημέρα σας! Βεβαίως. Τι  ψάχνετε; Μπλούζα, πουκάμισο ή παντελόνι;</a:t>
            </a:r>
          </a:p>
          <a:p>
            <a:r>
              <a:rPr lang="el-GR" sz="2800" dirty="0"/>
              <a:t>-Μια μπλούζα.</a:t>
            </a:r>
          </a:p>
          <a:p>
            <a:r>
              <a:rPr lang="el-GR" sz="2800" dirty="0"/>
              <a:t>-Ωραία. Τι μέγεθος φοράει;</a:t>
            </a:r>
          </a:p>
          <a:p>
            <a:r>
              <a:rPr lang="el-GR" sz="2800" dirty="0"/>
              <a:t>-Φοράει </a:t>
            </a:r>
            <a:r>
              <a:rPr lang="en-US" sz="2800" dirty="0"/>
              <a:t>medium.</a:t>
            </a:r>
          </a:p>
          <a:p>
            <a:r>
              <a:rPr lang="el-GR" sz="2800" dirty="0"/>
              <a:t>-Τέλεια. Ποιο χρώμα του αρέσει;</a:t>
            </a:r>
          </a:p>
          <a:p>
            <a:r>
              <a:rPr lang="el-GR" sz="2800" dirty="0"/>
              <a:t>-Του αρέσει το μπλε και το μαύρο.</a:t>
            </a:r>
          </a:p>
          <a:p>
            <a:r>
              <a:rPr lang="el-GR" sz="2800" dirty="0"/>
              <a:t>-Μάλιστα. Έχουμε μια μπλε μπλούζα και μια μαύρη. </a:t>
            </a:r>
          </a:p>
          <a:p>
            <a:r>
              <a:rPr lang="el-GR" sz="2800" dirty="0"/>
              <a:t>-Μου αρέσει η μπλε. Πόσο κοστίζει;</a:t>
            </a:r>
          </a:p>
          <a:p>
            <a:r>
              <a:rPr lang="el-GR" sz="2800" dirty="0"/>
              <a:t>-Κοστίζει 35 ευρώ.</a:t>
            </a:r>
          </a:p>
          <a:p>
            <a:r>
              <a:rPr lang="el-GR" sz="2800" dirty="0"/>
              <a:t>-Ωραία, θα την πάρω. </a:t>
            </a:r>
          </a:p>
        </p:txBody>
      </p:sp>
    </p:spTree>
    <p:extLst>
      <p:ext uri="{BB962C8B-B14F-4D97-AF65-F5344CB8AC3E}">
        <p14:creationId xmlns:p14="http://schemas.microsoft.com/office/powerpoint/2010/main" val="98565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8268F-BBBD-B78A-E972-7A299DBD7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E8BF8C8-D25D-8A00-5041-B4C569A5F77D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πελάτης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00EAD7C-2087-5C5F-6923-5AF2F717F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Κινούμενα σχέδια σε εστιατόριο - πελάτης που κάθεται στο τραπέζι και  σερβιτόρα Διανυσματική απεικόνιση - εικονογραφία από lifestyle: 163409654">
            <a:extLst>
              <a:ext uri="{FF2B5EF4-FFF2-40B4-BE49-F238E27FC236}">
                <a16:creationId xmlns:a16="http://schemas.microsoft.com/office/drawing/2014/main" id="{B8BE6E8B-6ECD-CF31-A34D-941F9E2B0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6309631" y="1643403"/>
            <a:ext cx="4705721" cy="4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Βέλος: Κάτω 1">
            <a:extLst>
              <a:ext uri="{FF2B5EF4-FFF2-40B4-BE49-F238E27FC236}">
                <a16:creationId xmlns:a16="http://schemas.microsoft.com/office/drawing/2014/main" id="{B6278A1F-D473-41BB-090E-E0C68C8E7E33}"/>
              </a:ext>
            </a:extLst>
          </p:cNvPr>
          <p:cNvSpPr/>
          <p:nvPr/>
        </p:nvSpPr>
        <p:spPr>
          <a:xfrm rot="1524051">
            <a:off x="9405257" y="745936"/>
            <a:ext cx="1567543" cy="2329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03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7B6FD-184B-A7B1-6142-2798095B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36B2229-FDA0-A2A7-CFAC-FBCA9C0D3ECD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πωλήτρια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FFBD694-0D80-2B9A-803D-7D34BD62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outique interior counter - 8,3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A631D0A9-1B75-2A27-B77B-DA980D78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89" y="789480"/>
            <a:ext cx="4371968" cy="440300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3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87BED-BA02-744C-8AF4-126A3CBEF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ACEC9F9-1F8F-5B0C-D1DC-973C45861FE4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σερβιτόρα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3BCE004-812C-0030-F101-86A529CA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ινούμενα σχέδια σε εστιατόριο - πελάτης που κάθεται στο τραπέζι και  σερβιτόρα Διανυσματική απεικόνιση - εικονογραφία από lifestyle: 163409654">
            <a:extLst>
              <a:ext uri="{FF2B5EF4-FFF2-40B4-BE49-F238E27FC236}">
                <a16:creationId xmlns:a16="http://schemas.microsoft.com/office/drawing/2014/main" id="{11C56A90-76E4-A1DF-CCE6-2DB181ECF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>
            <a:fillRect/>
          </a:stretch>
        </p:blipFill>
        <p:spPr bwMode="auto">
          <a:xfrm>
            <a:off x="6309631" y="1643403"/>
            <a:ext cx="4705721" cy="4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Βέλος: Κάτω 2">
            <a:extLst>
              <a:ext uri="{FF2B5EF4-FFF2-40B4-BE49-F238E27FC236}">
                <a16:creationId xmlns:a16="http://schemas.microsoft.com/office/drawing/2014/main" id="{40586814-FD75-D398-E166-7FEDC73DA2F9}"/>
              </a:ext>
            </a:extLst>
          </p:cNvPr>
          <p:cNvSpPr/>
          <p:nvPr/>
        </p:nvSpPr>
        <p:spPr>
          <a:xfrm rot="19388979">
            <a:off x="5910942" y="478630"/>
            <a:ext cx="1567543" cy="23295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8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56D92-EBA6-188E-FCED-7732AC30E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B0EF95A-8CDC-8EE0-2E2E-DF11B5B9A343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μήνας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F450DC6-7165-F92B-0863-5C3D1311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toon calendar showing month of august Stock Vector by ©lineartestpilot  101920298">
            <a:extLst>
              <a:ext uri="{FF2B5EF4-FFF2-40B4-BE49-F238E27FC236}">
                <a16:creationId xmlns:a16="http://schemas.microsoft.com/office/drawing/2014/main" id="{10E1F03E-967A-A8CA-E4BE-EC11C1FE0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58" y="653143"/>
            <a:ext cx="5268686" cy="5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9D1ED-44D9-2221-E916-F3837801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C8A22EC-A08E-9C21-EC49-0D6BF912553C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εποχή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8EB9055-D2CF-75AC-637C-6E8BDC83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Οι 4 εποχές και οι μήνες-Διακόσμηση τάξης">
            <a:extLst>
              <a:ext uri="{FF2B5EF4-FFF2-40B4-BE49-F238E27FC236}">
                <a16:creationId xmlns:a16="http://schemas.microsoft.com/office/drawing/2014/main" id="{B1ECCDFC-9740-8F64-9EDD-7D16A56F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299" y="615043"/>
            <a:ext cx="4744130" cy="57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2028385" y="286108"/>
            <a:ext cx="4489272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Μέρος  Δ: Παραγωγή προφορικού λόγου  </a:t>
            </a:r>
          </a:p>
        </p:txBody>
      </p:sp>
      <p:pic>
        <p:nvPicPr>
          <p:cNvPr id="5122" name="Picture 2" descr="Συνέντευξη για δουλειά - απομονωμένη εικονογράφηση καρτούν Διανυσματική  απεικόνιση - εικονογραφία: 113251887">
            <a:extLst>
              <a:ext uri="{FF2B5EF4-FFF2-40B4-BE49-F238E27FC236}">
                <a16:creationId xmlns:a16="http://schemas.microsoft.com/office/drawing/2014/main" id="{723E2585-73B5-843D-4FB7-21B808F3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46" y="2088697"/>
            <a:ext cx="4017411" cy="287519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ving speech cartoon - 6,2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B2136508-7E72-2BDF-046F-D459872CF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328" b="6507"/>
          <a:stretch>
            <a:fillRect/>
          </a:stretch>
        </p:blipFill>
        <p:spPr bwMode="auto">
          <a:xfrm>
            <a:off x="4757057" y="2068116"/>
            <a:ext cx="2982686" cy="289577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Ηθοποιοί Κινηματογράφηση Σαπουνόπερας Show Vector Cartoon Illustration  Διάνυσμα από ©nicoletaionescu 567820456">
            <a:extLst>
              <a:ext uri="{FF2B5EF4-FFF2-40B4-BE49-F238E27FC236}">
                <a16:creationId xmlns:a16="http://schemas.microsoft.com/office/drawing/2014/main" id="{3F397062-E353-4156-22AF-37700DAFA9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>
            <a:fillRect/>
          </a:stretch>
        </p:blipFill>
        <p:spPr bwMode="auto">
          <a:xfrm>
            <a:off x="8120742" y="2068116"/>
            <a:ext cx="2841171" cy="28957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F9E189-47C0-2FDA-EE09-4B187FE2792C}"/>
              </a:ext>
            </a:extLst>
          </p:cNvPr>
          <p:cNvSpPr/>
          <p:nvPr/>
        </p:nvSpPr>
        <p:spPr>
          <a:xfrm rot="1099895">
            <a:off x="8981739" y="519020"/>
            <a:ext cx="2706901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chemeClr val="tx1"/>
                </a:solidFill>
              </a:rPr>
              <a:t>12 λεπτά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3003169A-BA05-4ECB-19EF-C45EC92AE6B5}"/>
              </a:ext>
            </a:extLst>
          </p:cNvPr>
          <p:cNvSpPr/>
          <p:nvPr/>
        </p:nvSpPr>
        <p:spPr>
          <a:xfrm>
            <a:off x="9696286" y="5543909"/>
            <a:ext cx="1948543" cy="791578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/25</a:t>
            </a:r>
          </a:p>
        </p:txBody>
      </p:sp>
      <p:sp>
        <p:nvSpPr>
          <p:cNvPr id="6" name="Δεξιά αγκύλη 5">
            <a:extLst>
              <a:ext uri="{FF2B5EF4-FFF2-40B4-BE49-F238E27FC236}">
                <a16:creationId xmlns:a16="http://schemas.microsoft.com/office/drawing/2014/main" id="{0E5EE502-0290-8351-17B6-BE9CD72BC5E5}"/>
              </a:ext>
            </a:extLst>
          </p:cNvPr>
          <p:cNvSpPr/>
          <p:nvPr/>
        </p:nvSpPr>
        <p:spPr>
          <a:xfrm rot="5400000">
            <a:off x="5247036" y="2373210"/>
            <a:ext cx="1362261" cy="6562291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1421BB2B-6978-A2AE-1838-39D2482C8A0B}"/>
              </a:ext>
            </a:extLst>
          </p:cNvPr>
          <p:cNvCxnSpPr>
            <a:stCxn id="5124" idx="2"/>
          </p:cNvCxnSpPr>
          <p:nvPr/>
        </p:nvCxnSpPr>
        <p:spPr>
          <a:xfrm>
            <a:off x="6248400" y="4963887"/>
            <a:ext cx="0" cy="1371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2111-BD5B-35DD-FD76-C038ECFC4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A788CCE-38E2-0EE3-B564-304BB8E7392F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πόλη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0D2F9E19-CB8D-21D1-AB7A-557CFB1A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Προγνωστικός χάρτης για τις επαρχίες της Κύπρου. Weather forecast for  Districts of Cyprus. - YouWeather">
            <a:extLst>
              <a:ext uri="{FF2B5EF4-FFF2-40B4-BE49-F238E27FC236}">
                <a16:creationId xmlns:a16="http://schemas.microsoft.com/office/drawing/2014/main" id="{8294CF54-9FEB-940E-F267-343550EF3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13" y="602866"/>
            <a:ext cx="5680453" cy="38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3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1E6ED-0AF9-A0B8-B59E-1B7B959C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E4260B3-9733-6721-0909-98EAC6605128}"/>
              </a:ext>
            </a:extLst>
          </p:cNvPr>
          <p:cNvSpPr/>
          <p:nvPr/>
        </p:nvSpPr>
        <p:spPr>
          <a:xfrm>
            <a:off x="631509" y="4321628"/>
            <a:ext cx="5003204" cy="1023256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γλώσσες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B8CA0229-B808-5863-06D0-1BDB096B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artoon man and woman speaking different languages illustration 54680625  Vector Art at Vecteezy">
            <a:extLst>
              <a:ext uri="{FF2B5EF4-FFF2-40B4-BE49-F238E27FC236}">
                <a16:creationId xmlns:a16="http://schemas.microsoft.com/office/drawing/2014/main" id="{60B30261-140C-D95F-57E4-D97822C75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27" y="762680"/>
            <a:ext cx="5790023" cy="46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0D0C-3693-AFDE-AA6B-1E159BAE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CDEC1D1-E020-C7FC-4B5F-952202B20EBC}"/>
              </a:ext>
            </a:extLst>
          </p:cNvPr>
          <p:cNvSpPr/>
          <p:nvPr/>
        </p:nvSpPr>
        <p:spPr>
          <a:xfrm>
            <a:off x="631509" y="4321628"/>
            <a:ext cx="5003204" cy="1746892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Λέγομαι _______.</a:t>
            </a:r>
          </a:p>
          <a:p>
            <a:r>
              <a:rPr lang="el-GR" sz="4800" dirty="0"/>
              <a:t>Ονομάζομαι ____.</a:t>
            </a:r>
          </a:p>
        </p:txBody>
      </p:sp>
      <p:pic>
        <p:nvPicPr>
          <p:cNvPr id="5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7245E76B-E557-2544-C36B-8B78A31D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9" y="789480"/>
            <a:ext cx="2278651" cy="271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Ανοίγουν τα σχολεία - Μαθαίνω να γράφω και να αναγνωρίζω το όνομά μου!">
            <a:extLst>
              <a:ext uri="{FF2B5EF4-FFF2-40B4-BE49-F238E27FC236}">
                <a16:creationId xmlns:a16="http://schemas.microsoft.com/office/drawing/2014/main" id="{0DF70208-F4E6-5969-0BB0-53D6590F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64" y="789480"/>
            <a:ext cx="4803321" cy="492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7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, στιγμιότυπο οθόνης, αριθμός, παράλληλ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4377786-AB44-CB45-18C9-654BEE7BF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6349" r="4656" b="22222"/>
          <a:stretch>
            <a:fillRect/>
          </a:stretch>
        </p:blipFill>
        <p:spPr>
          <a:xfrm>
            <a:off x="163286" y="283029"/>
            <a:ext cx="11658600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5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EED320-06E1-85A0-3097-FBB86A65120D}"/>
              </a:ext>
            </a:extLst>
          </p:cNvPr>
          <p:cNvSpPr txBox="1"/>
          <p:nvPr/>
        </p:nvSpPr>
        <p:spPr>
          <a:xfrm>
            <a:off x="359228" y="477521"/>
            <a:ext cx="11451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/>
              <a:t>ΠΡΩΤΟ ΜΕΡΟΣ </a:t>
            </a:r>
          </a:p>
          <a:p>
            <a:r>
              <a:rPr lang="el-GR" sz="2400" dirty="0"/>
              <a:t>1.Πώς λέγεσαι; </a:t>
            </a:r>
          </a:p>
          <a:p>
            <a:r>
              <a:rPr lang="el-GR" sz="2400" u="sng" dirty="0"/>
              <a:t>Λέγομαι Άχμεντ Μουράτ.</a:t>
            </a:r>
          </a:p>
          <a:p>
            <a:r>
              <a:rPr lang="el-GR" sz="2400" dirty="0"/>
              <a:t>2. Από πού είσαι;</a:t>
            </a:r>
          </a:p>
          <a:p>
            <a:r>
              <a:rPr lang="el-GR" sz="2400" u="sng" dirty="0"/>
              <a:t>Είμαι  από τη Συρία.</a:t>
            </a:r>
          </a:p>
          <a:p>
            <a:r>
              <a:rPr lang="el-GR" sz="2400" dirty="0"/>
              <a:t> 3. Σε ποια πόλη μένεις;</a:t>
            </a:r>
          </a:p>
          <a:p>
            <a:r>
              <a:rPr lang="el-GR" sz="2400" u="sng" dirty="0"/>
              <a:t>Μένω στη Λευκωσία.</a:t>
            </a:r>
          </a:p>
          <a:p>
            <a:r>
              <a:rPr lang="el-GR" sz="2400" dirty="0"/>
              <a:t> 4. Σε ποιο σχολείο πηγαίνεις;</a:t>
            </a:r>
          </a:p>
          <a:p>
            <a:r>
              <a:rPr lang="el-GR" sz="2400" u="sng" dirty="0"/>
              <a:t>Πηγαίνω στην Α’ τάξη του  Γυμνασίου </a:t>
            </a:r>
            <a:r>
              <a:rPr lang="el-GR" sz="2400" u="sng"/>
              <a:t>Παλουριώτισσας. </a:t>
            </a:r>
            <a:endParaRPr lang="el-GR" sz="2400" u="sng" dirty="0"/>
          </a:p>
          <a:p>
            <a:r>
              <a:rPr lang="el-GR" sz="2400" dirty="0"/>
              <a:t>5. Πόσα μέλη έχει η οικογένειά σου; </a:t>
            </a:r>
          </a:p>
          <a:p>
            <a:r>
              <a:rPr lang="el-GR" sz="2400" u="sng" dirty="0"/>
              <a:t>Είμαστε 4 άτομα, ο μπαμπάς μου, η μαμά μου, η αδερφή  μου  και εγώ.</a:t>
            </a:r>
          </a:p>
          <a:p>
            <a:r>
              <a:rPr lang="el-GR" sz="2400" dirty="0"/>
              <a:t>6. Ποιες γλώσσες ξέρεις;</a:t>
            </a:r>
          </a:p>
          <a:p>
            <a:r>
              <a:rPr lang="el-GR" sz="2400" u="sng" dirty="0"/>
              <a:t>Ξέρω αραβικά, αγγλικά και λίγο ελληνικά. </a:t>
            </a:r>
          </a:p>
          <a:p>
            <a:r>
              <a:rPr lang="el-GR" sz="2400" dirty="0"/>
              <a:t>7. Πώς περνάς τον </a:t>
            </a:r>
            <a:r>
              <a:rPr lang="el-GR" sz="2400" dirty="0" err="1"/>
              <a:t>ελεύθερό</a:t>
            </a:r>
            <a:r>
              <a:rPr lang="el-GR" sz="2400" dirty="0"/>
              <a:t> σου χρόνο; </a:t>
            </a:r>
          </a:p>
          <a:p>
            <a:r>
              <a:rPr lang="el-GR" sz="2400" u="sng" dirty="0"/>
              <a:t>Ασχολούμαι με το ποδόσφαιρο.</a:t>
            </a:r>
          </a:p>
        </p:txBody>
      </p:sp>
    </p:spTree>
    <p:extLst>
      <p:ext uri="{BB962C8B-B14F-4D97-AF65-F5344CB8AC3E}">
        <p14:creationId xmlns:p14="http://schemas.microsoft.com/office/powerpoint/2010/main" val="27448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BC03A6-C3D1-8C94-890A-48B37A78B95A}"/>
              </a:ext>
            </a:extLst>
          </p:cNvPr>
          <p:cNvSpPr txBox="1"/>
          <p:nvPr/>
        </p:nvSpPr>
        <p:spPr>
          <a:xfrm>
            <a:off x="239485" y="358952"/>
            <a:ext cx="11234057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ΔΕΥΤΕΡΟ ΜΕΡΟΣ </a:t>
            </a:r>
          </a:p>
          <a:p>
            <a:endParaRPr lang="el-GR" sz="2800" b="1" dirty="0"/>
          </a:p>
          <a:p>
            <a:pPr marL="342900" indent="-342900">
              <a:buAutoNum type="arabicPeriod"/>
            </a:pPr>
            <a:r>
              <a:rPr lang="el-GR" sz="2800" dirty="0"/>
              <a:t>Ποια μαθήματα σου αρέσουν; Ποια δεν σου αρέσουν και γιατί; </a:t>
            </a:r>
          </a:p>
          <a:p>
            <a:endParaRPr lang="en-US" sz="2800" u="sng" dirty="0"/>
          </a:p>
          <a:p>
            <a:r>
              <a:rPr lang="el-GR" sz="2800" u="sng" dirty="0"/>
              <a:t>Μου  αρέσει  η Γυμναστική,  γιατί  παίζουμε  ποδόσφαιρο.</a:t>
            </a:r>
          </a:p>
          <a:p>
            <a:r>
              <a:rPr lang="el-GR" sz="2800" u="sng" dirty="0"/>
              <a:t>Δεν μου αρέσουν τα Ελληνικά,  επειδή  τα Ελληνικά είναι  δύσκολη γλώσσα.</a:t>
            </a:r>
          </a:p>
          <a:p>
            <a:pPr marL="342900" indent="-342900">
              <a:buAutoNum type="arabicPeriod"/>
            </a:pPr>
            <a:endParaRPr lang="el-GR" sz="2800" dirty="0"/>
          </a:p>
          <a:p>
            <a:endParaRPr lang="el-GR" sz="2800" dirty="0"/>
          </a:p>
          <a:p>
            <a:r>
              <a:rPr lang="el-GR" sz="2800" dirty="0"/>
              <a:t>2. Μίλησέ μας για τους φίλους σου. Με τι ασχολούνται; Τι τους αρέσει να κάνουν στον </a:t>
            </a:r>
            <a:r>
              <a:rPr lang="el-GR" sz="2800" dirty="0" err="1"/>
              <a:t>ελεύθερό</a:t>
            </a:r>
            <a:r>
              <a:rPr lang="el-GR" sz="2800" dirty="0"/>
              <a:t> τους χρόνο; </a:t>
            </a:r>
          </a:p>
          <a:p>
            <a:endParaRPr lang="el-GR" sz="2800" dirty="0"/>
          </a:p>
          <a:p>
            <a:r>
              <a:rPr lang="el-GR" sz="2800" u="sng" dirty="0"/>
              <a:t>Οι φίλοι  μου  είναι ο  Μάριος και ο Γιάννης. Ο Μάριος  ασχολείται με το  ποδόσφαιρο. Ο Γιάννης  ασχολείται  με  το μπάσκετ. Τους αρέσει να ασχολούνται με τα  αθλήματα.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47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29F6C-856E-9AB2-F458-1895CC73F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E7EE7E-2171-4F02-1246-C9A12B265F1C}"/>
              </a:ext>
            </a:extLst>
          </p:cNvPr>
          <p:cNvSpPr txBox="1"/>
          <p:nvPr/>
        </p:nvSpPr>
        <p:spPr>
          <a:xfrm>
            <a:off x="239485" y="358952"/>
            <a:ext cx="1123405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ΔΕΥΤΕΡΟ ΜΕΡΟΣ </a:t>
            </a:r>
          </a:p>
          <a:p>
            <a:endParaRPr lang="el-GR" dirty="0"/>
          </a:p>
          <a:p>
            <a:endParaRPr lang="el-GR" dirty="0"/>
          </a:p>
          <a:p>
            <a:r>
              <a:rPr lang="el-GR" sz="2000" dirty="0"/>
              <a:t>3. Τι μέρα, μήνα, εποχή και ώρα έχουμε σήμερα; Ποια μέρα, ποια εποχή, ποιος μήνας ή ποια ώρα της ημέρας σου αρέσει πιο πολύ και γιατί; </a:t>
            </a:r>
          </a:p>
          <a:p>
            <a:endParaRPr lang="el-GR" sz="2000" dirty="0"/>
          </a:p>
          <a:p>
            <a:r>
              <a:rPr lang="el-GR" sz="2000" u="sng" dirty="0"/>
              <a:t>Μου  αρέσει  το Σάββατο, επειδή δεν έχουμε  σχολείο.</a:t>
            </a:r>
          </a:p>
          <a:p>
            <a:r>
              <a:rPr lang="el-GR" sz="2000" u="sng" dirty="0"/>
              <a:t>Μου αρέσει  το καλοκαίρι, επειδή  πηγαίνω στη  θάλασσα.</a:t>
            </a:r>
          </a:p>
          <a:p>
            <a:r>
              <a:rPr lang="el-GR" sz="2000" u="sng" dirty="0"/>
              <a:t>Μου αρέσει  ο  Αύγουστος, επειδή  πηγαίνουμε διακοπές.</a:t>
            </a:r>
          </a:p>
          <a:p>
            <a:r>
              <a:rPr lang="el-GR" sz="2000" u="sng" dirty="0"/>
              <a:t>Στις  8  το </a:t>
            </a:r>
            <a:r>
              <a:rPr lang="el-GR" sz="2000" u="sng"/>
              <a:t>βράδυ  τρώω  </a:t>
            </a:r>
            <a:r>
              <a:rPr lang="el-GR" sz="2000" u="sng" dirty="0"/>
              <a:t>με την  οικογένειά μου  βραδινό  φαγητό. Γι’ αυτό  μου αρέσει  πολύ  αυτή η ώρα.</a:t>
            </a:r>
          </a:p>
          <a:p>
            <a:endParaRPr lang="el-GR" sz="2000" u="sng" dirty="0"/>
          </a:p>
          <a:p>
            <a:endParaRPr lang="el-GR" sz="2000" dirty="0"/>
          </a:p>
          <a:p>
            <a:r>
              <a:rPr lang="el-GR" sz="2000" dirty="0"/>
              <a:t>4. Ποιο είναι το αγαπημένο σου φαγητό; Ποια βασικά υλικά χρειάζονται για να το φτιάξεις; </a:t>
            </a:r>
          </a:p>
          <a:p>
            <a:endParaRPr lang="el-GR" sz="2000" dirty="0"/>
          </a:p>
          <a:p>
            <a:r>
              <a:rPr lang="el-GR" sz="2000" u="sng" dirty="0"/>
              <a:t>Το  αγαπημένο μου  φαγητό είναι η  πίτσα. Χρειαζόμαστε τυρί, σάλτσα ντομάτας,  πιπεριές, μανιτάρια και καλαμπόκι.</a:t>
            </a:r>
          </a:p>
          <a:p>
            <a:endParaRPr lang="el-GR" sz="20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3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8F62AB-CC7D-0F45-364A-9A41E846374B}"/>
              </a:ext>
            </a:extLst>
          </p:cNvPr>
          <p:cNvSpPr txBox="1"/>
          <p:nvPr/>
        </p:nvSpPr>
        <p:spPr>
          <a:xfrm>
            <a:off x="489857" y="575493"/>
            <a:ext cx="609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ΕΙΚΟΝΑ 1 </a:t>
            </a:r>
          </a:p>
          <a:p>
            <a:r>
              <a:rPr lang="el-GR" dirty="0"/>
              <a:t>1.Τι βλέπεις στην εικόνα; </a:t>
            </a:r>
          </a:p>
          <a:p>
            <a:endParaRPr lang="el-GR" dirty="0"/>
          </a:p>
          <a:p>
            <a:r>
              <a:rPr lang="el-GR" u="sng" dirty="0"/>
              <a:t>Βλέπω 4 παιδιά. </a:t>
            </a:r>
          </a:p>
          <a:p>
            <a:endParaRPr lang="el-GR" dirty="0"/>
          </a:p>
          <a:p>
            <a:r>
              <a:rPr lang="el-GR" dirty="0"/>
              <a:t>2. Τι παιχνίδι παίζουν οι παίκτες;</a:t>
            </a:r>
          </a:p>
          <a:p>
            <a:endParaRPr lang="el-GR" dirty="0"/>
          </a:p>
          <a:p>
            <a:r>
              <a:rPr lang="el-GR" u="sng" dirty="0"/>
              <a:t>Οι παίκτες παίζουν  μπάσκετ.</a:t>
            </a:r>
          </a:p>
          <a:p>
            <a:endParaRPr lang="el-GR" dirty="0"/>
          </a:p>
          <a:p>
            <a:r>
              <a:rPr lang="el-GR" dirty="0"/>
              <a:t> 3. Τι φορούν οι παίκτες; </a:t>
            </a:r>
          </a:p>
          <a:p>
            <a:endParaRPr lang="el-GR" dirty="0"/>
          </a:p>
          <a:p>
            <a:r>
              <a:rPr lang="el-GR" u="sng" dirty="0"/>
              <a:t>Οι παίκτες  φοράνε  μπλε και κόκκινες  φανέλες.</a:t>
            </a:r>
          </a:p>
          <a:p>
            <a:endParaRPr lang="el-GR" dirty="0"/>
          </a:p>
          <a:p>
            <a:r>
              <a:rPr lang="el-GR" dirty="0"/>
              <a:t>4. Εσύ παίζεις καλαθόσφαιρα/μπάσκετ; </a:t>
            </a:r>
          </a:p>
          <a:p>
            <a:endParaRPr lang="el-GR" dirty="0"/>
          </a:p>
          <a:p>
            <a:r>
              <a:rPr lang="el-GR" u="sng" dirty="0"/>
              <a:t>Ναι,  παίζω  μπάσκετ κάθε μέρα.</a:t>
            </a:r>
          </a:p>
          <a:p>
            <a:endParaRPr lang="el-GR" dirty="0"/>
          </a:p>
          <a:p>
            <a:r>
              <a:rPr lang="el-GR" dirty="0"/>
              <a:t>5. Τι σου αρέσει να κάνεις στον </a:t>
            </a:r>
            <a:r>
              <a:rPr lang="el-GR" dirty="0" err="1"/>
              <a:t>ελεύθερό</a:t>
            </a:r>
            <a:r>
              <a:rPr lang="el-GR" dirty="0"/>
              <a:t> σου χρόνο;</a:t>
            </a:r>
          </a:p>
          <a:p>
            <a:endParaRPr lang="el-GR" dirty="0"/>
          </a:p>
          <a:p>
            <a:r>
              <a:rPr lang="el-GR" u="sng" dirty="0"/>
              <a:t>Μου αρέσει να παίζω  ποδόσφαιρο. </a:t>
            </a:r>
          </a:p>
          <a:p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1026" name="Picture 2" descr="Cartoon basketball Διανύσματα Αρχείου, Royalty Free Cartoon basketball  Εικονογραφήσεις | DepositPhotos">
            <a:extLst>
              <a:ext uri="{FF2B5EF4-FFF2-40B4-BE49-F238E27FC236}">
                <a16:creationId xmlns:a16="http://schemas.microsoft.com/office/drawing/2014/main" id="{0854B7B3-A0DA-04CE-25BD-FE1456519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26336"/>
            <a:ext cx="5301343" cy="553062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8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554D45-F558-9A17-EAF5-42C79CC049E0}"/>
              </a:ext>
            </a:extLst>
          </p:cNvPr>
          <p:cNvSpPr txBox="1"/>
          <p:nvPr/>
        </p:nvSpPr>
        <p:spPr>
          <a:xfrm>
            <a:off x="348342" y="485460"/>
            <a:ext cx="689065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ΕΙΚΟΝΑ 2</a:t>
            </a:r>
          </a:p>
          <a:p>
            <a:endParaRPr lang="el-GR" dirty="0"/>
          </a:p>
          <a:p>
            <a:r>
              <a:rPr lang="el-GR" dirty="0"/>
              <a:t>1.Τι βλέπεις στην εικόνα;</a:t>
            </a:r>
          </a:p>
          <a:p>
            <a:endParaRPr lang="el-GR" dirty="0"/>
          </a:p>
          <a:p>
            <a:r>
              <a:rPr lang="el-GR" u="sng" dirty="0"/>
              <a:t>Βλέπω  τέσσερα άτομα.</a:t>
            </a:r>
          </a:p>
          <a:p>
            <a:endParaRPr lang="el-GR" dirty="0"/>
          </a:p>
          <a:p>
            <a:r>
              <a:rPr lang="el-GR" dirty="0"/>
              <a:t>2. Πού βρίσκονται τα κορίτσια; </a:t>
            </a:r>
          </a:p>
          <a:p>
            <a:endParaRPr lang="el-GR" dirty="0"/>
          </a:p>
          <a:p>
            <a:r>
              <a:rPr lang="el-GR" u="sng" dirty="0"/>
              <a:t>Τα κορίτσια βρίσκονται  στην καφετέρια. </a:t>
            </a:r>
          </a:p>
          <a:p>
            <a:endParaRPr lang="el-GR" dirty="0"/>
          </a:p>
          <a:p>
            <a:r>
              <a:rPr lang="el-GR" dirty="0"/>
              <a:t>3. Εσύ πηγαίνεις για καφέ με φίλους/φίλες σου; </a:t>
            </a:r>
          </a:p>
          <a:p>
            <a:endParaRPr lang="el-GR" dirty="0"/>
          </a:p>
          <a:p>
            <a:r>
              <a:rPr lang="el-GR" u="sng" dirty="0"/>
              <a:t>Ναι, πηγαίνω με τους φίλους μου για καφέ  κάθε Σάββατο. </a:t>
            </a:r>
          </a:p>
          <a:p>
            <a:endParaRPr lang="el-GR" dirty="0"/>
          </a:p>
          <a:p>
            <a:r>
              <a:rPr lang="el-GR" dirty="0"/>
              <a:t>4. Τι σου αρέσει να παραγγέλνεις στην καφετέρια; </a:t>
            </a:r>
          </a:p>
          <a:p>
            <a:endParaRPr lang="el-GR" dirty="0"/>
          </a:p>
          <a:p>
            <a:r>
              <a:rPr lang="el-GR" u="sng" dirty="0"/>
              <a:t>Μου  αρέσει να  παραγγέλνω  χυμό. </a:t>
            </a:r>
          </a:p>
          <a:p>
            <a:endParaRPr lang="el-GR" u="sng" dirty="0"/>
          </a:p>
          <a:p>
            <a:r>
              <a:rPr lang="el-GR" dirty="0"/>
              <a:t>5. Τι (άλλο) σου αρέσει να κάνεις με τους/τις φίλους/φίλες σου;</a:t>
            </a:r>
          </a:p>
          <a:p>
            <a:endParaRPr lang="el-GR" dirty="0"/>
          </a:p>
          <a:p>
            <a:r>
              <a:rPr lang="el-GR" u="sng" dirty="0"/>
              <a:t>Μου  αρέσει να  πηγαίνω  στο πάρκο με τους  φίλους μου.</a:t>
            </a:r>
          </a:p>
        </p:txBody>
      </p:sp>
      <p:pic>
        <p:nvPicPr>
          <p:cNvPr id="2052" name="Picture 4" descr="Cafe Cartoon Stock Photos, Images and Backgrounds for Free Download">
            <a:extLst>
              <a:ext uri="{FF2B5EF4-FFF2-40B4-BE49-F238E27FC236}">
                <a16:creationId xmlns:a16="http://schemas.microsoft.com/office/drawing/2014/main" id="{9B97F282-A8D5-0F9C-3C7E-AD744E01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71" y="485460"/>
            <a:ext cx="4136572" cy="55789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960</Words>
  <Application>Microsoft Office PowerPoint</Application>
  <PresentationFormat>Ευρεία οθόνη</PresentationFormat>
  <Paragraphs>158</Paragraphs>
  <Slides>24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277</cp:revision>
  <dcterms:created xsi:type="dcterms:W3CDTF">2026-01-28T13:23:05Z</dcterms:created>
  <dcterms:modified xsi:type="dcterms:W3CDTF">2026-02-13T08:31:55Z</dcterms:modified>
</cp:coreProperties>
</file>