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430" r:id="rId2"/>
    <p:sldId id="450" r:id="rId3"/>
    <p:sldId id="451" r:id="rId4"/>
    <p:sldId id="625" r:id="rId5"/>
    <p:sldId id="587" r:id="rId6"/>
    <p:sldId id="588" r:id="rId7"/>
    <p:sldId id="627" r:id="rId8"/>
    <p:sldId id="630" r:id="rId9"/>
    <p:sldId id="631" r:id="rId10"/>
    <p:sldId id="626" r:id="rId11"/>
    <p:sldId id="453" r:id="rId12"/>
    <p:sldId id="452" r:id="rId13"/>
    <p:sldId id="583" r:id="rId14"/>
    <p:sldId id="454" r:id="rId15"/>
    <p:sldId id="584" r:id="rId16"/>
    <p:sldId id="585" r:id="rId17"/>
    <p:sldId id="582" r:id="rId18"/>
    <p:sldId id="628" r:id="rId19"/>
    <p:sldId id="586" r:id="rId20"/>
    <p:sldId id="440" r:id="rId21"/>
    <p:sldId id="624" r:id="rId22"/>
    <p:sldId id="548" r:id="rId23"/>
    <p:sldId id="549" r:id="rId24"/>
  </p:sldIdLst>
  <p:sldSz cx="12192000" cy="6858000"/>
  <p:notesSz cx="7010400" cy="92964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4E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660"/>
  </p:normalViewPr>
  <p:slideViewPr>
    <p:cSldViewPr snapToGrid="0">
      <p:cViewPr varScale="1">
        <p:scale>
          <a:sx n="59" d="100"/>
          <a:sy n="59" d="100"/>
        </p:scale>
        <p:origin x="94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l-CY"/>
          </a:p>
        </p:txBody>
      </p:sp>
      <p:sp>
        <p:nvSpPr>
          <p:cNvPr id="3" name="Θέση ημερομηνίας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02A32B8-9B16-4432-B8E1-FD3A79EF5D81}" type="datetimeFigureOut">
              <a:rPr lang="el-CY" smtClean="0"/>
              <a:t>02/17/2026</a:t>
            </a:fld>
            <a:endParaRPr lang="el-CY"/>
          </a:p>
        </p:txBody>
      </p:sp>
      <p:sp>
        <p:nvSpPr>
          <p:cNvPr id="4" name="Θέση εικόνας διαφάνειας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l-CY"/>
          </a:p>
        </p:txBody>
      </p:sp>
      <p:sp>
        <p:nvSpPr>
          <p:cNvPr id="5" name="Θέση σημειώσεων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6" name="Θέση υποσέλιδου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l-CY"/>
          </a:p>
        </p:txBody>
      </p:sp>
      <p:sp>
        <p:nvSpPr>
          <p:cNvPr id="7" name="Θέση αριθμού διαφάνειας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77F4B48-6750-40C4-8785-678CB7E3BB9C}" type="slidenum">
              <a:rPr lang="el-CY" smtClean="0"/>
              <a:t>‹#›</a:t>
            </a:fld>
            <a:endParaRPr lang="el-CY"/>
          </a:p>
        </p:txBody>
      </p:sp>
    </p:spTree>
    <p:extLst>
      <p:ext uri="{BB962C8B-B14F-4D97-AF65-F5344CB8AC3E}">
        <p14:creationId xmlns:p14="http://schemas.microsoft.com/office/powerpoint/2010/main" val="74686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77F4B48-6750-40C4-8785-678CB7E3BB9C}" type="slidenum">
              <a:rPr lang="el-CY" smtClean="0"/>
              <a:t>1</a:t>
            </a:fld>
            <a:endParaRPr lang="el-CY"/>
          </a:p>
        </p:txBody>
      </p:sp>
    </p:spTree>
    <p:extLst>
      <p:ext uri="{BB962C8B-B14F-4D97-AF65-F5344CB8AC3E}">
        <p14:creationId xmlns:p14="http://schemas.microsoft.com/office/powerpoint/2010/main" val="3115953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9D48AE-0A34-1AD0-DE75-4D3385EEFAE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DA5BF954-F970-B5DA-98CD-F418CBB947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71BB177F-C41E-0222-533A-92B6118E26E3}"/>
              </a:ext>
            </a:extLst>
          </p:cNvPr>
          <p:cNvSpPr>
            <a:spLocks noGrp="1"/>
          </p:cNvSpPr>
          <p:nvPr>
            <p:ph type="dt" sz="half" idx="10"/>
          </p:nvPr>
        </p:nvSpPr>
        <p:spPr/>
        <p:txBody>
          <a:bodyPr/>
          <a:lstStyle/>
          <a:p>
            <a:fld id="{46EC341A-B424-4232-856C-59CB96D37032}" type="datetimeFigureOut">
              <a:rPr lang="el-CY" smtClean="0"/>
              <a:t>02/17/2026</a:t>
            </a:fld>
            <a:endParaRPr lang="el-CY"/>
          </a:p>
        </p:txBody>
      </p:sp>
      <p:sp>
        <p:nvSpPr>
          <p:cNvPr id="5" name="Θέση υποσέλιδου 4">
            <a:extLst>
              <a:ext uri="{FF2B5EF4-FFF2-40B4-BE49-F238E27FC236}">
                <a16:creationId xmlns:a16="http://schemas.microsoft.com/office/drawing/2014/main" id="{79932C90-3650-0DEB-0CC4-DDAD5E72E512}"/>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2C3A8799-995D-139D-2E7C-CF5792CAC569}"/>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996853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59EDDE-DD79-8A23-912A-CA19649D0523}"/>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4E0F6EC0-3D48-EB89-0B61-9F63AE4D488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63917C78-D020-84AD-06AB-A1F87A720974}"/>
              </a:ext>
            </a:extLst>
          </p:cNvPr>
          <p:cNvSpPr>
            <a:spLocks noGrp="1"/>
          </p:cNvSpPr>
          <p:nvPr>
            <p:ph type="dt" sz="half" idx="10"/>
          </p:nvPr>
        </p:nvSpPr>
        <p:spPr/>
        <p:txBody>
          <a:bodyPr/>
          <a:lstStyle/>
          <a:p>
            <a:fld id="{46EC341A-B424-4232-856C-59CB96D37032}" type="datetimeFigureOut">
              <a:rPr lang="el-CY" smtClean="0"/>
              <a:t>02/17/2026</a:t>
            </a:fld>
            <a:endParaRPr lang="el-CY"/>
          </a:p>
        </p:txBody>
      </p:sp>
      <p:sp>
        <p:nvSpPr>
          <p:cNvPr id="5" name="Θέση υποσέλιδου 4">
            <a:extLst>
              <a:ext uri="{FF2B5EF4-FFF2-40B4-BE49-F238E27FC236}">
                <a16:creationId xmlns:a16="http://schemas.microsoft.com/office/drawing/2014/main" id="{AC878C93-E90D-0E58-65C6-EE98EBAC1EF4}"/>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90846B60-0DF2-2617-8F4E-5E4B7D45F3FD}"/>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3884360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19CC27D-CBEC-267A-1837-FF7619FE4B7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8B27BF71-17CF-B325-E769-A24FA0A6DBD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DEFA7DB7-54FB-7FE8-ADD4-252DA30232A8}"/>
              </a:ext>
            </a:extLst>
          </p:cNvPr>
          <p:cNvSpPr>
            <a:spLocks noGrp="1"/>
          </p:cNvSpPr>
          <p:nvPr>
            <p:ph type="dt" sz="half" idx="10"/>
          </p:nvPr>
        </p:nvSpPr>
        <p:spPr/>
        <p:txBody>
          <a:bodyPr/>
          <a:lstStyle/>
          <a:p>
            <a:fld id="{46EC341A-B424-4232-856C-59CB96D37032}" type="datetimeFigureOut">
              <a:rPr lang="el-CY" smtClean="0"/>
              <a:t>02/17/2026</a:t>
            </a:fld>
            <a:endParaRPr lang="el-CY"/>
          </a:p>
        </p:txBody>
      </p:sp>
      <p:sp>
        <p:nvSpPr>
          <p:cNvPr id="5" name="Θέση υποσέλιδου 4">
            <a:extLst>
              <a:ext uri="{FF2B5EF4-FFF2-40B4-BE49-F238E27FC236}">
                <a16:creationId xmlns:a16="http://schemas.microsoft.com/office/drawing/2014/main" id="{0D73C582-ACAE-2E73-BFE5-E428B4E6DBC8}"/>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63F30325-4857-42F8-DEA4-065B48BA2B60}"/>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3572367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D5E37A-5CD5-29D4-2143-5D0F9FE9F467}"/>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6A89D895-9D28-0066-568C-167543F808D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369210F7-1E15-C8D1-58E6-7B98FDB76CAB}"/>
              </a:ext>
            </a:extLst>
          </p:cNvPr>
          <p:cNvSpPr>
            <a:spLocks noGrp="1"/>
          </p:cNvSpPr>
          <p:nvPr>
            <p:ph type="dt" sz="half" idx="10"/>
          </p:nvPr>
        </p:nvSpPr>
        <p:spPr/>
        <p:txBody>
          <a:bodyPr/>
          <a:lstStyle/>
          <a:p>
            <a:fld id="{46EC341A-B424-4232-856C-59CB96D37032}" type="datetimeFigureOut">
              <a:rPr lang="el-CY" smtClean="0"/>
              <a:t>02/17/2026</a:t>
            </a:fld>
            <a:endParaRPr lang="el-CY"/>
          </a:p>
        </p:txBody>
      </p:sp>
      <p:sp>
        <p:nvSpPr>
          <p:cNvPr id="5" name="Θέση υποσέλιδου 4">
            <a:extLst>
              <a:ext uri="{FF2B5EF4-FFF2-40B4-BE49-F238E27FC236}">
                <a16:creationId xmlns:a16="http://schemas.microsoft.com/office/drawing/2014/main" id="{64BAD916-39ED-1481-75B9-085B2E2B0AAD}"/>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88931F5C-8F3E-BB4C-83D5-4AD249D1B098}"/>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1394795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62C524-FE82-30E0-0A9A-9ECCBE217E4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3D084F15-CFE3-99E1-422D-19E5D6B2120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8563F4E-A626-16F4-FED1-FF0E5A34CE30}"/>
              </a:ext>
            </a:extLst>
          </p:cNvPr>
          <p:cNvSpPr>
            <a:spLocks noGrp="1"/>
          </p:cNvSpPr>
          <p:nvPr>
            <p:ph type="dt" sz="half" idx="10"/>
          </p:nvPr>
        </p:nvSpPr>
        <p:spPr/>
        <p:txBody>
          <a:bodyPr/>
          <a:lstStyle/>
          <a:p>
            <a:fld id="{46EC341A-B424-4232-856C-59CB96D37032}" type="datetimeFigureOut">
              <a:rPr lang="el-CY" smtClean="0"/>
              <a:t>02/17/2026</a:t>
            </a:fld>
            <a:endParaRPr lang="el-CY"/>
          </a:p>
        </p:txBody>
      </p:sp>
      <p:sp>
        <p:nvSpPr>
          <p:cNvPr id="5" name="Θέση υποσέλιδου 4">
            <a:extLst>
              <a:ext uri="{FF2B5EF4-FFF2-40B4-BE49-F238E27FC236}">
                <a16:creationId xmlns:a16="http://schemas.microsoft.com/office/drawing/2014/main" id="{17D9D462-6F38-9A54-F4F8-5A167F1A70C3}"/>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8568C06-0E94-BAAD-F1CC-A67A7067B23C}"/>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58704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3BF075-4D79-065D-E65F-8ED6DE171CD9}"/>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19833033-0DE5-F221-FE65-1D69F409459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7AFE518B-D38A-D2F9-1B2D-29DD986563D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EB647FE7-70B7-6649-559D-FAF1F652E7AD}"/>
              </a:ext>
            </a:extLst>
          </p:cNvPr>
          <p:cNvSpPr>
            <a:spLocks noGrp="1"/>
          </p:cNvSpPr>
          <p:nvPr>
            <p:ph type="dt" sz="half" idx="10"/>
          </p:nvPr>
        </p:nvSpPr>
        <p:spPr/>
        <p:txBody>
          <a:bodyPr/>
          <a:lstStyle/>
          <a:p>
            <a:fld id="{46EC341A-B424-4232-856C-59CB96D37032}" type="datetimeFigureOut">
              <a:rPr lang="el-CY" smtClean="0"/>
              <a:t>02/17/2026</a:t>
            </a:fld>
            <a:endParaRPr lang="el-CY"/>
          </a:p>
        </p:txBody>
      </p:sp>
      <p:sp>
        <p:nvSpPr>
          <p:cNvPr id="6" name="Θέση υποσέλιδου 5">
            <a:extLst>
              <a:ext uri="{FF2B5EF4-FFF2-40B4-BE49-F238E27FC236}">
                <a16:creationId xmlns:a16="http://schemas.microsoft.com/office/drawing/2014/main" id="{CADF1353-792D-E066-6E3A-406FF8749459}"/>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DB50C8C3-60E9-EDA2-0E14-393B255340DB}"/>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295503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0579EA-76FE-D11E-F12A-3BDCC1CBD3C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2AE195C0-5E9F-C285-ED12-B9BDAF2FDE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0ED59D7-ECD7-AAE7-4D12-3FBCABBBE2B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B51EFAB3-4CAB-D27A-89D9-FAF6B20B7E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2FEF899-289F-5315-7D5A-6CFF12FF081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A4B2EF73-FF83-0969-B4C5-1CCC32658481}"/>
              </a:ext>
            </a:extLst>
          </p:cNvPr>
          <p:cNvSpPr>
            <a:spLocks noGrp="1"/>
          </p:cNvSpPr>
          <p:nvPr>
            <p:ph type="dt" sz="half" idx="10"/>
          </p:nvPr>
        </p:nvSpPr>
        <p:spPr/>
        <p:txBody>
          <a:bodyPr/>
          <a:lstStyle/>
          <a:p>
            <a:fld id="{46EC341A-B424-4232-856C-59CB96D37032}" type="datetimeFigureOut">
              <a:rPr lang="el-CY" smtClean="0"/>
              <a:t>02/17/2026</a:t>
            </a:fld>
            <a:endParaRPr lang="el-CY"/>
          </a:p>
        </p:txBody>
      </p:sp>
      <p:sp>
        <p:nvSpPr>
          <p:cNvPr id="8" name="Θέση υποσέλιδου 7">
            <a:extLst>
              <a:ext uri="{FF2B5EF4-FFF2-40B4-BE49-F238E27FC236}">
                <a16:creationId xmlns:a16="http://schemas.microsoft.com/office/drawing/2014/main" id="{1F50148B-852D-5421-912A-33486FF3ADC8}"/>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578447AD-86BE-D896-D8CA-008599CACE5E}"/>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2964971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298ADE-CEDB-E948-A0C0-770C480F33CB}"/>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83E37CF8-E9FD-D2B4-E224-07B47545B1D2}"/>
              </a:ext>
            </a:extLst>
          </p:cNvPr>
          <p:cNvSpPr>
            <a:spLocks noGrp="1"/>
          </p:cNvSpPr>
          <p:nvPr>
            <p:ph type="dt" sz="half" idx="10"/>
          </p:nvPr>
        </p:nvSpPr>
        <p:spPr/>
        <p:txBody>
          <a:bodyPr/>
          <a:lstStyle/>
          <a:p>
            <a:fld id="{46EC341A-B424-4232-856C-59CB96D37032}" type="datetimeFigureOut">
              <a:rPr lang="el-CY" smtClean="0"/>
              <a:t>02/17/2026</a:t>
            </a:fld>
            <a:endParaRPr lang="el-CY"/>
          </a:p>
        </p:txBody>
      </p:sp>
      <p:sp>
        <p:nvSpPr>
          <p:cNvPr id="4" name="Θέση υποσέλιδου 3">
            <a:extLst>
              <a:ext uri="{FF2B5EF4-FFF2-40B4-BE49-F238E27FC236}">
                <a16:creationId xmlns:a16="http://schemas.microsoft.com/office/drawing/2014/main" id="{A617B3A2-4F58-2D12-D229-E08F87165FD4}"/>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65684628-9B86-0FDB-CD1C-1EE2DAC8D742}"/>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142041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216CB07-1719-C387-6BFC-DE508D47A03F}"/>
              </a:ext>
            </a:extLst>
          </p:cNvPr>
          <p:cNvSpPr>
            <a:spLocks noGrp="1"/>
          </p:cNvSpPr>
          <p:nvPr>
            <p:ph type="dt" sz="half" idx="10"/>
          </p:nvPr>
        </p:nvSpPr>
        <p:spPr/>
        <p:txBody>
          <a:bodyPr/>
          <a:lstStyle/>
          <a:p>
            <a:fld id="{46EC341A-B424-4232-856C-59CB96D37032}" type="datetimeFigureOut">
              <a:rPr lang="el-CY" smtClean="0"/>
              <a:t>02/17/2026</a:t>
            </a:fld>
            <a:endParaRPr lang="el-CY"/>
          </a:p>
        </p:txBody>
      </p:sp>
      <p:sp>
        <p:nvSpPr>
          <p:cNvPr id="3" name="Θέση υποσέλιδου 2">
            <a:extLst>
              <a:ext uri="{FF2B5EF4-FFF2-40B4-BE49-F238E27FC236}">
                <a16:creationId xmlns:a16="http://schemas.microsoft.com/office/drawing/2014/main" id="{9CF82915-809A-37A8-B586-C1482CF24290}"/>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BB54BEA6-B907-C6D8-A5D8-6E42D33E490D}"/>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3210482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8030C4-36FC-58EC-E4AB-6243B0C0C27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91676D63-9BCD-2771-2D78-C080FD5E64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C2DD2B1B-A886-1C5B-A0EC-8542DF2869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A66C72B-0B16-F511-E4FA-2257529F7C1F}"/>
              </a:ext>
            </a:extLst>
          </p:cNvPr>
          <p:cNvSpPr>
            <a:spLocks noGrp="1"/>
          </p:cNvSpPr>
          <p:nvPr>
            <p:ph type="dt" sz="half" idx="10"/>
          </p:nvPr>
        </p:nvSpPr>
        <p:spPr/>
        <p:txBody>
          <a:bodyPr/>
          <a:lstStyle/>
          <a:p>
            <a:fld id="{46EC341A-B424-4232-856C-59CB96D37032}" type="datetimeFigureOut">
              <a:rPr lang="el-CY" smtClean="0"/>
              <a:t>02/17/2026</a:t>
            </a:fld>
            <a:endParaRPr lang="el-CY"/>
          </a:p>
        </p:txBody>
      </p:sp>
      <p:sp>
        <p:nvSpPr>
          <p:cNvPr id="6" name="Θέση υποσέλιδου 5">
            <a:extLst>
              <a:ext uri="{FF2B5EF4-FFF2-40B4-BE49-F238E27FC236}">
                <a16:creationId xmlns:a16="http://schemas.microsoft.com/office/drawing/2014/main" id="{E8C82C32-47DB-6747-F8AA-9EF9332DBED3}"/>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D800592E-09B5-CB2C-D6A9-DE4AFE0B27C4}"/>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2939308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412277-8EDE-2FBA-8E56-59E34560945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BA3B39FE-3162-FB11-91D1-541743FC61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12E76131-0C5A-207F-6C79-A751273449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D913E78-42DC-A977-E341-822F508B7C67}"/>
              </a:ext>
            </a:extLst>
          </p:cNvPr>
          <p:cNvSpPr>
            <a:spLocks noGrp="1"/>
          </p:cNvSpPr>
          <p:nvPr>
            <p:ph type="dt" sz="half" idx="10"/>
          </p:nvPr>
        </p:nvSpPr>
        <p:spPr/>
        <p:txBody>
          <a:bodyPr/>
          <a:lstStyle/>
          <a:p>
            <a:fld id="{46EC341A-B424-4232-856C-59CB96D37032}" type="datetimeFigureOut">
              <a:rPr lang="el-CY" smtClean="0"/>
              <a:t>02/17/2026</a:t>
            </a:fld>
            <a:endParaRPr lang="el-CY"/>
          </a:p>
        </p:txBody>
      </p:sp>
      <p:sp>
        <p:nvSpPr>
          <p:cNvPr id="6" name="Θέση υποσέλιδου 5">
            <a:extLst>
              <a:ext uri="{FF2B5EF4-FFF2-40B4-BE49-F238E27FC236}">
                <a16:creationId xmlns:a16="http://schemas.microsoft.com/office/drawing/2014/main" id="{92E936C0-67B0-BA5E-D927-ADF4347C7A74}"/>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903D727F-36CD-FE55-6BEA-03FCBD4FE1B5}"/>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3106812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BA06497-C93A-CEF5-4672-DF53D3C8E5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210BA97B-74F4-6B17-5260-6B8202A21B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029B602D-991B-656E-1783-E4033B7445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EC341A-B424-4232-856C-59CB96D37032}" type="datetimeFigureOut">
              <a:rPr lang="el-CY" smtClean="0"/>
              <a:t>02/17/2026</a:t>
            </a:fld>
            <a:endParaRPr lang="el-CY"/>
          </a:p>
        </p:txBody>
      </p:sp>
      <p:sp>
        <p:nvSpPr>
          <p:cNvPr id="5" name="Θέση υποσέλιδου 4">
            <a:extLst>
              <a:ext uri="{FF2B5EF4-FFF2-40B4-BE49-F238E27FC236}">
                <a16:creationId xmlns:a16="http://schemas.microsoft.com/office/drawing/2014/main" id="{69D4C19B-0E89-A68B-4837-61603D5324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43FB69BA-4FF7-1DB5-150A-D37FCD5D98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6DE6C5-04EF-4683-9462-4AE751B16FED}" type="slidenum">
              <a:rPr lang="el-CY" smtClean="0"/>
              <a:t>‹#›</a:t>
            </a:fld>
            <a:endParaRPr lang="el-CY"/>
          </a:p>
        </p:txBody>
      </p:sp>
    </p:spTree>
    <p:extLst>
      <p:ext uri="{BB962C8B-B14F-4D97-AF65-F5344CB8AC3E}">
        <p14:creationId xmlns:p14="http://schemas.microsoft.com/office/powerpoint/2010/main" val="3702196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5" Type="http://schemas.openxmlformats.org/officeDocument/2006/relationships/image" Target="../media/image18.jpeg"/><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3" Type="http://schemas.openxmlformats.org/officeDocument/2006/relationships/image" Target="../media/image20.jpeg"/><Relationship Id="rId7" Type="http://schemas.openxmlformats.org/officeDocument/2006/relationships/image" Target="../media/image24.jpeg"/><Relationship Id="rId2" Type="http://schemas.openxmlformats.org/officeDocument/2006/relationships/image" Target="../media/image19.jpeg"/><Relationship Id="rId1" Type="http://schemas.openxmlformats.org/officeDocument/2006/relationships/slideLayout" Target="../slideLayouts/slideLayout7.xml"/><Relationship Id="rId6" Type="http://schemas.openxmlformats.org/officeDocument/2006/relationships/image" Target="../media/image23.jpeg"/><Relationship Id="rId5" Type="http://schemas.openxmlformats.org/officeDocument/2006/relationships/image" Target="../media/image22.png"/><Relationship Id="rId4" Type="http://schemas.openxmlformats.org/officeDocument/2006/relationships/image" Target="../media/image21.jpeg"/></Relationships>
</file>

<file path=ppt/slides/_rels/slide1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8.jpeg"/><Relationship Id="rId7" Type="http://schemas.openxmlformats.org/officeDocument/2006/relationships/image" Target="../media/image32.jpeg"/><Relationship Id="rId2" Type="http://schemas.openxmlformats.org/officeDocument/2006/relationships/image" Target="../media/image27.jpeg"/><Relationship Id="rId1" Type="http://schemas.openxmlformats.org/officeDocument/2006/relationships/slideLayout" Target="../slideLayouts/slideLayout7.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s>
</file>

<file path=ppt/slides/_rels/slide1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jpeg"/><Relationship Id="rId1" Type="http://schemas.openxmlformats.org/officeDocument/2006/relationships/slideLayout" Target="../slideLayouts/slideLayout2.xml"/><Relationship Id="rId4" Type="http://schemas.openxmlformats.org/officeDocument/2006/relationships/image" Target="../media/image35.jpeg"/></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8" Type="http://schemas.openxmlformats.org/officeDocument/2006/relationships/image" Target="../media/image42.jpeg"/><Relationship Id="rId3" Type="http://schemas.openxmlformats.org/officeDocument/2006/relationships/image" Target="../media/image38.jpeg"/><Relationship Id="rId7" Type="http://schemas.openxmlformats.org/officeDocument/2006/relationships/image" Target="../media/image41.jpeg"/><Relationship Id="rId2" Type="http://schemas.openxmlformats.org/officeDocument/2006/relationships/image" Target="../media/image37.jpeg"/><Relationship Id="rId1" Type="http://schemas.openxmlformats.org/officeDocument/2006/relationships/slideLayout" Target="../slideLayouts/slideLayout7.xml"/><Relationship Id="rId6" Type="http://schemas.openxmlformats.org/officeDocument/2006/relationships/image" Target="../media/image40.jpeg"/><Relationship Id="rId5" Type="http://schemas.openxmlformats.org/officeDocument/2006/relationships/image" Target="../media/image16.jpeg"/><Relationship Id="rId4" Type="http://schemas.openxmlformats.org/officeDocument/2006/relationships/image" Target="../media/image39.jpeg"/><Relationship Id="rId9" Type="http://schemas.openxmlformats.org/officeDocument/2006/relationships/image" Target="../media/image43.jpeg"/></Relationships>
</file>

<file path=ppt/slides/_rels/slide22.xml.rels><?xml version="1.0" encoding="UTF-8" standalone="yes"?>
<Relationships xmlns="http://schemas.openxmlformats.org/package/2006/relationships"><Relationship Id="rId2" Type="http://schemas.openxmlformats.org/officeDocument/2006/relationships/image" Target="../media/image44.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ideo" Target="https://www.youtube.com/embed/WQJhuAfVTqo?feature=oembe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toon παιδάκια">
            <a:extLst>
              <a:ext uri="{FF2B5EF4-FFF2-40B4-BE49-F238E27FC236}">
                <a16:creationId xmlns:a16="http://schemas.microsoft.com/office/drawing/2014/main" id="{E524272D-0686-44DA-A40E-A338D735E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24544"/>
            <a:ext cx="10951028" cy="475246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B5F328EC-A3B9-44D4-BA84-DDB647E94D6C}"/>
              </a:ext>
            </a:extLst>
          </p:cNvPr>
          <p:cNvSpPr/>
          <p:nvPr/>
        </p:nvSpPr>
        <p:spPr>
          <a:xfrm>
            <a:off x="4062249" y="2938299"/>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Μαθαίνω Ελληνικά </a:t>
            </a:r>
            <a:endParaRPr lang="el-CY" sz="1350" dirty="0">
              <a:solidFill>
                <a:schemeClr val="tx1"/>
              </a:solidFill>
            </a:endParaRPr>
          </a:p>
        </p:txBody>
      </p:sp>
      <p:sp>
        <p:nvSpPr>
          <p:cNvPr id="4" name="Ορθογώνιο 3">
            <a:extLst>
              <a:ext uri="{FF2B5EF4-FFF2-40B4-BE49-F238E27FC236}">
                <a16:creationId xmlns:a16="http://schemas.microsoft.com/office/drawing/2014/main" id="{6D01AD88-30B2-44B6-9D19-807548064687}"/>
              </a:ext>
            </a:extLst>
          </p:cNvPr>
          <p:cNvSpPr/>
          <p:nvPr/>
        </p:nvSpPr>
        <p:spPr>
          <a:xfrm>
            <a:off x="7813691" y="5561174"/>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err="1">
                <a:solidFill>
                  <a:schemeClr val="tx1"/>
                </a:solidFill>
              </a:rPr>
              <a:t>Δρ</a:t>
            </a:r>
            <a:r>
              <a:rPr lang="el-GR" sz="1350" dirty="0">
                <a:solidFill>
                  <a:schemeClr val="tx1"/>
                </a:solidFill>
              </a:rPr>
              <a:t> Ελένη Χαραλάμπους  </a:t>
            </a:r>
            <a:endParaRPr lang="el-CY" sz="1350" dirty="0">
              <a:solidFill>
                <a:schemeClr val="tx1"/>
              </a:solidFill>
            </a:endParaRPr>
          </a:p>
        </p:txBody>
      </p:sp>
      <p:sp>
        <p:nvSpPr>
          <p:cNvPr id="5" name="Ορθογώνιο 4">
            <a:extLst>
              <a:ext uri="{FF2B5EF4-FFF2-40B4-BE49-F238E27FC236}">
                <a16:creationId xmlns:a16="http://schemas.microsoft.com/office/drawing/2014/main" id="{EAA8CB4C-AD7F-4887-8D58-0018E8FB2C9D}"/>
              </a:ext>
            </a:extLst>
          </p:cNvPr>
          <p:cNvSpPr/>
          <p:nvPr/>
        </p:nvSpPr>
        <p:spPr>
          <a:xfrm>
            <a:off x="832946" y="5059250"/>
            <a:ext cx="6901542" cy="12469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2000" dirty="0">
              <a:solidFill>
                <a:schemeClr val="tx1"/>
              </a:solidFill>
            </a:endParaRPr>
          </a:p>
          <a:p>
            <a:r>
              <a:rPr lang="el-GR" dirty="0">
                <a:solidFill>
                  <a:schemeClr val="tx1"/>
                </a:solidFill>
              </a:rPr>
              <a:t>52. Α2_Θεματικός κύκλος 1: Προσωπικές ιστορίες_ Αφήγηση προσωπικών εμπειριών _ Ρήματα </a:t>
            </a:r>
            <a:endParaRPr lang="el-CY" dirty="0">
              <a:solidFill>
                <a:schemeClr val="tx1"/>
              </a:solidFill>
            </a:endParaRPr>
          </a:p>
        </p:txBody>
      </p:sp>
    </p:spTree>
    <p:extLst>
      <p:ext uri="{BB962C8B-B14F-4D97-AF65-F5344CB8AC3E}">
        <p14:creationId xmlns:p14="http://schemas.microsoft.com/office/powerpoint/2010/main" val="410036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C1E0A-BCEA-0B25-44AA-CE87186A9DCC}"/>
            </a:ext>
          </a:extLst>
        </p:cNvPr>
        <p:cNvGrpSpPr/>
        <p:nvPr/>
      </p:nvGrpSpPr>
      <p:grpSpPr>
        <a:xfrm>
          <a:off x="0" y="0"/>
          <a:ext cx="0" cy="0"/>
          <a:chOff x="0" y="0"/>
          <a:chExt cx="0" cy="0"/>
        </a:xfrm>
      </p:grpSpPr>
      <p:pic>
        <p:nvPicPr>
          <p:cNvPr id="2052" name="Picture 4" descr="Γυναίκα δάσκαλος κινουμένων σχεδίων Εικονογράφηση από ©HitToon #2583991">
            <a:extLst>
              <a:ext uri="{FF2B5EF4-FFF2-40B4-BE49-F238E27FC236}">
                <a16:creationId xmlns:a16="http://schemas.microsoft.com/office/drawing/2014/main" id="{F92B7512-C3CF-4ADF-5C76-817E2274A3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1084" y="432367"/>
            <a:ext cx="7035573" cy="599326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065F5910-F43C-5226-3076-D376D4210CF8}"/>
              </a:ext>
            </a:extLst>
          </p:cNvPr>
          <p:cNvSpPr/>
          <p:nvPr/>
        </p:nvSpPr>
        <p:spPr>
          <a:xfrm>
            <a:off x="4539342" y="1284514"/>
            <a:ext cx="3766457" cy="1665515"/>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Παραγωγή  Προφορικού Λόγου</a:t>
            </a:r>
          </a:p>
        </p:txBody>
      </p:sp>
    </p:spTree>
    <p:extLst>
      <p:ext uri="{BB962C8B-B14F-4D97-AF65-F5344CB8AC3E}">
        <p14:creationId xmlns:p14="http://schemas.microsoft.com/office/powerpoint/2010/main" val="2361295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0C225-C828-CD6C-08B7-C9031BE4CFC4}"/>
            </a:ext>
          </a:extLst>
        </p:cNvPr>
        <p:cNvGrpSpPr/>
        <p:nvPr/>
      </p:nvGrpSpPr>
      <p:grpSpPr>
        <a:xfrm>
          <a:off x="0" y="0"/>
          <a:ext cx="0" cy="0"/>
          <a:chOff x="0" y="0"/>
          <a:chExt cx="0" cy="0"/>
        </a:xfrm>
      </p:grpSpPr>
      <p:sp>
        <p:nvSpPr>
          <p:cNvPr id="3" name="Ορθογώνιο 2">
            <a:extLst>
              <a:ext uri="{FF2B5EF4-FFF2-40B4-BE49-F238E27FC236}">
                <a16:creationId xmlns:a16="http://schemas.microsoft.com/office/drawing/2014/main" id="{159B5B5A-CDBC-82AD-DD12-3EB53CD23DE3}"/>
              </a:ext>
            </a:extLst>
          </p:cNvPr>
          <p:cNvSpPr/>
          <p:nvPr/>
        </p:nvSpPr>
        <p:spPr>
          <a:xfrm>
            <a:off x="232281" y="790339"/>
            <a:ext cx="5134375"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Ονομάζομαι ______________________.</a:t>
            </a:r>
          </a:p>
        </p:txBody>
      </p:sp>
      <p:sp>
        <p:nvSpPr>
          <p:cNvPr id="6" name="Ορθογώνιο 5">
            <a:extLst>
              <a:ext uri="{FF2B5EF4-FFF2-40B4-BE49-F238E27FC236}">
                <a16:creationId xmlns:a16="http://schemas.microsoft.com/office/drawing/2014/main" id="{D71E3A39-DAAD-7933-7B1E-555D1E19B560}"/>
              </a:ext>
            </a:extLst>
          </p:cNvPr>
          <p:cNvSpPr/>
          <p:nvPr/>
        </p:nvSpPr>
        <p:spPr>
          <a:xfrm>
            <a:off x="232281" y="3053817"/>
            <a:ext cx="612497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Λέγομαι _______________________________.</a:t>
            </a:r>
          </a:p>
        </p:txBody>
      </p:sp>
      <p:sp>
        <p:nvSpPr>
          <p:cNvPr id="7" name="Ορθογώνιο 6">
            <a:extLst>
              <a:ext uri="{FF2B5EF4-FFF2-40B4-BE49-F238E27FC236}">
                <a16:creationId xmlns:a16="http://schemas.microsoft.com/office/drawing/2014/main" id="{2ED2C23B-E4EA-8523-E595-636197757188}"/>
              </a:ext>
            </a:extLst>
          </p:cNvPr>
          <p:cNvSpPr/>
          <p:nvPr/>
        </p:nvSpPr>
        <p:spPr>
          <a:xfrm>
            <a:off x="232280" y="5545896"/>
            <a:ext cx="1105620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Είμαι ο ___________________.                                        Είμαι η  ___________________.</a:t>
            </a:r>
          </a:p>
        </p:txBody>
      </p:sp>
      <p:pic>
        <p:nvPicPr>
          <p:cNvPr id="4098" name="Picture 2" descr="Ανοίγουν τα σχολεία - Μαθαίνω να γράφω και να αναγνωρίζω το όνομά μου!">
            <a:extLst>
              <a:ext uri="{FF2B5EF4-FFF2-40B4-BE49-F238E27FC236}">
                <a16:creationId xmlns:a16="http://schemas.microsoft.com/office/drawing/2014/main" id="{3FDF757C-05F2-3722-2BAA-142DEE4B81A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8836"/>
          <a:stretch>
            <a:fillRect/>
          </a:stretch>
        </p:blipFill>
        <p:spPr bwMode="auto">
          <a:xfrm>
            <a:off x="7282546" y="403146"/>
            <a:ext cx="3450768" cy="448454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51211BC-7850-8BEA-F1D8-783B257927FE}"/>
              </a:ext>
            </a:extLst>
          </p:cNvPr>
          <p:cNvSpPr txBox="1"/>
          <p:nvPr/>
        </p:nvSpPr>
        <p:spPr>
          <a:xfrm>
            <a:off x="8039101" y="2989302"/>
            <a:ext cx="1937657" cy="369332"/>
          </a:xfrm>
          <a:prstGeom prst="rect">
            <a:avLst/>
          </a:prstGeom>
          <a:noFill/>
        </p:spPr>
        <p:txBody>
          <a:bodyPr wrap="square">
            <a:spAutoFit/>
          </a:bodyPr>
          <a:lstStyle/>
          <a:p>
            <a:r>
              <a:rPr lang="el-GR" sz="1800" dirty="0">
                <a:solidFill>
                  <a:schemeClr val="tx1"/>
                </a:solidFill>
              </a:rPr>
              <a:t>είναι __________.</a:t>
            </a:r>
            <a:endParaRPr lang="el-GR" dirty="0"/>
          </a:p>
        </p:txBody>
      </p:sp>
      <p:sp>
        <p:nvSpPr>
          <p:cNvPr id="2" name="Ορθογώνιο 1">
            <a:extLst>
              <a:ext uri="{FF2B5EF4-FFF2-40B4-BE49-F238E27FC236}">
                <a16:creationId xmlns:a16="http://schemas.microsoft.com/office/drawing/2014/main" id="{923E2088-1172-CDC5-A4D1-EB56E867E19E}"/>
              </a:ext>
            </a:extLst>
          </p:cNvPr>
          <p:cNvSpPr/>
          <p:nvPr/>
        </p:nvSpPr>
        <p:spPr>
          <a:xfrm>
            <a:off x="232281" y="4299856"/>
            <a:ext cx="612497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Με λένε _______________________________.</a:t>
            </a:r>
          </a:p>
        </p:txBody>
      </p:sp>
    </p:spTree>
    <p:extLst>
      <p:ext uri="{BB962C8B-B14F-4D97-AF65-F5344CB8AC3E}">
        <p14:creationId xmlns:p14="http://schemas.microsoft.com/office/powerpoint/2010/main" val="694384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4C4D0-4DFE-80BE-77BE-0848A735CC21}"/>
            </a:ext>
          </a:extLst>
        </p:cNvPr>
        <p:cNvGrpSpPr/>
        <p:nvPr/>
      </p:nvGrpSpPr>
      <p:grpSpPr>
        <a:xfrm>
          <a:off x="0" y="0"/>
          <a:ext cx="0" cy="0"/>
          <a:chOff x="0" y="0"/>
          <a:chExt cx="0" cy="0"/>
        </a:xfrm>
      </p:grpSpPr>
      <p:sp>
        <p:nvSpPr>
          <p:cNvPr id="3" name="Ορθογώνιο 2">
            <a:extLst>
              <a:ext uri="{FF2B5EF4-FFF2-40B4-BE49-F238E27FC236}">
                <a16:creationId xmlns:a16="http://schemas.microsoft.com/office/drawing/2014/main" id="{32EA8594-FA75-C2FF-4E48-B6F0926B50B2}"/>
              </a:ext>
            </a:extLst>
          </p:cNvPr>
          <p:cNvSpPr/>
          <p:nvPr/>
        </p:nvSpPr>
        <p:spPr>
          <a:xfrm>
            <a:off x="377400" y="5318796"/>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γεννήθηκα</a:t>
            </a:r>
          </a:p>
        </p:txBody>
      </p:sp>
      <p:sp>
        <p:nvSpPr>
          <p:cNvPr id="5" name="Ορθογώνιο 4">
            <a:extLst>
              <a:ext uri="{FF2B5EF4-FFF2-40B4-BE49-F238E27FC236}">
                <a16:creationId xmlns:a16="http://schemas.microsoft.com/office/drawing/2014/main" id="{3350B442-6816-5F47-DAA7-9650BE8A1B79}"/>
              </a:ext>
            </a:extLst>
          </p:cNvPr>
          <p:cNvSpPr/>
          <p:nvPr/>
        </p:nvSpPr>
        <p:spPr>
          <a:xfrm>
            <a:off x="3370932" y="5318795"/>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ήμουν</a:t>
            </a:r>
          </a:p>
        </p:txBody>
      </p:sp>
      <p:sp>
        <p:nvSpPr>
          <p:cNvPr id="17" name="Ορθογώνιο 16">
            <a:extLst>
              <a:ext uri="{FF2B5EF4-FFF2-40B4-BE49-F238E27FC236}">
                <a16:creationId xmlns:a16="http://schemas.microsoft.com/office/drawing/2014/main" id="{585124FD-DB4C-242E-FD67-7360D2FA4284}"/>
              </a:ext>
            </a:extLst>
          </p:cNvPr>
          <p:cNvSpPr/>
          <p:nvPr/>
        </p:nvSpPr>
        <p:spPr>
          <a:xfrm>
            <a:off x="6364464" y="5318795"/>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έζησα</a:t>
            </a:r>
          </a:p>
        </p:txBody>
      </p:sp>
      <p:sp>
        <p:nvSpPr>
          <p:cNvPr id="18" name="Ορθογώνιο 17">
            <a:extLst>
              <a:ext uri="{FF2B5EF4-FFF2-40B4-BE49-F238E27FC236}">
                <a16:creationId xmlns:a16="http://schemas.microsoft.com/office/drawing/2014/main" id="{9552BAF5-A7F8-631E-FC49-A91B8ACE7F76}"/>
              </a:ext>
            </a:extLst>
          </p:cNvPr>
          <p:cNvSpPr/>
          <p:nvPr/>
        </p:nvSpPr>
        <p:spPr>
          <a:xfrm>
            <a:off x="9194868" y="5292704"/>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κατάγομαι από…</a:t>
            </a:r>
          </a:p>
        </p:txBody>
      </p:sp>
      <p:pic>
        <p:nvPicPr>
          <p:cNvPr id="2050" name="Picture 2" descr="Baby Boy Archives - Artom Graphics">
            <a:extLst>
              <a:ext uri="{FF2B5EF4-FFF2-40B4-BE49-F238E27FC236}">
                <a16:creationId xmlns:a16="http://schemas.microsoft.com/office/drawing/2014/main" id="{36C5C14B-641F-3803-0989-05CD771F7E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50" y="332694"/>
            <a:ext cx="2143125" cy="214312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2052" name="Picture 4" descr="Χαριτωμένα στοιχεία για νεογέννητο κοριτσάκι Διανυσματική απεικόνιση -  εικονογραφία από γεννήθηκε, καπό: 39282717">
            <a:extLst>
              <a:ext uri="{FF2B5EF4-FFF2-40B4-BE49-F238E27FC236}">
                <a16:creationId xmlns:a16="http://schemas.microsoft.com/office/drawing/2014/main" id="{858D18D9-5A35-E8CD-B851-93F35FD684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49" y="2825745"/>
            <a:ext cx="2143125" cy="214312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A6F2173C-FCBB-A07B-6352-696CA309A54E}"/>
              </a:ext>
            </a:extLst>
          </p:cNvPr>
          <p:cNvSpPr/>
          <p:nvPr/>
        </p:nvSpPr>
        <p:spPr>
          <a:xfrm>
            <a:off x="2859301" y="807040"/>
            <a:ext cx="9060556" cy="376496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4000" dirty="0">
                <a:solidFill>
                  <a:schemeClr val="tx1"/>
                </a:solidFill>
              </a:rPr>
              <a:t>Γεννήθηκα  στη __________.</a:t>
            </a:r>
          </a:p>
          <a:p>
            <a:r>
              <a:rPr lang="el-GR" sz="4000" dirty="0">
                <a:solidFill>
                  <a:schemeClr val="tx1"/>
                </a:solidFill>
              </a:rPr>
              <a:t>Κατάγομαι  από τη  ___________.</a:t>
            </a:r>
          </a:p>
          <a:p>
            <a:r>
              <a:rPr lang="el-GR" sz="4000" dirty="0">
                <a:solidFill>
                  <a:schemeClr val="tx1"/>
                </a:solidFill>
              </a:rPr>
              <a:t>Μέχρι  την  ηλικία των  _________ήμουν  στη __________.</a:t>
            </a:r>
          </a:p>
          <a:p>
            <a:r>
              <a:rPr lang="el-GR" sz="4000" dirty="0">
                <a:solidFill>
                  <a:schemeClr val="tx1"/>
                </a:solidFill>
              </a:rPr>
              <a:t> Έζησα  πολύ  ωραία  στη _________. </a:t>
            </a:r>
          </a:p>
        </p:txBody>
      </p:sp>
    </p:spTree>
    <p:extLst>
      <p:ext uri="{BB962C8B-B14F-4D97-AF65-F5344CB8AC3E}">
        <p14:creationId xmlns:p14="http://schemas.microsoft.com/office/powerpoint/2010/main" val="3267992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C9D33-8944-1DF0-6198-C4AEED9F727E}"/>
            </a:ext>
          </a:extLst>
        </p:cNvPr>
        <p:cNvGrpSpPr/>
        <p:nvPr/>
      </p:nvGrpSpPr>
      <p:grpSpPr>
        <a:xfrm>
          <a:off x="0" y="0"/>
          <a:ext cx="0" cy="0"/>
          <a:chOff x="0" y="0"/>
          <a:chExt cx="0" cy="0"/>
        </a:xfrm>
      </p:grpSpPr>
      <p:sp>
        <p:nvSpPr>
          <p:cNvPr id="6" name="Ορθογώνιο 5">
            <a:extLst>
              <a:ext uri="{FF2B5EF4-FFF2-40B4-BE49-F238E27FC236}">
                <a16:creationId xmlns:a16="http://schemas.microsoft.com/office/drawing/2014/main" id="{5BD535C8-76A6-BCC4-F635-E67091DAB5B2}"/>
              </a:ext>
            </a:extLst>
          </p:cNvPr>
          <p:cNvSpPr/>
          <p:nvPr/>
        </p:nvSpPr>
        <p:spPr>
          <a:xfrm>
            <a:off x="6162533" y="5479525"/>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πήγα</a:t>
            </a:r>
          </a:p>
        </p:txBody>
      </p:sp>
      <p:sp>
        <p:nvSpPr>
          <p:cNvPr id="10" name="Ορθογώνιο 9">
            <a:extLst>
              <a:ext uri="{FF2B5EF4-FFF2-40B4-BE49-F238E27FC236}">
                <a16:creationId xmlns:a16="http://schemas.microsoft.com/office/drawing/2014/main" id="{45F95109-2960-979D-F3EE-8124159B2B2E}"/>
              </a:ext>
            </a:extLst>
          </p:cNvPr>
          <p:cNvSpPr/>
          <p:nvPr/>
        </p:nvSpPr>
        <p:spPr>
          <a:xfrm>
            <a:off x="25455" y="5420608"/>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ταξίδεψα</a:t>
            </a:r>
          </a:p>
        </p:txBody>
      </p:sp>
      <p:sp>
        <p:nvSpPr>
          <p:cNvPr id="12" name="Ορθογώνιο 11">
            <a:extLst>
              <a:ext uri="{FF2B5EF4-FFF2-40B4-BE49-F238E27FC236}">
                <a16:creationId xmlns:a16="http://schemas.microsoft.com/office/drawing/2014/main" id="{DF72C1CC-EAA9-1DBC-4E5D-87A5AC8C7F77}"/>
              </a:ext>
            </a:extLst>
          </p:cNvPr>
          <p:cNvSpPr/>
          <p:nvPr/>
        </p:nvSpPr>
        <p:spPr>
          <a:xfrm>
            <a:off x="9307245" y="5482203"/>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ήρθα</a:t>
            </a:r>
          </a:p>
        </p:txBody>
      </p:sp>
      <p:sp>
        <p:nvSpPr>
          <p:cNvPr id="13" name="Ορθογώνιο 12">
            <a:extLst>
              <a:ext uri="{FF2B5EF4-FFF2-40B4-BE49-F238E27FC236}">
                <a16:creationId xmlns:a16="http://schemas.microsoft.com/office/drawing/2014/main" id="{9A30FBD4-E72C-6926-A38E-95BF6E73E2F9}"/>
              </a:ext>
            </a:extLst>
          </p:cNvPr>
          <p:cNvSpPr/>
          <p:nvPr/>
        </p:nvSpPr>
        <p:spPr>
          <a:xfrm>
            <a:off x="3093994" y="5420607"/>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έφυγα</a:t>
            </a:r>
          </a:p>
        </p:txBody>
      </p:sp>
      <p:pic>
        <p:nvPicPr>
          <p:cNvPr id="3074" name="Picture 2" descr="Σκάφος με πρόσφυγες και μετανάστες. Παράνομη μετανάστευση. Πολύχρωμη  εικονογράφηση σε επίπεδο στυλ, καρτούν Διανυσματική απεικόνιση -  εικονογραφία από ανασκόπησης, φτωχός: 90259120">
            <a:extLst>
              <a:ext uri="{FF2B5EF4-FFF2-40B4-BE49-F238E27FC236}">
                <a16:creationId xmlns:a16="http://schemas.microsoft.com/office/drawing/2014/main" id="{31AC8268-FE69-37A8-CE93-EAE9731DCB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6700" y="897268"/>
            <a:ext cx="2143125" cy="150699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πρόσφυγες Στοκ Εικονογραφήσεις, Vectors, &amp; Clipart – (7,786 Στοκ  Εικονογραφήσεις)">
            <a:extLst>
              <a:ext uri="{FF2B5EF4-FFF2-40B4-BE49-F238E27FC236}">
                <a16:creationId xmlns:a16="http://schemas.microsoft.com/office/drawing/2014/main" id="{EC7C50F6-BE07-62F8-B5BB-445651B467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19057" y="79356"/>
            <a:ext cx="4963448" cy="2467901"/>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46,500+ Cartoon Airplane Stock Photos, Pictures &amp; Royalty-Free Images -  iStock | Vintage airplane, Map of united states, Drawing airplane">
            <a:extLst>
              <a:ext uri="{FF2B5EF4-FFF2-40B4-BE49-F238E27FC236}">
                <a16:creationId xmlns:a16="http://schemas.microsoft.com/office/drawing/2014/main" id="{06470A76-A6D3-C75F-AE9F-9AF5D9F48A3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9705363">
            <a:off x="373336" y="1165522"/>
            <a:ext cx="2381250" cy="1506991"/>
          </a:xfrm>
          <a:prstGeom prst="rect">
            <a:avLst/>
          </a:prstGeom>
          <a:noFill/>
          <a:extLst>
            <a:ext uri="{909E8E84-426E-40DD-AFC4-6F175D3DCCD1}">
              <a14:hiddenFill xmlns:a14="http://schemas.microsoft.com/office/drawing/2010/main">
                <a:solidFill>
                  <a:srgbClr val="FFFFFF"/>
                </a:solidFill>
              </a14:hiddenFill>
            </a:ext>
          </a:extLst>
        </p:spPr>
      </p:pic>
      <p:sp>
        <p:nvSpPr>
          <p:cNvPr id="4" name="Ορθογώνιο 3">
            <a:extLst>
              <a:ext uri="{FF2B5EF4-FFF2-40B4-BE49-F238E27FC236}">
                <a16:creationId xmlns:a16="http://schemas.microsoft.com/office/drawing/2014/main" id="{9D31C565-1B08-BB67-8BFC-AE1A380EB2AA}"/>
              </a:ext>
            </a:extLst>
          </p:cNvPr>
          <p:cNvSpPr/>
          <p:nvPr/>
        </p:nvSpPr>
        <p:spPr>
          <a:xfrm>
            <a:off x="907197" y="2976563"/>
            <a:ext cx="5134375" cy="171449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Έφυγα  από τη  __________ το _____.</a:t>
            </a:r>
          </a:p>
          <a:p>
            <a:r>
              <a:rPr lang="el-GR" sz="2400" dirty="0">
                <a:solidFill>
                  <a:schemeClr val="tx1"/>
                </a:solidFill>
              </a:rPr>
              <a:t>Πήγα  στην Κύπρο το  _________.</a:t>
            </a:r>
          </a:p>
          <a:p>
            <a:r>
              <a:rPr lang="el-GR" sz="2400" dirty="0">
                <a:solidFill>
                  <a:schemeClr val="tx1"/>
                </a:solidFill>
              </a:rPr>
              <a:t>Ήρθα  στην Κύπρο το  ___________.  </a:t>
            </a:r>
          </a:p>
        </p:txBody>
      </p:sp>
      <p:pic>
        <p:nvPicPr>
          <p:cNvPr id="1028" name="Picture 4" descr="310+ Syria Cartoon Stock Photos, Pictures &amp; Royalty-Free Images - iStock">
            <a:extLst>
              <a:ext uri="{FF2B5EF4-FFF2-40B4-BE49-F238E27FC236}">
                <a16:creationId xmlns:a16="http://schemas.microsoft.com/office/drawing/2014/main" id="{0DDE9B6C-A3F3-F490-FD71-59FA4D80C7E8}"/>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7046"/>
          <a:stretch>
            <a:fillRect/>
          </a:stretch>
        </p:blipFill>
        <p:spPr bwMode="auto">
          <a:xfrm>
            <a:off x="6703320" y="2280271"/>
            <a:ext cx="5266624" cy="2376487"/>
          </a:xfrm>
          <a:prstGeom prst="rect">
            <a:avLst/>
          </a:prstGeom>
          <a:noFill/>
          <a:extLst>
            <a:ext uri="{909E8E84-426E-40DD-AFC4-6F175D3DCCD1}">
              <a14:hiddenFill xmlns:a14="http://schemas.microsoft.com/office/drawing/2010/main">
                <a:solidFill>
                  <a:srgbClr val="FFFFFF"/>
                </a:solidFill>
              </a14:hiddenFill>
            </a:ext>
          </a:extLst>
        </p:spPr>
      </p:pic>
      <p:sp>
        <p:nvSpPr>
          <p:cNvPr id="2" name="Βέλος: Δεξιό 1">
            <a:extLst>
              <a:ext uri="{FF2B5EF4-FFF2-40B4-BE49-F238E27FC236}">
                <a16:creationId xmlns:a16="http://schemas.microsoft.com/office/drawing/2014/main" id="{D73C090C-FFD9-AF86-54B0-A338B7ACEAD8}"/>
              </a:ext>
            </a:extLst>
          </p:cNvPr>
          <p:cNvSpPr/>
          <p:nvPr/>
        </p:nvSpPr>
        <p:spPr>
          <a:xfrm rot="16200000">
            <a:off x="8822139" y="4518710"/>
            <a:ext cx="970211" cy="75036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Βέλος: Δεξιό 2">
            <a:extLst>
              <a:ext uri="{FF2B5EF4-FFF2-40B4-BE49-F238E27FC236}">
                <a16:creationId xmlns:a16="http://schemas.microsoft.com/office/drawing/2014/main" id="{528AECF1-EF70-4740-A078-F41C4830524B}"/>
              </a:ext>
            </a:extLst>
          </p:cNvPr>
          <p:cNvSpPr/>
          <p:nvPr/>
        </p:nvSpPr>
        <p:spPr>
          <a:xfrm rot="4470610">
            <a:off x="8712217" y="1722876"/>
            <a:ext cx="1721163" cy="75036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Βέλος: Δεξιό 4">
            <a:extLst>
              <a:ext uri="{FF2B5EF4-FFF2-40B4-BE49-F238E27FC236}">
                <a16:creationId xmlns:a16="http://schemas.microsoft.com/office/drawing/2014/main" id="{1D5AF07F-2A70-FD4F-CF6E-725C01CC36DB}"/>
              </a:ext>
            </a:extLst>
          </p:cNvPr>
          <p:cNvSpPr/>
          <p:nvPr/>
        </p:nvSpPr>
        <p:spPr>
          <a:xfrm rot="10800000">
            <a:off x="11021220" y="3560572"/>
            <a:ext cx="948724" cy="75036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892859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6716C-CED9-BC7E-6AC8-6D15355EAF19}"/>
            </a:ext>
          </a:extLst>
        </p:cNvPr>
        <p:cNvGrpSpPr/>
        <p:nvPr/>
      </p:nvGrpSpPr>
      <p:grpSpPr>
        <a:xfrm>
          <a:off x="0" y="0"/>
          <a:ext cx="0" cy="0"/>
          <a:chOff x="0" y="0"/>
          <a:chExt cx="0" cy="0"/>
        </a:xfrm>
      </p:grpSpPr>
      <p:sp>
        <p:nvSpPr>
          <p:cNvPr id="7" name="Ορθογώνιο 6">
            <a:extLst>
              <a:ext uri="{FF2B5EF4-FFF2-40B4-BE49-F238E27FC236}">
                <a16:creationId xmlns:a16="http://schemas.microsoft.com/office/drawing/2014/main" id="{A34DEFAA-8C4C-8981-FE88-0A1401FBB7F3}"/>
              </a:ext>
            </a:extLst>
          </p:cNvPr>
          <p:cNvSpPr/>
          <p:nvPr/>
        </p:nvSpPr>
        <p:spPr>
          <a:xfrm>
            <a:off x="4033158" y="4126266"/>
            <a:ext cx="4305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Στη _______έκανε πολύ  ζέστη.  </a:t>
            </a:r>
          </a:p>
        </p:txBody>
      </p:sp>
      <p:sp>
        <p:nvSpPr>
          <p:cNvPr id="8" name="Ορθογώνιο 7">
            <a:extLst>
              <a:ext uri="{FF2B5EF4-FFF2-40B4-BE49-F238E27FC236}">
                <a16:creationId xmlns:a16="http://schemas.microsoft.com/office/drawing/2014/main" id="{525D5597-565E-0CBD-B437-B94F85AB11DD}"/>
              </a:ext>
            </a:extLst>
          </p:cNvPr>
          <p:cNvSpPr/>
          <p:nvPr/>
        </p:nvSpPr>
        <p:spPr>
          <a:xfrm>
            <a:off x="4212771" y="3053818"/>
            <a:ext cx="7402285"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Ο μπαμπάς άφησε  το αυτοκίνητό του στη __________.   </a:t>
            </a:r>
          </a:p>
        </p:txBody>
      </p:sp>
      <p:sp>
        <p:nvSpPr>
          <p:cNvPr id="18" name="Ορθογώνιο 17">
            <a:extLst>
              <a:ext uri="{FF2B5EF4-FFF2-40B4-BE49-F238E27FC236}">
                <a16:creationId xmlns:a16="http://schemas.microsoft.com/office/drawing/2014/main" id="{37DA9E56-461E-DB05-FFC8-858472C0694B}"/>
              </a:ext>
            </a:extLst>
          </p:cNvPr>
          <p:cNvSpPr/>
          <p:nvPr/>
        </p:nvSpPr>
        <p:spPr>
          <a:xfrm>
            <a:off x="4212771" y="2112305"/>
            <a:ext cx="4731682"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Είχα  ένα μεγάλο σπίτι.  </a:t>
            </a:r>
          </a:p>
        </p:txBody>
      </p:sp>
      <p:pic>
        <p:nvPicPr>
          <p:cNvPr id="7172" name="Picture 4" descr="Οι Πρόσφυγες: Τα animation της έκθεσης">
            <a:extLst>
              <a:ext uri="{FF2B5EF4-FFF2-40B4-BE49-F238E27FC236}">
                <a16:creationId xmlns:a16="http://schemas.microsoft.com/office/drawing/2014/main" id="{619AFFB5-198E-7591-B2B6-BFC98E45B8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124" y="228737"/>
            <a:ext cx="3651476" cy="3320753"/>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2050" name="Picture 2" descr="Syria Country Design Template Flat Cartoon Style W Stock Vector -  Illustration of interest, flat: 73370664">
            <a:extLst>
              <a:ext uri="{FF2B5EF4-FFF2-40B4-BE49-F238E27FC236}">
                <a16:creationId xmlns:a16="http://schemas.microsoft.com/office/drawing/2014/main" id="{776F6421-2062-2AC8-EAC5-14108D66BA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5555"/>
          <a:stretch>
            <a:fillRect/>
          </a:stretch>
        </p:blipFill>
        <p:spPr bwMode="auto">
          <a:xfrm>
            <a:off x="246289" y="3804183"/>
            <a:ext cx="3356881" cy="264805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Δαμασκός: Όσα δεν ξέρετε για την αρχαιότερη συνεχώς κατοικούμενη πόλη στον  κόσμο | Cyprus Times">
            <a:extLst>
              <a:ext uri="{FF2B5EF4-FFF2-40B4-BE49-F238E27FC236}">
                <a16:creationId xmlns:a16="http://schemas.microsoft.com/office/drawing/2014/main" id="{C4D7B9DC-4A64-5E37-AD52-6DBDBF8916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03462" y="212713"/>
            <a:ext cx="2724150" cy="1676400"/>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2" name="Εικόνα 1">
            <a:extLst>
              <a:ext uri="{FF2B5EF4-FFF2-40B4-BE49-F238E27FC236}">
                <a16:creationId xmlns:a16="http://schemas.microsoft.com/office/drawing/2014/main" id="{03C726F8-9964-FF52-2E93-BA9B3DDEEA56}"/>
              </a:ext>
            </a:extLst>
          </p:cNvPr>
          <p:cNvPicPr>
            <a:picLocks noChangeAspect="1"/>
          </p:cNvPicPr>
          <p:nvPr/>
        </p:nvPicPr>
        <p:blipFill>
          <a:blip r:embed="rId5"/>
          <a:stretch>
            <a:fillRect/>
          </a:stretch>
        </p:blipFill>
        <p:spPr>
          <a:xfrm>
            <a:off x="7303360" y="203188"/>
            <a:ext cx="2705100" cy="1685925"/>
          </a:xfrm>
          <a:prstGeom prst="rect">
            <a:avLst/>
          </a:prstGeom>
          <a:ln w="57150">
            <a:solidFill>
              <a:schemeClr val="tx1"/>
            </a:solidFill>
          </a:ln>
        </p:spPr>
      </p:pic>
      <p:pic>
        <p:nvPicPr>
          <p:cNvPr id="2056" name="Picture 8" descr="Το Χαλέπι πριν και μετά την καταστροφή - Συγκλονιστικές φωτογραφίες!">
            <a:extLst>
              <a:ext uri="{FF2B5EF4-FFF2-40B4-BE49-F238E27FC236}">
                <a16:creationId xmlns:a16="http://schemas.microsoft.com/office/drawing/2014/main" id="{2B406A2B-B87A-8852-FDCA-E4A266E326C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7341" y="5083187"/>
            <a:ext cx="2914650" cy="157162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2058" name="Picture 10" descr="Συρία: Ο στρατός βομβαρδίζει τις κουρδικές συνοικίες στο Χαλέπι - Χιλιάδες  οι εκτοπισμένοι - ertnews.gr">
            <a:extLst>
              <a:ext uri="{FF2B5EF4-FFF2-40B4-BE49-F238E27FC236}">
                <a16:creationId xmlns:a16="http://schemas.microsoft.com/office/drawing/2014/main" id="{366D18DC-17C8-8ACC-0D55-6BC89F67372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66162" y="5083187"/>
            <a:ext cx="2466975" cy="157162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3" name="Ορθογώνιο 2">
            <a:extLst>
              <a:ext uri="{FF2B5EF4-FFF2-40B4-BE49-F238E27FC236}">
                <a16:creationId xmlns:a16="http://schemas.microsoft.com/office/drawing/2014/main" id="{113A3353-0202-6483-F493-0897A4E90183}"/>
              </a:ext>
            </a:extLst>
          </p:cNvPr>
          <p:cNvSpPr/>
          <p:nvPr/>
        </p:nvSpPr>
        <p:spPr>
          <a:xfrm>
            <a:off x="8420101" y="4126265"/>
            <a:ext cx="3771899"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000" dirty="0">
                <a:solidFill>
                  <a:schemeClr val="tx1"/>
                </a:solidFill>
              </a:rPr>
              <a:t>Στη ______έκανε πολύ  κρύο.  </a:t>
            </a:r>
          </a:p>
        </p:txBody>
      </p:sp>
    </p:spTree>
    <p:extLst>
      <p:ext uri="{BB962C8B-B14F-4D97-AF65-F5344CB8AC3E}">
        <p14:creationId xmlns:p14="http://schemas.microsoft.com/office/powerpoint/2010/main" val="3637355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4A664-36C1-977B-DF29-A5C6EBB6BE31}"/>
            </a:ext>
          </a:extLst>
        </p:cNvPr>
        <p:cNvGrpSpPr/>
        <p:nvPr/>
      </p:nvGrpSpPr>
      <p:grpSpPr>
        <a:xfrm>
          <a:off x="0" y="0"/>
          <a:ext cx="0" cy="0"/>
          <a:chOff x="0" y="0"/>
          <a:chExt cx="0" cy="0"/>
        </a:xfrm>
      </p:grpSpPr>
      <p:sp>
        <p:nvSpPr>
          <p:cNvPr id="6" name="Ορθογώνιο 5">
            <a:extLst>
              <a:ext uri="{FF2B5EF4-FFF2-40B4-BE49-F238E27FC236}">
                <a16:creationId xmlns:a16="http://schemas.microsoft.com/office/drawing/2014/main" id="{69B047AD-8570-B738-F3A5-EB3E9E283827}"/>
              </a:ext>
            </a:extLst>
          </p:cNvPr>
          <p:cNvSpPr/>
          <p:nvPr/>
        </p:nvSpPr>
        <p:spPr>
          <a:xfrm>
            <a:off x="1320814" y="4621734"/>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Μένω στην Κύπρο. </a:t>
            </a:r>
          </a:p>
        </p:txBody>
      </p:sp>
      <p:sp>
        <p:nvSpPr>
          <p:cNvPr id="7" name="Ορθογώνιο 6">
            <a:extLst>
              <a:ext uri="{FF2B5EF4-FFF2-40B4-BE49-F238E27FC236}">
                <a16:creationId xmlns:a16="http://schemas.microsoft.com/office/drawing/2014/main" id="{E49A797F-5755-04FF-0D99-CD278B630433}"/>
              </a:ext>
            </a:extLst>
          </p:cNvPr>
          <p:cNvSpPr/>
          <p:nvPr/>
        </p:nvSpPr>
        <p:spPr>
          <a:xfrm>
            <a:off x="8011886" y="4621735"/>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Ζω στην Κύπρο.</a:t>
            </a:r>
          </a:p>
        </p:txBody>
      </p:sp>
      <p:pic>
        <p:nvPicPr>
          <p:cNvPr id="5122" name="Picture 2" descr="Cyprus Country Design Template Flat Cartoon Stock Vector (Royalty Free)  431788645 | Shutterstock">
            <a:extLst>
              <a:ext uri="{FF2B5EF4-FFF2-40B4-BE49-F238E27FC236}">
                <a16:creationId xmlns:a16="http://schemas.microsoft.com/office/drawing/2014/main" id="{3139A120-81E6-5B0E-84C3-45F9EE6998E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6847"/>
          <a:stretch>
            <a:fillRect/>
          </a:stretch>
        </p:blipFill>
        <p:spPr bwMode="auto">
          <a:xfrm>
            <a:off x="599395" y="677636"/>
            <a:ext cx="4701948" cy="3677364"/>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25 Donkey Cyprus Stock Vectors and Vector Art | Shutterstock">
            <a:extLst>
              <a:ext uri="{FF2B5EF4-FFF2-40B4-BE49-F238E27FC236}">
                <a16:creationId xmlns:a16="http://schemas.microsoft.com/office/drawing/2014/main" id="{EE9E8040-9D8F-FB48-E175-28FF755C97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7438" y="839917"/>
            <a:ext cx="5233747" cy="3220767"/>
          </a:xfrm>
          <a:prstGeom prst="rect">
            <a:avLst/>
          </a:prstGeom>
          <a:noFill/>
          <a:extLst>
            <a:ext uri="{909E8E84-426E-40DD-AFC4-6F175D3DCCD1}">
              <a14:hiddenFill xmlns:a14="http://schemas.microsoft.com/office/drawing/2010/main">
                <a:solidFill>
                  <a:srgbClr val="FFFFFF"/>
                </a:solidFill>
              </a14:hiddenFill>
            </a:ext>
          </a:extLst>
        </p:spPr>
      </p:pic>
      <p:sp>
        <p:nvSpPr>
          <p:cNvPr id="2" name="Οβάλ 1">
            <a:extLst>
              <a:ext uri="{FF2B5EF4-FFF2-40B4-BE49-F238E27FC236}">
                <a16:creationId xmlns:a16="http://schemas.microsoft.com/office/drawing/2014/main" id="{D93A3C90-6CA1-F4E1-7495-30C30F9E9B60}"/>
              </a:ext>
            </a:extLst>
          </p:cNvPr>
          <p:cNvSpPr/>
          <p:nvPr/>
        </p:nvSpPr>
        <p:spPr>
          <a:xfrm>
            <a:off x="4408714" y="250371"/>
            <a:ext cx="2296886" cy="1817915"/>
          </a:xfrm>
          <a:prstGeom prst="ellipse">
            <a:avLst/>
          </a:prstGeom>
          <a:solidFill>
            <a:schemeClr val="accent2">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4400" dirty="0">
                <a:solidFill>
                  <a:schemeClr val="tx1"/>
                </a:solidFill>
              </a:rPr>
              <a:t>Τώρα </a:t>
            </a:r>
          </a:p>
        </p:txBody>
      </p:sp>
      <p:sp>
        <p:nvSpPr>
          <p:cNvPr id="3" name="Ορθογώνιο 2">
            <a:extLst>
              <a:ext uri="{FF2B5EF4-FFF2-40B4-BE49-F238E27FC236}">
                <a16:creationId xmlns:a16="http://schemas.microsoft.com/office/drawing/2014/main" id="{F54E3115-365F-DD81-24D1-14804395B932}"/>
              </a:ext>
            </a:extLst>
          </p:cNvPr>
          <p:cNvSpPr/>
          <p:nvPr/>
        </p:nvSpPr>
        <p:spPr>
          <a:xfrm>
            <a:off x="4180114" y="5642900"/>
            <a:ext cx="509091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Στην Κύπρο κάνει πολύ  ζέστη.  </a:t>
            </a:r>
          </a:p>
        </p:txBody>
      </p:sp>
    </p:spTree>
    <p:extLst>
      <p:ext uri="{BB962C8B-B14F-4D97-AF65-F5344CB8AC3E}">
        <p14:creationId xmlns:p14="http://schemas.microsoft.com/office/powerpoint/2010/main" val="1238824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DE74B-0E38-E8F2-671D-FD88DB88B695}"/>
            </a:ext>
          </a:extLst>
        </p:cNvPr>
        <p:cNvGrpSpPr/>
        <p:nvPr/>
      </p:nvGrpSpPr>
      <p:grpSpPr>
        <a:xfrm>
          <a:off x="0" y="0"/>
          <a:ext cx="0" cy="0"/>
          <a:chOff x="0" y="0"/>
          <a:chExt cx="0" cy="0"/>
        </a:xfrm>
      </p:grpSpPr>
      <p:sp>
        <p:nvSpPr>
          <p:cNvPr id="13" name="Ορθογώνιο 12">
            <a:extLst>
              <a:ext uri="{FF2B5EF4-FFF2-40B4-BE49-F238E27FC236}">
                <a16:creationId xmlns:a16="http://schemas.microsoft.com/office/drawing/2014/main" id="{A9ABF5C8-3677-4A73-9187-9D4F3B7690CD}"/>
              </a:ext>
            </a:extLst>
          </p:cNvPr>
          <p:cNvSpPr/>
          <p:nvPr/>
        </p:nvSpPr>
        <p:spPr>
          <a:xfrm>
            <a:off x="578786" y="5704862"/>
            <a:ext cx="258711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αγγλικά. </a:t>
            </a:r>
          </a:p>
        </p:txBody>
      </p:sp>
      <p:sp>
        <p:nvSpPr>
          <p:cNvPr id="2" name="Ορθογώνιο 1">
            <a:extLst>
              <a:ext uri="{FF2B5EF4-FFF2-40B4-BE49-F238E27FC236}">
                <a16:creationId xmlns:a16="http://schemas.microsoft.com/office/drawing/2014/main" id="{214AA219-906A-8EA2-38F6-F98C1F21BD7E}"/>
              </a:ext>
            </a:extLst>
          </p:cNvPr>
          <p:cNvSpPr/>
          <p:nvPr/>
        </p:nvSpPr>
        <p:spPr>
          <a:xfrm>
            <a:off x="6503137" y="2531370"/>
            <a:ext cx="258711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τουρκικά. </a:t>
            </a:r>
          </a:p>
        </p:txBody>
      </p:sp>
      <p:sp>
        <p:nvSpPr>
          <p:cNvPr id="3" name="Ορθογώνιο 2">
            <a:extLst>
              <a:ext uri="{FF2B5EF4-FFF2-40B4-BE49-F238E27FC236}">
                <a16:creationId xmlns:a16="http://schemas.microsoft.com/office/drawing/2014/main" id="{5BE13F16-A65F-223C-C12B-822F11075A2D}"/>
              </a:ext>
            </a:extLst>
          </p:cNvPr>
          <p:cNvSpPr/>
          <p:nvPr/>
        </p:nvSpPr>
        <p:spPr>
          <a:xfrm>
            <a:off x="3504685" y="2531371"/>
            <a:ext cx="258711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ελληνικά. </a:t>
            </a:r>
          </a:p>
        </p:txBody>
      </p:sp>
      <p:sp>
        <p:nvSpPr>
          <p:cNvPr id="4" name="Ορθογώνιο 3">
            <a:extLst>
              <a:ext uri="{FF2B5EF4-FFF2-40B4-BE49-F238E27FC236}">
                <a16:creationId xmlns:a16="http://schemas.microsoft.com/office/drawing/2014/main" id="{7E0459E7-A9F0-D503-83F9-B6213380326E}"/>
              </a:ext>
            </a:extLst>
          </p:cNvPr>
          <p:cNvSpPr/>
          <p:nvPr/>
        </p:nvSpPr>
        <p:spPr>
          <a:xfrm>
            <a:off x="515313" y="2546951"/>
            <a:ext cx="258711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αραβικά. </a:t>
            </a:r>
          </a:p>
        </p:txBody>
      </p:sp>
      <p:sp>
        <p:nvSpPr>
          <p:cNvPr id="5" name="Ορθογώνιο 4">
            <a:extLst>
              <a:ext uri="{FF2B5EF4-FFF2-40B4-BE49-F238E27FC236}">
                <a16:creationId xmlns:a16="http://schemas.microsoft.com/office/drawing/2014/main" id="{E352CEDD-B0E9-5E7F-ADF7-846964152E73}"/>
              </a:ext>
            </a:extLst>
          </p:cNvPr>
          <p:cNvSpPr/>
          <p:nvPr/>
        </p:nvSpPr>
        <p:spPr>
          <a:xfrm>
            <a:off x="3628625" y="5704862"/>
            <a:ext cx="3185831"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βουλγαρικά. </a:t>
            </a:r>
          </a:p>
        </p:txBody>
      </p:sp>
      <p:sp>
        <p:nvSpPr>
          <p:cNvPr id="8" name="Ορθογώνιο 7">
            <a:extLst>
              <a:ext uri="{FF2B5EF4-FFF2-40B4-BE49-F238E27FC236}">
                <a16:creationId xmlns:a16="http://schemas.microsoft.com/office/drawing/2014/main" id="{2556897F-E1C2-A617-50DC-42EFCAEDCF3B}"/>
              </a:ext>
            </a:extLst>
          </p:cNvPr>
          <p:cNvSpPr/>
          <p:nvPr/>
        </p:nvSpPr>
        <p:spPr>
          <a:xfrm>
            <a:off x="7277179" y="5704861"/>
            <a:ext cx="3185831"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ρωσικά. </a:t>
            </a:r>
          </a:p>
        </p:txBody>
      </p:sp>
      <p:pic>
        <p:nvPicPr>
          <p:cNvPr id="6148" name="Picture 4" descr="Arab cartoon - 158 χιλιάδες εικόνες, εικονογραφήσεις και φωτογραφίες στοκ  χωρίς δικαιώματα | Shutterstock">
            <a:extLst>
              <a:ext uri="{FF2B5EF4-FFF2-40B4-BE49-F238E27FC236}">
                <a16:creationId xmlns:a16="http://schemas.microsoft.com/office/drawing/2014/main" id="{22808E5F-4E9D-42FE-52FD-D40BF161F4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308" y="258673"/>
            <a:ext cx="1968755" cy="196875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150" name="Picture 6" descr="520+ Cartoon Of The Greek Islands Stock Illustrations, Royalty-Free Vector  Graphics &amp; Clip Art - iStock">
            <a:extLst>
              <a:ext uri="{FF2B5EF4-FFF2-40B4-BE49-F238E27FC236}">
                <a16:creationId xmlns:a16="http://schemas.microsoft.com/office/drawing/2014/main" id="{97E95E23-433F-1273-D872-B2AEFD2E77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7740" y="398010"/>
            <a:ext cx="1683603" cy="168360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152" name="Picture 8" descr="Turkish clipart Turkey clipart Istanbul graphics Mosque">
            <a:extLst>
              <a:ext uri="{FF2B5EF4-FFF2-40B4-BE49-F238E27FC236}">
                <a16:creationId xmlns:a16="http://schemas.microsoft.com/office/drawing/2014/main" id="{E96FC0B7-D8A8-2EA2-2F96-EFC1DEC24FA9}"/>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4219"/>
          <a:stretch>
            <a:fillRect/>
          </a:stretch>
        </p:blipFill>
        <p:spPr bwMode="auto">
          <a:xfrm>
            <a:off x="6672542" y="398011"/>
            <a:ext cx="1968755" cy="175570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154" name="Picture 10" descr="Αγγλικά - 4,4 εκατομμύρια εικόνες, εικονογραφήσεις και φωτογραφίες στοκ  χωρίς δικαιώματα | Shutterstock">
            <a:extLst>
              <a:ext uri="{FF2B5EF4-FFF2-40B4-BE49-F238E27FC236}">
                <a16:creationId xmlns:a16="http://schemas.microsoft.com/office/drawing/2014/main" id="{0B3F6FCC-F688-F2FD-7AEA-72855C65B2D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3743" y="3560684"/>
            <a:ext cx="1550253" cy="157162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156" name="Picture 12" descr="Watercolor Bulgaria Clipart: Bulgarian Folklore, Rose (Commercial Use)">
            <a:extLst>
              <a:ext uri="{FF2B5EF4-FFF2-40B4-BE49-F238E27FC236}">
                <a16:creationId xmlns:a16="http://schemas.microsoft.com/office/drawing/2014/main" id="{746CA857-0FB0-1E05-EC75-99C42875BBF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77277" y="3547477"/>
            <a:ext cx="1914524" cy="191452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158" name="Picture 14" descr="Russia cartoon icons set isolated on white background Stock Vector Image &amp;  Art - Alamy">
            <a:extLst>
              <a:ext uri="{FF2B5EF4-FFF2-40B4-BE49-F238E27FC236}">
                <a16:creationId xmlns:a16="http://schemas.microsoft.com/office/drawing/2014/main" id="{4BC3CE85-CDED-2944-51CE-BD2F9727A1F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23764" y="3549117"/>
            <a:ext cx="1635180" cy="174821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0680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BD1AF-4F6A-0A9F-3E91-5318C679EEAE}"/>
            </a:ext>
          </a:extLst>
        </p:cNvPr>
        <p:cNvGrpSpPr/>
        <p:nvPr/>
      </p:nvGrpSpPr>
      <p:grpSpPr>
        <a:xfrm>
          <a:off x="0" y="0"/>
          <a:ext cx="0" cy="0"/>
          <a:chOff x="0" y="0"/>
          <a:chExt cx="0" cy="0"/>
        </a:xfrm>
      </p:grpSpPr>
      <p:sp>
        <p:nvSpPr>
          <p:cNvPr id="3" name="Ορθογώνιο: Στρογγύλεμα γωνιών 2">
            <a:extLst>
              <a:ext uri="{FF2B5EF4-FFF2-40B4-BE49-F238E27FC236}">
                <a16:creationId xmlns:a16="http://schemas.microsoft.com/office/drawing/2014/main" id="{0C620BBE-9724-0EC5-6418-258F1CB0A023}"/>
              </a:ext>
            </a:extLst>
          </p:cNvPr>
          <p:cNvSpPr/>
          <p:nvPr/>
        </p:nvSpPr>
        <p:spPr>
          <a:xfrm>
            <a:off x="3014240" y="130629"/>
            <a:ext cx="2960914" cy="2590801"/>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3600" dirty="0"/>
              <a:t>Η ζωή  μου μακριά  από τη χώρα μου</a:t>
            </a:r>
          </a:p>
        </p:txBody>
      </p:sp>
      <p:pic>
        <p:nvPicPr>
          <p:cNvPr id="3076" name="Picture 4" descr="Syrian family cartoon Images - Free Download on Freepik">
            <a:extLst>
              <a:ext uri="{FF2B5EF4-FFF2-40B4-BE49-F238E27FC236}">
                <a16:creationId xmlns:a16="http://schemas.microsoft.com/office/drawing/2014/main" id="{3851AAFB-D1CB-45DF-A503-676D23775B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171" y="250372"/>
            <a:ext cx="2514600" cy="2471058"/>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3078" name="Picture 6" descr="πρόσφυγες Στοκ Εικονογραφήσεις, Vectors, &amp; Clipart – (7,786 Στοκ  Εικονογραφήσεις)">
            <a:extLst>
              <a:ext uri="{FF2B5EF4-FFF2-40B4-BE49-F238E27FC236}">
                <a16:creationId xmlns:a16="http://schemas.microsoft.com/office/drawing/2014/main" id="{00E81810-18AE-E001-0600-72E2E9E3EDB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6300623" y="130629"/>
            <a:ext cx="5458505" cy="273707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3080" name="Picture 8" descr="Κλεψύδρα - Δωρεάν εικόνες διανυσματικά clipart στο creazilla.com">
            <a:extLst>
              <a:ext uri="{FF2B5EF4-FFF2-40B4-BE49-F238E27FC236}">
                <a16:creationId xmlns:a16="http://schemas.microsoft.com/office/drawing/2014/main" id="{BBC1E1BB-0858-0803-F285-4DDB4AB564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6133" y="3312659"/>
            <a:ext cx="1590675" cy="2867025"/>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399D4623-4FF6-DD68-0AB0-271D8341FFF0}"/>
              </a:ext>
            </a:extLst>
          </p:cNvPr>
          <p:cNvSpPr/>
          <p:nvPr/>
        </p:nvSpPr>
        <p:spPr>
          <a:xfrm>
            <a:off x="2759725" y="5752817"/>
            <a:ext cx="2804949"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ονομάζομαι</a:t>
            </a:r>
          </a:p>
        </p:txBody>
      </p:sp>
      <p:sp>
        <p:nvSpPr>
          <p:cNvPr id="6" name="Ορθογώνιο 5">
            <a:extLst>
              <a:ext uri="{FF2B5EF4-FFF2-40B4-BE49-F238E27FC236}">
                <a16:creationId xmlns:a16="http://schemas.microsoft.com/office/drawing/2014/main" id="{AE2DA981-202D-3F45-4D42-FCF4725684FF}"/>
              </a:ext>
            </a:extLst>
          </p:cNvPr>
          <p:cNvSpPr/>
          <p:nvPr/>
        </p:nvSpPr>
        <p:spPr>
          <a:xfrm>
            <a:off x="3082774" y="4746169"/>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γεννήθηκα</a:t>
            </a:r>
          </a:p>
        </p:txBody>
      </p:sp>
      <p:sp>
        <p:nvSpPr>
          <p:cNvPr id="9" name="Ορθογώνιο 8">
            <a:extLst>
              <a:ext uri="{FF2B5EF4-FFF2-40B4-BE49-F238E27FC236}">
                <a16:creationId xmlns:a16="http://schemas.microsoft.com/office/drawing/2014/main" id="{EC48AB2C-6AF1-D650-020C-DC3CEA30CB02}"/>
              </a:ext>
            </a:extLst>
          </p:cNvPr>
          <p:cNvSpPr/>
          <p:nvPr/>
        </p:nvSpPr>
        <p:spPr>
          <a:xfrm>
            <a:off x="6199632" y="3059966"/>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έφυγα</a:t>
            </a:r>
          </a:p>
        </p:txBody>
      </p:sp>
      <p:sp>
        <p:nvSpPr>
          <p:cNvPr id="10" name="Ορθογώνιο 9">
            <a:extLst>
              <a:ext uri="{FF2B5EF4-FFF2-40B4-BE49-F238E27FC236}">
                <a16:creationId xmlns:a16="http://schemas.microsoft.com/office/drawing/2014/main" id="{85D1CD12-855A-5DD4-27C4-457C9F9B56AC}"/>
              </a:ext>
            </a:extLst>
          </p:cNvPr>
          <p:cNvSpPr/>
          <p:nvPr/>
        </p:nvSpPr>
        <p:spPr>
          <a:xfrm>
            <a:off x="7551086" y="4108943"/>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ήρθα</a:t>
            </a:r>
          </a:p>
        </p:txBody>
      </p:sp>
      <p:sp>
        <p:nvSpPr>
          <p:cNvPr id="11" name="Ορθογώνιο 10">
            <a:extLst>
              <a:ext uri="{FF2B5EF4-FFF2-40B4-BE49-F238E27FC236}">
                <a16:creationId xmlns:a16="http://schemas.microsoft.com/office/drawing/2014/main" id="{4B617880-E31F-AE72-DB74-A3AA2DAE49B3}"/>
              </a:ext>
            </a:extLst>
          </p:cNvPr>
          <p:cNvSpPr/>
          <p:nvPr/>
        </p:nvSpPr>
        <p:spPr>
          <a:xfrm>
            <a:off x="4085962" y="3885755"/>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είχα</a:t>
            </a:r>
          </a:p>
        </p:txBody>
      </p:sp>
      <p:sp>
        <p:nvSpPr>
          <p:cNvPr id="12" name="Ορθογώνιο 11">
            <a:extLst>
              <a:ext uri="{FF2B5EF4-FFF2-40B4-BE49-F238E27FC236}">
                <a16:creationId xmlns:a16="http://schemas.microsoft.com/office/drawing/2014/main" id="{80D30B28-0FAD-06F5-8BDD-C351399777E6}"/>
              </a:ext>
            </a:extLst>
          </p:cNvPr>
          <p:cNvSpPr/>
          <p:nvPr/>
        </p:nvSpPr>
        <p:spPr>
          <a:xfrm>
            <a:off x="8681532" y="4980195"/>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ζω</a:t>
            </a:r>
          </a:p>
        </p:txBody>
      </p:sp>
      <p:sp>
        <p:nvSpPr>
          <p:cNvPr id="13" name="Ορθογώνιο 12">
            <a:extLst>
              <a:ext uri="{FF2B5EF4-FFF2-40B4-BE49-F238E27FC236}">
                <a16:creationId xmlns:a16="http://schemas.microsoft.com/office/drawing/2014/main" id="{0B92B073-BA49-B355-38D2-A68ACA335FF8}"/>
              </a:ext>
            </a:extLst>
          </p:cNvPr>
          <p:cNvSpPr/>
          <p:nvPr/>
        </p:nvSpPr>
        <p:spPr>
          <a:xfrm>
            <a:off x="9425944" y="5835454"/>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μιλάω</a:t>
            </a:r>
          </a:p>
        </p:txBody>
      </p:sp>
    </p:spTree>
    <p:extLst>
      <p:ext uri="{BB962C8B-B14F-4D97-AF65-F5344CB8AC3E}">
        <p14:creationId xmlns:p14="http://schemas.microsoft.com/office/powerpoint/2010/main" val="1171144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4FEE2-0244-E482-9224-363D2B850465}"/>
            </a:ext>
          </a:extLst>
        </p:cNvPr>
        <p:cNvGrpSpPr/>
        <p:nvPr/>
      </p:nvGrpSpPr>
      <p:grpSpPr>
        <a:xfrm>
          <a:off x="0" y="0"/>
          <a:ext cx="0" cy="0"/>
          <a:chOff x="0" y="0"/>
          <a:chExt cx="0" cy="0"/>
        </a:xfrm>
      </p:grpSpPr>
      <p:pic>
        <p:nvPicPr>
          <p:cNvPr id="2052" name="Picture 4" descr="Γυναίκα δάσκαλος κινουμένων σχεδίων Εικονογράφηση από ©HitToon #2583991">
            <a:extLst>
              <a:ext uri="{FF2B5EF4-FFF2-40B4-BE49-F238E27FC236}">
                <a16:creationId xmlns:a16="http://schemas.microsoft.com/office/drawing/2014/main" id="{0A06E17F-D80E-FC67-4486-BD33CF087A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1084" y="432367"/>
            <a:ext cx="7035573" cy="599326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CCB968AA-E58A-ABAD-630C-1F465F78D530}"/>
              </a:ext>
            </a:extLst>
          </p:cNvPr>
          <p:cNvSpPr/>
          <p:nvPr/>
        </p:nvSpPr>
        <p:spPr>
          <a:xfrm>
            <a:off x="4539342" y="1284514"/>
            <a:ext cx="3766457" cy="1665515"/>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Παραγωγή Γραπτού </a:t>
            </a:r>
          </a:p>
          <a:p>
            <a:pPr algn="ctr"/>
            <a:r>
              <a:rPr lang="el-GR" sz="3600" dirty="0">
                <a:solidFill>
                  <a:schemeClr val="tx1"/>
                </a:solidFill>
              </a:rPr>
              <a:t>Λόγου</a:t>
            </a:r>
          </a:p>
        </p:txBody>
      </p:sp>
    </p:spTree>
    <p:extLst>
      <p:ext uri="{BB962C8B-B14F-4D97-AF65-F5344CB8AC3E}">
        <p14:creationId xmlns:p14="http://schemas.microsoft.com/office/powerpoint/2010/main" val="890558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Στρογγύλεμα γωνιών 1">
            <a:extLst>
              <a:ext uri="{FF2B5EF4-FFF2-40B4-BE49-F238E27FC236}">
                <a16:creationId xmlns:a16="http://schemas.microsoft.com/office/drawing/2014/main" id="{1CFA3181-CC67-6D8E-2DC8-5BB798147097}"/>
              </a:ext>
            </a:extLst>
          </p:cNvPr>
          <p:cNvSpPr/>
          <p:nvPr/>
        </p:nvSpPr>
        <p:spPr>
          <a:xfrm>
            <a:off x="2013306" y="49435"/>
            <a:ext cx="8165388" cy="950644"/>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3600" dirty="0"/>
              <a:t>Η ζωή  μου μακριά  από τη χώρα μου</a:t>
            </a:r>
          </a:p>
        </p:txBody>
      </p:sp>
      <p:pic>
        <p:nvPicPr>
          <p:cNvPr id="3" name="Picture 4" descr="Syrian family cartoon Images - Free Download on Freepik">
            <a:extLst>
              <a:ext uri="{FF2B5EF4-FFF2-40B4-BE49-F238E27FC236}">
                <a16:creationId xmlns:a16="http://schemas.microsoft.com/office/drawing/2014/main" id="{8A8373E1-E722-6C28-DF42-5B6A54AB82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70028" y="0"/>
            <a:ext cx="1545772" cy="151900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4" name="Picture 4" descr="Syrian family cartoon Images - Free Download on Freepik">
            <a:extLst>
              <a:ext uri="{FF2B5EF4-FFF2-40B4-BE49-F238E27FC236}">
                <a16:creationId xmlns:a16="http://schemas.microsoft.com/office/drawing/2014/main" id="{A8F5594F-2900-220E-08A7-8AD15E3D09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70028" y="3168410"/>
            <a:ext cx="1545772" cy="151900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5" name="Picture 4" descr="Syrian family cartoon Images - Free Download on Freepik">
            <a:extLst>
              <a:ext uri="{FF2B5EF4-FFF2-40B4-BE49-F238E27FC236}">
                <a16:creationId xmlns:a16="http://schemas.microsoft.com/office/drawing/2014/main" id="{4D9E3930-6602-3327-75C2-B441AEDC21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870" y="3390219"/>
            <a:ext cx="1545772" cy="151900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6" name="Picture 4" descr="Syrian family cartoon Images - Free Download on Freepik">
            <a:extLst>
              <a:ext uri="{FF2B5EF4-FFF2-40B4-BE49-F238E27FC236}">
                <a16:creationId xmlns:a16="http://schemas.microsoft.com/office/drawing/2014/main" id="{D679D323-86AD-4811-7578-AA64DE2480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49435"/>
            <a:ext cx="1545772" cy="151900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7" name="Picture 6" descr="πρόσφυγες Στοκ Εικονογραφήσεις, Vectors, &amp; Clipart – (7,786 Στοκ  Εικονογραφήσεις)">
            <a:extLst>
              <a:ext uri="{FF2B5EF4-FFF2-40B4-BE49-F238E27FC236}">
                <a16:creationId xmlns:a16="http://schemas.microsoft.com/office/drawing/2014/main" id="{5A9B5B8C-E502-FFA9-A30E-EEDDE1B6974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75870" y="1687285"/>
            <a:ext cx="1545772" cy="155053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8" name="Picture 6" descr="πρόσφυγες Στοκ Εικονογραφήσεις, Vectors, &amp; Clipart – (7,786 Στοκ  Εικονογραφήσεις)">
            <a:extLst>
              <a:ext uri="{FF2B5EF4-FFF2-40B4-BE49-F238E27FC236}">
                <a16:creationId xmlns:a16="http://schemas.microsoft.com/office/drawing/2014/main" id="{DA659486-BA2D-0D13-1E0C-A05ADC8E000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75870" y="5005045"/>
            <a:ext cx="1545772" cy="1803520"/>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9" name="Picture 6" descr="πρόσφυγες Στοκ Εικονογραφήσεις, Vectors, &amp; Clipart – (7,786 Στοκ  Εικονογραφήσεις)">
            <a:extLst>
              <a:ext uri="{FF2B5EF4-FFF2-40B4-BE49-F238E27FC236}">
                <a16:creationId xmlns:a16="http://schemas.microsoft.com/office/drawing/2014/main" id="{9E3DFD69-D72C-7F32-1765-A7FCBA2CACD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3472214" y="5671456"/>
            <a:ext cx="1545772" cy="1055913"/>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0" name="Picture 6" descr="πρόσφυγες Στοκ Εικονογραφήσεις, Vectors, &amp; Clipart – (7,786 Στοκ  Εικονογραφήσεις)">
            <a:extLst>
              <a:ext uri="{FF2B5EF4-FFF2-40B4-BE49-F238E27FC236}">
                <a16:creationId xmlns:a16="http://schemas.microsoft.com/office/drawing/2014/main" id="{C83FEA7D-069C-4236-BB06-CB4A845252D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10526156" y="4833255"/>
            <a:ext cx="1545772" cy="189411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1" name="Picture 6" descr="πρόσφυγες Στοκ Εικονογραφήσεις, Vectors, &amp; Clipart – (7,786 Στοκ  Εικονογραφήσεις)">
            <a:extLst>
              <a:ext uri="{FF2B5EF4-FFF2-40B4-BE49-F238E27FC236}">
                <a16:creationId xmlns:a16="http://schemas.microsoft.com/office/drawing/2014/main" id="{9DD450D0-D335-75CB-BCCC-7650EC0A759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10570028" y="1568441"/>
            <a:ext cx="1545772" cy="155053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2" name="Picture 4" descr="Syrian family cartoon Images - Free Download on Freepik">
            <a:extLst>
              <a:ext uri="{FF2B5EF4-FFF2-40B4-BE49-F238E27FC236}">
                <a16:creationId xmlns:a16="http://schemas.microsoft.com/office/drawing/2014/main" id="{FCF18EF2-8F60-A8DD-A429-03794C3C0F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70386" y="5671456"/>
            <a:ext cx="1545772" cy="1046362"/>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3" name="Picture 4" descr="Syrian family cartoon Images - Free Download on Freepik">
            <a:extLst>
              <a:ext uri="{FF2B5EF4-FFF2-40B4-BE49-F238E27FC236}">
                <a16:creationId xmlns:a16="http://schemas.microsoft.com/office/drawing/2014/main" id="{A7CCCF2F-7597-8DE4-E627-C67FD1989F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4042" y="5782385"/>
            <a:ext cx="1545772" cy="95064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4" name="Picture 4" descr="Syrian family cartoon Images - Free Download on Freepik">
            <a:extLst>
              <a:ext uri="{FF2B5EF4-FFF2-40B4-BE49-F238E27FC236}">
                <a16:creationId xmlns:a16="http://schemas.microsoft.com/office/drawing/2014/main" id="{54F0A4AC-C176-8E08-AB17-30C157B172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7984" y="5661904"/>
            <a:ext cx="1545772" cy="105591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5" name="Picture 6" descr="πρόσφυγες Στοκ Εικονογραφήσεις, Vectors, &amp; Clipart – (7,786 Στοκ  Εικονογραφήσεις)">
            <a:extLst>
              <a:ext uri="{FF2B5EF4-FFF2-40B4-BE49-F238E27FC236}">
                <a16:creationId xmlns:a16="http://schemas.microsoft.com/office/drawing/2014/main" id="{5D9BAB80-79D0-DC04-2966-72A894A80A4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6911772" y="5661904"/>
            <a:ext cx="1763812" cy="1055913"/>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9512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Ημερολόγιο - Δωρεάν εικόνες διανυσματικά clipart στο creazilla.com">
            <a:extLst>
              <a:ext uri="{FF2B5EF4-FFF2-40B4-BE49-F238E27FC236}">
                <a16:creationId xmlns:a16="http://schemas.microsoft.com/office/drawing/2014/main" id="{BBF55FAF-ECAC-1AB4-AA62-49E3E6A6EA8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085" y="122408"/>
            <a:ext cx="1624210" cy="1475813"/>
          </a:xfrm>
          <a:prstGeom prst="rect">
            <a:avLst/>
          </a:prstGeom>
          <a:noFill/>
          <a:extLst>
            <a:ext uri="{909E8E84-426E-40DD-AFC4-6F175D3DCCD1}">
              <a14:hiddenFill xmlns:a14="http://schemas.microsoft.com/office/drawing/2010/main">
                <a:solidFill>
                  <a:srgbClr val="FFFFFF"/>
                </a:solidFill>
              </a14:hiddenFill>
            </a:ext>
          </a:extLst>
        </p:spPr>
      </p:pic>
      <p:sp>
        <p:nvSpPr>
          <p:cNvPr id="9" name="Ορθογώνιο 2">
            <a:extLst>
              <a:ext uri="{FF2B5EF4-FFF2-40B4-BE49-F238E27FC236}">
                <a16:creationId xmlns:a16="http://schemas.microsoft.com/office/drawing/2014/main" id="{9CDDA524-5F5A-4CC0-9EBB-8B2743D7B0FA}"/>
              </a:ext>
            </a:extLst>
          </p:cNvPr>
          <p:cNvSpPr/>
          <p:nvPr/>
        </p:nvSpPr>
        <p:spPr>
          <a:xfrm>
            <a:off x="391886" y="509502"/>
            <a:ext cx="1133573" cy="701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Ημερομηνία</a:t>
            </a:r>
            <a:endParaRPr lang="en-US" sz="1350" dirty="0">
              <a:solidFill>
                <a:schemeClr val="tx1"/>
              </a:solidFill>
            </a:endParaRPr>
          </a:p>
          <a:p>
            <a:pPr algn="ctr"/>
            <a:r>
              <a:rPr lang="el-GR" sz="1350" dirty="0">
                <a:solidFill>
                  <a:schemeClr val="tx1"/>
                </a:solidFill>
              </a:rPr>
              <a:t> </a:t>
            </a:r>
            <a:endParaRPr lang="el-CY" sz="1350" dirty="0">
              <a:solidFill>
                <a:schemeClr val="tx1"/>
              </a:solidFill>
            </a:endParaRPr>
          </a:p>
        </p:txBody>
      </p:sp>
      <p:pic>
        <p:nvPicPr>
          <p:cNvPr id="1028" name="Picture 4" descr="πρόσφυγες Στοκ Εικονογραφήσεις, Vectors, &amp; Clipart – (7,786 Στοκ  Εικονογραφήσεις)">
            <a:extLst>
              <a:ext uri="{FF2B5EF4-FFF2-40B4-BE49-F238E27FC236}">
                <a16:creationId xmlns:a16="http://schemas.microsoft.com/office/drawing/2014/main" id="{79A090E4-00A4-AAC9-7D13-3617AA7B3F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7870" y="424544"/>
            <a:ext cx="4454881" cy="300445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030" name="Picture 6" descr="Πρόσφυγες Μεταναστεύουν Άστεγοι Άνθρωποι Διανυσματική απεικόνιση -  εικονογραφία από παιδί, ανθρώπινος: 87556940">
            <a:extLst>
              <a:ext uri="{FF2B5EF4-FFF2-40B4-BE49-F238E27FC236}">
                <a16:creationId xmlns:a16="http://schemas.microsoft.com/office/drawing/2014/main" id="{696A035E-EA2E-B483-DB6F-58206C7794F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5486" y="424543"/>
            <a:ext cx="3604937" cy="300445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032" name="Picture 8" descr="Πόλεμος στην Ουκρανία: Βιβλία για τα παιδιά πρόσφυγες, Η ΚΑΘΗΜΕΡΙΝΗ - mobile">
            <a:extLst>
              <a:ext uri="{FF2B5EF4-FFF2-40B4-BE49-F238E27FC236}">
                <a16:creationId xmlns:a16="http://schemas.microsoft.com/office/drawing/2014/main" id="{C2BE4C4A-98D0-AAE4-04DF-62C4736AE00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25485" y="3679372"/>
            <a:ext cx="3604938" cy="289083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3" name="Ορθογώνιο: Στρογγύλεμα γωνιών 2">
            <a:extLst>
              <a:ext uri="{FF2B5EF4-FFF2-40B4-BE49-F238E27FC236}">
                <a16:creationId xmlns:a16="http://schemas.microsoft.com/office/drawing/2014/main" id="{FBDD4044-E451-3584-18A7-8F6492B55FD0}"/>
              </a:ext>
            </a:extLst>
          </p:cNvPr>
          <p:cNvSpPr/>
          <p:nvPr/>
        </p:nvSpPr>
        <p:spPr>
          <a:xfrm>
            <a:off x="7935686" y="4180114"/>
            <a:ext cx="3331028" cy="2068285"/>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4400" dirty="0">
                <a:solidFill>
                  <a:schemeClr val="tx1"/>
                </a:solidFill>
              </a:rPr>
              <a:t>Είμαι πρόσφυγας.</a:t>
            </a:r>
          </a:p>
        </p:txBody>
      </p:sp>
      <p:sp>
        <p:nvSpPr>
          <p:cNvPr id="6" name="Ορθογώνιο: Στρογγύλεμα γωνιών 5">
            <a:extLst>
              <a:ext uri="{FF2B5EF4-FFF2-40B4-BE49-F238E27FC236}">
                <a16:creationId xmlns:a16="http://schemas.microsoft.com/office/drawing/2014/main" id="{E49F957B-FC75-3BCC-848F-3895339DD235}"/>
              </a:ext>
            </a:extLst>
          </p:cNvPr>
          <p:cNvSpPr/>
          <p:nvPr/>
        </p:nvSpPr>
        <p:spPr>
          <a:xfrm>
            <a:off x="76200" y="4278476"/>
            <a:ext cx="3331028" cy="2068285"/>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200" b="1" dirty="0">
                <a:solidFill>
                  <a:schemeClr val="tx1"/>
                </a:solidFill>
              </a:rPr>
              <a:t>Είμαι μετανάστρια.</a:t>
            </a:r>
          </a:p>
        </p:txBody>
      </p:sp>
      <p:sp>
        <p:nvSpPr>
          <p:cNvPr id="7" name="Ορθογώνιο: Στρογγύλεμα γωνιών 6">
            <a:extLst>
              <a:ext uri="{FF2B5EF4-FFF2-40B4-BE49-F238E27FC236}">
                <a16:creationId xmlns:a16="http://schemas.microsoft.com/office/drawing/2014/main" id="{44A6FFFE-7B7B-38D6-8F85-0C2D2E24A6D8}"/>
              </a:ext>
            </a:extLst>
          </p:cNvPr>
          <p:cNvSpPr/>
          <p:nvPr/>
        </p:nvSpPr>
        <p:spPr>
          <a:xfrm>
            <a:off x="32657" y="1611087"/>
            <a:ext cx="3331028" cy="2068285"/>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b="1" dirty="0">
                <a:solidFill>
                  <a:schemeClr val="tx1"/>
                </a:solidFill>
              </a:rPr>
              <a:t>Είμαι μετανάστης.</a:t>
            </a:r>
          </a:p>
        </p:txBody>
      </p:sp>
      <p:pic>
        <p:nvPicPr>
          <p:cNvPr id="8" name="Picture 4" descr="πρόσφυγες Στοκ Εικονογραφήσεις, Vectors, &amp; Clipart – (7,786 Στοκ  Εικονογραφήσεις)">
            <a:extLst>
              <a:ext uri="{FF2B5EF4-FFF2-40B4-BE49-F238E27FC236}">
                <a16:creationId xmlns:a16="http://schemas.microsoft.com/office/drawing/2014/main" id="{3B266D92-EB61-A423-2966-6ED1A95EC56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8788" t="21107" r="59238" b="13406"/>
          <a:stretch>
            <a:fillRect/>
          </a:stretch>
        </p:blipFill>
        <p:spPr bwMode="auto">
          <a:xfrm>
            <a:off x="3041845" y="4379257"/>
            <a:ext cx="533401" cy="196750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0" name="Picture 4" descr="πρόσφυγες Στοκ Εικονογραφήσεις, Vectors, &amp; Clipart – (7,786 Στοκ  Εικονογραφήσεις)">
            <a:extLst>
              <a:ext uri="{FF2B5EF4-FFF2-40B4-BE49-F238E27FC236}">
                <a16:creationId xmlns:a16="http://schemas.microsoft.com/office/drawing/2014/main" id="{8DB08349-30C7-E654-82C3-3A54943A9DB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1973" t="19565" r="69720"/>
          <a:stretch>
            <a:fillRect/>
          </a:stretch>
        </p:blipFill>
        <p:spPr bwMode="auto">
          <a:xfrm>
            <a:off x="3133543" y="1757848"/>
            <a:ext cx="547369" cy="1621972"/>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5677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83F3-5C69-EBF6-480E-924D4B03F8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8585819-3445-38AD-62A2-75A6D19D5FAB}"/>
              </a:ext>
            </a:extLst>
          </p:cNvPr>
          <p:cNvSpPr>
            <a:spLocks noGrp="1"/>
          </p:cNvSpPr>
          <p:nvPr>
            <p:ph type="title"/>
          </p:nvPr>
        </p:nvSpPr>
        <p:spPr>
          <a:ln w="57150">
            <a:solidFill>
              <a:schemeClr val="tx1"/>
            </a:solidFill>
          </a:ln>
        </p:spPr>
        <p:txBody>
          <a:bodyPr/>
          <a:lstStyle/>
          <a:p>
            <a:pPr algn="ctr"/>
            <a:r>
              <a:rPr lang="el-GR" dirty="0" err="1"/>
              <a:t>Αυτοαξιολόγηση</a:t>
            </a:r>
            <a:r>
              <a:rPr lang="el-GR" dirty="0"/>
              <a:t> στο σπίτι </a:t>
            </a:r>
            <a:endParaRPr lang="el-CY" dirty="0"/>
          </a:p>
        </p:txBody>
      </p:sp>
      <p:pic>
        <p:nvPicPr>
          <p:cNvPr id="2050" name="Picture 2" descr="Αυτοαξιολόγηση: Χρειάζονται ψύχραιμες και συνετές αντιδράσεις | Alfavita">
            <a:extLst>
              <a:ext uri="{FF2B5EF4-FFF2-40B4-BE49-F238E27FC236}">
                <a16:creationId xmlns:a16="http://schemas.microsoft.com/office/drawing/2014/main" id="{22E16BBA-3FCD-3FB1-48C0-819BA4B9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7995"/>
            <a:ext cx="10515600" cy="4631221"/>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9296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1E6ED-0AF9-A0B8-B59E-1B7B959C0566}"/>
            </a:ext>
          </a:extLst>
        </p:cNvPr>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1E4260B3-9733-6721-0909-98EAC6605128}"/>
              </a:ext>
            </a:extLst>
          </p:cNvPr>
          <p:cNvSpPr/>
          <p:nvPr/>
        </p:nvSpPr>
        <p:spPr>
          <a:xfrm>
            <a:off x="206966" y="2318657"/>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πλούσιος</a:t>
            </a:r>
          </a:p>
        </p:txBody>
      </p:sp>
      <p:sp>
        <p:nvSpPr>
          <p:cNvPr id="2" name="Ορθογώνιο: Στρογγύλεμα γωνιών 1">
            <a:extLst>
              <a:ext uri="{FF2B5EF4-FFF2-40B4-BE49-F238E27FC236}">
                <a16:creationId xmlns:a16="http://schemas.microsoft.com/office/drawing/2014/main" id="{4B8E8504-2448-638D-3178-7D346C4CA0A0}"/>
              </a:ext>
            </a:extLst>
          </p:cNvPr>
          <p:cNvSpPr/>
          <p:nvPr/>
        </p:nvSpPr>
        <p:spPr>
          <a:xfrm>
            <a:off x="4218283" y="2318657"/>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φτωχός</a:t>
            </a:r>
          </a:p>
        </p:txBody>
      </p:sp>
      <p:sp>
        <p:nvSpPr>
          <p:cNvPr id="3" name="Ορθογώνιο: Στρογγύλεμα γωνιών 2">
            <a:extLst>
              <a:ext uri="{FF2B5EF4-FFF2-40B4-BE49-F238E27FC236}">
                <a16:creationId xmlns:a16="http://schemas.microsoft.com/office/drawing/2014/main" id="{D83BA12D-2B0B-E8CF-C873-79FF9F129264}"/>
              </a:ext>
            </a:extLst>
          </p:cNvPr>
          <p:cNvSpPr/>
          <p:nvPr/>
        </p:nvSpPr>
        <p:spPr>
          <a:xfrm>
            <a:off x="8077200" y="2318657"/>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3200" b="1" dirty="0"/>
              <a:t>ορφανός/ορφανή</a:t>
            </a:r>
          </a:p>
        </p:txBody>
      </p:sp>
      <p:sp>
        <p:nvSpPr>
          <p:cNvPr id="6" name="Ορθογώνιο: Στρογγύλεμα γωνιών 5">
            <a:extLst>
              <a:ext uri="{FF2B5EF4-FFF2-40B4-BE49-F238E27FC236}">
                <a16:creationId xmlns:a16="http://schemas.microsoft.com/office/drawing/2014/main" id="{FCB22A6A-21F3-94BF-B460-293749F68A5F}"/>
              </a:ext>
            </a:extLst>
          </p:cNvPr>
          <p:cNvSpPr/>
          <p:nvPr/>
        </p:nvSpPr>
        <p:spPr>
          <a:xfrm>
            <a:off x="50415" y="5921829"/>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endParaRPr lang="el-GR" sz="1400" dirty="0"/>
          </a:p>
          <a:p>
            <a:pPr algn="ctr"/>
            <a:endParaRPr lang="el-GR" sz="1400" dirty="0"/>
          </a:p>
          <a:p>
            <a:pPr algn="ctr"/>
            <a:endParaRPr lang="el-GR" sz="1400" dirty="0"/>
          </a:p>
          <a:p>
            <a:pPr algn="ctr"/>
            <a:r>
              <a:rPr lang="el-GR" sz="2000" b="1" dirty="0"/>
              <a:t>πρόσφυγας</a:t>
            </a:r>
          </a:p>
          <a:p>
            <a:pPr algn="ctr"/>
            <a:r>
              <a:rPr lang="el-GR" sz="2000" b="1" dirty="0"/>
              <a:t>μετανάστης/μετανάστρια</a:t>
            </a:r>
          </a:p>
          <a:p>
            <a:pPr algn="ctr"/>
            <a:endParaRPr lang="el-GR" sz="4800" dirty="0"/>
          </a:p>
        </p:txBody>
      </p:sp>
      <p:sp>
        <p:nvSpPr>
          <p:cNvPr id="7" name="Ορθογώνιο: Στρογγύλεμα γωνιών 6">
            <a:extLst>
              <a:ext uri="{FF2B5EF4-FFF2-40B4-BE49-F238E27FC236}">
                <a16:creationId xmlns:a16="http://schemas.microsoft.com/office/drawing/2014/main" id="{B84EB925-A8A9-4C3C-574A-77B06947078F}"/>
              </a:ext>
            </a:extLst>
          </p:cNvPr>
          <p:cNvSpPr/>
          <p:nvPr/>
        </p:nvSpPr>
        <p:spPr>
          <a:xfrm>
            <a:off x="4321766" y="5921829"/>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ξένος</a:t>
            </a:r>
          </a:p>
        </p:txBody>
      </p:sp>
      <p:sp>
        <p:nvSpPr>
          <p:cNvPr id="8" name="Ορθογώνιο: Στρογγύλεμα γωνιών 7">
            <a:extLst>
              <a:ext uri="{FF2B5EF4-FFF2-40B4-BE49-F238E27FC236}">
                <a16:creationId xmlns:a16="http://schemas.microsoft.com/office/drawing/2014/main" id="{E6555A7D-2FFD-6117-135E-E5E559820892}"/>
              </a:ext>
            </a:extLst>
          </p:cNvPr>
          <p:cNvSpPr/>
          <p:nvPr/>
        </p:nvSpPr>
        <p:spPr>
          <a:xfrm>
            <a:off x="8229602" y="5921829"/>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ξένη</a:t>
            </a:r>
          </a:p>
        </p:txBody>
      </p:sp>
      <p:pic>
        <p:nvPicPr>
          <p:cNvPr id="1026" name="Picture 2" descr="πλούσιος Στοκ Εικονογραφήσεις, Vectors, &amp; Clipart ...">
            <a:extLst>
              <a:ext uri="{FF2B5EF4-FFF2-40B4-BE49-F238E27FC236}">
                <a16:creationId xmlns:a16="http://schemas.microsoft.com/office/drawing/2014/main" id="{D2E6333C-0536-98F5-C461-8322B62C4D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6864" y="225877"/>
            <a:ext cx="1782536" cy="20029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Άστεγος αλήτης φτωχός άνθρωπος ενηλίκων επαιτούν χρήματα και χρειάζεστε  βοήθεια απομονωθεί καρτούν εικονογράφηση φορέα σχεδιασμού κοινωνικό  πρόβλημα ...">
            <a:extLst>
              <a:ext uri="{FF2B5EF4-FFF2-40B4-BE49-F238E27FC236}">
                <a16:creationId xmlns:a16="http://schemas.microsoft.com/office/drawing/2014/main" id="{3FCDA49D-522B-DED1-7733-661FA426E7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0521" y="228599"/>
            <a:ext cx="1782536" cy="200297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Ορισμός και σημασία του &quot;Orphelin&quot; στα γαλλικά | Εικονολεξικό">
            <a:extLst>
              <a:ext uri="{FF2B5EF4-FFF2-40B4-BE49-F238E27FC236}">
                <a16:creationId xmlns:a16="http://schemas.microsoft.com/office/drawing/2014/main" id="{4BAFC818-0216-A68B-0CD2-763B61E72A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73717" y="182907"/>
            <a:ext cx="2390775" cy="19145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πρόσφυγες Στοκ Εικονογραφήσεις, Vectors, &amp; Clipart – (7,786 Στοκ  Εικονογραφήσεις)">
            <a:extLst>
              <a:ext uri="{FF2B5EF4-FFF2-40B4-BE49-F238E27FC236}">
                <a16:creationId xmlns:a16="http://schemas.microsoft.com/office/drawing/2014/main" id="{E44C3E3A-BACB-E987-9469-C6889FEF83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183" y="3240078"/>
            <a:ext cx="3429000" cy="246790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Κινεζική κινούμενα σχέδια παιδιά Διάνυσμα από ©sararoom 92911428">
            <a:extLst>
              <a:ext uri="{FF2B5EF4-FFF2-40B4-BE49-F238E27FC236}">
                <a16:creationId xmlns:a16="http://schemas.microsoft.com/office/drawing/2014/main" id="{93C790E4-E655-CE2C-62B0-6D2F033C3BE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87717" y="3707729"/>
            <a:ext cx="2286000" cy="200025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Ένα μαύρο παιδί καρτούν σκέφτεται και βρίσκει μια ιδέα Διανυσματική  απεικόνιση - εικονογραφία από ηθοποιών, ευτυχής: 204265575">
            <a:extLst>
              <a:ext uri="{FF2B5EF4-FFF2-40B4-BE49-F238E27FC236}">
                <a16:creationId xmlns:a16="http://schemas.microsoft.com/office/drawing/2014/main" id="{900D6CCA-1E75-BCD3-322D-4658E3CD8421}"/>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42346"/>
          <a:stretch>
            <a:fillRect/>
          </a:stretch>
        </p:blipFill>
        <p:spPr bwMode="auto">
          <a:xfrm>
            <a:off x="4422184" y="3671779"/>
            <a:ext cx="1235597"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Africa cartoon Images - Free Download on Freepik">
            <a:extLst>
              <a:ext uri="{FF2B5EF4-FFF2-40B4-BE49-F238E27FC236}">
                <a16:creationId xmlns:a16="http://schemas.microsoft.com/office/drawing/2014/main" id="{5372E9C5-5A97-C3C7-270B-47C99B5F7F4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03971" y="3671779"/>
            <a:ext cx="1638300" cy="193357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4" descr="Poland cartoon Images - Free Download on Freepik">
            <a:extLst>
              <a:ext uri="{FF2B5EF4-FFF2-40B4-BE49-F238E27FC236}">
                <a16:creationId xmlns:a16="http://schemas.microsoft.com/office/drawing/2014/main" id="{840679A0-830B-17C9-D237-2DD2D3C104EE}"/>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r="48222"/>
          <a:stretch>
            <a:fillRect/>
          </a:stretch>
        </p:blipFill>
        <p:spPr bwMode="auto">
          <a:xfrm>
            <a:off x="8465003" y="3671779"/>
            <a:ext cx="1168854" cy="2028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702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Ωρολόγιο πρόγραμμα διδασκαλίας – ΓΥΜΝΑΣΙΟ ΑΝΩΓΕΙΩΝ">
            <a:extLst>
              <a:ext uri="{FF2B5EF4-FFF2-40B4-BE49-F238E27FC236}">
                <a16:creationId xmlns:a16="http://schemas.microsoft.com/office/drawing/2014/main" id="{9ED78206-0221-49EF-99E6-95D4A9D67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9830" y="1821656"/>
            <a:ext cx="4452342" cy="3214688"/>
          </a:xfrm>
          <a:prstGeom prst="rect">
            <a:avLst/>
          </a:prstGeom>
          <a:noFill/>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B02FD06D-0D90-443E-B354-79DD5A59A293}"/>
              </a:ext>
            </a:extLst>
          </p:cNvPr>
          <p:cNvSpPr/>
          <p:nvPr/>
        </p:nvSpPr>
        <p:spPr>
          <a:xfrm>
            <a:off x="3465131" y="1819441"/>
            <a:ext cx="1897774" cy="727184"/>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4" name="Φυσαλίδα σκέψης: Σύννεφο 3">
            <a:extLst>
              <a:ext uri="{FF2B5EF4-FFF2-40B4-BE49-F238E27FC236}">
                <a16:creationId xmlns:a16="http://schemas.microsoft.com/office/drawing/2014/main" id="{F43435B4-73AC-4445-A196-E64B5D878452}"/>
              </a:ext>
            </a:extLst>
          </p:cNvPr>
          <p:cNvSpPr/>
          <p:nvPr/>
        </p:nvSpPr>
        <p:spPr>
          <a:xfrm>
            <a:off x="6033925" y="1597738"/>
            <a:ext cx="1897774" cy="727184"/>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5" name="Φυσαλίδα σκέψης: Σύννεφο 4">
            <a:extLst>
              <a:ext uri="{FF2B5EF4-FFF2-40B4-BE49-F238E27FC236}">
                <a16:creationId xmlns:a16="http://schemas.microsoft.com/office/drawing/2014/main" id="{D1074594-855D-48FE-991D-A3E7F1F6D10B}"/>
              </a:ext>
            </a:extLst>
          </p:cNvPr>
          <p:cNvSpPr/>
          <p:nvPr/>
        </p:nvSpPr>
        <p:spPr>
          <a:xfrm>
            <a:off x="3107451" y="3584194"/>
            <a:ext cx="1897774" cy="727184"/>
          </a:xfrm>
          <a:prstGeom prst="cloud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6" name="Φυσαλίδα σκέψης: Σύννεφο 5">
            <a:extLst>
              <a:ext uri="{FF2B5EF4-FFF2-40B4-BE49-F238E27FC236}">
                <a16:creationId xmlns:a16="http://schemas.microsoft.com/office/drawing/2014/main" id="{68B562CF-20CB-4B65-BF81-08EBC09E257A}"/>
              </a:ext>
            </a:extLst>
          </p:cNvPr>
          <p:cNvSpPr/>
          <p:nvPr/>
        </p:nvSpPr>
        <p:spPr>
          <a:xfrm>
            <a:off x="5235795" y="4309161"/>
            <a:ext cx="1897774" cy="727184"/>
          </a:xfrm>
          <a:prstGeom prst="cloud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7" name="Φυσαλίδα σκέψης: Σύννεφο 6">
            <a:extLst>
              <a:ext uri="{FF2B5EF4-FFF2-40B4-BE49-F238E27FC236}">
                <a16:creationId xmlns:a16="http://schemas.microsoft.com/office/drawing/2014/main" id="{5E46111C-B0A5-4C23-A629-B4B88E3E5CDA}"/>
              </a:ext>
            </a:extLst>
          </p:cNvPr>
          <p:cNvSpPr/>
          <p:nvPr/>
        </p:nvSpPr>
        <p:spPr>
          <a:xfrm>
            <a:off x="7488294" y="3371359"/>
            <a:ext cx="1897774" cy="727184"/>
          </a:xfrm>
          <a:prstGeom prst="cloud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Tree>
    <p:extLst>
      <p:ext uri="{BB962C8B-B14F-4D97-AF65-F5344CB8AC3E}">
        <p14:creationId xmlns:p14="http://schemas.microsoft.com/office/powerpoint/2010/main" val="2903869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πινακίδα Στοκ Εικονογραφήσεις, Vectors, &amp; Clipart – (255,426 ...">
            <a:extLst>
              <a:ext uri="{FF2B5EF4-FFF2-40B4-BE49-F238E27FC236}">
                <a16:creationId xmlns:a16="http://schemas.microsoft.com/office/drawing/2014/main" id="{26378457-6B72-1E65-55B9-E563329FB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676" y="1160748"/>
            <a:ext cx="5832648" cy="421246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F0AC93A7-BAFA-A153-DB01-0A405CA16016}"/>
              </a:ext>
            </a:extLst>
          </p:cNvPr>
          <p:cNvSpPr/>
          <p:nvPr/>
        </p:nvSpPr>
        <p:spPr>
          <a:xfrm>
            <a:off x="3881754" y="2672916"/>
            <a:ext cx="3348372" cy="64807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00" dirty="0"/>
              <a:t>www.e-charalambous.com</a:t>
            </a:r>
            <a:endParaRPr lang="el-CY" sz="2100" dirty="0"/>
          </a:p>
        </p:txBody>
      </p:sp>
    </p:spTree>
    <p:extLst>
      <p:ext uri="{BB962C8B-B14F-4D97-AF65-F5344CB8AC3E}">
        <p14:creationId xmlns:p14="http://schemas.microsoft.com/office/powerpoint/2010/main" val="1345210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l-GR" sz="6600" dirty="0"/>
              <a:t>Σήμερα είναι ______, __ Φεβρουαρίου 2026 (__/02/2026).Τώρα είμαστε στον χειμώνα.</a:t>
            </a:r>
            <a:endParaRPr lang="en-US" sz="6600" dirty="0"/>
          </a:p>
        </p:txBody>
      </p:sp>
    </p:spTree>
    <p:extLst>
      <p:ext uri="{BB962C8B-B14F-4D97-AF65-F5344CB8AC3E}">
        <p14:creationId xmlns:p14="http://schemas.microsoft.com/office/powerpoint/2010/main" val="269781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Γυναίκα δάσκαλος κινουμένων σχεδίων Εικονογράφηση από ©HitToon #2583991">
            <a:extLst>
              <a:ext uri="{FF2B5EF4-FFF2-40B4-BE49-F238E27FC236}">
                <a16:creationId xmlns:a16="http://schemas.microsoft.com/office/drawing/2014/main" id="{D77CBFAC-D679-AB8B-D8F0-2D7F587B97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1084" y="432367"/>
            <a:ext cx="7035573" cy="599326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2936AA41-AC51-43B5-6534-8C24580538F0}"/>
              </a:ext>
            </a:extLst>
          </p:cNvPr>
          <p:cNvSpPr/>
          <p:nvPr/>
        </p:nvSpPr>
        <p:spPr>
          <a:xfrm>
            <a:off x="4539342" y="1284514"/>
            <a:ext cx="3766457" cy="1665515"/>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Κατανόηση  Προφορικού Λόγου</a:t>
            </a:r>
          </a:p>
        </p:txBody>
      </p:sp>
    </p:spTree>
    <p:extLst>
      <p:ext uri="{BB962C8B-B14F-4D97-AF65-F5344CB8AC3E}">
        <p14:creationId xmlns:p14="http://schemas.microsoft.com/office/powerpoint/2010/main" val="646341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06AC96-8206-FB2D-A47F-FC415327D530}"/>
              </a:ext>
            </a:extLst>
          </p:cNvPr>
          <p:cNvSpPr>
            <a:spLocks noGrp="1"/>
          </p:cNvSpPr>
          <p:nvPr>
            <p:ph type="title"/>
          </p:nvPr>
        </p:nvSpPr>
        <p:spPr/>
        <p:txBody>
          <a:bodyPr/>
          <a:lstStyle/>
          <a:p>
            <a:r>
              <a:rPr lang="el-GR" b="1" dirty="0"/>
              <a:t>Η ιστορία ενός παιδιού πρόσφυγα</a:t>
            </a:r>
            <a:endParaRPr lang="el-GR" dirty="0"/>
          </a:p>
        </p:txBody>
      </p:sp>
      <p:pic>
        <p:nvPicPr>
          <p:cNvPr id="6" name="Ηλεκτρονικά πολυμέσα 5" title="«Ειρήνη» - Η ιστορία ενός παιδιού πρόσφυγα">
            <a:hlinkClick r:id="" action="ppaction://media"/>
            <a:extLst>
              <a:ext uri="{FF2B5EF4-FFF2-40B4-BE49-F238E27FC236}">
                <a16:creationId xmlns:a16="http://schemas.microsoft.com/office/drawing/2014/main" id="{DCC6B290-CE4A-BFCE-B395-89DDB8450EAD}"/>
              </a:ext>
            </a:extLst>
          </p:cNvPr>
          <p:cNvPicPr>
            <a:picLocks noGrp="1" noRot="1" noChangeAspect="1"/>
          </p:cNvPicPr>
          <p:nvPr>
            <p:ph idx="1"/>
            <a:videoFile r:link="rId1"/>
          </p:nvPr>
        </p:nvPicPr>
        <p:blipFill>
          <a:blip r:embed="rId3"/>
          <a:stretch>
            <a:fillRect/>
          </a:stretch>
        </p:blipFill>
        <p:spPr>
          <a:xfrm>
            <a:off x="3194050" y="1825625"/>
            <a:ext cx="5802313" cy="4351338"/>
          </a:xfrm>
          <a:prstGeom prst="rect">
            <a:avLst/>
          </a:prstGeom>
        </p:spPr>
      </p:pic>
    </p:spTree>
    <p:extLst>
      <p:ext uri="{BB962C8B-B14F-4D97-AF65-F5344CB8AC3E}">
        <p14:creationId xmlns:p14="http://schemas.microsoft.com/office/powerpoint/2010/main" val="280515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Στρογγύλεμα γωνιών 1">
            <a:extLst>
              <a:ext uri="{FF2B5EF4-FFF2-40B4-BE49-F238E27FC236}">
                <a16:creationId xmlns:a16="http://schemas.microsoft.com/office/drawing/2014/main" id="{4F8F2769-DE28-3D9B-1CFB-639677AE28DF}"/>
              </a:ext>
            </a:extLst>
          </p:cNvPr>
          <p:cNvSpPr/>
          <p:nvPr/>
        </p:nvSpPr>
        <p:spPr>
          <a:xfrm>
            <a:off x="696685" y="190500"/>
            <a:ext cx="10798629" cy="6477000"/>
          </a:xfrm>
          <a:prstGeom prst="round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endParaRPr lang="el-GR" sz="4400" dirty="0"/>
          </a:p>
          <a:p>
            <a:r>
              <a:rPr lang="el-GR" sz="4400" dirty="0"/>
              <a:t>1.Η Ειρήνη αναγκάστηκε να  φύγει από το σπίτι  της  και τη χώρα της, είναι  _______.</a:t>
            </a:r>
          </a:p>
          <a:p>
            <a:r>
              <a:rPr lang="el-GR" sz="4400" dirty="0"/>
              <a:t>1.πλούσια      2. πρόσφυγας  3. ορφανή</a:t>
            </a:r>
          </a:p>
          <a:p>
            <a:endParaRPr lang="el-GR" sz="4400" dirty="0"/>
          </a:p>
          <a:p>
            <a:r>
              <a:rPr lang="el-GR" sz="4400" dirty="0"/>
              <a:t>2. Δεν με βοηθάνε, επειδή είμαι _____.</a:t>
            </a:r>
          </a:p>
          <a:p>
            <a:r>
              <a:rPr lang="el-GR" sz="4400" dirty="0"/>
              <a:t>1.φτωχή  2. πλούσια  3. ξένη</a:t>
            </a:r>
          </a:p>
          <a:p>
            <a:endParaRPr lang="el-GR" sz="4400" dirty="0"/>
          </a:p>
          <a:p>
            <a:r>
              <a:rPr lang="el-GR" sz="4400" dirty="0"/>
              <a:t>3.Η Ειρήνη δεν έχει γονείς, είναι  _____.</a:t>
            </a:r>
          </a:p>
          <a:p>
            <a:r>
              <a:rPr lang="el-GR" sz="4400" dirty="0"/>
              <a:t>1.πλούσια      2. πρόσφυγας  3. ορφανή</a:t>
            </a:r>
          </a:p>
          <a:p>
            <a:endParaRPr lang="el-GR" sz="4400" dirty="0"/>
          </a:p>
        </p:txBody>
      </p:sp>
    </p:spTree>
    <p:extLst>
      <p:ext uri="{BB962C8B-B14F-4D97-AF65-F5344CB8AC3E}">
        <p14:creationId xmlns:p14="http://schemas.microsoft.com/office/powerpoint/2010/main" val="4037198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CCFA3-057B-DB3D-0B92-6A3F586351D1}"/>
            </a:ext>
          </a:extLst>
        </p:cNvPr>
        <p:cNvGrpSpPr/>
        <p:nvPr/>
      </p:nvGrpSpPr>
      <p:grpSpPr>
        <a:xfrm>
          <a:off x="0" y="0"/>
          <a:ext cx="0" cy="0"/>
          <a:chOff x="0" y="0"/>
          <a:chExt cx="0" cy="0"/>
        </a:xfrm>
      </p:grpSpPr>
      <p:pic>
        <p:nvPicPr>
          <p:cNvPr id="2052" name="Picture 4" descr="Γυναίκα δάσκαλος κινουμένων σχεδίων Εικονογράφηση από ©HitToon #2583991">
            <a:extLst>
              <a:ext uri="{FF2B5EF4-FFF2-40B4-BE49-F238E27FC236}">
                <a16:creationId xmlns:a16="http://schemas.microsoft.com/office/drawing/2014/main" id="{C56E1158-D81E-6983-811C-9B393E58B8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1084" y="432367"/>
            <a:ext cx="7035573" cy="599326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2BE554EB-62FE-B698-77FB-C08487E7AE86}"/>
              </a:ext>
            </a:extLst>
          </p:cNvPr>
          <p:cNvSpPr/>
          <p:nvPr/>
        </p:nvSpPr>
        <p:spPr>
          <a:xfrm>
            <a:off x="4539342" y="1284514"/>
            <a:ext cx="3766457" cy="1665515"/>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Κατανόηση Γραπτού </a:t>
            </a:r>
          </a:p>
          <a:p>
            <a:pPr algn="ctr"/>
            <a:r>
              <a:rPr lang="el-GR" sz="3600" dirty="0">
                <a:solidFill>
                  <a:schemeClr val="tx1"/>
                </a:solidFill>
              </a:rPr>
              <a:t>Λόγου</a:t>
            </a:r>
          </a:p>
        </p:txBody>
      </p:sp>
    </p:spTree>
    <p:extLst>
      <p:ext uri="{BB962C8B-B14F-4D97-AF65-F5344CB8AC3E}">
        <p14:creationId xmlns:p14="http://schemas.microsoft.com/office/powerpoint/2010/main" val="3258908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94CF62-5556-9D7C-E51B-93F068B6D79A}"/>
              </a:ext>
            </a:extLst>
          </p:cNvPr>
          <p:cNvSpPr>
            <a:spLocks noGrp="1"/>
          </p:cNvSpPr>
          <p:nvPr>
            <p:ph type="title"/>
          </p:nvPr>
        </p:nvSpPr>
        <p:spPr>
          <a:ln w="57150">
            <a:solidFill>
              <a:schemeClr val="tx1"/>
            </a:solidFill>
          </a:ln>
        </p:spPr>
        <p:txBody>
          <a:bodyPr>
            <a:noAutofit/>
          </a:bodyPr>
          <a:lstStyle/>
          <a:p>
            <a:pPr algn="ctr"/>
            <a:br>
              <a:rPr lang="el-GR" sz="3200" b="1" dirty="0"/>
            </a:br>
            <a:r>
              <a:rPr lang="el-GR" sz="3200" b="1" dirty="0"/>
              <a:t>Προσφυγόπουλο αρίστευσε στο σχολείο :</a:t>
            </a:r>
            <a:br>
              <a:rPr lang="el-GR" sz="3200" b="1" dirty="0"/>
            </a:br>
            <a:r>
              <a:rPr lang="el-GR" sz="3200" b="1" dirty="0"/>
              <a:t>Η </a:t>
            </a:r>
            <a:r>
              <a:rPr lang="el-GR" sz="3200" b="1" dirty="0" err="1"/>
              <a:t>Αρεζού</a:t>
            </a:r>
            <a:r>
              <a:rPr lang="el-GR" sz="3200" b="1" dirty="0"/>
              <a:t> από το Αφγανιστάν</a:t>
            </a:r>
            <a:br>
              <a:rPr lang="el-GR" sz="3200" b="1" dirty="0"/>
            </a:br>
            <a:endParaRPr lang="el-GR" sz="3200" dirty="0"/>
          </a:p>
        </p:txBody>
      </p:sp>
      <p:sp>
        <p:nvSpPr>
          <p:cNvPr id="3" name="Θέση περιεχομένου 2">
            <a:extLst>
              <a:ext uri="{FF2B5EF4-FFF2-40B4-BE49-F238E27FC236}">
                <a16:creationId xmlns:a16="http://schemas.microsoft.com/office/drawing/2014/main" id="{C46E513E-5197-6F33-05E5-1F2BF71F97FF}"/>
              </a:ext>
            </a:extLst>
          </p:cNvPr>
          <p:cNvSpPr>
            <a:spLocks noGrp="1"/>
          </p:cNvSpPr>
          <p:nvPr>
            <p:ph idx="1"/>
          </p:nvPr>
        </p:nvSpPr>
        <p:spPr>
          <a:xfrm>
            <a:off x="838200" y="1834928"/>
            <a:ext cx="6259286" cy="4855607"/>
          </a:xfrm>
          <a:ln w="57150">
            <a:solidFill>
              <a:schemeClr val="tx1"/>
            </a:solidFill>
          </a:ln>
        </p:spPr>
        <p:txBody>
          <a:bodyPr>
            <a:normAutofit/>
          </a:bodyPr>
          <a:lstStyle/>
          <a:p>
            <a:pPr marL="0" indent="0">
              <a:buNone/>
            </a:pPr>
            <a:r>
              <a:rPr lang="el-GR" dirty="0"/>
              <a:t>[…]η </a:t>
            </a:r>
            <a:r>
              <a:rPr lang="el-GR" dirty="0" err="1"/>
              <a:t>Αρεζού</a:t>
            </a:r>
            <a:r>
              <a:rPr lang="el-GR" dirty="0"/>
              <a:t>, 11 ετών, έφτασε στη Μυτιλήνη με την οικογένειά της τον Ιανουάριο του 2019, και έμεινε για πολλούς μήνες στο ΚΥΤ </a:t>
            </a:r>
            <a:r>
              <a:rPr lang="el-GR" dirty="0" err="1"/>
              <a:t>Μόριας</a:t>
            </a:r>
            <a:r>
              <a:rPr lang="el-GR" dirty="0"/>
              <a:t>. Μετά από πολλά εμπόδια, κατάφερε να εγγραφεί στο σχολείο και σήμερα ολοκληρώνει την ΣΤ' Δημοτικού, με τη δασκάλα της να έχει εκφράσει πολλές φορές μέσα στη χρονιά το πόσο καλή μαθήτρια υπήρξε. </a:t>
            </a:r>
          </a:p>
          <a:p>
            <a:pPr marL="0" indent="0">
              <a:buNone/>
            </a:pPr>
            <a:r>
              <a:rPr lang="el-GR" dirty="0"/>
              <a:t>Εφημερίδα </a:t>
            </a:r>
            <a:r>
              <a:rPr lang="el-GR" i="1" dirty="0"/>
              <a:t>ΤΟ  ΕΘΝΟΣ</a:t>
            </a:r>
            <a:r>
              <a:rPr lang="el-GR" dirty="0"/>
              <a:t>, 26 Ιουνίου 2020.</a:t>
            </a:r>
          </a:p>
        </p:txBody>
      </p:sp>
      <p:pic>
        <p:nvPicPr>
          <p:cNvPr id="4098" name="Picture 2" descr="Αρεζού/stonisi.gr">
            <a:extLst>
              <a:ext uri="{FF2B5EF4-FFF2-40B4-BE49-F238E27FC236}">
                <a16:creationId xmlns:a16="http://schemas.microsoft.com/office/drawing/2014/main" id="{B11C74FF-2029-4230-C9E3-DC1DA517EA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8486" y="1825625"/>
            <a:ext cx="2046514" cy="213677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4100" name="Picture 4" descr="Δεν συγκρίνεται με το ΚΥΤ Μόριας…» | Η ΚΑΘΗΜΕΡΙΝΗ">
            <a:extLst>
              <a:ext uri="{FF2B5EF4-FFF2-40B4-BE49-F238E27FC236}">
                <a16:creationId xmlns:a16="http://schemas.microsoft.com/office/drawing/2014/main" id="{02B04FF7-FC3C-3155-B3F9-3F74FCAE38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8486" y="4176714"/>
            <a:ext cx="2046514" cy="2000249"/>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4BD7EEA-3AFA-B706-3D11-96D65955FBFE}"/>
              </a:ext>
            </a:extLst>
          </p:cNvPr>
          <p:cNvSpPr txBox="1"/>
          <p:nvPr/>
        </p:nvSpPr>
        <p:spPr>
          <a:xfrm>
            <a:off x="7647214" y="6321204"/>
            <a:ext cx="1709057" cy="369332"/>
          </a:xfrm>
          <a:prstGeom prst="rect">
            <a:avLst/>
          </a:prstGeom>
          <a:noFill/>
          <a:ln w="57150">
            <a:solidFill>
              <a:schemeClr val="tx1"/>
            </a:solidFill>
          </a:ln>
        </p:spPr>
        <p:txBody>
          <a:bodyPr wrap="square">
            <a:spAutoFit/>
          </a:bodyPr>
          <a:lstStyle/>
          <a:p>
            <a:r>
              <a:rPr lang="el-GR" b="1" dirty="0"/>
              <a:t>ΚΥΤ </a:t>
            </a:r>
            <a:r>
              <a:rPr lang="el-GR" b="1" dirty="0" err="1"/>
              <a:t>Μόριας</a:t>
            </a:r>
            <a:endParaRPr lang="el-GR" b="1" dirty="0"/>
          </a:p>
        </p:txBody>
      </p:sp>
      <p:pic>
        <p:nvPicPr>
          <p:cNvPr id="4102" name="Picture 6">
            <a:extLst>
              <a:ext uri="{FF2B5EF4-FFF2-40B4-BE49-F238E27FC236}">
                <a16:creationId xmlns:a16="http://schemas.microsoft.com/office/drawing/2014/main" id="{3F8D30E2-D6A8-4E2E-1519-219D8F1792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88285" y="1825625"/>
            <a:ext cx="2286000" cy="213677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6" name="Picture 6" descr="Στον πάγο 10.000 αιτήσεις Σύρων αιτητών ασύλου-Στα σκαριά διάσκεψη για τη  Συρία στην Κύπρο | Offsite">
            <a:extLst>
              <a:ext uri="{FF2B5EF4-FFF2-40B4-BE49-F238E27FC236}">
                <a16:creationId xmlns:a16="http://schemas.microsoft.com/office/drawing/2014/main" id="{E5B78E2F-F90E-9350-D8C1-3C6FA7F8474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88285" y="4186017"/>
            <a:ext cx="2286000" cy="2000250"/>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8BC2072-28E4-18F9-B0BF-3D6188B5F8BE}"/>
              </a:ext>
            </a:extLst>
          </p:cNvPr>
          <p:cNvSpPr txBox="1"/>
          <p:nvPr/>
        </p:nvSpPr>
        <p:spPr>
          <a:xfrm>
            <a:off x="9808028" y="6321204"/>
            <a:ext cx="2046514" cy="461665"/>
          </a:xfrm>
          <a:prstGeom prst="rect">
            <a:avLst/>
          </a:prstGeom>
          <a:noFill/>
          <a:ln w="57150">
            <a:solidFill>
              <a:schemeClr val="tx1"/>
            </a:solidFill>
          </a:ln>
        </p:spPr>
        <p:txBody>
          <a:bodyPr wrap="square">
            <a:spAutoFit/>
          </a:bodyPr>
          <a:lstStyle/>
          <a:p>
            <a:r>
              <a:rPr lang="el-GR" sz="1200" b="1" i="0" dirty="0">
                <a:effectLst/>
                <a:latin typeface="Arial" panose="020B0604020202020204" pitchFamily="34" charset="0"/>
              </a:rPr>
              <a:t>Κέντρου Πρώτης Υποδοχής </a:t>
            </a:r>
            <a:r>
              <a:rPr lang="el-GR" sz="1200" b="1" dirty="0">
                <a:latin typeface="Arial" panose="020B0604020202020204" pitchFamily="34" charset="0"/>
              </a:rPr>
              <a:t> </a:t>
            </a:r>
            <a:r>
              <a:rPr lang="el-GR" sz="1200" b="1" i="0" dirty="0">
                <a:effectLst/>
                <a:latin typeface="Arial" panose="020B0604020202020204" pitchFamily="34" charset="0"/>
              </a:rPr>
              <a:t>«Πουρνάρα</a:t>
            </a:r>
            <a:r>
              <a:rPr lang="el-GR" sz="1200" b="0" i="0" dirty="0">
                <a:effectLst/>
                <a:latin typeface="Arial" panose="020B0604020202020204" pitchFamily="34" charset="0"/>
              </a:rPr>
              <a:t>»</a:t>
            </a:r>
            <a:endParaRPr lang="el-GR" sz="1200" dirty="0"/>
          </a:p>
        </p:txBody>
      </p:sp>
    </p:spTree>
    <p:extLst>
      <p:ext uri="{BB962C8B-B14F-4D97-AF65-F5344CB8AC3E}">
        <p14:creationId xmlns:p14="http://schemas.microsoft.com/office/powerpoint/2010/main" val="3868903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A8913-47E1-2865-7337-254ADD7AF7E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F6394D08-1674-64A1-DAA1-83CA7DB75A46}"/>
              </a:ext>
            </a:extLst>
          </p:cNvPr>
          <p:cNvSpPr>
            <a:spLocks noGrp="1"/>
          </p:cNvSpPr>
          <p:nvPr>
            <p:ph type="title"/>
          </p:nvPr>
        </p:nvSpPr>
        <p:spPr>
          <a:xfrm>
            <a:off x="1099457" y="285748"/>
            <a:ext cx="10515600" cy="1325563"/>
          </a:xfrm>
          <a:ln w="57150">
            <a:solidFill>
              <a:schemeClr val="tx1"/>
            </a:solidFill>
          </a:ln>
        </p:spPr>
        <p:txBody>
          <a:bodyPr>
            <a:noAutofit/>
          </a:bodyPr>
          <a:lstStyle/>
          <a:p>
            <a:pPr algn="ctr"/>
            <a:br>
              <a:rPr lang="el-GR" sz="3200" b="1" dirty="0"/>
            </a:br>
            <a:r>
              <a:rPr lang="el-GR" sz="3200" b="1" dirty="0"/>
              <a:t>Προσφυγόπουλο αρίστευσε στο σχολείο :</a:t>
            </a:r>
            <a:br>
              <a:rPr lang="el-GR" sz="3200" b="1" dirty="0"/>
            </a:br>
            <a:r>
              <a:rPr lang="el-GR" sz="3200" b="1" dirty="0"/>
              <a:t>Η </a:t>
            </a:r>
            <a:r>
              <a:rPr lang="el-GR" sz="3200" b="1" dirty="0" err="1"/>
              <a:t>Αρεζού</a:t>
            </a:r>
            <a:r>
              <a:rPr lang="el-GR" sz="3200" b="1" dirty="0"/>
              <a:t> από το Αφγανιστάν</a:t>
            </a:r>
            <a:br>
              <a:rPr lang="el-GR" sz="3200" b="1" dirty="0"/>
            </a:br>
            <a:endParaRPr lang="el-GR" sz="3200" dirty="0"/>
          </a:p>
        </p:txBody>
      </p:sp>
      <p:sp>
        <p:nvSpPr>
          <p:cNvPr id="3" name="Θέση περιεχομένου 2">
            <a:extLst>
              <a:ext uri="{FF2B5EF4-FFF2-40B4-BE49-F238E27FC236}">
                <a16:creationId xmlns:a16="http://schemas.microsoft.com/office/drawing/2014/main" id="{0A39F34A-070B-2011-F71B-664052F87320}"/>
              </a:ext>
            </a:extLst>
          </p:cNvPr>
          <p:cNvSpPr>
            <a:spLocks noGrp="1"/>
          </p:cNvSpPr>
          <p:nvPr>
            <p:ph idx="1"/>
          </p:nvPr>
        </p:nvSpPr>
        <p:spPr>
          <a:xfrm>
            <a:off x="838200" y="1834928"/>
            <a:ext cx="6259286" cy="4855607"/>
          </a:xfrm>
          <a:ln w="57150">
            <a:solidFill>
              <a:schemeClr val="tx1"/>
            </a:solidFill>
          </a:ln>
        </p:spPr>
        <p:txBody>
          <a:bodyPr>
            <a:normAutofit/>
          </a:bodyPr>
          <a:lstStyle/>
          <a:p>
            <a:pPr marL="0" indent="0">
              <a:buNone/>
            </a:pPr>
            <a:r>
              <a:rPr lang="el-GR" dirty="0"/>
              <a:t>[…]η </a:t>
            </a:r>
            <a:r>
              <a:rPr lang="el-GR" dirty="0" err="1"/>
              <a:t>Αρεζού</a:t>
            </a:r>
            <a:r>
              <a:rPr lang="el-GR" dirty="0"/>
              <a:t>, 11 ετών, έφτασε στη Μυτιλήνη με την οικογένειά της τον Ιανουάριο του 2019, και έμεινε για πολλούς μήνες στο ΚΥΤ </a:t>
            </a:r>
            <a:r>
              <a:rPr lang="el-GR" dirty="0" err="1"/>
              <a:t>Μόριας</a:t>
            </a:r>
            <a:r>
              <a:rPr lang="el-GR" dirty="0"/>
              <a:t>. Μετά από πολλά εμπόδια, κατάφερε να εγγραφεί στο σχολείο και σήμερα ολοκληρώνει την ΣΤ' Δημοτικού, με τη δασκάλα της να έχει εκφράσει πολλές φορές μέσα στη χρονιά το πόσο καλή μαθήτρια υπήρξε. </a:t>
            </a:r>
          </a:p>
          <a:p>
            <a:pPr marL="0" indent="0">
              <a:buNone/>
            </a:pPr>
            <a:r>
              <a:rPr lang="el-GR" dirty="0"/>
              <a:t>Εφημερίδα </a:t>
            </a:r>
            <a:r>
              <a:rPr lang="el-GR" i="1" dirty="0"/>
              <a:t>ΤΟ  ΕΘΝΟΣ</a:t>
            </a:r>
            <a:r>
              <a:rPr lang="el-GR" dirty="0"/>
              <a:t>, 26 Ιουνίου 2020.</a:t>
            </a:r>
          </a:p>
        </p:txBody>
      </p:sp>
      <p:pic>
        <p:nvPicPr>
          <p:cNvPr id="4098" name="Picture 2" descr="Αρεζού/stonisi.gr">
            <a:extLst>
              <a:ext uri="{FF2B5EF4-FFF2-40B4-BE49-F238E27FC236}">
                <a16:creationId xmlns:a16="http://schemas.microsoft.com/office/drawing/2014/main" id="{EDBDA7B9-C335-D375-434F-21B517E3D4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8486" y="1825625"/>
            <a:ext cx="2046514" cy="213677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4100" name="Picture 4" descr="Δεν συγκρίνεται με το ΚΥΤ Μόριας…» | Η ΚΑΘΗΜΕΡΙΝΗ">
            <a:extLst>
              <a:ext uri="{FF2B5EF4-FFF2-40B4-BE49-F238E27FC236}">
                <a16:creationId xmlns:a16="http://schemas.microsoft.com/office/drawing/2014/main" id="{D910EC7D-2E88-8A72-FD2E-A892343F23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8486" y="4176714"/>
            <a:ext cx="2046514" cy="2000249"/>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AAFB61E-6321-2EA5-2AD9-8D7CD4A08E89}"/>
              </a:ext>
            </a:extLst>
          </p:cNvPr>
          <p:cNvSpPr txBox="1"/>
          <p:nvPr/>
        </p:nvSpPr>
        <p:spPr>
          <a:xfrm>
            <a:off x="7647214" y="6321204"/>
            <a:ext cx="1709057" cy="369332"/>
          </a:xfrm>
          <a:prstGeom prst="rect">
            <a:avLst/>
          </a:prstGeom>
          <a:noFill/>
          <a:ln w="57150">
            <a:solidFill>
              <a:schemeClr val="tx1"/>
            </a:solidFill>
          </a:ln>
        </p:spPr>
        <p:txBody>
          <a:bodyPr wrap="square">
            <a:spAutoFit/>
          </a:bodyPr>
          <a:lstStyle/>
          <a:p>
            <a:r>
              <a:rPr lang="el-GR" b="1" dirty="0"/>
              <a:t>ΚΥΤ </a:t>
            </a:r>
            <a:r>
              <a:rPr lang="el-GR" b="1" dirty="0" err="1"/>
              <a:t>Μόριας</a:t>
            </a:r>
            <a:endParaRPr lang="el-GR" b="1" dirty="0"/>
          </a:p>
        </p:txBody>
      </p:sp>
      <p:pic>
        <p:nvPicPr>
          <p:cNvPr id="4102" name="Picture 6">
            <a:extLst>
              <a:ext uri="{FF2B5EF4-FFF2-40B4-BE49-F238E27FC236}">
                <a16:creationId xmlns:a16="http://schemas.microsoft.com/office/drawing/2014/main" id="{01F62718-A38A-A8D4-71AA-5B632B7D178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88285" y="1825625"/>
            <a:ext cx="2286000" cy="213677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6" name="Picture 6" descr="Στον πάγο 10.000 αιτήσεις Σύρων αιτητών ασύλου-Στα σκαριά διάσκεψη για τη  Συρία στην Κύπρο | Offsite">
            <a:extLst>
              <a:ext uri="{FF2B5EF4-FFF2-40B4-BE49-F238E27FC236}">
                <a16:creationId xmlns:a16="http://schemas.microsoft.com/office/drawing/2014/main" id="{FFBED8BC-AF83-7598-1573-09C55867F88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88285" y="4186017"/>
            <a:ext cx="2286000" cy="2000250"/>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99DD8AF-DC78-C945-25AE-2D48BE6A628D}"/>
              </a:ext>
            </a:extLst>
          </p:cNvPr>
          <p:cNvSpPr txBox="1"/>
          <p:nvPr/>
        </p:nvSpPr>
        <p:spPr>
          <a:xfrm>
            <a:off x="9808028" y="6321204"/>
            <a:ext cx="2046514" cy="461665"/>
          </a:xfrm>
          <a:prstGeom prst="rect">
            <a:avLst/>
          </a:prstGeom>
          <a:noFill/>
          <a:ln w="57150">
            <a:solidFill>
              <a:schemeClr val="tx1"/>
            </a:solidFill>
          </a:ln>
        </p:spPr>
        <p:txBody>
          <a:bodyPr wrap="square">
            <a:spAutoFit/>
          </a:bodyPr>
          <a:lstStyle/>
          <a:p>
            <a:r>
              <a:rPr lang="el-GR" sz="1200" b="1" i="0" dirty="0">
                <a:effectLst/>
                <a:latin typeface="Arial" panose="020B0604020202020204" pitchFamily="34" charset="0"/>
              </a:rPr>
              <a:t>Κέντρου Πρώτης Υποδοχής </a:t>
            </a:r>
            <a:r>
              <a:rPr lang="el-GR" sz="1200" b="1" dirty="0">
                <a:latin typeface="Arial" panose="020B0604020202020204" pitchFamily="34" charset="0"/>
              </a:rPr>
              <a:t> </a:t>
            </a:r>
            <a:r>
              <a:rPr lang="el-GR" sz="1200" b="1" i="0" dirty="0">
                <a:effectLst/>
                <a:latin typeface="Arial" panose="020B0604020202020204" pitchFamily="34" charset="0"/>
              </a:rPr>
              <a:t>«Πουρνάρα</a:t>
            </a:r>
            <a:r>
              <a:rPr lang="el-GR" sz="1200" b="0" i="0" dirty="0">
                <a:effectLst/>
                <a:latin typeface="Arial" panose="020B0604020202020204" pitchFamily="34" charset="0"/>
              </a:rPr>
              <a:t>»</a:t>
            </a:r>
            <a:endParaRPr lang="el-GR" sz="1200" dirty="0"/>
          </a:p>
        </p:txBody>
      </p:sp>
      <p:sp>
        <p:nvSpPr>
          <p:cNvPr id="4" name="Θέση περιεχομένου 2">
            <a:extLst>
              <a:ext uri="{FF2B5EF4-FFF2-40B4-BE49-F238E27FC236}">
                <a16:creationId xmlns:a16="http://schemas.microsoft.com/office/drawing/2014/main" id="{7E5B621A-E697-7F2D-5C8D-607C5886E200}"/>
              </a:ext>
            </a:extLst>
          </p:cNvPr>
          <p:cNvSpPr txBox="1">
            <a:spLocks/>
          </p:cNvSpPr>
          <p:nvPr/>
        </p:nvSpPr>
        <p:spPr>
          <a:xfrm>
            <a:off x="7271657" y="1748910"/>
            <a:ext cx="4833257" cy="5033959"/>
          </a:xfrm>
          <a:prstGeom prst="rect">
            <a:avLst/>
          </a:prstGeom>
          <a:solidFill>
            <a:schemeClr val="bg2"/>
          </a:solidFill>
          <a:ln w="571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l-GR" dirty="0"/>
          </a:p>
          <a:p>
            <a:pPr marL="0" indent="0">
              <a:buFont typeface="Arial" panose="020B0604020202020204" pitchFamily="34" charset="0"/>
              <a:buNone/>
            </a:pPr>
            <a:r>
              <a:rPr lang="el-GR" dirty="0"/>
              <a:t>Όνομα μαθήτριας :</a:t>
            </a:r>
          </a:p>
          <a:p>
            <a:pPr marL="0" indent="0">
              <a:buFont typeface="Arial" panose="020B0604020202020204" pitchFamily="34" charset="0"/>
              <a:buNone/>
            </a:pPr>
            <a:r>
              <a:rPr lang="el-GR" dirty="0"/>
              <a:t>Χώρα καταγωγής :</a:t>
            </a:r>
          </a:p>
          <a:p>
            <a:pPr marL="0" indent="0">
              <a:buFont typeface="Arial" panose="020B0604020202020204" pitchFamily="34" charset="0"/>
              <a:buNone/>
            </a:pPr>
            <a:r>
              <a:rPr lang="el-GR" dirty="0"/>
              <a:t>Ηλικία :</a:t>
            </a:r>
          </a:p>
          <a:p>
            <a:pPr marL="0" indent="0">
              <a:buFont typeface="Arial" panose="020B0604020202020204" pitchFamily="34" charset="0"/>
              <a:buNone/>
            </a:pPr>
            <a:r>
              <a:rPr lang="el-GR" dirty="0"/>
              <a:t>Τάξη: </a:t>
            </a:r>
          </a:p>
          <a:p>
            <a:pPr marL="0" indent="0">
              <a:buFont typeface="Arial" panose="020B0604020202020204" pitchFamily="34" charset="0"/>
              <a:buNone/>
            </a:pPr>
            <a:r>
              <a:rPr lang="el-GR" dirty="0"/>
              <a:t>Σχολείο : </a:t>
            </a:r>
            <a:r>
              <a:rPr lang="el-GR" sz="2000" dirty="0"/>
              <a:t>δημοτικό  γυμνάσιο  λύκειο </a:t>
            </a:r>
          </a:p>
          <a:p>
            <a:pPr marL="0" indent="0">
              <a:buFont typeface="Arial" panose="020B0604020202020204" pitchFamily="34" charset="0"/>
              <a:buNone/>
            </a:pPr>
            <a:r>
              <a:rPr lang="el-GR" dirty="0"/>
              <a:t>Πότε  ήρθε στην Ελλάδα; </a:t>
            </a:r>
          </a:p>
          <a:p>
            <a:pPr marL="0" indent="0">
              <a:buFont typeface="Arial" panose="020B0604020202020204" pitchFamily="34" charset="0"/>
              <a:buNone/>
            </a:pPr>
            <a:r>
              <a:rPr lang="el-GR" sz="2000" dirty="0"/>
              <a:t>Η </a:t>
            </a:r>
            <a:r>
              <a:rPr lang="el-GR" sz="2000" dirty="0" err="1"/>
              <a:t>Αρεζού</a:t>
            </a:r>
            <a:r>
              <a:rPr lang="el-GR" sz="2000" dirty="0"/>
              <a:t> ήρθε στην Ελλάδα το ______.  </a:t>
            </a:r>
          </a:p>
        </p:txBody>
      </p:sp>
    </p:spTree>
    <p:extLst>
      <p:ext uri="{BB962C8B-B14F-4D97-AF65-F5344CB8AC3E}">
        <p14:creationId xmlns:p14="http://schemas.microsoft.com/office/powerpoint/2010/main" val="266646049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977</TotalTime>
  <Words>508</Words>
  <Application>Microsoft Office PowerPoint</Application>
  <PresentationFormat>Ευρεία οθόνη</PresentationFormat>
  <Paragraphs>105</Paragraphs>
  <Slides>23</Slides>
  <Notes>1</Notes>
  <HiddenSlides>0</HiddenSlides>
  <MMClips>1</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23</vt:i4>
      </vt:variant>
    </vt:vector>
  </HeadingPairs>
  <TitlesOfParts>
    <vt:vector size="27" baseType="lpstr">
      <vt:lpstr>Aptos</vt:lpstr>
      <vt:lpstr>Aptos Display</vt:lpstr>
      <vt:lpstr>Arial</vt:lpstr>
      <vt:lpstr>Θέμα του Office</vt:lpstr>
      <vt:lpstr>Παρουσίαση του PowerPoint</vt:lpstr>
      <vt:lpstr>Παρουσίαση του PowerPoint</vt:lpstr>
      <vt:lpstr>Παρουσίαση του PowerPoint</vt:lpstr>
      <vt:lpstr>Παρουσίαση του PowerPoint</vt:lpstr>
      <vt:lpstr>Η ιστορία ενός παιδιού πρόσφυγα</vt:lpstr>
      <vt:lpstr>Παρουσίαση του PowerPoint</vt:lpstr>
      <vt:lpstr>Παρουσίαση του PowerPoint</vt:lpstr>
      <vt:lpstr> Προσφυγόπουλο αρίστευσε στο σχολείο : Η Αρεζού από το Αφγανιστάν </vt:lpstr>
      <vt:lpstr> Προσφυγόπουλο αρίστευσε στο σχολείο : Η Αρεζού από το Αφγανιστάν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Αυτοαξιολόγηση στο σπίτι </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Eleni Charalambous</dc:creator>
  <cp:lastModifiedBy>ΕΛΕΝΗ ΧΑΡΑΛΑΜΠΟΥΣ</cp:lastModifiedBy>
  <cp:revision>111</cp:revision>
  <cp:lastPrinted>2025-03-10T05:24:13Z</cp:lastPrinted>
  <dcterms:created xsi:type="dcterms:W3CDTF">2025-02-12T05:42:48Z</dcterms:created>
  <dcterms:modified xsi:type="dcterms:W3CDTF">2026-02-17T04:51:15Z</dcterms:modified>
</cp:coreProperties>
</file>