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89" r:id="rId13"/>
    <p:sldId id="268" r:id="rId14"/>
    <p:sldId id="269" r:id="rId15"/>
    <p:sldId id="290" r:id="rId16"/>
    <p:sldId id="270" r:id="rId17"/>
    <p:sldId id="291" r:id="rId18"/>
    <p:sldId id="271" r:id="rId19"/>
    <p:sldId id="273" r:id="rId20"/>
    <p:sldId id="293" r:id="rId21"/>
    <p:sldId id="275" r:id="rId22"/>
    <p:sldId id="276" r:id="rId23"/>
    <p:sldId id="292" r:id="rId24"/>
    <p:sldId id="277" r:id="rId25"/>
    <p:sldId id="278" r:id="rId26"/>
    <p:sldId id="279" r:id="rId27"/>
    <p:sldId id="280" r:id="rId28"/>
    <p:sldId id="281" r:id="rId29"/>
    <p:sldId id="282" r:id="rId30"/>
    <p:sldId id="283" r:id="rId31"/>
    <p:sldId id="294" r:id="rId32"/>
    <p:sldId id="284" r:id="rId33"/>
    <p:sldId id="285" r:id="rId34"/>
    <p:sldId id="286" r:id="rId35"/>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660"/>
  </p:normalViewPr>
  <p:slideViewPr>
    <p:cSldViewPr snapToGrid="0">
      <p:cViewPr varScale="1">
        <p:scale>
          <a:sx n="59" d="100"/>
          <a:sy n="59" d="100"/>
        </p:scale>
        <p:origin x="9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E088A8-80E8-4C8A-F0BE-B99D5A2A947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049A72ED-57EB-C20D-51DA-14EF533ED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95C845F-C447-0A6B-108D-DDBEC38BC39A}"/>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5" name="Θέση υποσέλιδου 4">
            <a:extLst>
              <a:ext uri="{FF2B5EF4-FFF2-40B4-BE49-F238E27FC236}">
                <a16:creationId xmlns:a16="http://schemas.microsoft.com/office/drawing/2014/main" id="{B69A8E51-A195-F4DA-1988-41126AD360F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010CC0C-A43B-89AB-6C3E-81AAA0B55742}"/>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76648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3AF68B-4464-DCEA-500F-73FF6DC1A60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AB0E50FC-386E-D42B-F462-83981F64265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442E12A-D74D-AC57-BB99-54C0D2D4B563}"/>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5" name="Θέση υποσέλιδου 4">
            <a:extLst>
              <a:ext uri="{FF2B5EF4-FFF2-40B4-BE49-F238E27FC236}">
                <a16:creationId xmlns:a16="http://schemas.microsoft.com/office/drawing/2014/main" id="{7586AA6C-36BD-3106-DF46-075DD241BEEE}"/>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17A8B97-4977-6FB6-72E3-27753BAB182A}"/>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07959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11C494A-B99D-E3DD-5FCC-C0AE1FF66C8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E7ADF395-0D12-9422-E704-36F619724F9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D54267-FD3F-FF78-ED27-B737E4346282}"/>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5" name="Θέση υποσέλιδου 4">
            <a:extLst>
              <a:ext uri="{FF2B5EF4-FFF2-40B4-BE49-F238E27FC236}">
                <a16:creationId xmlns:a16="http://schemas.microsoft.com/office/drawing/2014/main" id="{39AB4E86-009A-3747-0E82-F6221D6A8D69}"/>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4210B9A-1740-8BFE-F315-81DBA40DC513}"/>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395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C7262-E5E4-BF22-72C5-26BA3F43B77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8D8480D5-C18F-1AD8-AA8A-0E194A10517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E2F0609-AAAD-652A-8D83-3E7C366CF9CB}"/>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5" name="Θέση υποσέλιδου 4">
            <a:extLst>
              <a:ext uri="{FF2B5EF4-FFF2-40B4-BE49-F238E27FC236}">
                <a16:creationId xmlns:a16="http://schemas.microsoft.com/office/drawing/2014/main" id="{8FE043C5-5FF6-7985-82C0-7F4D377ADCA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B773470-8FA7-C4FD-69D9-CA85DFE2661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92101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C66CF5-5A72-338A-029E-D039484FB1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510BB30-F75C-BCD4-A1C9-E7B1BA3581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4F0334B-1E15-0FFD-4DD9-A389C5696661}"/>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5" name="Θέση υποσέλιδου 4">
            <a:extLst>
              <a:ext uri="{FF2B5EF4-FFF2-40B4-BE49-F238E27FC236}">
                <a16:creationId xmlns:a16="http://schemas.microsoft.com/office/drawing/2014/main" id="{835B3807-80E7-0359-F22F-8B0B70895F4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2DBFA86-941D-E14E-2034-EEBC305AF7D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751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450957-EB4A-E748-9261-63EDB0694CF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FB3DE58-BE6E-004A-FEC4-C49367E7583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96E5273-A3BE-EF98-4677-CC3AC5A4DC8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B9E50EF4-5B0C-9486-32DA-8848D3EC4A42}"/>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6" name="Θέση υποσέλιδου 5">
            <a:extLst>
              <a:ext uri="{FF2B5EF4-FFF2-40B4-BE49-F238E27FC236}">
                <a16:creationId xmlns:a16="http://schemas.microsoft.com/office/drawing/2014/main" id="{279BA4A1-FF88-41CC-BFA2-255C5F9AC3FD}"/>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CD306982-94A3-2B75-8458-85FB9F3601D0}"/>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40688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AB65A-6A2A-5425-B46A-F7282367AEC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410C6C0B-41A5-265E-7763-D0F4A03213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39BB13E-CFCC-B915-C419-3D6CBA12076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494EF1BE-67AB-D0C9-C010-3D27DE678E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960E7DD-588F-1E03-FEA0-D06149BEDB4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F0ABDACF-E752-5F89-602F-3338793E40ED}"/>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8" name="Θέση υποσέλιδου 7">
            <a:extLst>
              <a:ext uri="{FF2B5EF4-FFF2-40B4-BE49-F238E27FC236}">
                <a16:creationId xmlns:a16="http://schemas.microsoft.com/office/drawing/2014/main" id="{CF694538-F567-E502-1E78-379003B1B925}"/>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6C86444A-4C90-D929-1B27-4DFDA838693C}"/>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30794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13E6F3-729F-71DC-977D-8825ECD3E9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4B3D0D9-8881-7FF7-0AD0-E27E959FDFF1}"/>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4" name="Θέση υποσέλιδου 3">
            <a:extLst>
              <a:ext uri="{FF2B5EF4-FFF2-40B4-BE49-F238E27FC236}">
                <a16:creationId xmlns:a16="http://schemas.microsoft.com/office/drawing/2014/main" id="{B89CFA16-E18D-EA94-10A4-E8241C94A6D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F62452B1-D73F-9746-95EE-0A9DC556380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89673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8D69044-DB8A-47CD-4032-DD7D11A7AA18}"/>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3" name="Θέση υποσέλιδου 2">
            <a:extLst>
              <a:ext uri="{FF2B5EF4-FFF2-40B4-BE49-F238E27FC236}">
                <a16:creationId xmlns:a16="http://schemas.microsoft.com/office/drawing/2014/main" id="{225A1F31-0BE1-3FB6-A343-952553FF39C5}"/>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A28A0CC0-0C54-661E-EBBF-D5C7792B696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949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F410B7-EBC4-B02D-8E78-7780CE904A0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B41ED7-3B59-41AC-6577-E4CC07CD23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443F2F89-FE19-B56B-4899-8F3A52FB3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5678D2-C310-3D82-D749-0D648661714E}"/>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6" name="Θέση υποσέλιδου 5">
            <a:extLst>
              <a:ext uri="{FF2B5EF4-FFF2-40B4-BE49-F238E27FC236}">
                <a16:creationId xmlns:a16="http://schemas.microsoft.com/office/drawing/2014/main" id="{63DBD8AC-74BD-6B8F-0DAC-3CD67D2FFA7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A932E708-54F6-BFC4-CE51-60D313E5A46D}"/>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1499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F07F36-128B-8BA0-57C4-DF2ECBD2F8D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D3D37352-C8D8-7FBE-7F68-1655AC37C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DF48FA6A-5186-CEC3-3B17-F5065C401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46C93A9-E02C-49E7-D51E-5B08AD163A41}"/>
              </a:ext>
            </a:extLst>
          </p:cNvPr>
          <p:cNvSpPr>
            <a:spLocks noGrp="1"/>
          </p:cNvSpPr>
          <p:nvPr>
            <p:ph type="dt" sz="half" idx="10"/>
          </p:nvPr>
        </p:nvSpPr>
        <p:spPr/>
        <p:txBody>
          <a:bodyPr/>
          <a:lstStyle/>
          <a:p>
            <a:fld id="{ED910B79-5C77-4722-912C-D1A1CDB4D6DD}" type="datetimeFigureOut">
              <a:rPr lang="el-CY" smtClean="0"/>
              <a:t>02/18/2026</a:t>
            </a:fld>
            <a:endParaRPr lang="el-CY"/>
          </a:p>
        </p:txBody>
      </p:sp>
      <p:sp>
        <p:nvSpPr>
          <p:cNvPr id="6" name="Θέση υποσέλιδου 5">
            <a:extLst>
              <a:ext uri="{FF2B5EF4-FFF2-40B4-BE49-F238E27FC236}">
                <a16:creationId xmlns:a16="http://schemas.microsoft.com/office/drawing/2014/main" id="{1A1BCEAB-E71B-67A8-91C2-ED5475064D0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0DCA370-87ED-1777-C33C-B552A7B8A8D1}"/>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0709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CF355F9-E15E-1A89-87B5-8003C66FE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4C3E5CE-07E8-2188-4571-CE92E89A0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CB2A7BF-2466-F79A-663A-359472C48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910B79-5C77-4722-912C-D1A1CDB4D6DD}" type="datetimeFigureOut">
              <a:rPr lang="el-CY" smtClean="0"/>
              <a:t>02/18/2026</a:t>
            </a:fld>
            <a:endParaRPr lang="el-CY"/>
          </a:p>
        </p:txBody>
      </p:sp>
      <p:sp>
        <p:nvSpPr>
          <p:cNvPr id="5" name="Θέση υποσέλιδου 4">
            <a:extLst>
              <a:ext uri="{FF2B5EF4-FFF2-40B4-BE49-F238E27FC236}">
                <a16:creationId xmlns:a16="http://schemas.microsoft.com/office/drawing/2014/main" id="{CB6E394B-FCB9-C120-10FB-6FEDF184E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1FE213B3-F316-8E89-E79D-72030D1DF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73D3C6-2EE1-45B9-9F4C-0F55A1826E70}" type="slidenum">
              <a:rPr lang="el-CY" smtClean="0"/>
              <a:t>‹#›</a:t>
            </a:fld>
            <a:endParaRPr lang="el-CY"/>
          </a:p>
        </p:txBody>
      </p:sp>
    </p:spTree>
    <p:extLst>
      <p:ext uri="{BB962C8B-B14F-4D97-AF65-F5344CB8AC3E}">
        <p14:creationId xmlns:p14="http://schemas.microsoft.com/office/powerpoint/2010/main" val="327489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8" Type="http://schemas.openxmlformats.org/officeDocument/2006/relationships/hyperlink" Target="https://www.kitapyurdu.com/yayinevi/evrensel-basim-yayin/399.html" TargetMode="External"/><Relationship Id="rId3" Type="http://schemas.openxmlformats.org/officeDocument/2006/relationships/hyperlink" Target="http://ucy.cypruslibraries.ac.cy/search~S2*gre?/cPL248.A3A53K3+1999/cpl++248+a3+a53+k3+1999/-3,-1,,E/browse" TargetMode="External"/><Relationship Id="rId7" Type="http://schemas.openxmlformats.org/officeDocument/2006/relationships/hyperlink" Target="https://www.kitapyurdu.com/yazar/kemal-ozer/11808.html" TargetMode="External"/><Relationship Id="rId12" Type="http://schemas.openxmlformats.org/officeDocument/2006/relationships/hyperlink" Target="http://ucy.cypruslibraries.ac.cy/search~S2*gre?/cPL248.G857I88+1990/cpl++248+g857+i88+1990/-3,-1,,E/browse" TargetMode="External"/><Relationship Id="rId2" Type="http://schemas.openxmlformats.org/officeDocument/2006/relationships/hyperlink" Target="http://ucy.cypruslibraries.ac.cy/search~S2*gre?/cPL248.A3S5+1993/cpl++248+a3+s5+1993/-3,-1,,E/browse" TargetMode="External"/><Relationship Id="rId1" Type="http://schemas.openxmlformats.org/officeDocument/2006/relationships/slideLayout" Target="../slideLayouts/slideLayout7.xml"/><Relationship Id="rId6" Type="http://schemas.openxmlformats.org/officeDocument/2006/relationships/hyperlink" Target="https://cypruslibraries.ac.cy/search~S2*gre?/cPL248.B446S55+1983/cpl++248+b446+s55+1983/-3,-1,,E/browse" TargetMode="External"/><Relationship Id="rId11" Type="http://schemas.openxmlformats.org/officeDocument/2006/relationships/hyperlink" Target="http://ucy.cypruslibraries.ac.cy/search~S2*gre?/cPL248.G6+1987/cpl++248+g6+1987/-3,-1,,E/browse" TargetMode="External"/><Relationship Id="rId5" Type="http://schemas.openxmlformats.org/officeDocument/2006/relationships/hyperlink" Target="http://ucy.cypruslibraries.ac.cy/search~S2*gre?/cPL248.A974A53Z37+2010/cpl++248+a974+a53+z37+2010/-3,-1,,E/browse" TargetMode="External"/><Relationship Id="rId10" Type="http://schemas.openxmlformats.org/officeDocument/2006/relationships/hyperlink" Target="http://ucy.cypruslibraries.ac.cy/search~S2*gre?/cPL232.Y4+1987/cpl++232+y4+1987/-3,-1,,E/browse" TargetMode="External"/><Relationship Id="rId4" Type="http://schemas.openxmlformats.org/officeDocument/2006/relationships/hyperlink" Target="http://ucy.cypruslibraries.ac.cy/search~S2*gre?/cPL248.O946Y35+1996/cpl++248+o946+y35+1996/-3,-1,,E/browse" TargetMode="External"/><Relationship Id="rId9" Type="http://schemas.openxmlformats.org/officeDocument/2006/relationships/hyperlink" Target="http://ucy.cypruslibraries.ac.cy/search~S2*gre?/cPL248.B48Z587+1958/cpl++248+b48+z587+1958/-3,-1,,E/browse"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ucy.cypruslibraries.ac.cy/search~S2*gre?/cPL248.K2215A355+1991/cpl++248+k2215+a355+1991/-3,-1,,E/browse" TargetMode="External"/><Relationship Id="rId13" Type="http://schemas.openxmlformats.org/officeDocument/2006/relationships/hyperlink" Target="http://ucy.cypruslibraries.ac.cy/search~S2*gre?/cPL248.L5A53K37+2018/cpl++248+l5+a53+k37+2018/-3,-1,,E/browse" TargetMode="External"/><Relationship Id="rId3" Type="http://schemas.openxmlformats.org/officeDocument/2006/relationships/hyperlink" Target="http://ucy.cypruslibraries.ac.cy/search~S2*gre?/cPL248.G87S4815+1990/cpl++248+g87+s4815+1990/-3,-1,,E/browse" TargetMode="External"/><Relationship Id="rId7" Type="http://schemas.openxmlformats.org/officeDocument/2006/relationships/hyperlink" Target="http://ucy.cypruslibraries.ac.cy/search~S2*gre?/cPL248.G87R48A53K37+2002/cpl++248+g87+r48+a53+k37+2002/-3,-1,,E/browse" TargetMode="External"/><Relationship Id="rId12" Type="http://schemas.openxmlformats.org/officeDocument/2006/relationships/hyperlink" Target="http://ucy.cypruslibraries.ac.cy/search~S2*gre?/cPL248.L49I8815+2013/cpl++248+l49+i8815+2013/-3,-1,,E/browse" TargetMode="External"/><Relationship Id="rId2" Type="http://schemas.openxmlformats.org/officeDocument/2006/relationships/hyperlink" Target="http://ucy.cypruslibraries.ac.cy/search~S2*gre?/cPL248.G8G6+1991/cpl++248+g8+g6+1991/-3,-1,,E/browse"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G87R47+2000/cpl++248+g87+r47+2000/-3,-1,,E/browse" TargetMode="External"/><Relationship Id="rId11" Type="http://schemas.openxmlformats.org/officeDocument/2006/relationships/hyperlink" Target="http://ucy.cypruslibraries.ac.cy/search~S2*gre?/cPL248.L49I88+1999/cpl++248+l49+i88+1999/-3,-1,,E/browse" TargetMode="External"/><Relationship Id="rId5" Type="http://schemas.openxmlformats.org/officeDocument/2006/relationships/hyperlink" Target="http://ucy.cypruslibraries.ac.cy/search~S2*gre?/Xresimli+dunya&amp;searchscope=2&amp;SORT=D/Xresimli+dunya&amp;searchscope=2&amp;SORT=D&amp;SUBKEY=resimli+dunya/1%2C2%2C2%2CB/frameset&amp;FF=Xresimli+dunya&amp;searchscope=2&amp;SORT=D&amp;1%2C1%2C" TargetMode="External"/><Relationship Id="rId10" Type="http://schemas.openxmlformats.org/officeDocument/2006/relationships/hyperlink" Target="http://ucy.cypruslibraries.ac.cy/search~S2*gre?/cPL248.K77A178+1985/cpl++248+k77+a178+1985/-3,-1,,E/browse" TargetMode="External"/><Relationship Id="rId4" Type="http://schemas.openxmlformats.org/officeDocument/2006/relationships/hyperlink" Target="http://ucy.cypruslibraries.ac.cy/search~S2*gre?/cPL248.G87B64+1998/cpl++248+g87+b64+1998/-3,-1,,E/browse" TargetMode="External"/><Relationship Id="rId9" Type="http://schemas.openxmlformats.org/officeDocument/2006/relationships/hyperlink" Target="http://ucy.cypruslibraries.ac.cy/search~S2*gre?/cPL205.K28/cpl++205+k28/-3,-1,,E/browse" TargetMode="External"/><Relationship Id="rId14" Type="http://schemas.openxmlformats.org/officeDocument/2006/relationships/hyperlink" Target="http://ucy.cypruslibraries.ac.cy/search~S2*gre?/cDR723.M38+2012/cdr++723+m38+2012/-3,-1,,E/browse"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ucy.cypruslibraries.ac.cy/search~S2*gre?/cPL248.T372Z881+1988/cpl++248+t372+z881+1988/-3,-1,,E/browse" TargetMode="External"/><Relationship Id="rId13" Type="http://schemas.openxmlformats.org/officeDocument/2006/relationships/hyperlink" Target="http://ucy.cypruslibraries.ac.cy/search~S2*gre?/cPL248.Y255A6+1965/cpl++248+y255+a6+1965/-3,-1,,E/browse" TargetMode="External"/><Relationship Id="rId3" Type="http://schemas.openxmlformats.org/officeDocument/2006/relationships/hyperlink" Target="http://ucy.cypruslibraries.ac.cy/search~S2*gre?/cPL248.G84Z646+1945/cpl++248+g84+z646+1945/-3,-1,,E/browse" TargetMode="External"/><Relationship Id="rId7" Type="http://schemas.openxmlformats.org/officeDocument/2006/relationships/hyperlink" Target="https://www.elifsafak.com.tr/biography" TargetMode="External"/><Relationship Id="rId12" Type="http://schemas.openxmlformats.org/officeDocument/2006/relationships/hyperlink" Target="http://ucy.cypruslibraries.ac.cy/search~S2*gre?/Xtoygar&amp;searchscope=2&amp;SORT=DZ/Xtoygar&amp;searchscope=2&amp;SORT=DZ&amp;extended=0&amp;SUBKEY=toygar/1%2C4%2C4%2CB/frameset&amp;FF=Xtoygar&amp;searchscope=2&amp;SORT=DZ&amp;4%2C4%2C" TargetMode="External"/><Relationship Id="rId17" Type="http://schemas.openxmlformats.org/officeDocument/2006/relationships/hyperlink" Target="http://ucy.cypruslibraries.ac.cy/search~S2*gre?/cDR723.M38+2012/cdr++723+m38+2012/-3,-1,,E/browse" TargetMode="External"/><Relationship Id="rId2" Type="http://schemas.openxmlformats.org/officeDocument/2006/relationships/hyperlink" Target="http://ucy.cypruslibraries.ac.cy/search~S2*gre?/cPL234.S5+1961/cpl++234+s5+1961/-3,-1,,E/browse" TargetMode="External"/><Relationship Id="rId16" Type="http://schemas.openxmlformats.org/officeDocument/2006/relationships/hyperlink" Target="http://ucy.cypruslibraries.ac.cy/search~S2*gre?/cPL248.Y255Z95/cpl++248+y255+z95/-3,-1,,E/browse"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S3619.H328B3715+2007/cps+3619+h328+b3715+2007/-3,-1,,E/browse" TargetMode="External"/><Relationship Id="rId11" Type="http://schemas.openxmlformats.org/officeDocument/2006/relationships/hyperlink" Target="http://ucy.cypruslibraries.ac.cy/search~S2*gre?/cPL248.T367H8+1986/cpl++248+t367+h8+1986/-3,-1,,E/browse" TargetMode="External"/><Relationship Id="rId5" Type="http://schemas.openxmlformats.org/officeDocument/2006/relationships/hyperlink" Target="http://ucy.cypruslibraries.ac.cy/search~S2*gre?/cPL248.P34M37+2010/cpl++248+p34+m37+2010/-3,-1,,E/browse" TargetMode="External"/><Relationship Id="rId15" Type="http://schemas.openxmlformats.org/officeDocument/2006/relationships/hyperlink" Target="http://ucy.cypruslibraries.ac.cy/search~S2*gre?/cPL248.U488A53Z33+2012/cpl++248+u488+a53+z33+2012/-3,-1,,E/browse" TargetMode="External"/><Relationship Id="rId10" Type="http://schemas.openxmlformats.org/officeDocument/2006/relationships/hyperlink" Target="http://ucy.cypruslibraries.ac.cy/search~S2*gre?/cPL248.K45E851+1956/cpl++248+k45+e851+1956/-3,-1,,E/browse" TargetMode="External"/><Relationship Id="rId4" Type="http://schemas.openxmlformats.org/officeDocument/2006/relationships/hyperlink" Target="http://ucy.cypruslibraries.ac.cy/search~S2*gre?/cPL248.P34M3715+2009/cpl++248+p34+m3715+2009/-3,-1,,E/browse" TargetMode="External"/><Relationship Id="rId9" Type="http://schemas.openxmlformats.org/officeDocument/2006/relationships/hyperlink" Target="http://ucy.cypruslibraries.ac.cy/search~S2*gre?/cPL223.S44+2008/cpl++223+s44+2008/-3,-1,,E/browse" TargetMode="External"/><Relationship Id="rId14" Type="http://schemas.openxmlformats.org/officeDocument/2006/relationships/hyperlink" Target="http://ucy.cypruslibraries.ac.cy/search~S2*gre?/cPL248.B48Z637+1992/cpl++248+b48+z637+1992/-3,-1,,E/brows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ürk Dili ve Edebiyatı Bölümü – Kariyer Kapadokya">
            <a:extLst>
              <a:ext uri="{FF2B5EF4-FFF2-40B4-BE49-F238E27FC236}">
                <a16:creationId xmlns:a16="http://schemas.microsoft.com/office/drawing/2014/main" id="{6A592B0A-B7D7-08F5-3FD7-E37207BC5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3" t="50000" r="18203" b="22166"/>
          <a:stretch>
            <a:fillRect/>
          </a:stretch>
        </p:blipFill>
        <p:spPr bwMode="auto">
          <a:xfrm>
            <a:off x="6096000" y="16328"/>
            <a:ext cx="6096000" cy="221524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ürk Dili ve Edebiyatı Bölümü – Kariyer Kapadokya">
            <a:extLst>
              <a:ext uri="{FF2B5EF4-FFF2-40B4-BE49-F238E27FC236}">
                <a16:creationId xmlns:a16="http://schemas.microsoft.com/office/drawing/2014/main" id="{58BBBC4D-9B92-3299-DE94-D13FA14CD5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032" t="19032" r="19493" b="52760"/>
          <a:stretch>
            <a:fillRect/>
          </a:stretch>
        </p:blipFill>
        <p:spPr bwMode="auto">
          <a:xfrm>
            <a:off x="0" y="16330"/>
            <a:ext cx="6096000" cy="221524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0" name="Picture 6" descr="Tedev Yayınları | Türk Edebiyatı">
            <a:extLst>
              <a:ext uri="{FF2B5EF4-FFF2-40B4-BE49-F238E27FC236}">
                <a16:creationId xmlns:a16="http://schemas.microsoft.com/office/drawing/2014/main" id="{4CB62041-850D-D58D-3661-EC8236943B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733" t="42109" r="6735" b="35034"/>
          <a:stretch>
            <a:fillRect/>
          </a:stretch>
        </p:blipFill>
        <p:spPr bwMode="auto">
          <a:xfrm>
            <a:off x="-76200" y="4152900"/>
            <a:ext cx="6623957" cy="26887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mhuriyet Dönemi Edebiyatında Şiir">
            <a:extLst>
              <a:ext uri="{FF2B5EF4-FFF2-40B4-BE49-F238E27FC236}">
                <a16:creationId xmlns:a16="http://schemas.microsoft.com/office/drawing/2014/main" id="{895BC037-B40D-F553-70F9-F9812D4E0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1122" y="4106464"/>
            <a:ext cx="5620878" cy="273520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lif Şafak | Kitapx">
            <a:extLst>
              <a:ext uri="{FF2B5EF4-FFF2-40B4-BE49-F238E27FC236}">
                <a16:creationId xmlns:a16="http://schemas.microsoft.com/office/drawing/2014/main" id="{EEC81231-00B0-4F3A-1E71-690FF983AA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42455"/>
            <a:ext cx="2306178"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ürk Edebiyatında Sürgüne Gönderilen Şair Ve Yazarlar">
            <a:extLst>
              <a:ext uri="{FF2B5EF4-FFF2-40B4-BE49-F238E27FC236}">
                <a16:creationId xmlns:a16="http://schemas.microsoft.com/office/drawing/2014/main" id="{52BC864E-8FA2-E483-EA9E-BEE2B78989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7126" y="2231569"/>
            <a:ext cx="2959956" cy="186400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58DCAF81-8DA1-4F0E-B048-B44BF50162D8}"/>
              </a:ext>
            </a:extLst>
          </p:cNvPr>
          <p:cNvSpPr/>
          <p:nvPr/>
        </p:nvSpPr>
        <p:spPr>
          <a:xfrm>
            <a:off x="1962099" y="1790695"/>
            <a:ext cx="7850193" cy="343062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r"/>
            <a:endParaRPr lang="el-GR" sz="1100" b="1" dirty="0"/>
          </a:p>
          <a:p>
            <a:pPr algn="r"/>
            <a:endParaRPr lang="el-GR" sz="2000" b="1" dirty="0"/>
          </a:p>
          <a:p>
            <a:pPr algn="r"/>
            <a:endParaRPr lang="en-US" sz="2000" b="1" dirty="0"/>
          </a:p>
          <a:p>
            <a:pPr algn="r"/>
            <a:endParaRPr lang="en-US" sz="2000" b="1" dirty="0"/>
          </a:p>
          <a:p>
            <a:pPr algn="r"/>
            <a:endParaRPr lang="en-US" sz="2000" b="1" dirty="0"/>
          </a:p>
          <a:p>
            <a:pPr algn="r"/>
            <a:endParaRPr lang="en-US" sz="2000" b="1" dirty="0"/>
          </a:p>
          <a:p>
            <a:pPr algn="r"/>
            <a:endParaRPr lang="en-US" b="1" u="sng" dirty="0">
              <a:solidFill>
                <a:schemeClr val="tx1"/>
              </a:solidFill>
            </a:endParaRPr>
          </a:p>
          <a:p>
            <a:pPr algn="r"/>
            <a:r>
              <a:rPr lang="el-GR" b="1"/>
              <a:t>ΤΟΜ </a:t>
            </a:r>
            <a:r>
              <a:rPr lang="el-GR" b="1" dirty="0"/>
              <a:t>417_Σεμινάριο Τουρκικής </a:t>
            </a:r>
            <a:r>
              <a:rPr lang="el-GR" b="1" dirty="0" err="1"/>
              <a:t>Λογοτεχνίας_Edebiyatın</a:t>
            </a:r>
            <a:r>
              <a:rPr lang="el-GR" b="1" dirty="0"/>
              <a:t> </a:t>
            </a:r>
            <a:r>
              <a:rPr lang="el-GR" b="1" dirty="0" err="1"/>
              <a:t>gözünden</a:t>
            </a:r>
            <a:r>
              <a:rPr lang="el-GR" b="1" dirty="0"/>
              <a:t> </a:t>
            </a:r>
            <a:r>
              <a:rPr lang="el-GR" b="1" dirty="0" err="1"/>
              <a:t>İstanbul</a:t>
            </a:r>
            <a:r>
              <a:rPr lang="el-GR" b="1" dirty="0"/>
              <a:t> / Η Κωνσταντινούπολη στην Τουρκική Λογοτεχνία</a:t>
            </a:r>
            <a:r>
              <a:rPr lang="el-GR" dirty="0"/>
              <a:t> </a:t>
            </a:r>
            <a:endParaRPr lang="en-US" dirty="0"/>
          </a:p>
          <a:p>
            <a:pPr algn="r"/>
            <a:r>
              <a:rPr lang="el-GR" b="1" dirty="0" err="1"/>
              <a:t>Δρ</a:t>
            </a:r>
            <a:r>
              <a:rPr lang="el-GR" b="1" dirty="0"/>
              <a:t> Ελένη Χαραλάμπους</a:t>
            </a:r>
          </a:p>
          <a:p>
            <a:pPr algn="r"/>
            <a:r>
              <a:rPr lang="el-GR" b="1" dirty="0"/>
              <a:t>Εαρινό Εξάμηνο 2023</a:t>
            </a:r>
          </a:p>
          <a:p>
            <a:pPr algn="r"/>
            <a:endParaRPr lang="en-US" sz="2000" dirty="0">
              <a:solidFill>
                <a:schemeClr val="tx1"/>
              </a:solidFill>
            </a:endParaRPr>
          </a:p>
          <a:p>
            <a:pPr algn="r"/>
            <a:r>
              <a:rPr lang="en-US" sz="2000" dirty="0">
                <a:solidFill>
                  <a:schemeClr val="tx1"/>
                </a:solidFill>
              </a:rPr>
              <a:t>https://www.e-charalambous.com</a:t>
            </a:r>
            <a:endParaRPr lang="el-GR" sz="2000" dirty="0">
              <a:solidFill>
                <a:schemeClr val="tx1"/>
              </a:solidFill>
            </a:endParaRPr>
          </a:p>
          <a:p>
            <a:pPr algn="r"/>
            <a:endParaRPr lang="el-GR" sz="2000" b="1" dirty="0"/>
          </a:p>
          <a:p>
            <a:pPr algn="r"/>
            <a:endParaRPr lang="el-CY" b="1" dirty="0"/>
          </a:p>
        </p:txBody>
      </p:sp>
      <p:pic>
        <p:nvPicPr>
          <p:cNvPr id="1038" name="Picture 14" descr="Πτυχίο Τουρκικών Σπουδών με κατεύθυνση Ιστορία και Πολιτική - Department of  Turkish and Middle Eastern Studies">
            <a:extLst>
              <a:ext uri="{FF2B5EF4-FFF2-40B4-BE49-F238E27FC236}">
                <a16:creationId xmlns:a16="http://schemas.microsoft.com/office/drawing/2014/main" id="{E8357100-D8E9-A528-B4C1-CF048AE8E3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4477" y="2016747"/>
            <a:ext cx="3086100" cy="76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61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B41CD5-9220-4EFC-2C6B-51F68E1A0DEC}"/>
              </a:ext>
            </a:extLst>
          </p:cNvPr>
          <p:cNvSpPr txBox="1"/>
          <p:nvPr/>
        </p:nvSpPr>
        <p:spPr>
          <a:xfrm>
            <a:off x="293913" y="1496548"/>
            <a:ext cx="7772402" cy="4161267"/>
          </a:xfrm>
          <a:prstGeom prst="rect">
            <a:avLst/>
          </a:prstGeom>
          <a:noFill/>
        </p:spPr>
        <p:txBody>
          <a:bodyPr wrap="square">
            <a:spAutoFit/>
          </a:bodyPr>
          <a:lstStyle/>
          <a:p>
            <a:pPr algn="just">
              <a:buNone/>
            </a:pPr>
            <a:r>
              <a:rPr lang="en-US" sz="1800" b="1" dirty="0">
                <a:solidFill>
                  <a:srgbClr val="000000"/>
                </a:solidFill>
                <a:effectLst/>
                <a:ea typeface="Times New Roman" panose="02020603050405020304" pitchFamily="18" charset="0"/>
              </a:rPr>
              <a:t>Orhan Veli </a:t>
            </a:r>
            <a:r>
              <a:rPr lang="en-US" sz="1800" b="1" dirty="0" err="1">
                <a:solidFill>
                  <a:srgbClr val="000000"/>
                </a:solidFill>
                <a:effectLst/>
                <a:ea typeface="Times New Roman" panose="02020603050405020304" pitchFamily="18" charset="0"/>
              </a:rPr>
              <a:t>Kanık</a:t>
            </a:r>
            <a:r>
              <a:rPr lang="en-US" sz="1800" b="1" dirty="0">
                <a:solidFill>
                  <a:srgbClr val="000000"/>
                </a:solidFill>
                <a:effectLst/>
                <a:ea typeface="Times New Roman" panose="02020603050405020304" pitchFamily="18" charset="0"/>
              </a:rPr>
              <a:t> –   </a:t>
            </a:r>
            <a:r>
              <a:rPr lang="tr-TR" sz="1800" b="1" i="1" dirty="0">
                <a:solidFill>
                  <a:srgbClr val="000000"/>
                </a:solidFill>
                <a:effectLst/>
                <a:ea typeface="Times New Roman" panose="02020603050405020304" pitchFamily="18" charset="0"/>
              </a:rPr>
              <a:t>İstanbul</a:t>
            </a:r>
            <a:r>
              <a:rPr lang="en-US" sz="1800" b="1" i="1" dirty="0">
                <a:solidFill>
                  <a:srgbClr val="000000"/>
                </a:solidFill>
                <a:effectLst/>
                <a:ea typeface="Times New Roman" panose="02020603050405020304" pitchFamily="18" charset="0"/>
              </a:rPr>
              <a:t>’u d</a:t>
            </a:r>
            <a:r>
              <a:rPr lang="tr-TR" sz="1800" b="1" i="1" dirty="0">
                <a:solidFill>
                  <a:srgbClr val="000000"/>
                </a:solidFill>
                <a:effectLst/>
                <a:ea typeface="Times New Roman" panose="02020603050405020304" pitchFamily="18" charset="0"/>
              </a:rPr>
              <a:t>inliyorum</a:t>
            </a: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lgn="just">
              <a:buNone/>
            </a:pPr>
            <a:r>
              <a:rPr lang="tr-TR" sz="1800" dirty="0">
                <a:solidFill>
                  <a:srgbClr val="000000"/>
                </a:solidFill>
                <a:effectLst/>
                <a:highlight>
                  <a:srgbClr val="FFFF00"/>
                </a:highlight>
                <a:ea typeface="Times New Roman" panose="02020603050405020304" pitchFamily="18" charset="0"/>
              </a:rPr>
              <a:t> </a:t>
            </a:r>
            <a:endParaRPr lang="el-GR" sz="1800" dirty="0">
              <a:effectLst/>
              <a:ea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tr-TR" sz="1600" dirty="0">
                <a:solidFill>
                  <a:srgbClr val="000000"/>
                </a:solidFill>
                <a:effectLst/>
                <a:highlight>
                  <a:srgbClr val="FFFF00"/>
                </a:highligh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tr-TR" sz="1800" dirty="0">
                <a:solidFill>
                  <a:srgbClr val="000000"/>
                </a:solidFill>
                <a:effectLst/>
                <a:ea typeface="Calibri" panose="020F0502020204030204" pitchFamily="34" charset="0"/>
                <a:cs typeface="Times New Roman" panose="02020603050405020304" pitchFamily="18" charset="0"/>
              </a:rPr>
              <a:t>[…]İstanbul`u dinliyorum, gözlerim kapalı</a:t>
            </a:r>
            <a:br>
              <a:rPr lang="tr-TR" sz="1800" dirty="0">
                <a:solidFill>
                  <a:srgbClr val="000000"/>
                </a:solidFill>
                <a:effectLst/>
                <a:ea typeface="Calibri" panose="020F0502020204030204" pitchFamily="34" charset="0"/>
                <a:cs typeface="Times New Roman" panose="02020603050405020304" pitchFamily="18" charset="0"/>
              </a:rPr>
            </a:br>
            <a:r>
              <a:rPr lang="tr-TR" sz="1800" dirty="0">
                <a:solidFill>
                  <a:srgbClr val="000000"/>
                </a:solidFill>
                <a:effectLst/>
                <a:ea typeface="Calibri" panose="020F0502020204030204" pitchFamily="34" charset="0"/>
                <a:cs typeface="Times New Roman" panose="02020603050405020304" pitchFamily="18" charset="0"/>
              </a:rPr>
              <a:t>Önce hafiften bir rüzgar esiyor;</a:t>
            </a:r>
            <a:br>
              <a:rPr lang="tr-TR" sz="1800" dirty="0">
                <a:solidFill>
                  <a:srgbClr val="000000"/>
                </a:solidFill>
                <a:effectLst/>
                <a:ea typeface="Calibri" panose="020F0502020204030204" pitchFamily="34" charset="0"/>
                <a:cs typeface="Times New Roman" panose="02020603050405020304" pitchFamily="18" charset="0"/>
              </a:rPr>
            </a:br>
            <a:r>
              <a:rPr lang="tr-TR" sz="1800" dirty="0">
                <a:solidFill>
                  <a:srgbClr val="000000"/>
                </a:solidFill>
                <a:effectLst/>
                <a:ea typeface="Calibri" panose="020F0502020204030204" pitchFamily="34" charset="0"/>
                <a:cs typeface="Times New Roman" panose="02020603050405020304" pitchFamily="18" charset="0"/>
              </a:rPr>
              <a:t>Yavaş yavaş sallanıyor</a:t>
            </a:r>
            <a:br>
              <a:rPr lang="tr-TR" sz="1800" dirty="0">
                <a:solidFill>
                  <a:srgbClr val="000000"/>
                </a:solidFill>
                <a:effectLst/>
                <a:ea typeface="Calibri" panose="020F0502020204030204" pitchFamily="34" charset="0"/>
                <a:cs typeface="Times New Roman" panose="02020603050405020304" pitchFamily="18" charset="0"/>
              </a:rPr>
            </a:br>
            <a:r>
              <a:rPr lang="tr-TR" sz="1800" dirty="0">
                <a:solidFill>
                  <a:srgbClr val="000000"/>
                </a:solidFill>
                <a:effectLst/>
                <a:ea typeface="Calibri" panose="020F0502020204030204" pitchFamily="34" charset="0"/>
                <a:cs typeface="Times New Roman" panose="02020603050405020304" pitchFamily="18" charset="0"/>
              </a:rPr>
              <a:t>Yapraklar, ağaçlarda;</a:t>
            </a:r>
            <a:br>
              <a:rPr lang="tr-TR" sz="1800" dirty="0">
                <a:solidFill>
                  <a:srgbClr val="000000"/>
                </a:solidFill>
                <a:effectLst/>
                <a:ea typeface="Calibri" panose="020F0502020204030204" pitchFamily="34" charset="0"/>
                <a:cs typeface="Times New Roman" panose="02020603050405020304" pitchFamily="18" charset="0"/>
              </a:rPr>
            </a:br>
            <a:r>
              <a:rPr lang="tr-TR" sz="1800" dirty="0">
                <a:solidFill>
                  <a:srgbClr val="000000"/>
                </a:solidFill>
                <a:effectLst/>
                <a:ea typeface="Calibri" panose="020F0502020204030204" pitchFamily="34" charset="0"/>
                <a:cs typeface="Times New Roman" panose="02020603050405020304" pitchFamily="18" charset="0"/>
              </a:rPr>
              <a:t>Uzaklarda, çok uzaklarda,</a:t>
            </a:r>
            <a:br>
              <a:rPr lang="tr-TR" sz="1800" dirty="0">
                <a:solidFill>
                  <a:srgbClr val="000000"/>
                </a:solidFill>
                <a:effectLst/>
                <a:ea typeface="Calibri" panose="020F0502020204030204" pitchFamily="34" charset="0"/>
                <a:cs typeface="Times New Roman" panose="02020603050405020304" pitchFamily="18" charset="0"/>
              </a:rPr>
            </a:br>
            <a:r>
              <a:rPr lang="tr-TR" sz="1800" dirty="0">
                <a:solidFill>
                  <a:srgbClr val="000000"/>
                </a:solidFill>
                <a:effectLst/>
                <a:ea typeface="Calibri" panose="020F0502020204030204" pitchFamily="34" charset="0"/>
                <a:cs typeface="Times New Roman" panose="02020603050405020304" pitchFamily="18" charset="0"/>
              </a:rPr>
              <a:t>Sucuların hiç durmayan çıngırakları</a:t>
            </a:r>
            <a:br>
              <a:rPr lang="tr-TR" sz="1800" dirty="0">
                <a:solidFill>
                  <a:srgbClr val="000000"/>
                </a:solidFill>
                <a:effectLst/>
                <a:ea typeface="Calibri" panose="020F0502020204030204" pitchFamily="34" charset="0"/>
                <a:cs typeface="Times New Roman" panose="02020603050405020304" pitchFamily="18" charset="0"/>
              </a:rPr>
            </a:br>
            <a:r>
              <a:rPr lang="tr-TR" sz="1800" dirty="0">
                <a:solidFill>
                  <a:srgbClr val="000000"/>
                </a:solidFill>
                <a:effectLst/>
                <a:ea typeface="Calibri" panose="020F0502020204030204" pitchFamily="34" charset="0"/>
                <a:cs typeface="Times New Roman" panose="02020603050405020304" pitchFamily="18" charset="0"/>
              </a:rPr>
              <a:t>İstanbul`u dinliyorum, gözlerim kapalı.</a:t>
            </a:r>
            <a:r>
              <a:rPr lang="en-US" sz="1800" dirty="0">
                <a:solidFill>
                  <a:srgbClr val="000000"/>
                </a:solidFill>
                <a:effectLst/>
                <a:ea typeface="Times New Roman" panose="02020603050405020304" pitchFamily="18" charset="0"/>
                <a:cs typeface="Times New Roman" panose="02020603050405020304" pitchFamily="18" charset="0"/>
              </a:rPr>
              <a:t> (</a:t>
            </a:r>
            <a:r>
              <a:rPr lang="tr-TR" sz="1800" dirty="0">
                <a:solidFill>
                  <a:srgbClr val="000000"/>
                </a:solidFill>
                <a:effectLst/>
                <a:ea typeface="Times New Roman" panose="02020603050405020304" pitchFamily="18" charset="0"/>
                <a:cs typeface="Times New Roman" panose="02020603050405020304" pitchFamily="18" charset="0"/>
              </a:rPr>
              <a:t>Asım Bezirci &amp; Kemal Özer, 2002</a:t>
            </a:r>
            <a:r>
              <a:rPr lang="en-US" sz="1800" dirty="0">
                <a:solidFill>
                  <a:srgbClr val="000000"/>
                </a:solidFill>
                <a:effectLst/>
                <a:ea typeface="Times New Roman" panose="02020603050405020304" pitchFamily="18" charset="0"/>
                <a:cs typeface="Times New Roman" panose="02020603050405020304" pitchFamily="18" charset="0"/>
              </a:rPr>
              <a:t>:</a:t>
            </a:r>
            <a:r>
              <a:rPr lang="tr-TR" sz="1800" dirty="0">
                <a:solidFill>
                  <a:srgbClr val="000000"/>
                </a:solidFill>
                <a:effectLst/>
                <a:ea typeface="Times New Roman" panose="02020603050405020304" pitchFamily="18" charset="0"/>
                <a:cs typeface="Times New Roman" panose="02020603050405020304" pitchFamily="18" charset="0"/>
              </a:rPr>
              <a:t>40</a:t>
            </a:r>
            <a:r>
              <a:rPr lang="en-US" sz="1800" dirty="0">
                <a:solidFill>
                  <a:srgbClr val="000000"/>
                </a:solidFill>
                <a:effectLst/>
                <a:ea typeface="Times New Roman" panose="02020603050405020304" pitchFamily="18"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n-US" sz="1800" b="1" dirty="0">
                <a:solidFill>
                  <a:srgbClr val="000000"/>
                </a:solidFill>
                <a:effectLst/>
                <a:highlight>
                  <a:srgbClr val="FFFF00"/>
                </a:highlight>
                <a:ea typeface="Times New Roman" panose="02020603050405020304" pitchFamily="18"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fontAlgn="base">
              <a:lnSpc>
                <a:spcPct val="107000"/>
              </a:lnSpc>
              <a:spcAft>
                <a:spcPts val="800"/>
              </a:spcAft>
              <a:buNone/>
            </a:pPr>
            <a:endParaRPr lang="el-GR" sz="1800" dirty="0">
              <a:effectLst/>
              <a:latin typeface="Times New Roman" panose="02020603050405020304" pitchFamily="18" charset="0"/>
              <a:ea typeface="Times New Roman" panose="02020603050405020304" pitchFamily="18" charset="0"/>
            </a:endParaRPr>
          </a:p>
        </p:txBody>
      </p:sp>
      <p:pic>
        <p:nvPicPr>
          <p:cNvPr id="8194" name="Picture 2" descr="Orhan Veli Kanık - Vikipedi">
            <a:extLst>
              <a:ext uri="{FF2B5EF4-FFF2-40B4-BE49-F238E27FC236}">
                <a16:creationId xmlns:a16="http://schemas.microsoft.com/office/drawing/2014/main" id="{D43CDE40-6985-83F5-F1E8-D6A0773EB2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8" y="990600"/>
            <a:ext cx="3761227" cy="48876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160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BB44A5-4C83-0E60-E5D8-134776CB59F6}"/>
              </a:ext>
            </a:extLst>
          </p:cNvPr>
          <p:cNvSpPr txBox="1"/>
          <p:nvPr/>
        </p:nvSpPr>
        <p:spPr>
          <a:xfrm>
            <a:off x="511630" y="709730"/>
            <a:ext cx="6596742" cy="5734903"/>
          </a:xfrm>
          <a:prstGeom prst="rect">
            <a:avLst/>
          </a:prstGeom>
          <a:noFill/>
        </p:spPr>
        <p:txBody>
          <a:bodyPr wrap="square">
            <a:spAutoFit/>
          </a:bodyPr>
          <a:lstStyle/>
          <a:p>
            <a:pPr algn="just" fontAlgn="base">
              <a:lnSpc>
                <a:spcPct val="107000"/>
              </a:lnSpc>
              <a:spcAft>
                <a:spcPts val="800"/>
              </a:spcAft>
              <a:buNone/>
            </a:pPr>
            <a:r>
              <a:rPr lang="en-US" sz="1800" b="1" dirty="0">
                <a:solidFill>
                  <a:srgbClr val="000000"/>
                </a:solidFill>
                <a:effectLst/>
                <a:ea typeface="Times New Roman" panose="02020603050405020304" pitchFamily="18" charset="0"/>
                <a:cs typeface="Times New Roman" panose="02020603050405020304" pitchFamily="18" charset="0"/>
              </a:rPr>
              <a:t>Oktay Rifat – </a:t>
            </a:r>
            <a:r>
              <a:rPr lang="tr-TR" sz="1800" b="1" i="1" dirty="0">
                <a:solidFill>
                  <a:srgbClr val="000000"/>
                </a:solidFill>
                <a:effectLst/>
                <a:ea typeface="Times New Roman" panose="02020603050405020304" pitchFamily="18" charset="0"/>
                <a:cs typeface="Times New Roman" panose="02020603050405020304" pitchFamily="18" charset="0"/>
              </a:rPr>
              <a:t>İstanbul Türküsü</a:t>
            </a:r>
            <a:r>
              <a:rPr lang="en-US" sz="18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R="179705">
              <a:buNone/>
            </a:pPr>
            <a:r>
              <a:rPr lang="en-US" sz="1800"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a:t>
            </a:r>
            <a:r>
              <a:rPr lang="en-US" sz="1800" dirty="0" err="1">
                <a:solidFill>
                  <a:srgbClr val="000000"/>
                </a:solidFill>
                <a:effectLst/>
                <a:ea typeface="Times New Roman" panose="02020603050405020304" pitchFamily="18" charset="0"/>
                <a:cs typeface="Times New Roman" panose="02020603050405020304" pitchFamily="18" charset="0"/>
              </a:rPr>
              <a:t>Kasımpaşa</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kıyıları</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tersane</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Bir </a:t>
            </a:r>
            <a:r>
              <a:rPr lang="en-US" sz="1800" dirty="0" err="1">
                <a:solidFill>
                  <a:srgbClr val="000000"/>
                </a:solidFill>
                <a:effectLst/>
                <a:ea typeface="Times New Roman" panose="02020603050405020304" pitchFamily="18" charset="0"/>
                <a:cs typeface="Times New Roman" panose="02020603050405020304" pitchFamily="18" charset="0"/>
              </a:rPr>
              <a:t>kız</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sevdim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alimallah</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bir</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tane</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Herdem </a:t>
            </a:r>
            <a:r>
              <a:rPr lang="en-US" sz="1800" dirty="0" err="1">
                <a:solidFill>
                  <a:srgbClr val="000000"/>
                </a:solidFill>
                <a:effectLst/>
                <a:ea typeface="Times New Roman" panose="02020603050405020304" pitchFamily="18" charset="0"/>
                <a:cs typeface="Times New Roman" panose="02020603050405020304" pitchFamily="18" charset="0"/>
              </a:rPr>
              <a:t>sevdalıya</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kız</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mız</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bahane</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Top </a:t>
            </a:r>
            <a:r>
              <a:rPr lang="en-US" sz="1800" dirty="0" err="1">
                <a:solidFill>
                  <a:srgbClr val="000000"/>
                </a:solidFill>
                <a:effectLst/>
                <a:ea typeface="Times New Roman" panose="02020603050405020304" pitchFamily="18" charset="0"/>
                <a:cs typeface="Times New Roman" panose="02020603050405020304" pitchFamily="18" charset="0"/>
              </a:rPr>
              <a:t>çiçeğim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deste</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gülüm</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Canım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İstanbullum</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Aman </a:t>
            </a:r>
            <a:r>
              <a:rPr lang="en-US" sz="1800" dirty="0" err="1">
                <a:solidFill>
                  <a:srgbClr val="000000"/>
                </a:solidFill>
                <a:effectLst/>
                <a:ea typeface="Times New Roman" panose="02020603050405020304" pitchFamily="18" charset="0"/>
                <a:cs typeface="Times New Roman" panose="02020603050405020304" pitchFamily="18" charset="0"/>
              </a:rPr>
              <a:t>aman</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bahane</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Gittim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baktım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şıkır</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şıkır</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Balıkpazarı</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Üç</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tek</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attım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sarhoş</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oldum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ayak</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üzeri</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Üç</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doluya</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üç</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tanecik</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badem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şekeri</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Top </a:t>
            </a:r>
            <a:r>
              <a:rPr lang="en-US" sz="1800" dirty="0" err="1">
                <a:solidFill>
                  <a:srgbClr val="000000"/>
                </a:solidFill>
                <a:effectLst/>
                <a:ea typeface="Times New Roman" panose="02020603050405020304" pitchFamily="18" charset="0"/>
                <a:cs typeface="Times New Roman" panose="02020603050405020304" pitchFamily="18" charset="0"/>
              </a:rPr>
              <a:t>çiçeğim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deste</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gülüm</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Canım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İstanbullum</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Aman </a:t>
            </a:r>
            <a:r>
              <a:rPr lang="en-US" sz="1800" dirty="0" err="1">
                <a:solidFill>
                  <a:srgbClr val="000000"/>
                </a:solidFill>
                <a:effectLst/>
                <a:ea typeface="Times New Roman" panose="02020603050405020304" pitchFamily="18" charset="0"/>
                <a:cs typeface="Times New Roman" panose="02020603050405020304" pitchFamily="18" charset="0"/>
              </a:rPr>
              <a:t>aman</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badem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şekeri</a:t>
            </a:r>
            <a:r>
              <a:rPr lang="el-GR" sz="1800" dirty="0">
                <a:solidFill>
                  <a:srgbClr val="000000"/>
                </a:solidFill>
                <a:effectLst/>
                <a:ea typeface="Times New Roman" panose="02020603050405020304" pitchFamily="18" charset="0"/>
                <a:cs typeface="Times New Roman" panose="02020603050405020304" pitchFamily="18" charset="0"/>
              </a:rPr>
              <a:t> </a:t>
            </a:r>
            <a:r>
              <a:rPr lang="tr-TR" sz="1800" dirty="0">
                <a:solidFill>
                  <a:srgbClr val="000000"/>
                </a:solidFill>
                <a:effectLst/>
                <a:ea typeface="Calibri" panose="020F0502020204030204" pitchFamily="34" charset="0"/>
                <a:cs typeface="Times New Roman" panose="02020603050405020304" pitchFamily="18" charset="0"/>
              </a:rPr>
              <a:t>(Ümit Yaşar Oğuzcan &amp; </a:t>
            </a:r>
            <a:r>
              <a:rPr lang="en-US" sz="1800" dirty="0">
                <a:solidFill>
                  <a:srgbClr val="000000"/>
                </a:solidFill>
                <a:effectLst/>
                <a:ea typeface="Calibri" panose="020F0502020204030204" pitchFamily="34" charset="0"/>
                <a:cs typeface="Times New Roman" panose="02020603050405020304" pitchFamily="18" charset="0"/>
              </a:rPr>
              <a:t>Tarık </a:t>
            </a:r>
            <a:r>
              <a:rPr lang="en-US" sz="1800" i="1" dirty="0">
                <a:solidFill>
                  <a:srgbClr val="000000"/>
                </a:solidFill>
                <a:effectLst/>
                <a:ea typeface="Calibri" panose="020F0502020204030204" pitchFamily="34" charset="0"/>
                <a:cs typeface="Times New Roman" panose="02020603050405020304" pitchFamily="18" charset="0"/>
              </a:rPr>
              <a:t>Dursun K</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1961</a:t>
            </a:r>
            <a:r>
              <a:rPr lang="en-US" sz="1800" dirty="0">
                <a:solidFill>
                  <a:srgbClr val="000000"/>
                </a:solidFill>
                <a:effectLst/>
                <a:ea typeface="Calibri" panose="020F0502020204030204" pitchFamily="34" charset="0"/>
                <a:cs typeface="Times New Roman" panose="02020603050405020304" pitchFamily="18" charset="0"/>
              </a:rPr>
              <a:t>:16)</a:t>
            </a:r>
            <a:endParaRPr lang="el-GR" sz="1600" dirty="0">
              <a:effectLst/>
              <a:ea typeface="Calibri" panose="020F0502020204030204" pitchFamily="34" charset="0"/>
              <a:cs typeface="Times New Roman" panose="02020603050405020304" pitchFamily="18" charset="0"/>
            </a:endParaRPr>
          </a:p>
        </p:txBody>
      </p:sp>
      <p:pic>
        <p:nvPicPr>
          <p:cNvPr id="9218" name="Picture 2" descr="Oktay Rifat - Vikipedi">
            <a:extLst>
              <a:ext uri="{FF2B5EF4-FFF2-40B4-BE49-F238E27FC236}">
                <a16:creationId xmlns:a16="http://schemas.microsoft.com/office/drawing/2014/main" id="{8B767047-459F-961D-FBD4-A700C7DD08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1415" y="803094"/>
            <a:ext cx="4408956" cy="5290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4845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B7600-E5D5-4345-A5D4-4A8B4342B7A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550619B-C08D-7124-BE25-0CBCA5593DE9}"/>
              </a:ext>
            </a:extLst>
          </p:cNvPr>
          <p:cNvSpPr txBox="1"/>
          <p:nvPr/>
        </p:nvSpPr>
        <p:spPr>
          <a:xfrm>
            <a:off x="707572" y="1059740"/>
            <a:ext cx="5116286" cy="4524315"/>
          </a:xfrm>
          <a:prstGeom prst="rect">
            <a:avLst/>
          </a:prstGeom>
          <a:noFill/>
        </p:spPr>
        <p:txBody>
          <a:bodyPr wrap="square">
            <a:spAutoFit/>
          </a:bodyPr>
          <a:lstStyle/>
          <a:p>
            <a:pPr>
              <a:buNone/>
            </a:pPr>
            <a:r>
              <a:rPr lang="en-US" sz="1600" b="1" dirty="0">
                <a:solidFill>
                  <a:srgbClr val="000000"/>
                </a:solidFill>
                <a:effectLst/>
                <a:ea typeface="Times New Roman" panose="02020603050405020304" pitchFamily="18" charset="0"/>
              </a:rPr>
              <a:t>Beh</a:t>
            </a:r>
            <a:r>
              <a:rPr lang="tr-TR" sz="1600" b="1" dirty="0">
                <a:solidFill>
                  <a:srgbClr val="000000"/>
                </a:solidFill>
                <a:effectLst/>
                <a:ea typeface="Times New Roman" panose="02020603050405020304" pitchFamily="18" charset="0"/>
              </a:rPr>
              <a:t>çet Necatigil  </a:t>
            </a:r>
            <a:r>
              <a:rPr lang="en-US" sz="1600" b="1" dirty="0">
                <a:solidFill>
                  <a:srgbClr val="000000"/>
                </a:solidFill>
                <a:effectLst/>
                <a:ea typeface="Times New Roman" panose="02020603050405020304" pitchFamily="18" charset="0"/>
              </a:rPr>
              <a:t>- </a:t>
            </a:r>
            <a:r>
              <a:rPr lang="tr-TR" sz="1600" b="1" i="1" dirty="0">
                <a:solidFill>
                  <a:srgbClr val="000000"/>
                </a:solidFill>
                <a:effectLst/>
                <a:ea typeface="Times New Roman" panose="02020603050405020304" pitchFamily="18" charset="0"/>
              </a:rPr>
              <a:t>Barbaros meydanı </a:t>
            </a:r>
            <a:endParaRPr lang="el-GR" sz="1600" dirty="0">
              <a:effectLst/>
              <a:ea typeface="Times New Roman" panose="02020603050405020304" pitchFamily="18" charset="0"/>
            </a:endParaRPr>
          </a:p>
          <a:p>
            <a:pPr marL="179705" marR="179705">
              <a:buNone/>
            </a:pPr>
            <a:r>
              <a:rPr lang="tr-TR" sz="1600" dirty="0">
                <a:solidFill>
                  <a:srgbClr val="000000"/>
                </a:solidFill>
                <a:effectLst/>
                <a:ea typeface="Times New Roman" panose="02020603050405020304" pitchFamily="18" charset="0"/>
              </a:rPr>
              <a:t> </a:t>
            </a:r>
            <a:endParaRPr lang="el-GR" sz="1600" dirty="0">
              <a:effectLst/>
              <a:ea typeface="Times New Roman" panose="02020603050405020304" pitchFamily="18" charset="0"/>
            </a:endParaRPr>
          </a:p>
          <a:p>
            <a:pPr marL="179705" marR="179705">
              <a:buNone/>
            </a:pPr>
            <a:r>
              <a:rPr lang="tr-TR" sz="1600" dirty="0">
                <a:solidFill>
                  <a:srgbClr val="000000"/>
                </a:solidFill>
                <a:effectLst/>
                <a:ea typeface="Times New Roman" panose="02020603050405020304" pitchFamily="18" charset="0"/>
              </a:rPr>
              <a:t>[…]</a:t>
            </a:r>
            <a:r>
              <a:rPr lang="en-US" sz="1600" dirty="0" err="1">
                <a:solidFill>
                  <a:srgbClr val="000000"/>
                </a:solidFill>
                <a:effectLst/>
                <a:ea typeface="Times New Roman" panose="02020603050405020304" pitchFamily="18" charset="0"/>
              </a:rPr>
              <a:t>Biliyorum</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ayıp</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ve</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mânasız</a:t>
            </a:r>
            <a:br>
              <a:rPr lang="en-US" sz="1600" dirty="0">
                <a:solidFill>
                  <a:srgbClr val="000000"/>
                </a:solidFill>
                <a:effectLst/>
                <a:ea typeface="Times New Roman" panose="02020603050405020304" pitchFamily="18" charset="0"/>
              </a:rPr>
            </a:br>
            <a:r>
              <a:rPr lang="en-US" sz="1600" dirty="0">
                <a:solidFill>
                  <a:srgbClr val="000000"/>
                </a:solidFill>
                <a:effectLst/>
                <a:ea typeface="Times New Roman" panose="02020603050405020304" pitchFamily="18" charset="0"/>
              </a:rPr>
              <a:t>Ama </a:t>
            </a:r>
            <a:r>
              <a:rPr lang="en-US" sz="1600" dirty="0" err="1">
                <a:solidFill>
                  <a:srgbClr val="000000"/>
                </a:solidFill>
                <a:effectLst/>
                <a:ea typeface="Times New Roman" panose="02020603050405020304" pitchFamily="18" charset="0"/>
              </a:rPr>
              <a:t>peşlerinden</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gidiyorum</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Gezmeye</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çıktıkları</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vakit</a:t>
            </a:r>
            <a:br>
              <a:rPr lang="en-US" sz="1600" dirty="0">
                <a:solidFill>
                  <a:srgbClr val="000000"/>
                </a:solidFill>
                <a:effectLst/>
                <a:ea typeface="Times New Roman" panose="02020603050405020304" pitchFamily="18" charset="0"/>
              </a:rPr>
            </a:br>
            <a:r>
              <a:rPr lang="en-US" sz="1600" dirty="0">
                <a:solidFill>
                  <a:srgbClr val="000000"/>
                </a:solidFill>
                <a:effectLst/>
                <a:ea typeface="Times New Roman" panose="02020603050405020304" pitchFamily="18" charset="0"/>
              </a:rPr>
              <a:t>Ana </a:t>
            </a:r>
            <a:r>
              <a:rPr lang="en-US" sz="1600" dirty="0" err="1">
                <a:solidFill>
                  <a:srgbClr val="000000"/>
                </a:solidFill>
                <a:effectLst/>
                <a:ea typeface="Times New Roman" panose="02020603050405020304" pitchFamily="18" charset="0"/>
              </a:rPr>
              <a:t>kız</a:t>
            </a:r>
            <a:r>
              <a:rPr lang="en-US" sz="1600" dirty="0">
                <a:solidFill>
                  <a:srgbClr val="000000"/>
                </a:solidFill>
                <a:effectLst/>
                <a:ea typeface="Times New Roman" panose="02020603050405020304" pitchFamily="18" charset="0"/>
              </a:rPr>
              <a:t>.</a:t>
            </a:r>
            <a:endParaRPr lang="el-GR" sz="1600" dirty="0">
              <a:effectLst/>
              <a:ea typeface="Times New Roman" panose="02020603050405020304" pitchFamily="18" charset="0"/>
            </a:endParaRPr>
          </a:p>
          <a:p>
            <a:pPr marL="179705" marR="179705">
              <a:buNone/>
            </a:pPr>
            <a:r>
              <a:rPr lang="en-US" sz="1600" dirty="0">
                <a:solidFill>
                  <a:srgbClr val="000000"/>
                </a:solidFill>
                <a:effectLst/>
                <a:ea typeface="Times New Roman" panose="02020603050405020304" pitchFamily="18" charset="0"/>
              </a:rPr>
              <a:t> </a:t>
            </a:r>
            <a:endParaRPr lang="el-GR" sz="1600" dirty="0">
              <a:effectLst/>
              <a:ea typeface="Times New Roman" panose="02020603050405020304" pitchFamily="18" charset="0"/>
            </a:endParaRPr>
          </a:p>
          <a:p>
            <a:pPr marL="179705" marR="179705">
              <a:buNone/>
            </a:pPr>
            <a:r>
              <a:rPr lang="en-US" sz="1600" dirty="0" err="1">
                <a:solidFill>
                  <a:srgbClr val="000000"/>
                </a:solidFill>
                <a:effectLst/>
                <a:ea typeface="Times New Roman" panose="02020603050405020304" pitchFamily="18" charset="0"/>
              </a:rPr>
              <a:t>Utanır</a:t>
            </a:r>
            <a:r>
              <a:rPr lang="en-US" sz="1600" dirty="0">
                <a:solidFill>
                  <a:srgbClr val="000000"/>
                </a:solidFill>
                <a:effectLst/>
                <a:ea typeface="Times New Roman" panose="02020603050405020304" pitchFamily="18" charset="0"/>
              </a:rPr>
              <a:t> da </a:t>
            </a:r>
            <a:r>
              <a:rPr lang="en-US" sz="1600" dirty="0" err="1">
                <a:solidFill>
                  <a:srgbClr val="000000"/>
                </a:solidFill>
                <a:effectLst/>
                <a:ea typeface="Times New Roman" panose="02020603050405020304" pitchFamily="18" charset="0"/>
              </a:rPr>
              <a:t>belki</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Anasının</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sırtındaki</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Yeldirmeden</a:t>
            </a:r>
            <a:r>
              <a:rPr lang="en-US" sz="1600" dirty="0">
                <a:solidFill>
                  <a:srgbClr val="000000"/>
                </a:solidFill>
                <a:effectLst/>
                <a:ea typeface="Times New Roman" panose="02020603050405020304" pitchFamily="18" charset="0"/>
              </a:rPr>
              <a:t>,</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Kız</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bir</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adım</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önde</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gider</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Sezdirmeden</a:t>
            </a:r>
            <a:r>
              <a:rPr lang="en-US" sz="1600" dirty="0">
                <a:solidFill>
                  <a:srgbClr val="000000"/>
                </a:solidFill>
                <a:effectLst/>
                <a:ea typeface="Times New Roman" panose="02020603050405020304" pitchFamily="18" charset="0"/>
              </a:rPr>
              <a:t>.</a:t>
            </a:r>
            <a:endParaRPr lang="el-GR" sz="1600" dirty="0">
              <a:effectLst/>
              <a:ea typeface="Times New Roman" panose="02020603050405020304" pitchFamily="18" charset="0"/>
            </a:endParaRPr>
          </a:p>
          <a:p>
            <a:pPr marL="179705" marR="179705">
              <a:buNone/>
            </a:pPr>
            <a:r>
              <a:rPr lang="en-US" sz="1600" dirty="0">
                <a:solidFill>
                  <a:srgbClr val="000000"/>
                </a:solidFill>
                <a:effectLst/>
                <a:ea typeface="Times New Roman" panose="02020603050405020304" pitchFamily="18" charset="0"/>
              </a:rPr>
              <a:t> </a:t>
            </a:r>
            <a:endParaRPr lang="el-GR" sz="1600" dirty="0">
              <a:effectLst/>
              <a:ea typeface="Times New Roman" panose="02020603050405020304" pitchFamily="18" charset="0"/>
            </a:endParaRPr>
          </a:p>
          <a:p>
            <a:pPr marL="179705" marR="179705">
              <a:buNone/>
            </a:pPr>
            <a:r>
              <a:rPr lang="en-US" sz="1600" dirty="0" err="1">
                <a:solidFill>
                  <a:srgbClr val="000000"/>
                </a:solidFill>
                <a:effectLst/>
                <a:ea typeface="Times New Roman" panose="02020603050405020304" pitchFamily="18" charset="0"/>
              </a:rPr>
              <a:t>Beşiktas`ta</a:t>
            </a:r>
            <a:r>
              <a:rPr lang="en-US" sz="1600" dirty="0">
                <a:solidFill>
                  <a:srgbClr val="000000"/>
                </a:solidFill>
                <a:effectLst/>
                <a:ea typeface="Times New Roman" panose="02020603050405020304" pitchFamily="18" charset="0"/>
              </a:rPr>
              <a:t> Barbaros </a:t>
            </a:r>
            <a:r>
              <a:rPr lang="en-US" sz="1600" dirty="0" err="1">
                <a:solidFill>
                  <a:srgbClr val="000000"/>
                </a:solidFill>
                <a:effectLst/>
                <a:ea typeface="Times New Roman" panose="02020603050405020304" pitchFamily="18" charset="0"/>
              </a:rPr>
              <a:t>Meydanı</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Sağı</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anıt</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solu</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türbe</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Ortası</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kare</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şeklinde</a:t>
            </a:r>
            <a:r>
              <a:rPr lang="en-US" sz="1600" dirty="0">
                <a:solidFill>
                  <a:srgbClr val="000000"/>
                </a:solidFill>
                <a:effectLst/>
                <a:ea typeface="Times New Roman" panose="02020603050405020304" pitchFamily="18" charset="0"/>
              </a:rPr>
              <a:t>,</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Parkıdır</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yoksulların</a:t>
            </a:r>
            <a:br>
              <a:rPr lang="en-US" sz="1600" dirty="0">
                <a:solidFill>
                  <a:srgbClr val="000000"/>
                </a:solidFill>
                <a:effectLst/>
                <a:ea typeface="Times New Roman" panose="02020603050405020304" pitchFamily="18" charset="0"/>
              </a:rPr>
            </a:br>
            <a:r>
              <a:rPr lang="en-US" sz="1600" dirty="0" err="1">
                <a:solidFill>
                  <a:srgbClr val="000000"/>
                </a:solidFill>
                <a:effectLst/>
                <a:ea typeface="Times New Roman" panose="02020603050405020304" pitchFamily="18" charset="0"/>
              </a:rPr>
              <a:t>Bilhassa</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yaz</a:t>
            </a:r>
            <a:r>
              <a:rPr lang="en-US" sz="1600" dirty="0">
                <a:solidFill>
                  <a:srgbClr val="000000"/>
                </a:solidFill>
                <a:effectLst/>
                <a:ea typeface="Times New Roman" panose="02020603050405020304" pitchFamily="18" charset="0"/>
              </a:rPr>
              <a:t> </a:t>
            </a:r>
            <a:r>
              <a:rPr lang="en-US" sz="1600" dirty="0" err="1">
                <a:solidFill>
                  <a:srgbClr val="000000"/>
                </a:solidFill>
                <a:effectLst/>
                <a:ea typeface="Times New Roman" panose="02020603050405020304" pitchFamily="18" charset="0"/>
              </a:rPr>
              <a:t>ayları</a:t>
            </a:r>
            <a:r>
              <a:rPr lang="en-US" sz="1600" dirty="0">
                <a:solidFill>
                  <a:srgbClr val="000000"/>
                </a:solidFill>
                <a:effectLst/>
                <a:ea typeface="Times New Roman" panose="02020603050405020304" pitchFamily="18" charset="0"/>
              </a:rPr>
              <a:t>.</a:t>
            </a:r>
            <a:endParaRPr lang="el-GR" sz="1600" dirty="0">
              <a:effectLst/>
              <a:ea typeface="Times New Roman" panose="02020603050405020304" pitchFamily="18" charset="0"/>
            </a:endParaRPr>
          </a:p>
        </p:txBody>
      </p:sp>
      <p:pic>
        <p:nvPicPr>
          <p:cNvPr id="10242" name="Picture 2" descr="Atatürk Ansiklopedisi">
            <a:extLst>
              <a:ext uri="{FF2B5EF4-FFF2-40B4-BE49-F238E27FC236}">
                <a16:creationId xmlns:a16="http://schemas.microsoft.com/office/drawing/2014/main" id="{B40D1D36-BB83-EB30-2A0C-F28426D263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1" y="572861"/>
            <a:ext cx="4169227" cy="5836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2222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D15E3C-2B51-A764-9317-F714BAEFD440}"/>
              </a:ext>
            </a:extLst>
          </p:cNvPr>
          <p:cNvSpPr txBox="1"/>
          <p:nvPr/>
        </p:nvSpPr>
        <p:spPr>
          <a:xfrm>
            <a:off x="250372" y="608569"/>
            <a:ext cx="6738257" cy="5573321"/>
          </a:xfrm>
          <a:prstGeom prst="rect">
            <a:avLst/>
          </a:prstGeom>
          <a:noFill/>
        </p:spPr>
        <p:txBody>
          <a:bodyPr wrap="square">
            <a:spAutoFit/>
          </a:bodyPr>
          <a:lstStyle/>
          <a:p>
            <a:pPr marL="179705" marR="179705">
              <a:lnSpc>
                <a:spcPts val="1650"/>
              </a:lnSpc>
              <a:buNone/>
            </a:pPr>
            <a:r>
              <a:rPr lang="en-US" sz="1200" dirty="0">
                <a:solidFill>
                  <a:srgbClr val="000000"/>
                </a:solidFill>
                <a:effectLst/>
                <a:latin typeface="Times New Roman" panose="02020603050405020304" pitchFamily="18" charset="0"/>
                <a:ea typeface="Times New Roman" panose="02020603050405020304" pitchFamily="18" charset="0"/>
              </a:rPr>
              <a:t> </a:t>
            </a:r>
            <a:endParaRPr lang="el-GR" sz="1200" dirty="0">
              <a:effectLst/>
              <a:latin typeface="Times New Roman" panose="02020603050405020304" pitchFamily="18" charset="0"/>
              <a:ea typeface="Times New Roman" panose="02020603050405020304" pitchFamily="18" charset="0"/>
            </a:endParaRPr>
          </a:p>
          <a:p>
            <a:pPr marL="179705" marR="179705">
              <a:buNone/>
            </a:pPr>
            <a:r>
              <a:rPr lang="en-US" dirty="0" err="1">
                <a:solidFill>
                  <a:srgbClr val="000000"/>
                </a:solidFill>
                <a:effectLst/>
                <a:ea typeface="Times New Roman" panose="02020603050405020304" pitchFamily="18" charset="0"/>
              </a:rPr>
              <a:t>Fidanların</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mezarların</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önünde</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Yontulu</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taşlar</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çepçevre</a:t>
            </a:r>
            <a:r>
              <a:rPr lang="en-US" dirty="0">
                <a:solidFill>
                  <a:srgbClr val="000000"/>
                </a:solidFill>
                <a:effectLst/>
                <a:ea typeface="Times New Roman" panose="02020603050405020304" pitchFamily="18" charset="0"/>
              </a:rPr>
              <a:t>,</a:t>
            </a:r>
            <a:br>
              <a:rPr lang="en-US" dirty="0">
                <a:solidFill>
                  <a:srgbClr val="000000"/>
                </a:solidFill>
                <a:effectLst/>
                <a:ea typeface="Times New Roman" panose="02020603050405020304" pitchFamily="18" charset="0"/>
              </a:rPr>
            </a:br>
            <a:r>
              <a:rPr lang="en-US" dirty="0">
                <a:solidFill>
                  <a:srgbClr val="000000"/>
                </a:solidFill>
                <a:effectLst/>
                <a:ea typeface="Times New Roman" panose="02020603050405020304" pitchFamily="18" charset="0"/>
              </a:rPr>
              <a:t>Yer </a:t>
            </a:r>
            <a:r>
              <a:rPr lang="en-US" dirty="0" err="1">
                <a:solidFill>
                  <a:srgbClr val="000000"/>
                </a:solidFill>
                <a:effectLst/>
                <a:ea typeface="Times New Roman" panose="02020603050405020304" pitchFamily="18" charset="0"/>
              </a:rPr>
              <a:t>yer</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banklar</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konulmuş</a:t>
            </a:r>
            <a:r>
              <a:rPr lang="en-US" dirty="0">
                <a:solidFill>
                  <a:srgbClr val="000000"/>
                </a:solidFill>
                <a:effectLst/>
                <a:ea typeface="Times New Roman" panose="02020603050405020304" pitchFamily="18" charset="0"/>
              </a:rPr>
              <a:t>,</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Meydana</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dolmuş</a:t>
            </a:r>
            <a:r>
              <a:rPr lang="en-US" dirty="0">
                <a:solidFill>
                  <a:srgbClr val="000000"/>
                </a:solidFill>
                <a:effectLst/>
                <a:ea typeface="Times New Roman" panose="02020603050405020304" pitchFamily="18" charset="0"/>
              </a:rPr>
              <a:t> millet</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Sıra</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sıra</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oturmuş</a:t>
            </a:r>
            <a:r>
              <a:rPr lang="en-US" dirty="0">
                <a:solidFill>
                  <a:srgbClr val="000000"/>
                </a:solidFill>
                <a:effectLst/>
                <a:ea typeface="Times New Roman" panose="02020603050405020304" pitchFamily="18" charset="0"/>
              </a:rPr>
              <a:t>.</a:t>
            </a:r>
            <a:br>
              <a:rPr lang="en-US" dirty="0">
                <a:solidFill>
                  <a:srgbClr val="000000"/>
                </a:solidFill>
                <a:effectLst/>
                <a:ea typeface="Times New Roman" panose="02020603050405020304" pitchFamily="18" charset="0"/>
              </a:rPr>
            </a:br>
            <a:r>
              <a:rPr lang="en-US" dirty="0">
                <a:solidFill>
                  <a:srgbClr val="000000"/>
                </a:solidFill>
                <a:effectLst/>
                <a:ea typeface="Times New Roman" panose="02020603050405020304" pitchFamily="18" charset="0"/>
              </a:rPr>
              <a:t>Ah </a:t>
            </a:r>
            <a:r>
              <a:rPr lang="en-US" dirty="0" err="1">
                <a:solidFill>
                  <a:srgbClr val="000000"/>
                </a:solidFill>
                <a:effectLst/>
                <a:ea typeface="Times New Roman" panose="02020603050405020304" pitchFamily="18" charset="0"/>
              </a:rPr>
              <a:t>genç</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kız</a:t>
            </a:r>
            <a:r>
              <a:rPr lang="en-US" dirty="0">
                <a:solidFill>
                  <a:srgbClr val="000000"/>
                </a:solidFill>
                <a:effectLst/>
                <a:ea typeface="Times New Roman" panose="02020603050405020304" pitchFamily="18" charset="0"/>
              </a:rPr>
              <a:t> kalbi,</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Sıralara</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bakar</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elbet</a:t>
            </a:r>
            <a:r>
              <a:rPr lang="en-US" dirty="0">
                <a:solidFill>
                  <a:srgbClr val="000000"/>
                </a:solidFill>
                <a:effectLst/>
                <a:ea typeface="Times New Roman" panose="02020603050405020304" pitchFamily="18" charset="0"/>
              </a:rPr>
              <a:t>.</a:t>
            </a:r>
            <a:endParaRPr lang="el-GR" dirty="0">
              <a:effectLst/>
              <a:ea typeface="Times New Roman" panose="02020603050405020304" pitchFamily="18" charset="0"/>
            </a:endParaRPr>
          </a:p>
          <a:p>
            <a:pPr marL="179705" marR="179705">
              <a:buNone/>
            </a:pPr>
            <a:r>
              <a:rPr lang="en-US" dirty="0" err="1">
                <a:solidFill>
                  <a:srgbClr val="000000"/>
                </a:solidFill>
                <a:effectLst/>
                <a:ea typeface="Times New Roman" panose="02020603050405020304" pitchFamily="18" charset="0"/>
              </a:rPr>
              <a:t>Meydanın</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ilerisi</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deniz</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kıyısı</a:t>
            </a:r>
            <a:br>
              <a:rPr lang="en-US" dirty="0">
                <a:solidFill>
                  <a:srgbClr val="000000"/>
                </a:solidFill>
                <a:effectLst/>
                <a:ea typeface="Times New Roman" panose="02020603050405020304" pitchFamily="18" charset="0"/>
              </a:rPr>
            </a:br>
            <a:r>
              <a:rPr lang="en-US" dirty="0">
                <a:solidFill>
                  <a:srgbClr val="000000"/>
                </a:solidFill>
                <a:effectLst/>
                <a:ea typeface="Times New Roman" panose="02020603050405020304" pitchFamily="18" charset="0"/>
              </a:rPr>
              <a:t>Karaya </a:t>
            </a:r>
            <a:r>
              <a:rPr lang="en-US" dirty="0" err="1">
                <a:solidFill>
                  <a:srgbClr val="000000"/>
                </a:solidFill>
                <a:effectLst/>
                <a:ea typeface="Times New Roman" panose="02020603050405020304" pitchFamily="18" charset="0"/>
              </a:rPr>
              <a:t>çekilmiş</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kayıklar</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İskele</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gazinosu</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yanda</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Sulara</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dökülmüş</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ışıklar</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Üsküdar</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şu</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karşısı</a:t>
            </a:r>
            <a:r>
              <a:rPr lang="en-US" dirty="0">
                <a:solidFill>
                  <a:srgbClr val="000000"/>
                </a:solidFill>
                <a:effectLst/>
                <a:ea typeface="Times New Roman" panose="02020603050405020304" pitchFamily="18" charset="0"/>
              </a:rPr>
              <a:t>.</a:t>
            </a:r>
            <a:endParaRPr lang="el-GR" dirty="0">
              <a:effectLst/>
              <a:ea typeface="Times New Roman" panose="02020603050405020304" pitchFamily="18" charset="0"/>
            </a:endParaRPr>
          </a:p>
          <a:p>
            <a:pPr marL="179705" marR="179705">
              <a:buNone/>
            </a:pPr>
            <a:r>
              <a:rPr lang="en-US" dirty="0">
                <a:solidFill>
                  <a:srgbClr val="000000"/>
                </a:solidFill>
                <a:effectLst/>
                <a:ea typeface="Times New Roman" panose="02020603050405020304" pitchFamily="18" charset="0"/>
              </a:rPr>
              <a:t> </a:t>
            </a:r>
            <a:endParaRPr lang="el-GR" dirty="0">
              <a:effectLst/>
              <a:ea typeface="Times New Roman" panose="02020603050405020304" pitchFamily="18" charset="0"/>
            </a:endParaRPr>
          </a:p>
          <a:p>
            <a:pPr marL="179705" marR="179705">
              <a:buNone/>
            </a:pPr>
            <a:r>
              <a:rPr lang="en-US" dirty="0">
                <a:solidFill>
                  <a:srgbClr val="000000"/>
                </a:solidFill>
                <a:effectLst/>
                <a:ea typeface="Times New Roman" panose="02020603050405020304" pitchFamily="18" charset="0"/>
              </a:rPr>
              <a:t>O </a:t>
            </a:r>
            <a:r>
              <a:rPr lang="en-US" dirty="0" err="1">
                <a:solidFill>
                  <a:srgbClr val="000000"/>
                </a:solidFill>
                <a:effectLst/>
                <a:ea typeface="Times New Roman" panose="02020603050405020304" pitchFamily="18" charset="0"/>
              </a:rPr>
              <a:t>nemli</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topraklara</a:t>
            </a:r>
            <a:br>
              <a:rPr lang="en-US" dirty="0">
                <a:solidFill>
                  <a:srgbClr val="000000"/>
                </a:solidFill>
                <a:effectLst/>
                <a:ea typeface="Times New Roman" panose="02020603050405020304" pitchFamily="18" charset="0"/>
              </a:rPr>
            </a:br>
            <a:r>
              <a:rPr lang="en-US" dirty="0">
                <a:solidFill>
                  <a:srgbClr val="000000"/>
                </a:solidFill>
                <a:effectLst/>
                <a:ea typeface="Times New Roman" panose="02020603050405020304" pitchFamily="18" charset="0"/>
              </a:rPr>
              <a:t>Ana </a:t>
            </a:r>
            <a:r>
              <a:rPr lang="en-US" dirty="0" err="1">
                <a:solidFill>
                  <a:srgbClr val="000000"/>
                </a:solidFill>
                <a:effectLst/>
                <a:ea typeface="Times New Roman" panose="02020603050405020304" pitchFamily="18" charset="0"/>
              </a:rPr>
              <a:t>çöker</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yorgun</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argın</a:t>
            </a:r>
            <a:r>
              <a:rPr lang="en-US" dirty="0">
                <a:solidFill>
                  <a:srgbClr val="000000"/>
                </a:solidFill>
                <a:effectLst/>
                <a:ea typeface="Times New Roman" panose="02020603050405020304" pitchFamily="18" charset="0"/>
              </a:rPr>
              <a:t>,</a:t>
            </a:r>
            <a:br>
              <a:rPr lang="en-US" dirty="0">
                <a:solidFill>
                  <a:srgbClr val="000000"/>
                </a:solidFill>
                <a:effectLst/>
                <a:ea typeface="Times New Roman" panose="02020603050405020304" pitchFamily="18" charset="0"/>
              </a:rPr>
            </a:br>
            <a:r>
              <a:rPr lang="en-US" dirty="0" err="1">
                <a:solidFill>
                  <a:srgbClr val="000000"/>
                </a:solidFill>
                <a:effectLst/>
                <a:ea typeface="Times New Roman" panose="02020603050405020304" pitchFamily="18" charset="0"/>
              </a:rPr>
              <a:t>Kalmış</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gözü</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arkada</a:t>
            </a:r>
            <a:br>
              <a:rPr lang="en-US" dirty="0">
                <a:solidFill>
                  <a:srgbClr val="000000"/>
                </a:solidFill>
                <a:effectLst/>
                <a:ea typeface="Times New Roman" panose="02020603050405020304" pitchFamily="18" charset="0"/>
              </a:rPr>
            </a:br>
            <a:r>
              <a:rPr lang="en-US" dirty="0">
                <a:solidFill>
                  <a:srgbClr val="000000"/>
                </a:solidFill>
                <a:effectLst/>
                <a:ea typeface="Times New Roman" panose="02020603050405020304" pitchFamily="18" charset="0"/>
              </a:rPr>
              <a:t>Kendi </a:t>
            </a:r>
            <a:r>
              <a:rPr lang="en-US" dirty="0" err="1">
                <a:solidFill>
                  <a:srgbClr val="000000"/>
                </a:solidFill>
                <a:effectLst/>
                <a:ea typeface="Times New Roman" panose="02020603050405020304" pitchFamily="18" charset="0"/>
              </a:rPr>
              <a:t>ayakta</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kızın</a:t>
            </a:r>
            <a:r>
              <a:rPr lang="en-US" dirty="0">
                <a:solidFill>
                  <a:srgbClr val="000000"/>
                </a:solidFill>
                <a:effectLst/>
                <a:ea typeface="Times New Roman" panose="02020603050405020304" pitchFamily="18" charset="0"/>
              </a:rPr>
              <a:t>. </a:t>
            </a:r>
            <a:r>
              <a:rPr lang="tr-TR" dirty="0">
                <a:solidFill>
                  <a:srgbClr val="000000"/>
                </a:solidFill>
                <a:effectLst/>
                <a:ea typeface="Times New Roman" panose="02020603050405020304" pitchFamily="18" charset="0"/>
              </a:rPr>
              <a:t>(Ümit Yaşar Oğuzcan &amp; Tarık </a:t>
            </a:r>
            <a:r>
              <a:rPr lang="tr-TR" i="1" dirty="0">
                <a:solidFill>
                  <a:srgbClr val="000000"/>
                </a:solidFill>
                <a:effectLst/>
                <a:ea typeface="Times New Roman" panose="02020603050405020304" pitchFamily="18" charset="0"/>
              </a:rPr>
              <a:t>Dursun K</a:t>
            </a:r>
            <a:r>
              <a:rPr lang="tr-TR" dirty="0">
                <a:solidFill>
                  <a:srgbClr val="000000"/>
                </a:solidFill>
                <a:effectLst/>
                <a:ea typeface="Times New Roman" panose="02020603050405020304" pitchFamily="18" charset="0"/>
              </a:rPr>
              <a:t>.,1961:24)</a:t>
            </a:r>
            <a:endParaRPr lang="el-GR" dirty="0">
              <a:effectLst/>
              <a:ea typeface="Times New Roman" panose="02020603050405020304" pitchFamily="18" charset="0"/>
            </a:endParaRPr>
          </a:p>
          <a:p>
            <a:pPr algn="just">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tr-TR" b="1" dirty="0">
                <a:solidFill>
                  <a:srgbClr val="000000"/>
                </a:solidFill>
                <a:effectLst/>
                <a:ea typeface="Times New Roman" panose="02020603050405020304" pitchFamily="18" charset="0"/>
                <a:cs typeface="Times New Roman" panose="02020603050405020304" pitchFamily="18" charset="0"/>
              </a:rPr>
              <a:t> </a:t>
            </a:r>
            <a:endParaRPr lang="el-GR" dirty="0">
              <a:effectLst/>
              <a:ea typeface="Calibri" panose="020F0502020204030204" pitchFamily="34" charset="0"/>
              <a:cs typeface="Times New Roman" panose="02020603050405020304" pitchFamily="18" charset="0"/>
            </a:endParaRPr>
          </a:p>
        </p:txBody>
      </p:sp>
      <p:pic>
        <p:nvPicPr>
          <p:cNvPr id="2" name="Picture 2" descr="Atatürk Ansiklopedisi">
            <a:extLst>
              <a:ext uri="{FF2B5EF4-FFF2-40B4-BE49-F238E27FC236}">
                <a16:creationId xmlns:a16="http://schemas.microsoft.com/office/drawing/2014/main" id="{8124FE81-4019-9A16-F252-7542ED929A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4316" y="344972"/>
            <a:ext cx="4169227" cy="5836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125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618797-2B33-8A55-F253-B982EA206202}"/>
              </a:ext>
            </a:extLst>
          </p:cNvPr>
          <p:cNvSpPr txBox="1"/>
          <p:nvPr/>
        </p:nvSpPr>
        <p:spPr>
          <a:xfrm>
            <a:off x="217714" y="1849881"/>
            <a:ext cx="6836229" cy="3565720"/>
          </a:xfrm>
          <a:prstGeom prst="rect">
            <a:avLst/>
          </a:prstGeom>
          <a:noFill/>
        </p:spPr>
        <p:txBody>
          <a:bodyPr wrap="square">
            <a:spAutoFit/>
          </a:bodyPr>
          <a:lstStyle/>
          <a:p>
            <a:pPr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tr-TR" sz="1800" b="1" dirty="0">
                <a:solidFill>
                  <a:srgbClr val="000000"/>
                </a:solidFill>
                <a:effectLst/>
                <a:ea typeface="Times New Roman" panose="02020603050405020304" pitchFamily="18" charset="0"/>
                <a:cs typeface="Times New Roman" panose="02020603050405020304" pitchFamily="18" charset="0"/>
              </a:rPr>
              <a:t>Cahit Külebi - </a:t>
            </a:r>
            <a:r>
              <a:rPr lang="tr-TR" sz="1800" b="1" i="1" dirty="0">
                <a:solidFill>
                  <a:srgbClr val="000000"/>
                </a:solidFill>
                <a:effectLst/>
                <a:ea typeface="Times New Roman" panose="02020603050405020304" pitchFamily="18" charset="0"/>
                <a:cs typeface="Times New Roman" panose="02020603050405020304" pitchFamily="18" charset="0"/>
              </a:rPr>
              <a:t>İstanbul</a:t>
            </a:r>
            <a:r>
              <a:rPr lang="tr-TR" sz="1800" b="1" dirty="0">
                <a:solidFill>
                  <a:srgbClr val="000000"/>
                </a:solidFill>
                <a:effectLst/>
                <a:ea typeface="Times New Roman" panose="02020603050405020304" pitchFamily="18"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tr-TR" sz="1800" dirty="0">
                <a:solidFill>
                  <a:srgbClr val="000000"/>
                </a:solidFill>
                <a:effectLst/>
                <a:ea typeface="Times New Roman" panose="02020603050405020304" pitchFamily="18"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tr-TR" sz="1800" dirty="0">
                <a:solidFill>
                  <a:srgbClr val="000000"/>
                </a:solidFill>
                <a:effectLst/>
                <a:ea typeface="Times New Roman" panose="02020603050405020304" pitchFamily="18" charset="0"/>
                <a:cs typeface="Times New Roman" panose="02020603050405020304" pitchFamily="18" charset="0"/>
              </a:rPr>
              <a:t>[…]Anladım bu şehir başkadır</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Herkes </a:t>
            </a:r>
            <a:r>
              <a:rPr lang="en-US" sz="1800" dirty="0" err="1">
                <a:solidFill>
                  <a:srgbClr val="000000"/>
                </a:solidFill>
                <a:effectLst/>
                <a:ea typeface="Times New Roman" panose="02020603050405020304" pitchFamily="18" charset="0"/>
                <a:cs typeface="Times New Roman" panose="02020603050405020304" pitchFamily="18" charset="0"/>
              </a:rPr>
              <a:t>beni</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aldattı</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gitti</a:t>
            </a:r>
            <a:r>
              <a:rPr lang="en-US" sz="1800" dirty="0">
                <a:solidFill>
                  <a:srgbClr val="000000"/>
                </a:solidFill>
                <a:effectLst/>
                <a:ea typeface="Times New Roman" panose="02020603050405020304" pitchFamily="18"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Anladım</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bu</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şehir</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başkadır</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solidFill>
                  <a:srgbClr val="000000"/>
                </a:solidFill>
                <a:effectLst/>
                <a:ea typeface="Times New Roman" panose="02020603050405020304" pitchFamily="18" charset="0"/>
                <a:cs typeface="Times New Roman" panose="02020603050405020304" pitchFamily="18" charset="0"/>
              </a:rPr>
              <a:t>Herkes </a:t>
            </a:r>
            <a:r>
              <a:rPr lang="en-US" sz="1800" dirty="0" err="1">
                <a:solidFill>
                  <a:srgbClr val="000000"/>
                </a:solidFill>
                <a:effectLst/>
                <a:ea typeface="Times New Roman" panose="02020603050405020304" pitchFamily="18" charset="0"/>
                <a:cs typeface="Times New Roman" panose="02020603050405020304" pitchFamily="18" charset="0"/>
              </a:rPr>
              <a:t>beni</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aldattı</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gitti</a:t>
            </a:r>
            <a:r>
              <a:rPr lang="en-US" sz="1800" dirty="0">
                <a:solidFill>
                  <a:srgbClr val="000000"/>
                </a:solidFill>
                <a:effectLst/>
                <a:ea typeface="Times New Roman" panose="02020603050405020304" pitchFamily="18"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Yine</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kamyonlar</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kavun</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taşır</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ea typeface="Times New Roman" panose="02020603050405020304" pitchFamily="18" charset="0"/>
                <a:cs typeface="Times New Roman" panose="02020603050405020304" pitchFamily="18" charset="0"/>
              </a:rPr>
              <a:t>Fakat</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içimde</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şarkı</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bitti</a:t>
            </a:r>
            <a:r>
              <a:rPr lang="en-US" sz="1800" dirty="0">
                <a:solidFill>
                  <a:srgbClr val="000000"/>
                </a:solidFill>
                <a:effectLst/>
                <a:ea typeface="Times New Roman" panose="02020603050405020304" pitchFamily="18" charset="0"/>
                <a:cs typeface="Times New Roman" panose="02020603050405020304" pitchFamily="18" charset="0"/>
              </a:rPr>
              <a:t>.(</a:t>
            </a:r>
            <a:r>
              <a:rPr lang="tr-TR" sz="1800" dirty="0">
                <a:solidFill>
                  <a:srgbClr val="000000"/>
                </a:solidFill>
                <a:effectLst/>
                <a:ea typeface="Times New Roman" panose="02020603050405020304" pitchFamily="18" charset="0"/>
                <a:cs typeface="Times New Roman" panose="02020603050405020304" pitchFamily="18" charset="0"/>
              </a:rPr>
              <a:t>Asım Bezirci &amp; Kemal Özer, 2002</a:t>
            </a:r>
            <a:r>
              <a:rPr lang="en-US" sz="1800" dirty="0">
                <a:solidFill>
                  <a:srgbClr val="000000"/>
                </a:solidFill>
                <a:effectLst/>
                <a:ea typeface="Times New Roman" panose="02020603050405020304" pitchFamily="18" charset="0"/>
                <a:cs typeface="Times New Roman" panose="02020603050405020304" pitchFamily="18" charset="0"/>
              </a:rPr>
              <a:t>:235)</a:t>
            </a:r>
            <a:endParaRPr lang="el-GR"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b="1" dirty="0">
                <a:solidFill>
                  <a:srgbClr val="000000"/>
                </a:solidFill>
                <a:effectLst/>
                <a:highlight>
                  <a:srgbClr val="FFFF00"/>
                </a:highligh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11266" name="Picture 2" descr="Bütün Şiirleri Cahit Külebi (Cahit Külebi) Fiyatı, Yorumları, Satın Al -  Kitapyurdu.com">
            <a:extLst>
              <a:ext uri="{FF2B5EF4-FFF2-40B4-BE49-F238E27FC236}">
                <a16:creationId xmlns:a16="http://schemas.microsoft.com/office/drawing/2014/main" id="{3AB608E5-D816-75B3-D928-D403FF41548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982" b="36882"/>
          <a:stretch>
            <a:fillRect/>
          </a:stretch>
        </p:blipFill>
        <p:spPr bwMode="auto">
          <a:xfrm>
            <a:off x="7130143" y="737140"/>
            <a:ext cx="4538662" cy="55983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0254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E9F3F-9B90-352E-C20C-5800AC87E6E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0766369-814D-B74C-F8C0-B3A5EEC4F536}"/>
              </a:ext>
            </a:extLst>
          </p:cNvPr>
          <p:cNvSpPr txBox="1"/>
          <p:nvPr/>
        </p:nvSpPr>
        <p:spPr>
          <a:xfrm>
            <a:off x="511628" y="489166"/>
            <a:ext cx="5377543" cy="5629746"/>
          </a:xfrm>
          <a:prstGeom prst="rect">
            <a:avLst/>
          </a:prstGeom>
          <a:noFill/>
        </p:spPr>
        <p:txBody>
          <a:bodyPr wrap="square">
            <a:spAutoFit/>
          </a:bodyPr>
          <a:lstStyle/>
          <a:p>
            <a:pPr algn="just">
              <a:lnSpc>
                <a:spcPct val="107000"/>
              </a:lnSpc>
              <a:spcAft>
                <a:spcPts val="800"/>
              </a:spcAft>
              <a:buNone/>
            </a:pPr>
            <a:r>
              <a:rPr lang="tr-TR" sz="1800" b="1"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400" b="1" dirty="0">
                <a:solidFill>
                  <a:srgbClr val="000000"/>
                </a:solidFill>
                <a:effectLst/>
                <a:ea typeface="Calibri" panose="020F0502020204030204" pitchFamily="34" charset="0"/>
                <a:cs typeface="Times New Roman" panose="02020603050405020304" pitchFamily="18" charset="0"/>
              </a:rPr>
              <a:t>Cahit Külebi   - RÜZGAR  (1936-1949) - </a:t>
            </a:r>
            <a:r>
              <a:rPr lang="tr-TR" sz="1400" b="1" i="1" dirty="0">
                <a:solidFill>
                  <a:srgbClr val="000000"/>
                </a:solidFill>
                <a:effectLst/>
                <a:ea typeface="Calibri" panose="020F0502020204030204" pitchFamily="34" charset="0"/>
                <a:cs typeface="Times New Roman" panose="02020603050405020304" pitchFamily="18" charset="0"/>
              </a:rPr>
              <a:t>İSTANBUL’ DAKİ  </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 </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 İstanbul</a:t>
            </a:r>
            <a:r>
              <a:rPr lang="en-US" sz="1400" dirty="0">
                <a:solidFill>
                  <a:srgbClr val="000000"/>
                </a:solidFill>
                <a:effectLst/>
                <a:ea typeface="Calibri" panose="020F0502020204030204" pitchFamily="34" charset="0"/>
                <a:cs typeface="Times New Roman" panose="02020603050405020304" pitchFamily="18" charset="0"/>
              </a:rPr>
              <a:t>’</a:t>
            </a:r>
            <a:r>
              <a:rPr lang="tr-TR" sz="1400" dirty="0">
                <a:solidFill>
                  <a:srgbClr val="000000"/>
                </a:solidFill>
                <a:effectLst/>
                <a:ea typeface="Calibri" panose="020F0502020204030204" pitchFamily="34" charset="0"/>
                <a:cs typeface="Times New Roman" panose="02020603050405020304" pitchFamily="18" charset="0"/>
              </a:rPr>
              <a:t> da bir sevdiğim vardı</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Keçi yavrusuna benzer,</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Rüzgâr eserdi hafiften gözlerinde</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Halden anlardı. […]</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Yanakları  güz elmasına benzer</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Soğuk havalarda,</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Ormanlar gibi bakışları</a:t>
            </a:r>
            <a:r>
              <a:rPr lang="en-US" sz="1400" dirty="0">
                <a:solidFill>
                  <a:srgbClr val="000000"/>
                </a:solidFill>
                <a:effectLst/>
                <a:ea typeface="Calibri" panose="020F0502020204030204" pitchFamily="34" charset="0"/>
                <a:cs typeface="Times New Roman" panose="02020603050405020304" pitchFamily="18" charset="0"/>
              </a:rPr>
              <a:t>;</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Çocuktu, aceleci bir hali vardı.</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Bahar günleri geldi miydi</a:t>
            </a:r>
            <a:endParaRPr lang="el-GR" sz="14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Saçları uçardı.</a:t>
            </a:r>
            <a:endParaRPr lang="el-GR" sz="14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ea typeface="Calibri" panose="020F0502020204030204" pitchFamily="34" charset="0"/>
                <a:cs typeface="Times New Roman" panose="02020603050405020304" pitchFamily="18" charset="0"/>
              </a:rPr>
              <a:t>[…]</a:t>
            </a:r>
            <a:r>
              <a:rPr lang="tr-TR" sz="1400" dirty="0">
                <a:solidFill>
                  <a:srgbClr val="292727"/>
                </a:solidFill>
                <a:effectLst/>
                <a:ea typeface="Calibri" panose="020F0502020204030204" pitchFamily="34" charset="0"/>
                <a:cs typeface="Times New Roman" panose="02020603050405020304" pitchFamily="18" charset="0"/>
              </a:rPr>
              <a:t>Adını bile unuttum</a:t>
            </a:r>
            <a:br>
              <a:rPr lang="tr-TR" sz="1400" dirty="0">
                <a:solidFill>
                  <a:srgbClr val="292727"/>
                </a:solidFill>
                <a:effectLst/>
                <a:ea typeface="Calibri" panose="020F0502020204030204" pitchFamily="34" charset="0"/>
                <a:cs typeface="Times New Roman" panose="02020603050405020304" pitchFamily="18" charset="0"/>
              </a:rPr>
            </a:br>
            <a:r>
              <a:rPr lang="tr-TR" sz="1400" dirty="0">
                <a:solidFill>
                  <a:srgbClr val="292727"/>
                </a:solidFill>
                <a:effectLst/>
                <a:ea typeface="Calibri" panose="020F0502020204030204" pitchFamily="34" charset="0"/>
                <a:cs typeface="Times New Roman" panose="02020603050405020304" pitchFamily="18" charset="0"/>
              </a:rPr>
              <a:t>Yüzünü de, gemileri de,</a:t>
            </a:r>
            <a:br>
              <a:rPr lang="tr-TR" sz="1400" dirty="0">
                <a:solidFill>
                  <a:srgbClr val="292727"/>
                </a:solidFill>
                <a:effectLst/>
                <a:ea typeface="Calibri" panose="020F0502020204030204" pitchFamily="34" charset="0"/>
                <a:cs typeface="Times New Roman" panose="02020603050405020304" pitchFamily="18" charset="0"/>
              </a:rPr>
            </a:br>
            <a:r>
              <a:rPr lang="tr-TR" sz="1400" dirty="0">
                <a:solidFill>
                  <a:srgbClr val="292727"/>
                </a:solidFill>
                <a:effectLst/>
                <a:ea typeface="Calibri" panose="020F0502020204030204" pitchFamily="34" charset="0"/>
                <a:cs typeface="Times New Roman" panose="02020603050405020304" pitchFamily="18" charset="0"/>
              </a:rPr>
              <a:t>Yalnız ara sıra aklıma geliyor</a:t>
            </a:r>
            <a:br>
              <a:rPr lang="tr-TR" sz="1400" dirty="0">
                <a:solidFill>
                  <a:srgbClr val="292727"/>
                </a:solidFill>
                <a:effectLst/>
                <a:ea typeface="Calibri" panose="020F0502020204030204" pitchFamily="34" charset="0"/>
                <a:cs typeface="Times New Roman" panose="02020603050405020304" pitchFamily="18" charset="0"/>
              </a:rPr>
            </a:br>
            <a:r>
              <a:rPr lang="tr-TR" sz="1400" dirty="0">
                <a:solidFill>
                  <a:srgbClr val="292727"/>
                </a:solidFill>
                <a:effectLst/>
                <a:ea typeface="Calibri" panose="020F0502020204030204" pitchFamily="34" charset="0"/>
                <a:cs typeface="Times New Roman" panose="02020603050405020304" pitchFamily="18" charset="0"/>
              </a:rPr>
              <a:t>Sabah akşam iş başında</a:t>
            </a:r>
            <a:br>
              <a:rPr lang="tr-TR" sz="1400" dirty="0">
                <a:solidFill>
                  <a:srgbClr val="292727"/>
                </a:solidFill>
                <a:effectLst/>
                <a:ea typeface="Calibri" panose="020F0502020204030204" pitchFamily="34" charset="0"/>
                <a:cs typeface="Times New Roman" panose="02020603050405020304" pitchFamily="18" charset="0"/>
              </a:rPr>
            </a:br>
            <a:r>
              <a:rPr lang="tr-TR" sz="1400" dirty="0">
                <a:solidFill>
                  <a:srgbClr val="292727"/>
                </a:solidFill>
                <a:effectLst/>
                <a:ea typeface="Calibri" panose="020F0502020204030204" pitchFamily="34" charset="0"/>
                <a:cs typeface="Times New Roman" panose="02020603050405020304" pitchFamily="18" charset="0"/>
              </a:rPr>
              <a:t>Ve asfalt caddelerde.</a:t>
            </a:r>
            <a:r>
              <a:rPr lang="tr-TR" sz="1400" dirty="0">
                <a:solidFill>
                  <a:srgbClr val="000000"/>
                </a:solidFill>
                <a:effectLst/>
                <a:ea typeface="Calibri" panose="020F0502020204030204" pitchFamily="34" charset="0"/>
                <a:cs typeface="Times New Roman" panose="02020603050405020304" pitchFamily="18" charset="0"/>
              </a:rPr>
              <a:t> (Cahit Külebi,1985:75)</a:t>
            </a:r>
            <a:endParaRPr lang="el-GR" sz="1400" dirty="0">
              <a:effectLst/>
              <a:ea typeface="Calibri" panose="020F0502020204030204" pitchFamily="34" charset="0"/>
              <a:cs typeface="Times New Roman" panose="02020603050405020304" pitchFamily="18" charset="0"/>
            </a:endParaRPr>
          </a:p>
        </p:txBody>
      </p:sp>
      <p:pic>
        <p:nvPicPr>
          <p:cNvPr id="2" name="Picture 2" descr="Bütün Şiirleri Cahit Külebi (Cahit Külebi) Fiyatı, Yorumları, Satın Al -  Kitapyurdu.com">
            <a:extLst>
              <a:ext uri="{FF2B5EF4-FFF2-40B4-BE49-F238E27FC236}">
                <a16:creationId xmlns:a16="http://schemas.microsoft.com/office/drawing/2014/main" id="{78BAB03B-DE54-436E-496F-9CE7CA6675C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982" b="36882"/>
          <a:stretch>
            <a:fillRect/>
          </a:stretch>
        </p:blipFill>
        <p:spPr bwMode="auto">
          <a:xfrm>
            <a:off x="7064829" y="520567"/>
            <a:ext cx="4538662" cy="55983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817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30663F-0931-F4E3-FC9F-64D0494B0F6D}"/>
              </a:ext>
            </a:extLst>
          </p:cNvPr>
          <p:cNvSpPr txBox="1"/>
          <p:nvPr/>
        </p:nvSpPr>
        <p:spPr>
          <a:xfrm>
            <a:off x="446314" y="1760033"/>
            <a:ext cx="6096000" cy="3693319"/>
          </a:xfrm>
          <a:prstGeom prst="rect">
            <a:avLst/>
          </a:prstGeom>
          <a:noFill/>
        </p:spPr>
        <p:txBody>
          <a:bodyPr wrap="square">
            <a:spAutoFit/>
          </a:bodyPr>
          <a:lstStyle/>
          <a:p>
            <a:pPr>
              <a:buNone/>
            </a:pPr>
            <a:r>
              <a:rPr lang="tr-TR" sz="1800" b="1" dirty="0">
                <a:solidFill>
                  <a:srgbClr val="000000"/>
                </a:solidFill>
                <a:effectLst/>
                <a:ea typeface="Times New Roman" panose="02020603050405020304" pitchFamily="18" charset="0"/>
              </a:rPr>
              <a:t>Vedat Türkali  - </a:t>
            </a:r>
            <a:r>
              <a:rPr lang="tr-TR" sz="1800" b="1" i="1" dirty="0">
                <a:solidFill>
                  <a:srgbClr val="000000"/>
                </a:solidFill>
                <a:effectLst/>
                <a:ea typeface="Times New Roman" panose="02020603050405020304" pitchFamily="18" charset="0"/>
              </a:rPr>
              <a:t>İstanbul</a:t>
            </a:r>
            <a:endParaRPr lang="el-GR" sz="1800" dirty="0">
              <a:effectLst/>
              <a:ea typeface="Times New Roman" panose="02020603050405020304" pitchFamily="18" charset="0"/>
            </a:endParaRPr>
          </a:p>
          <a:p>
            <a:pPr>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[…]Salkım salkım tan yelleri estiğinde</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Mavi patiskaları yırtan gemilerinle</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Uzaktan seni düşünürüm İstanbul</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Binbir direkli Halicinde akşam</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Adalarında bahar</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Süleymaniyende güneş</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Hey sen ne güzelsin kavgamızın şehri(Vedat Türkali, 1978:33)</a:t>
            </a:r>
            <a:endParaRPr lang="el-GR" sz="1800" dirty="0">
              <a:effectLst/>
              <a:ea typeface="Times New Roman" panose="02020603050405020304" pitchFamily="18" charset="0"/>
            </a:endParaRPr>
          </a:p>
          <a:p>
            <a:pPr>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buNone/>
            </a:pPr>
            <a:endParaRPr lang="el-GR" sz="1800" dirty="0">
              <a:effectLst/>
              <a:latin typeface="Times New Roman" panose="02020603050405020304" pitchFamily="18" charset="0"/>
              <a:ea typeface="Times New Roman" panose="02020603050405020304" pitchFamily="18" charset="0"/>
            </a:endParaRPr>
          </a:p>
        </p:txBody>
      </p:sp>
      <p:pic>
        <p:nvPicPr>
          <p:cNvPr id="13314" name="Picture 2" descr="Vedat Türkali - Wikipedia">
            <a:extLst>
              <a:ext uri="{FF2B5EF4-FFF2-40B4-BE49-F238E27FC236}">
                <a16:creationId xmlns:a16="http://schemas.microsoft.com/office/drawing/2014/main" id="{9F2D766D-E387-E60C-5EB5-51228347ED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0709" y="1180709"/>
            <a:ext cx="4608916" cy="4272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961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0B036-7E1D-648F-5EA5-28B7E681212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10E7A86-A3FB-46BB-09FC-8C830790B61F}"/>
              </a:ext>
            </a:extLst>
          </p:cNvPr>
          <p:cNvSpPr txBox="1"/>
          <p:nvPr/>
        </p:nvSpPr>
        <p:spPr>
          <a:xfrm>
            <a:off x="511629" y="1291947"/>
            <a:ext cx="6096000" cy="3970318"/>
          </a:xfrm>
          <a:prstGeom prst="rect">
            <a:avLst/>
          </a:prstGeom>
          <a:noFill/>
        </p:spPr>
        <p:txBody>
          <a:bodyPr wrap="square">
            <a:spAutoFit/>
          </a:bodyPr>
          <a:lstStyle/>
          <a:p>
            <a:pPr>
              <a:buNone/>
            </a:pPr>
            <a:r>
              <a:rPr lang="tr-TR" sz="1800" b="1" dirty="0">
                <a:solidFill>
                  <a:srgbClr val="000000"/>
                </a:solidFill>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buNone/>
            </a:pPr>
            <a:r>
              <a:rPr lang="tr-TR" sz="1800" b="1" dirty="0">
                <a:solidFill>
                  <a:srgbClr val="000000"/>
                </a:solidFill>
                <a:effectLst/>
                <a:ea typeface="Times New Roman" panose="02020603050405020304" pitchFamily="18" charset="0"/>
              </a:rPr>
              <a:t>Özdemir Asaf - </a:t>
            </a:r>
            <a:r>
              <a:rPr lang="tr-TR" sz="1800" b="1" i="1" dirty="0">
                <a:solidFill>
                  <a:srgbClr val="000000"/>
                </a:solidFill>
                <a:effectLst/>
                <a:ea typeface="Times New Roman" panose="02020603050405020304" pitchFamily="18" charset="0"/>
              </a:rPr>
              <a:t>Diyek</a:t>
            </a: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lgn="just">
              <a:buNone/>
            </a:pPr>
            <a:r>
              <a:rPr lang="en-US" sz="1800" dirty="0">
                <a:solidFill>
                  <a:srgbClr val="000000"/>
                </a:solidFill>
                <a:effectLst/>
                <a:ea typeface="Times New Roman" panose="02020603050405020304" pitchFamily="18" charset="0"/>
              </a:rPr>
              <a:t>[…]</a:t>
            </a:r>
            <a:r>
              <a:rPr lang="tr-TR" sz="1800" dirty="0">
                <a:solidFill>
                  <a:srgbClr val="000000"/>
                </a:solidFill>
                <a:effectLst/>
                <a:ea typeface="Times New Roman" panose="02020603050405020304" pitchFamily="18" charset="0"/>
              </a:rPr>
              <a:t>Türkiye’ de İstanbul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İstanbul’ da gece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Gecede yürümek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Yürürken düşünmek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Seni unutmamacasına düşünmek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Unutmamanın anlamı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Seni sevmek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Saklayayım, yok söyleyeyim derken</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Birden  aşka  düşmek   ne ise.</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Her  neyse…(Özdemir Asaf, 1996</a:t>
            </a:r>
            <a:r>
              <a:rPr lang="en-US" sz="1800" dirty="0">
                <a:solidFill>
                  <a:srgbClr val="000000"/>
                </a:solidFill>
                <a:effectLst/>
                <a:ea typeface="Times New Roman" panose="02020603050405020304" pitchFamily="18" charset="0"/>
              </a:rPr>
              <a:t>:</a:t>
            </a:r>
            <a:r>
              <a:rPr lang="tr-TR" sz="1800" dirty="0">
                <a:solidFill>
                  <a:srgbClr val="000000"/>
                </a:solidFill>
                <a:effectLst/>
                <a:ea typeface="Times New Roman" panose="02020603050405020304" pitchFamily="18" charset="0"/>
              </a:rPr>
              <a:t>172)</a:t>
            </a:r>
            <a:endParaRPr lang="el-GR" sz="1800" dirty="0">
              <a:effectLst/>
              <a:ea typeface="Times New Roman" panose="02020603050405020304" pitchFamily="18" charset="0"/>
            </a:endParaRPr>
          </a:p>
          <a:p>
            <a:pPr>
              <a:buNone/>
            </a:pPr>
            <a:r>
              <a:rPr lang="tr-TR" sz="1800" b="1" dirty="0">
                <a:solidFill>
                  <a:srgbClr val="000000"/>
                </a:solidFill>
                <a:effectLst/>
                <a:highlight>
                  <a:srgbClr val="FFFF00"/>
                </a:highlight>
                <a:ea typeface="Times New Roman" panose="02020603050405020304" pitchFamily="18" charset="0"/>
              </a:rPr>
              <a:t> </a:t>
            </a:r>
            <a:endParaRPr lang="el-GR" sz="1800" dirty="0">
              <a:effectLst/>
              <a:ea typeface="Times New Roman" panose="02020603050405020304" pitchFamily="18" charset="0"/>
            </a:endParaRPr>
          </a:p>
        </p:txBody>
      </p:sp>
      <p:pic>
        <p:nvPicPr>
          <p:cNvPr id="15362" name="Picture 2" descr="Özdemir Asaf - Vikipedi">
            <a:extLst>
              <a:ext uri="{FF2B5EF4-FFF2-40B4-BE49-F238E27FC236}">
                <a16:creationId xmlns:a16="http://schemas.microsoft.com/office/drawing/2014/main" id="{99AD37F4-408B-A128-C50D-195CBF1983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4829" y="691833"/>
            <a:ext cx="3907971" cy="5170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409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0CF2F9-314F-98D5-418E-41BCC3E52F23}"/>
              </a:ext>
            </a:extLst>
          </p:cNvPr>
          <p:cNvSpPr txBox="1"/>
          <p:nvPr/>
        </p:nvSpPr>
        <p:spPr>
          <a:xfrm>
            <a:off x="272142" y="267664"/>
            <a:ext cx="6096000" cy="3657091"/>
          </a:xfrm>
          <a:prstGeom prst="rect">
            <a:avLst/>
          </a:prstGeom>
          <a:noFill/>
        </p:spPr>
        <p:txBody>
          <a:bodyPr wrap="square">
            <a:spAutoFit/>
          </a:bodyPr>
          <a:lstStyle/>
          <a:p>
            <a:pPr algn="just">
              <a:buNone/>
            </a:pPr>
            <a:r>
              <a:rPr lang="en-US" sz="1400" b="1" dirty="0">
                <a:solidFill>
                  <a:srgbClr val="000000"/>
                </a:solidFill>
                <a:effectLst/>
                <a:ea typeface="Times New Roman" panose="02020603050405020304" pitchFamily="18" charset="0"/>
              </a:rPr>
              <a:t>Turgut Uyar – </a:t>
            </a:r>
            <a:r>
              <a:rPr lang="tr-TR" sz="1400" b="1" i="1" dirty="0">
                <a:solidFill>
                  <a:srgbClr val="000000"/>
                </a:solidFill>
                <a:effectLst/>
                <a:ea typeface="Times New Roman" panose="02020603050405020304" pitchFamily="18" charset="0"/>
              </a:rPr>
              <a:t>Edirnekapı üstüne şiir</a:t>
            </a:r>
            <a:r>
              <a:rPr lang="tr-TR" sz="1400" b="1" dirty="0">
                <a:solidFill>
                  <a:srgbClr val="000000"/>
                </a:solidFill>
                <a:effectLst/>
                <a:ea typeface="Times New Roman" panose="02020603050405020304" pitchFamily="18" charset="0"/>
              </a:rPr>
              <a:t> </a:t>
            </a:r>
            <a:endParaRPr lang="el-GR" sz="1400" dirty="0">
              <a:effectLst/>
              <a:ea typeface="Times New Roman" panose="02020603050405020304" pitchFamily="18" charset="0"/>
            </a:endParaRPr>
          </a:p>
          <a:p>
            <a:pPr marL="179705" marR="179705">
              <a:buNone/>
            </a:pPr>
            <a:r>
              <a:rPr lang="en-US" sz="1400" dirty="0">
                <a:solidFill>
                  <a:srgbClr val="000000"/>
                </a:solidFill>
                <a:effectLst/>
                <a:ea typeface="Times New Roman" panose="02020603050405020304" pitchFamily="18" charset="0"/>
              </a:rPr>
              <a:t> </a:t>
            </a:r>
            <a:endParaRPr lang="el-GR" sz="1400" dirty="0">
              <a:effectLst/>
              <a:ea typeface="Times New Roman" panose="02020603050405020304" pitchFamily="18" charset="0"/>
            </a:endParaRPr>
          </a:p>
          <a:p>
            <a:pPr marL="179705" marR="179705">
              <a:buNone/>
            </a:pPr>
            <a:r>
              <a:rPr lang="en-US" sz="1400" dirty="0">
                <a:solidFill>
                  <a:srgbClr val="000000"/>
                </a:solidFill>
                <a:effectLst/>
                <a:ea typeface="Times New Roman" panose="02020603050405020304" pitchFamily="18" charset="0"/>
              </a:rPr>
              <a:t>[…] </a:t>
            </a:r>
            <a:r>
              <a:rPr lang="tr-TR" sz="1400" dirty="0">
                <a:solidFill>
                  <a:srgbClr val="000000"/>
                </a:solidFill>
                <a:effectLst/>
                <a:ea typeface="Times New Roman" panose="02020603050405020304" pitchFamily="18" charset="0"/>
              </a:rPr>
              <a:t>İstanbul dediler mi benim aklıma,</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Vaiz sokağı  gelir hemen.</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Edirnekapı gelir, evimiz gelir</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Köşe başında duran bir güzel kız gelir.</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(Ümit Yaşar Oğuzcan &amp; </a:t>
            </a:r>
            <a:r>
              <a:rPr lang="en-US" sz="1400" dirty="0">
                <a:solidFill>
                  <a:srgbClr val="000000"/>
                </a:solidFill>
                <a:effectLst/>
                <a:ea typeface="Times New Roman" panose="02020603050405020304" pitchFamily="18" charset="0"/>
              </a:rPr>
              <a:t>Tarık </a:t>
            </a:r>
            <a:r>
              <a:rPr lang="en-US" sz="1400" i="1" dirty="0">
                <a:solidFill>
                  <a:srgbClr val="000000"/>
                </a:solidFill>
                <a:effectLst/>
                <a:ea typeface="Times New Roman" panose="02020603050405020304" pitchFamily="18" charset="0"/>
              </a:rPr>
              <a:t>Dursun K</a:t>
            </a:r>
            <a:r>
              <a:rPr lang="en-US" sz="1400" dirty="0">
                <a:solidFill>
                  <a:srgbClr val="000000"/>
                </a:solidFill>
                <a:effectLst/>
                <a:ea typeface="Times New Roman" panose="02020603050405020304" pitchFamily="18" charset="0"/>
              </a:rPr>
              <a:t>.,</a:t>
            </a:r>
            <a:r>
              <a:rPr lang="tr-TR" sz="1400" dirty="0">
                <a:solidFill>
                  <a:srgbClr val="000000"/>
                </a:solidFill>
                <a:effectLst/>
                <a:ea typeface="Times New Roman" panose="02020603050405020304" pitchFamily="18" charset="0"/>
              </a:rPr>
              <a:t>1961</a:t>
            </a:r>
            <a:r>
              <a:rPr lang="en-US" sz="1400" dirty="0">
                <a:solidFill>
                  <a:srgbClr val="000000"/>
                </a:solidFill>
                <a:effectLst/>
                <a:ea typeface="Times New Roman" panose="02020603050405020304" pitchFamily="18" charset="0"/>
              </a:rPr>
              <a:t>:63)</a:t>
            </a:r>
            <a:endParaRPr lang="el-GR" sz="1400" dirty="0">
              <a:effectLst/>
              <a:ea typeface="Times New Roman" panose="02020603050405020304" pitchFamily="18" charset="0"/>
            </a:endParaRPr>
          </a:p>
          <a:p>
            <a:pPr marL="179705" marR="179705" algn="just" fontAlgn="base">
              <a:lnSpc>
                <a:spcPct val="107000"/>
              </a:lnSpc>
              <a:spcAft>
                <a:spcPts val="800"/>
              </a:spcAft>
              <a:buNone/>
            </a:pPr>
            <a:r>
              <a:rPr lang="tr-TR" sz="1400" dirty="0">
                <a:solidFill>
                  <a:srgbClr val="000000"/>
                </a:solidFill>
                <a:effectLst/>
                <a:highlight>
                  <a:srgbClr val="FFFF00"/>
                </a:highlight>
                <a:ea typeface="Calibri" panose="020F0502020204030204" pitchFamily="34" charset="0"/>
                <a:cs typeface="Times New Roman" panose="02020603050405020304" pitchFamily="18" charset="0"/>
              </a:rPr>
              <a:t> </a:t>
            </a:r>
            <a:endParaRPr lang="el-GR" sz="1400" dirty="0">
              <a:effectLst/>
              <a:ea typeface="Calibri" panose="020F0502020204030204" pitchFamily="34" charset="0"/>
              <a:cs typeface="Times New Roman" panose="02020603050405020304" pitchFamily="18" charset="0"/>
            </a:endParaRPr>
          </a:p>
          <a:p>
            <a:pPr>
              <a:buNone/>
            </a:pPr>
            <a:r>
              <a:rPr lang="tr-TR" sz="1400" b="1" dirty="0">
                <a:solidFill>
                  <a:srgbClr val="000000"/>
                </a:solidFill>
                <a:effectLst/>
                <a:ea typeface="Times New Roman" panose="02020603050405020304" pitchFamily="18" charset="0"/>
              </a:rPr>
              <a:t>Cemal Süreya </a:t>
            </a:r>
            <a:r>
              <a:rPr lang="en-US" sz="1400" b="1" dirty="0">
                <a:solidFill>
                  <a:srgbClr val="000000"/>
                </a:solidFill>
                <a:effectLst/>
                <a:ea typeface="Times New Roman" panose="02020603050405020304" pitchFamily="18" charset="0"/>
              </a:rPr>
              <a:t>- </a:t>
            </a:r>
            <a:r>
              <a:rPr lang="tr-TR" sz="1400" b="1" i="1" dirty="0">
                <a:solidFill>
                  <a:srgbClr val="000000"/>
                </a:solidFill>
                <a:effectLst/>
                <a:ea typeface="Times New Roman" panose="02020603050405020304" pitchFamily="18" charset="0"/>
              </a:rPr>
              <a:t>Güzelleme</a:t>
            </a:r>
            <a:r>
              <a:rPr lang="tr-TR" sz="1400" b="1" dirty="0">
                <a:solidFill>
                  <a:srgbClr val="000000"/>
                </a:solidFill>
                <a:effectLst/>
                <a:ea typeface="Times New Roman" panose="02020603050405020304" pitchFamily="18" charset="0"/>
              </a:rPr>
              <a:t> </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 </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 Vapurdaydık vapur kıyıdan gidiyordu</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Üç kulaç öteden İstanbul gidiyordu</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Uzanmış seni usulca öpmüştüm</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Hemen yanımızdan balıklar gidiyordu</a:t>
            </a:r>
            <a:endParaRPr lang="el-GR" sz="1400" dirty="0">
              <a:effectLst/>
              <a:ea typeface="Times New Roman" panose="02020603050405020304" pitchFamily="18" charset="0"/>
            </a:endParaRPr>
          </a:p>
          <a:p>
            <a:pPr marL="179705" marR="179705">
              <a:buNone/>
            </a:pPr>
            <a:r>
              <a:rPr lang="tr-TR" sz="1400" dirty="0">
                <a:solidFill>
                  <a:srgbClr val="000000"/>
                </a:solidFill>
                <a:effectLst/>
                <a:ea typeface="Times New Roman" panose="02020603050405020304" pitchFamily="18" charset="0"/>
              </a:rPr>
              <a:t>(Ümit Yaşar Oğuzcan &amp; Tarık </a:t>
            </a:r>
            <a:r>
              <a:rPr lang="tr-TR" sz="1400" i="1" dirty="0">
                <a:solidFill>
                  <a:srgbClr val="000000"/>
                </a:solidFill>
                <a:effectLst/>
                <a:ea typeface="Times New Roman" panose="02020603050405020304" pitchFamily="18" charset="0"/>
              </a:rPr>
              <a:t>Dursun K</a:t>
            </a:r>
            <a:r>
              <a:rPr lang="tr-TR" sz="1400" dirty="0">
                <a:solidFill>
                  <a:srgbClr val="000000"/>
                </a:solidFill>
                <a:effectLst/>
                <a:ea typeface="Times New Roman" panose="02020603050405020304" pitchFamily="18" charset="0"/>
              </a:rPr>
              <a:t>.,1961:73)</a:t>
            </a:r>
            <a:endParaRPr lang="el-GR" sz="1400" dirty="0">
              <a:effectLst/>
              <a:ea typeface="Times New Roman" panose="02020603050405020304" pitchFamily="18" charset="0"/>
            </a:endParaRPr>
          </a:p>
          <a:p>
            <a:pPr algn="just">
              <a:buNone/>
            </a:pPr>
            <a:r>
              <a:rPr lang="tr-TR" sz="1400" b="1" dirty="0">
                <a:solidFill>
                  <a:srgbClr val="000000"/>
                </a:solidFill>
                <a:effectLst/>
                <a:ea typeface="Times New Roman" panose="02020603050405020304" pitchFamily="18" charset="0"/>
              </a:rPr>
              <a:t> </a:t>
            </a:r>
            <a:endParaRPr lang="el-GR" sz="1400" b="1" dirty="0">
              <a:effectLst/>
              <a:ea typeface="Times New Roman" panose="02020603050405020304" pitchFamily="18" charset="0"/>
            </a:endParaRPr>
          </a:p>
        </p:txBody>
      </p:sp>
      <p:pic>
        <p:nvPicPr>
          <p:cNvPr id="16386" name="Picture 2" descr="The Precarity of Modernity in Turgut Uyar's Poetry: A Study of Failure and  Poetic Rebuilding in the Context of İkinci Yeni – The Modernist Review">
            <a:extLst>
              <a:ext uri="{FF2B5EF4-FFF2-40B4-BE49-F238E27FC236}">
                <a16:creationId xmlns:a16="http://schemas.microsoft.com/office/drawing/2014/main" id="{F2F63A35-8EE3-B70E-B1B1-E653071F61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8142" y="267664"/>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6388" name="Picture 4" descr="Cemal Süreya - Vikipedi">
            <a:extLst>
              <a:ext uri="{FF2B5EF4-FFF2-40B4-BE49-F238E27FC236}">
                <a16:creationId xmlns:a16="http://schemas.microsoft.com/office/drawing/2014/main" id="{6B954AF3-9BEA-038D-E43C-2A83742905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8142" y="2000574"/>
            <a:ext cx="2857500" cy="186534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92C9BC33-AA27-1A37-1B85-4AE6D8CCA253}"/>
              </a:ext>
            </a:extLst>
          </p:cNvPr>
          <p:cNvSpPr txBox="1"/>
          <p:nvPr/>
        </p:nvSpPr>
        <p:spPr>
          <a:xfrm>
            <a:off x="272142" y="3924755"/>
            <a:ext cx="6096000" cy="2308324"/>
          </a:xfrm>
          <a:prstGeom prst="rect">
            <a:avLst/>
          </a:prstGeom>
          <a:noFill/>
        </p:spPr>
        <p:txBody>
          <a:bodyPr wrap="square">
            <a:spAutoFit/>
          </a:bodyPr>
          <a:lstStyle/>
          <a:p>
            <a:pPr algn="just">
              <a:buNone/>
            </a:pPr>
            <a:r>
              <a:rPr lang="tr-TR" sz="1800" b="1" dirty="0">
                <a:solidFill>
                  <a:srgbClr val="000000"/>
                </a:solidFill>
                <a:effectLst/>
                <a:ea typeface="Times New Roman" panose="02020603050405020304" pitchFamily="18" charset="0"/>
              </a:rPr>
              <a:t>Gülten Akın  - </a:t>
            </a:r>
            <a:r>
              <a:rPr lang="tr-TR" sz="1800" b="1" i="1" dirty="0">
                <a:solidFill>
                  <a:srgbClr val="000000"/>
                </a:solidFill>
                <a:effectLst/>
                <a:ea typeface="Times New Roman" panose="02020603050405020304" pitchFamily="18" charset="0"/>
              </a:rPr>
              <a:t>Yalnızlık Camları  </a:t>
            </a:r>
            <a:endParaRPr lang="el-GR" sz="2800" b="1"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 Açıktayız  gözlerimizin ardı kapkara</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Bir ayrılışta yıkılıyoruz</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Bir ayrılışta bağlarımız kopuyor</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Burası İstanbul(Ümit Yaşar Oğuzcan &amp; Tarık </a:t>
            </a:r>
            <a:r>
              <a:rPr lang="tr-TR" sz="1800" i="1" dirty="0">
                <a:solidFill>
                  <a:srgbClr val="000000"/>
                </a:solidFill>
                <a:effectLst/>
                <a:ea typeface="Times New Roman" panose="02020603050405020304" pitchFamily="18" charset="0"/>
              </a:rPr>
              <a:t>Dursun K</a:t>
            </a:r>
            <a:r>
              <a:rPr lang="tr-TR" sz="1800" dirty="0">
                <a:solidFill>
                  <a:srgbClr val="000000"/>
                </a:solidFill>
                <a:effectLst/>
                <a:ea typeface="Times New Roman" panose="02020603050405020304" pitchFamily="18" charset="0"/>
              </a:rPr>
              <a:t>.,1961:74)</a:t>
            </a:r>
            <a:endParaRPr lang="el-GR" sz="1800" dirty="0">
              <a:effectLst/>
              <a:ea typeface="Times New Roman" panose="02020603050405020304" pitchFamily="18" charset="0"/>
            </a:endParaRPr>
          </a:p>
          <a:p>
            <a:pPr>
              <a:buNone/>
            </a:pPr>
            <a:r>
              <a:rPr lang="tr-TR" sz="1800" b="1" dirty="0">
                <a:solidFill>
                  <a:srgbClr val="000000"/>
                </a:solidFill>
                <a:effectLst/>
                <a:highlight>
                  <a:srgbClr val="FFFF00"/>
                </a:highlight>
                <a:ea typeface="Times New Roman" panose="02020603050405020304" pitchFamily="18" charset="0"/>
              </a:rPr>
              <a:t> </a:t>
            </a:r>
            <a:endParaRPr lang="el-GR" sz="1800" dirty="0">
              <a:effectLst/>
              <a:ea typeface="Times New Roman" panose="02020603050405020304" pitchFamily="18" charset="0"/>
            </a:endParaRPr>
          </a:p>
        </p:txBody>
      </p:sp>
      <p:pic>
        <p:nvPicPr>
          <p:cNvPr id="16390" name="Picture 6" descr="Gülten Akın 85 Yaşında | Yapı Kredi Yayınları">
            <a:extLst>
              <a:ext uri="{FF2B5EF4-FFF2-40B4-BE49-F238E27FC236}">
                <a16:creationId xmlns:a16="http://schemas.microsoft.com/office/drawing/2014/main" id="{DCFA4020-AD3D-E9FA-5E3D-7F23E175E9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1352" y="3950937"/>
            <a:ext cx="276429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4427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611916-7916-5C20-B471-BD54A18833A3}"/>
              </a:ext>
            </a:extLst>
          </p:cNvPr>
          <p:cNvSpPr txBox="1"/>
          <p:nvPr/>
        </p:nvSpPr>
        <p:spPr>
          <a:xfrm>
            <a:off x="304800" y="839285"/>
            <a:ext cx="5072744" cy="4966616"/>
          </a:xfrm>
          <a:prstGeom prst="rect">
            <a:avLst/>
          </a:prstGeom>
          <a:noFill/>
        </p:spPr>
        <p:txBody>
          <a:bodyPr wrap="square">
            <a:spAutoFit/>
          </a:bodyPr>
          <a:lstStyle/>
          <a:p>
            <a:pPr>
              <a:buNone/>
            </a:pPr>
            <a:r>
              <a:rPr lang="el-GR" sz="1800" b="1" dirty="0">
                <a:solidFill>
                  <a:srgbClr val="000000"/>
                </a:solidFill>
                <a:effectLst/>
                <a:ea typeface="Times New Roman" panose="02020603050405020304" pitchFamily="18" charset="0"/>
              </a:rPr>
              <a:t>ΙΙ</a:t>
            </a:r>
            <a:r>
              <a:rPr lang="en-US" sz="1800" b="1" dirty="0">
                <a:solidFill>
                  <a:srgbClr val="000000"/>
                </a:solidFill>
                <a:effectLst/>
                <a:ea typeface="Times New Roman" panose="02020603050405020304" pitchFamily="18" charset="0"/>
              </a:rPr>
              <a:t>.</a:t>
            </a:r>
            <a:r>
              <a:rPr lang="el-GR" sz="1800" b="1" dirty="0">
                <a:solidFill>
                  <a:srgbClr val="000000"/>
                </a:solidFill>
                <a:effectLst/>
                <a:ea typeface="Times New Roman" panose="02020603050405020304" pitchFamily="18" charset="0"/>
              </a:rPr>
              <a:t>ΙΙ</a:t>
            </a:r>
            <a:r>
              <a:rPr lang="en-US" sz="1800" b="1" dirty="0">
                <a:solidFill>
                  <a:srgbClr val="000000"/>
                </a:solidFill>
                <a:effectLst/>
                <a:ea typeface="Times New Roman" panose="02020603050405020304" pitchFamily="18" charset="0"/>
              </a:rPr>
              <a:t>.</a:t>
            </a:r>
            <a:r>
              <a:rPr lang="tr-TR" sz="1800" b="1" dirty="0">
                <a:solidFill>
                  <a:srgbClr val="000000"/>
                </a:solidFill>
                <a:effectLst/>
                <a:ea typeface="Times New Roman" panose="02020603050405020304" pitchFamily="18" charset="0"/>
              </a:rPr>
              <a:t>II.  </a:t>
            </a:r>
            <a:r>
              <a:rPr lang="en-US" sz="1800" b="1" dirty="0" err="1">
                <a:solidFill>
                  <a:srgbClr val="000000"/>
                </a:solidFill>
                <a:effectLst/>
                <a:ea typeface="Times New Roman" panose="02020603050405020304" pitchFamily="18" charset="0"/>
              </a:rPr>
              <a:t>İstanbul'u</a:t>
            </a:r>
            <a:r>
              <a:rPr lang="en-US" sz="1800" b="1" dirty="0">
                <a:solidFill>
                  <a:srgbClr val="000000"/>
                </a:solidFill>
                <a:effectLst/>
                <a:ea typeface="Times New Roman" panose="02020603050405020304" pitchFamily="18" charset="0"/>
              </a:rPr>
              <a:t>  </a:t>
            </a:r>
            <a:r>
              <a:rPr lang="en-US" sz="1800" b="1" dirty="0" err="1">
                <a:solidFill>
                  <a:srgbClr val="000000"/>
                </a:solidFill>
                <a:effectLst/>
                <a:ea typeface="Times New Roman" panose="02020603050405020304" pitchFamily="18" charset="0"/>
              </a:rPr>
              <a:t>anlatan</a:t>
            </a:r>
            <a:r>
              <a:rPr lang="en-US" sz="1800" b="1" dirty="0">
                <a:solidFill>
                  <a:srgbClr val="000000"/>
                </a:solidFill>
                <a:effectLst/>
                <a:ea typeface="Times New Roman" panose="02020603050405020304" pitchFamily="18" charset="0"/>
              </a:rPr>
              <a:t>  roman</a:t>
            </a:r>
            <a:r>
              <a:rPr lang="tr-TR" sz="1800" b="1" dirty="0">
                <a:solidFill>
                  <a:srgbClr val="000000"/>
                </a:solidFill>
                <a:effectLst/>
                <a:ea typeface="Times New Roman" panose="02020603050405020304" pitchFamily="18" charset="0"/>
              </a:rPr>
              <a:t>lar</a:t>
            </a:r>
            <a:endParaRPr lang="el-GR" sz="1800" dirty="0">
              <a:effectLst/>
              <a:ea typeface="Times New Roman" panose="02020603050405020304" pitchFamily="18" charset="0"/>
            </a:endParaRPr>
          </a:p>
          <a:p>
            <a:pPr>
              <a:buNone/>
            </a:pPr>
            <a:r>
              <a:rPr lang="tr-TR" sz="1800"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buNone/>
            </a:pPr>
            <a:r>
              <a:rPr lang="en-US" sz="1800" b="1" dirty="0">
                <a:solidFill>
                  <a:srgbClr val="000000"/>
                </a:solidFill>
                <a:effectLst/>
                <a:ea typeface="Times New Roman" panose="02020603050405020304" pitchFamily="18" charset="0"/>
              </a:rPr>
              <a:t>Refik Halit Karay  </a:t>
            </a:r>
            <a:r>
              <a:rPr lang="tr-TR" sz="1800" b="1" dirty="0">
                <a:solidFill>
                  <a:srgbClr val="000000"/>
                </a:solidFill>
                <a:effectLst/>
                <a:ea typeface="Times New Roman" panose="02020603050405020304" pitchFamily="18" charset="0"/>
              </a:rPr>
              <a:t>- </a:t>
            </a:r>
            <a:r>
              <a:rPr lang="tr-TR" sz="1800" b="1" i="1" dirty="0">
                <a:solidFill>
                  <a:srgbClr val="000000"/>
                </a:solidFill>
                <a:effectLst/>
                <a:ea typeface="Times New Roman" panose="02020603050405020304" pitchFamily="18" charset="0"/>
              </a:rPr>
              <a:t> </a:t>
            </a:r>
            <a:r>
              <a:rPr lang="en-US" sz="1800" b="1" i="1" dirty="0" err="1">
                <a:solidFill>
                  <a:srgbClr val="000000"/>
                </a:solidFill>
                <a:effectLst/>
                <a:ea typeface="Times New Roman" panose="02020603050405020304" pitchFamily="18" charset="0"/>
              </a:rPr>
              <a:t>İstanbul’un</a:t>
            </a:r>
            <a:r>
              <a:rPr lang="en-US" sz="1800" b="1" i="1" dirty="0">
                <a:solidFill>
                  <a:srgbClr val="000000"/>
                </a:solidFill>
                <a:effectLst/>
                <a:ea typeface="Times New Roman" panose="02020603050405020304" pitchFamily="18" charset="0"/>
              </a:rPr>
              <a:t> Bir </a:t>
            </a:r>
            <a:r>
              <a:rPr lang="en-US" sz="1800" b="1" i="1" dirty="0" err="1">
                <a:solidFill>
                  <a:srgbClr val="000000"/>
                </a:solidFill>
                <a:effectLst/>
                <a:ea typeface="Times New Roman" panose="02020603050405020304" pitchFamily="18" charset="0"/>
              </a:rPr>
              <a:t>Yüzü</a:t>
            </a:r>
            <a:r>
              <a:rPr lang="en-US" sz="1800" b="1" dirty="0">
                <a:solidFill>
                  <a:srgbClr val="000000"/>
                </a:solidFill>
                <a:effectLst/>
                <a:ea typeface="Times New Roman" panose="02020603050405020304" pitchFamily="18" charset="0"/>
              </a:rPr>
              <a:t> </a:t>
            </a:r>
            <a:endParaRPr lang="el-GR" sz="2800" b="1" dirty="0">
              <a:effectLst/>
              <a:ea typeface="Times New Roman" panose="02020603050405020304" pitchFamily="18" charset="0"/>
            </a:endParaRPr>
          </a:p>
          <a:p>
            <a:pPr algn="just">
              <a:lnSpc>
                <a:spcPct val="107000"/>
              </a:lnSpc>
              <a:spcAft>
                <a:spcPts val="800"/>
              </a:spcAft>
              <a:buNone/>
            </a:pPr>
            <a:r>
              <a:rPr lang="en-US" sz="18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 Karay ‘</a:t>
            </a:r>
            <a:r>
              <a:rPr lang="en-US" sz="1800" dirty="0" err="1">
                <a:solidFill>
                  <a:srgbClr val="000000"/>
                </a:solidFill>
                <a:effectLst/>
                <a:ea typeface="Calibri" panose="020F0502020204030204" pitchFamily="34" charset="0"/>
                <a:cs typeface="Times New Roman" panose="02020603050405020304" pitchFamily="18" charset="0"/>
              </a:rPr>
              <a:t>İstanbul’un</a:t>
            </a:r>
            <a:r>
              <a:rPr lang="en-US" sz="1800" dirty="0">
                <a:solidFill>
                  <a:srgbClr val="000000"/>
                </a:solidFill>
                <a:effectLst/>
                <a:ea typeface="Calibri" panose="020F0502020204030204" pitchFamily="34" charset="0"/>
                <a:cs typeface="Times New Roman" panose="02020603050405020304" pitchFamily="18" charset="0"/>
              </a:rPr>
              <a:t> Bir </a:t>
            </a:r>
            <a:r>
              <a:rPr lang="en-US" sz="1800" dirty="0" err="1">
                <a:solidFill>
                  <a:srgbClr val="000000"/>
                </a:solidFill>
                <a:effectLst/>
                <a:ea typeface="Calibri" panose="020F0502020204030204" pitchFamily="34" charset="0"/>
                <a:cs typeface="Times New Roman" panose="02020603050405020304" pitchFamily="18" charset="0"/>
              </a:rPr>
              <a:t>Yüzü</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romanında</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bireysel</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ve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toplumsal</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alanda</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yaşanan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sosyopsikolojik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değişim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ve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dönüşümleri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eski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ve</a:t>
            </a:r>
            <a:r>
              <a:rPr lang="en-US" sz="1800" dirty="0">
                <a:solidFill>
                  <a:srgbClr val="000000"/>
                </a:solidFill>
                <a:effectLst/>
                <a:ea typeface="Calibri" panose="020F0502020204030204" pitchFamily="34" charset="0"/>
                <a:cs typeface="Times New Roman" panose="02020603050405020304" pitchFamily="18" charset="0"/>
              </a:rPr>
              <a:t> yeni </a:t>
            </a:r>
            <a:r>
              <a:rPr lang="en-US" sz="1800" dirty="0" err="1">
                <a:solidFill>
                  <a:srgbClr val="000000"/>
                </a:solidFill>
                <a:effectLst/>
                <a:ea typeface="Calibri" panose="020F0502020204030204" pitchFamily="34" charset="0"/>
                <a:cs typeface="Times New Roman" panose="02020603050405020304" pitchFamily="18" charset="0"/>
              </a:rPr>
              <a:t>yaşam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algısı</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ekseninde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irdeler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Eserde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İstanbul’u</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sosyo-psikolojik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olarak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iki</a:t>
            </a:r>
            <a:r>
              <a:rPr lang="en-US" sz="1800" dirty="0">
                <a:solidFill>
                  <a:srgbClr val="000000"/>
                </a:solidFill>
                <a:effectLst/>
                <a:ea typeface="Calibri" panose="020F0502020204030204" pitchFamily="34" charset="0"/>
                <a:cs typeface="Times New Roman" panose="02020603050405020304" pitchFamily="18" charset="0"/>
              </a:rPr>
              <a:t> ana </a:t>
            </a:r>
            <a:r>
              <a:rPr lang="en-US" sz="1800" dirty="0" err="1">
                <a:solidFill>
                  <a:srgbClr val="000000"/>
                </a:solidFill>
                <a:effectLst/>
                <a:ea typeface="Calibri" panose="020F0502020204030204" pitchFamily="34" charset="0"/>
                <a:cs typeface="Times New Roman" panose="02020603050405020304" pitchFamily="18" charset="0"/>
              </a:rPr>
              <a:t>tabakaya</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ayıran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yazar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İstanbul’un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bir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yüzünü</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ötekileşmiş</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eski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ve</a:t>
            </a:r>
            <a:r>
              <a:rPr lang="en-US" sz="1800" dirty="0">
                <a:solidFill>
                  <a:srgbClr val="000000"/>
                </a:solidFill>
                <a:effectLst/>
                <a:ea typeface="Calibri" panose="020F0502020204030204" pitchFamily="34" charset="0"/>
                <a:cs typeface="Times New Roman" panose="02020603050405020304" pitchFamily="18" charset="0"/>
              </a:rPr>
              <a:t> yeni </a:t>
            </a:r>
            <a:r>
              <a:rPr lang="en-US" sz="1800" dirty="0" err="1">
                <a:solidFill>
                  <a:srgbClr val="000000"/>
                </a:solidFill>
                <a:effectLst/>
                <a:ea typeface="Calibri" panose="020F0502020204030204" pitchFamily="34" charset="0"/>
                <a:cs typeface="Times New Roman" panose="02020603050405020304" pitchFamily="18" charset="0"/>
              </a:rPr>
              <a:t>devirdeki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devlet</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adamları</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ve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bunlarla</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ilgileri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olan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insanlar</a:t>
            </a:r>
            <a:r>
              <a:rPr lang="en-US" sz="1800" dirty="0">
                <a:solidFill>
                  <a:srgbClr val="000000"/>
                </a:solidFill>
                <a:effectLst/>
                <a:ea typeface="Calibri" panose="020F0502020204030204" pitchFamily="34" charset="0"/>
                <a:cs typeface="Times New Roman" panose="02020603050405020304" pitchFamily="18" charset="0"/>
              </a:rPr>
              <a:t>” […] </a:t>
            </a:r>
            <a:r>
              <a:rPr lang="en-US" sz="1800" dirty="0" err="1">
                <a:solidFill>
                  <a:srgbClr val="000000"/>
                </a:solidFill>
                <a:effectLst/>
                <a:ea typeface="Calibri" panose="020F0502020204030204" pitchFamily="34" charset="0"/>
                <a:cs typeface="Times New Roman" panose="02020603050405020304" pitchFamily="18" charset="0"/>
              </a:rPr>
              <a:t>olarak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ortaya</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koyarken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diğer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bir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yüzünü</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ise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kendilik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eksenli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yaşayan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insan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birlikteliği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olarak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görür</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a:t>
            </a:r>
            <a:r>
              <a:rPr lang="en-US" sz="1800" dirty="0">
                <a:solidFill>
                  <a:srgbClr val="000000"/>
                </a:solidFill>
                <a:effectLst/>
                <a:ea typeface="Calibri" panose="020F0502020204030204" pitchFamily="34" charset="0"/>
                <a:cs typeface="Times New Roman" panose="02020603050405020304" pitchFamily="18" charset="0"/>
              </a:rPr>
              <a:t>Veysel Ş</a:t>
            </a:r>
            <a:r>
              <a:rPr lang="tr-TR" sz="1800" dirty="0">
                <a:solidFill>
                  <a:srgbClr val="000000"/>
                </a:solidFill>
                <a:effectLst/>
                <a:ea typeface="Calibri" panose="020F0502020204030204" pitchFamily="34" charset="0"/>
                <a:cs typeface="Times New Roman" panose="02020603050405020304" pitchFamily="18" charset="0"/>
              </a:rPr>
              <a:t>ahin</a:t>
            </a:r>
            <a:r>
              <a:rPr lang="en-US" sz="1800" dirty="0">
                <a:solidFill>
                  <a:srgbClr val="000000"/>
                </a:solidFill>
                <a:effectLst/>
                <a:ea typeface="Calibri" panose="020F0502020204030204" pitchFamily="34" charset="0"/>
                <a:cs typeface="Times New Roman" panose="02020603050405020304" pitchFamily="18" charset="0"/>
              </a:rPr>
              <a:t>, 2017:</a:t>
            </a:r>
            <a:r>
              <a:rPr lang="tr-TR" sz="1800" dirty="0">
                <a:solidFill>
                  <a:srgbClr val="000000"/>
                </a:solidFill>
                <a:effectLst/>
                <a:ea typeface="Calibri" panose="020F0502020204030204" pitchFamily="34" charset="0"/>
                <a:cs typeface="Times New Roman" panose="02020603050405020304" pitchFamily="18" charset="0"/>
              </a:rPr>
              <a:t>269</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270)</a:t>
            </a:r>
            <a:endParaRPr lang="el-GR" sz="1600"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800" dirty="0">
                <a:solidFill>
                  <a:srgbClr val="000000"/>
                </a:solidFill>
                <a:effectLst/>
                <a:highlight>
                  <a:srgbClr val="FFFF00"/>
                </a:highligh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17410" name="Picture 2" descr="Refik Halid Karay kimdir? - Kitapları, Özgeçmişi, İletişim bilgileri">
            <a:extLst>
              <a:ext uri="{FF2B5EF4-FFF2-40B4-BE49-F238E27FC236}">
                <a16:creationId xmlns:a16="http://schemas.microsoft.com/office/drawing/2014/main" id="{9C73BB5D-664E-305F-AE03-8A726EA19E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4536" y="866775"/>
            <a:ext cx="3638550" cy="52062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8807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1D3627-072C-D8F7-0BDA-E8AFA1AA9B2D}"/>
              </a:ext>
            </a:extLst>
          </p:cNvPr>
          <p:cNvSpPr txBox="1"/>
          <p:nvPr/>
        </p:nvSpPr>
        <p:spPr>
          <a:xfrm>
            <a:off x="484414" y="333393"/>
            <a:ext cx="11223171" cy="6020879"/>
          </a:xfrm>
          <a:prstGeom prst="rect">
            <a:avLst/>
          </a:prstGeom>
          <a:noFill/>
        </p:spPr>
        <p:txBody>
          <a:bodyPr wrap="square">
            <a:spAutoFit/>
          </a:bodyPr>
          <a:lstStyle/>
          <a:p>
            <a:pPr algn="just">
              <a:lnSpc>
                <a:spcPct val="107000"/>
              </a:lnSpc>
              <a:spcAft>
                <a:spcPts val="800"/>
              </a:spcAft>
              <a:buNone/>
            </a:pPr>
            <a:r>
              <a:rPr lang="en-US" sz="1800" b="1" dirty="0">
                <a:solidFill>
                  <a:srgbClr val="000000"/>
                </a:solidFill>
                <a:effectLst/>
                <a:ea typeface="Calibri" panose="020F0502020204030204" pitchFamily="34" charset="0"/>
                <a:cs typeface="Times New Roman" panose="02020603050405020304" pitchFamily="18" charset="0"/>
              </a:rPr>
              <a:t>II.</a:t>
            </a:r>
            <a:r>
              <a:rPr lang="en-US" sz="1800" b="1" i="1" dirty="0">
                <a:solidFill>
                  <a:srgbClr val="000000"/>
                </a:solidFill>
                <a:effectLst/>
                <a:ea typeface="Times New Roman" panose="02020603050405020304" pitchFamily="18" charset="0"/>
                <a:cs typeface="Times New Roman" panose="02020603050405020304" pitchFamily="18" charset="0"/>
              </a:rPr>
              <a:t> </a:t>
            </a:r>
            <a:r>
              <a:rPr lang="en-US" sz="1800" b="1" dirty="0" err="1">
                <a:solidFill>
                  <a:srgbClr val="000000"/>
                </a:solidFill>
                <a:effectLst/>
                <a:ea typeface="Calibri" panose="020F0502020204030204" pitchFamily="34" charset="0"/>
                <a:cs typeface="Times New Roman" panose="02020603050405020304" pitchFamily="18" charset="0"/>
              </a:rPr>
              <a:t>İkinci</a:t>
            </a:r>
            <a:r>
              <a:rPr lang="en-US" sz="1800" b="1" dirty="0">
                <a:solidFill>
                  <a:srgbClr val="000000"/>
                </a:solidFill>
                <a:effectLst/>
                <a:ea typeface="Calibri" panose="020F0502020204030204" pitchFamily="34" charset="0"/>
                <a:cs typeface="Times New Roman" panose="02020603050405020304" pitchFamily="18" charset="0"/>
              </a:rPr>
              <a:t> </a:t>
            </a:r>
            <a:r>
              <a:rPr lang="en-US" sz="1800" b="1" dirty="0" err="1">
                <a:solidFill>
                  <a:srgbClr val="000000"/>
                </a:solidFill>
                <a:effectLst/>
                <a:ea typeface="Calibri" panose="020F0502020204030204" pitchFamily="34" charset="0"/>
                <a:cs typeface="Times New Roman" panose="02020603050405020304" pitchFamily="18" charset="0"/>
              </a:rPr>
              <a:t>bölümde</a:t>
            </a:r>
            <a:r>
              <a:rPr lang="en-US" sz="1800" b="1" dirty="0">
                <a:solidFill>
                  <a:srgbClr val="000000"/>
                </a:solidFill>
                <a:effectLst/>
                <a:ea typeface="Calibri" panose="020F0502020204030204" pitchFamily="34" charset="0"/>
                <a:cs typeface="Times New Roman" panose="02020603050405020304" pitchFamily="18" charset="0"/>
              </a:rPr>
              <a:t> : </a:t>
            </a:r>
            <a:r>
              <a:rPr lang="en-US" sz="1800" b="1" dirty="0" err="1">
                <a:solidFill>
                  <a:srgbClr val="000000"/>
                </a:solidFill>
                <a:effectLst/>
                <a:ea typeface="Calibri" panose="020F0502020204030204" pitchFamily="34" charset="0"/>
                <a:cs typeface="Times New Roman" panose="02020603050405020304" pitchFamily="18" charset="0"/>
              </a:rPr>
              <a:t>Semboller</a:t>
            </a:r>
            <a:r>
              <a:rPr lang="en-US" sz="1800" b="1" dirty="0">
                <a:solidFill>
                  <a:srgbClr val="000000"/>
                </a:solidFill>
                <a:effectLst/>
                <a:ea typeface="Calibri" panose="020F0502020204030204" pitchFamily="34" charset="0"/>
                <a:cs typeface="Times New Roman" panose="02020603050405020304" pitchFamily="18" charset="0"/>
              </a:rPr>
              <a:t> </a:t>
            </a:r>
            <a:r>
              <a:rPr lang="en-US" sz="1800" b="1" dirty="0" err="1">
                <a:solidFill>
                  <a:srgbClr val="000000"/>
                </a:solidFill>
                <a:effectLst/>
                <a:ea typeface="Calibri" panose="020F0502020204030204" pitchFamily="34" charset="0"/>
                <a:cs typeface="Times New Roman" panose="02020603050405020304" pitchFamily="18" charset="0"/>
              </a:rPr>
              <a:t>ve</a:t>
            </a:r>
            <a:r>
              <a:rPr lang="en-US" sz="1800" b="1" dirty="0">
                <a:solidFill>
                  <a:srgbClr val="000000"/>
                </a:solidFill>
                <a:effectLst/>
                <a:ea typeface="Calibri" panose="020F0502020204030204" pitchFamily="34" charset="0"/>
                <a:cs typeface="Times New Roman" panose="02020603050405020304" pitchFamily="18" charset="0"/>
              </a:rPr>
              <a:t> </a:t>
            </a:r>
            <a:r>
              <a:rPr lang="en-US" sz="1800" b="1" dirty="0" err="1">
                <a:solidFill>
                  <a:srgbClr val="000000"/>
                </a:solidFill>
                <a:effectLst/>
                <a:ea typeface="Calibri" panose="020F0502020204030204" pitchFamily="34" charset="0"/>
                <a:cs typeface="Times New Roman" panose="02020603050405020304" pitchFamily="18" charset="0"/>
              </a:rPr>
              <a:t>Edebiyat</a:t>
            </a:r>
            <a:endParaRPr lang="el-GR"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II.II. Edebiyatın gözünden İstanbul</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b="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r">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 </a:t>
            </a:r>
            <a:r>
              <a:rPr lang="tr-TR" sz="1800" dirty="0">
                <a:solidFill>
                  <a:srgbClr val="000000"/>
                </a:solidFill>
                <a:effectLst/>
                <a:ea typeface="Calibri" panose="020F0502020204030204" pitchFamily="34" charset="0"/>
                <a:cs typeface="Times New Roman" panose="02020603050405020304" pitchFamily="18" charset="0"/>
              </a:rPr>
              <a:t>Cumhuriyet</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 in ilk yıllarında şöhret kazanmış olan  hececi şairlerden birçoğu  İstanbul’ un tabii manzaralarıyla tarihi  semtlerini tasvir ettikleri gibi, dış dünyayı garip tasavvurlarla hayalı bir şekle  sokmaktan hoşlanan  Yedi Meşaleciler de  İstanbul levhaları çizmişlerdir. İkinci Dünya Savaşı  sıralarında Türk  edebiyatına yeni bir hassasiyet ve ifade tarzı  getiren yeni nesle mensup şair ve  hikayecilerin bir kısmı da büyük  şehirleri,  bilhassa İstanbul’ u  konu olarak ele almışlardır. Bunlardan Sait Faik Abasıyanık hikayelerinde  Adalar ile Beyoğlu’nu, buralarda rastladığı fakir  ve orta tabakadan insanları, balıkçıları,  serserileri,  külhanbeyleri, sokak çocuklarını, meyhaneleri, kahveleri, parkları ve meydanları empresyonist ve sürrealist bir üslupla tasvir etmiştir. Haldun Taner, Orhan Hançerlioğlu, Oktay Akbal ve Orhan Kemal’  ın hikaye ve romanlarında İstanbul’ un çeşitli semtleri, çeşitli sosyal zümreleri ve  tipleri önemli bir yer tutar. Orhan Veli Kanık bu nesilden İstanbul’ un  güzelliğini en iyi  anlatan şairdir. «İstanbul türküsü»,  «Kapalıçarşı», «İstanbul’ u  dinliyorum» ve «Galata köprüsü» isimli  şiirleri Yahya Kemal’ den çok ayrı  bir İstanbul görüşünü ihtiva eder (55). Behçet Necatigil, bütün şiirlerinde İstanbul’ da yaşayan fakir ve orta halli  insanların ıztırap ve  sıkıntılarını anlatır. İlhan Berk, sürrealist bir üslupla yazdığı Galile denizi (1958) adlı şiir kitabında, Yahya Kemal’ in ihtişamlı   bir şekilde tasvir ettiği  İstanbul’ u, karmakarışık bir medeniyetler enkazı,         maddi ve manevi bir sefalet sergisi olarak  gösterir, Atilla İlhan’ ın şiirlerinde de İstanbul hissi, sosyal gerçekçilik  zaviyesinden görülmüştür.(Mehmet Kaplan, 1992:58)</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5732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C1D06-31B6-C00C-B0CA-F5898A3CCE9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82AA9A4-6A34-B9F9-5468-4CCFA1810223}"/>
              </a:ext>
            </a:extLst>
          </p:cNvPr>
          <p:cNvSpPr txBox="1"/>
          <p:nvPr/>
        </p:nvSpPr>
        <p:spPr>
          <a:xfrm>
            <a:off x="326571" y="491465"/>
            <a:ext cx="7141030" cy="6175921"/>
          </a:xfrm>
          <a:prstGeom prst="rect">
            <a:avLst/>
          </a:prstGeom>
          <a:noFill/>
        </p:spPr>
        <p:txBody>
          <a:bodyPr wrap="square">
            <a:spAutoFit/>
          </a:bodyPr>
          <a:lstStyle/>
          <a:p>
            <a:pPr>
              <a:buNone/>
            </a:pPr>
            <a:r>
              <a:rPr lang="tr-TR" sz="1800" dirty="0">
                <a:solidFill>
                  <a:srgbClr val="000000"/>
                </a:solidFill>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buNone/>
            </a:pPr>
            <a:r>
              <a:rPr lang="en-US" sz="1800" b="1" dirty="0">
                <a:solidFill>
                  <a:srgbClr val="000000"/>
                </a:solidFill>
                <a:effectLst/>
                <a:ea typeface="Times New Roman" panose="02020603050405020304" pitchFamily="18" charset="0"/>
              </a:rPr>
              <a:t>Refik Halit Karay  </a:t>
            </a:r>
            <a:r>
              <a:rPr lang="tr-TR" sz="1800" b="1" dirty="0">
                <a:solidFill>
                  <a:srgbClr val="000000"/>
                </a:solidFill>
                <a:effectLst/>
                <a:ea typeface="Times New Roman" panose="02020603050405020304" pitchFamily="18" charset="0"/>
              </a:rPr>
              <a:t>- </a:t>
            </a:r>
            <a:r>
              <a:rPr lang="tr-TR" sz="1800" b="1" i="1" dirty="0">
                <a:solidFill>
                  <a:srgbClr val="000000"/>
                </a:solidFill>
                <a:effectLst/>
                <a:ea typeface="Times New Roman" panose="02020603050405020304" pitchFamily="18" charset="0"/>
              </a:rPr>
              <a:t> </a:t>
            </a:r>
            <a:r>
              <a:rPr lang="en-US" sz="1800" b="1" i="1" dirty="0" err="1">
                <a:solidFill>
                  <a:srgbClr val="000000"/>
                </a:solidFill>
                <a:effectLst/>
                <a:ea typeface="Times New Roman" panose="02020603050405020304" pitchFamily="18" charset="0"/>
              </a:rPr>
              <a:t>İstanbul’un</a:t>
            </a:r>
            <a:r>
              <a:rPr lang="en-US" sz="1800" b="1" i="1" dirty="0">
                <a:solidFill>
                  <a:srgbClr val="000000"/>
                </a:solidFill>
                <a:effectLst/>
                <a:ea typeface="Times New Roman" panose="02020603050405020304" pitchFamily="18" charset="0"/>
              </a:rPr>
              <a:t> Bir </a:t>
            </a:r>
            <a:r>
              <a:rPr lang="en-US" sz="1800" b="1" i="1" dirty="0" err="1">
                <a:solidFill>
                  <a:srgbClr val="000000"/>
                </a:solidFill>
                <a:effectLst/>
                <a:ea typeface="Times New Roman" panose="02020603050405020304" pitchFamily="18" charset="0"/>
              </a:rPr>
              <a:t>Yüzü</a:t>
            </a:r>
            <a:r>
              <a:rPr lang="en-US" sz="1800" b="1" dirty="0">
                <a:solidFill>
                  <a:srgbClr val="000000"/>
                </a:solidFill>
                <a:effectLst/>
                <a:ea typeface="Times New Roman" panose="02020603050405020304" pitchFamily="18" charset="0"/>
              </a:rPr>
              <a:t> </a:t>
            </a:r>
            <a:endParaRPr lang="el-GR" sz="2800" b="1" dirty="0">
              <a:effectLst/>
              <a:ea typeface="Times New Roman" panose="02020603050405020304" pitchFamily="18" charset="0"/>
            </a:endParaRPr>
          </a:p>
          <a:p>
            <a:pPr algn="just">
              <a:lnSpc>
                <a:spcPct val="107000"/>
              </a:lnSpc>
              <a:spcAft>
                <a:spcPts val="800"/>
              </a:spcAft>
              <a:buNone/>
            </a:pPr>
            <a:r>
              <a:rPr lang="en-US" sz="18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800" dirty="0">
                <a:solidFill>
                  <a:srgbClr val="000000"/>
                </a:solidFill>
                <a:effectLst/>
                <a:highlight>
                  <a:srgbClr val="FFFF00"/>
                </a:highligh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[…]Eserde yer alan her bölümde kendi içinde İstanbul’un farklı bir yüzünü irdeler. ‘İstanbul’un Bir Yüzü’ romanında “II. Abdülhamit devri ile II. Meşrutiyet sonrası İstanbul’u idari kadro, aile hayatı, eğlence anlayışı ve insanlar arasındaki çeşitli münasebetleriyle gelenek ve görenekler açısından mukayese edilir; İttihat ve terakki mensuplarının ve bunların Birinci Dünya Savaşı sırasında zengin ettikleri insanların hayatı” (Aktaş, 2004, s. 98) eserin genel izleksel kurgusunu oluşturur. Bu bakımdan Osmanlı Devleti’nin tarihsel süreçte yaşadığı ikilemler simgesel anlamda devletin merkezi ve kimliksel mekânı olan İstanbul üzerinden verilir.[…] Romanda İstanbul simgesel anlamda toplumun belleksel mekânıdır. [..] Refik Halit Karay, Meşrutiyet’in ilanından sonra İstanbul’un ve İstanbullunun ötekileşen hallerini; fakir zengin, alaturka alafranga, eski ile yeni yaşam algısı arasına sıkışıp kalan insanların yaşam tarzını ve kişilik özelliklerini gözler önüne serer.[…](Veysel Şahin, 1997: 469-470)</a:t>
            </a:r>
            <a:endParaRPr lang="el-GR" sz="1600" dirty="0">
              <a:effectLst/>
              <a:ea typeface="Calibri" panose="020F0502020204030204" pitchFamily="34" charset="0"/>
              <a:cs typeface="Times New Roman" panose="02020603050405020304" pitchFamily="18" charset="0"/>
            </a:endParaRPr>
          </a:p>
        </p:txBody>
      </p:sp>
      <p:pic>
        <p:nvPicPr>
          <p:cNvPr id="19458" name="Picture 2" descr="İstanbul'Un Bir Yüzü - Refik Halid Karay Kitabı ve Fiyatı">
            <a:extLst>
              <a:ext uri="{FF2B5EF4-FFF2-40B4-BE49-F238E27FC236}">
                <a16:creationId xmlns:a16="http://schemas.microsoft.com/office/drawing/2014/main" id="{4C269EEC-9B0C-C4A1-B13F-75E15F5CB9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4868" y="1290639"/>
            <a:ext cx="4500561" cy="45005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1231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6B5AEE-0C50-24A7-161A-5A957914DA0E}"/>
              </a:ext>
            </a:extLst>
          </p:cNvPr>
          <p:cNvSpPr txBox="1"/>
          <p:nvPr/>
        </p:nvSpPr>
        <p:spPr>
          <a:xfrm>
            <a:off x="261258" y="771702"/>
            <a:ext cx="7674428" cy="5804731"/>
          </a:xfrm>
          <a:prstGeom prst="rect">
            <a:avLst/>
          </a:prstGeom>
          <a:noFill/>
        </p:spPr>
        <p:txBody>
          <a:bodyPr wrap="square">
            <a:spAutoFit/>
          </a:bodyPr>
          <a:lstStyle/>
          <a:p>
            <a:pPr algn="just">
              <a:buNone/>
            </a:pPr>
            <a:r>
              <a:rPr lang="tr-TR" sz="1800" b="1" dirty="0">
                <a:solidFill>
                  <a:srgbClr val="000000"/>
                </a:solidFill>
                <a:effectLst/>
                <a:ea typeface="Times New Roman" panose="02020603050405020304" pitchFamily="18" charset="0"/>
              </a:rPr>
              <a:t>Ahmet Hamdi Tanpınar   - </a:t>
            </a:r>
            <a:r>
              <a:rPr lang="tr-TR" sz="1800" b="1" i="1" dirty="0">
                <a:solidFill>
                  <a:srgbClr val="000000"/>
                </a:solidFill>
                <a:effectLst/>
                <a:ea typeface="Times New Roman" panose="02020603050405020304" pitchFamily="18" charset="0"/>
              </a:rPr>
              <a:t>Huzur</a:t>
            </a: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lgn="just" fontAlgn="base">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[...]Mümtaz, için  kadın  güzelliğinin  iki büyük  şartı vardı. Biri</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  İstanbullu olmak, öbürü  de Boğaz</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 da yetişmek. Üçüncü  ve belki en büyük  şartının  tıpkı  tıpkısına Nuran’a benzemek, Türkçeyi  onun  gibi teganni edercesine  konuşmak, karşısındakine  onun  gözlerinin  ısrarıyle  bakmak, kendisine  hitab edildiği zaman  kumral  başını onun  gibi sallayarak konuşana dönmek [...](Ahmet Hamdi Tanpınar,1986:90)</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 Among  modern Turkish  </a:t>
            </a:r>
            <a:r>
              <a:rPr lang="en-US" sz="1800" dirty="0" err="1">
                <a:solidFill>
                  <a:srgbClr val="000000"/>
                </a:solidFill>
                <a:effectLst/>
                <a:ea typeface="Calibri" panose="020F0502020204030204" pitchFamily="34" charset="0"/>
                <a:cs typeface="Times New Roman" panose="02020603050405020304" pitchFamily="18" charset="0"/>
              </a:rPr>
              <a:t>wr</a:t>
            </a:r>
            <a:r>
              <a:rPr lang="tr-TR" sz="1800" dirty="0">
                <a:solidFill>
                  <a:srgbClr val="000000"/>
                </a:solidFill>
                <a:effectLst/>
                <a:ea typeface="Calibri" panose="020F0502020204030204" pitchFamily="34" charset="0"/>
                <a:cs typeface="Times New Roman" panose="02020603050405020304" pitchFamily="18" charset="0"/>
              </a:rPr>
              <a:t>iters,  the poet Yahya Kemal (Beyatlı), his protege Ahmet Hamdi Tanpınar, and Tanpınar</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s literary  heir Orhan Pamuk are considered the most prominent readers of İstanbul’ s enigmatic character. Currently, Pamuk holds the unofficial title of İstanbul’ s most acclaimed literary son. Nevertheless, Pamuk would agree that Tanpınar, whose work has  strongly influenced his, is the most commanding modern figure in the pantheon of İstanbul poets. </a:t>
            </a:r>
            <a:r>
              <a:rPr lang="en-US" sz="1800" dirty="0">
                <a:solidFill>
                  <a:srgbClr val="000000"/>
                </a:solidFill>
                <a:effectLst/>
                <a:ea typeface="Calibri" panose="020F0502020204030204" pitchFamily="34" charset="0"/>
                <a:cs typeface="Times New Roman" panose="02020603050405020304" pitchFamily="18" charset="0"/>
              </a:rPr>
              <a:t> (Azade Seyhan, 2008:136)</a:t>
            </a:r>
            <a:endParaRPr lang="el-GR"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8434" name="Picture 2" descr="Huzur (Ahmet Hamdi Tanpınar) Fiyatı, Yorumları, Satın Al - Kitapyurdu.com">
            <a:extLst>
              <a:ext uri="{FF2B5EF4-FFF2-40B4-BE49-F238E27FC236}">
                <a16:creationId xmlns:a16="http://schemas.microsoft.com/office/drawing/2014/main" id="{BFA3B55F-0C60-3C5A-4DBA-5CB96C624E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63" y="1048838"/>
            <a:ext cx="3100569" cy="4840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950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436C54-0196-68A6-92CC-A76D93A08710}"/>
              </a:ext>
            </a:extLst>
          </p:cNvPr>
          <p:cNvSpPr txBox="1"/>
          <p:nvPr/>
        </p:nvSpPr>
        <p:spPr>
          <a:xfrm>
            <a:off x="757919" y="1443841"/>
            <a:ext cx="4898572" cy="3970318"/>
          </a:xfrm>
          <a:prstGeom prst="rect">
            <a:avLst/>
          </a:prstGeom>
          <a:noFill/>
        </p:spPr>
        <p:txBody>
          <a:bodyPr wrap="square">
            <a:spAutoFit/>
          </a:bodyPr>
          <a:lstStyle/>
          <a:p>
            <a:pPr>
              <a:buNone/>
            </a:pPr>
            <a:r>
              <a:rPr lang="en-US" sz="1800" b="1" dirty="0">
                <a:solidFill>
                  <a:srgbClr val="000000"/>
                </a:solidFill>
                <a:effectLst/>
                <a:ea typeface="Times New Roman" panose="02020603050405020304" pitchFamily="18" charset="0"/>
              </a:rPr>
              <a:t>Kemal Tahir - </a:t>
            </a:r>
            <a:r>
              <a:rPr lang="en-US" sz="1800" b="1" i="1" dirty="0" err="1">
                <a:solidFill>
                  <a:srgbClr val="000000"/>
                </a:solidFill>
                <a:effectLst/>
                <a:ea typeface="Times New Roman" panose="02020603050405020304" pitchFamily="18" charset="0"/>
              </a:rPr>
              <a:t>Esir</a:t>
            </a:r>
            <a:r>
              <a:rPr lang="en-US" sz="1800" b="1" i="1" dirty="0">
                <a:solidFill>
                  <a:srgbClr val="000000"/>
                </a:solidFill>
                <a:effectLst/>
                <a:ea typeface="Times New Roman" panose="02020603050405020304" pitchFamily="18" charset="0"/>
              </a:rPr>
              <a:t> </a:t>
            </a:r>
            <a:r>
              <a:rPr lang="en-US" sz="1800" b="1" i="1" dirty="0" err="1">
                <a:solidFill>
                  <a:srgbClr val="000000"/>
                </a:solidFill>
                <a:effectLst/>
                <a:ea typeface="Times New Roman" panose="02020603050405020304" pitchFamily="18" charset="0"/>
              </a:rPr>
              <a:t>Şehr</a:t>
            </a:r>
            <a:r>
              <a:rPr lang="tr-TR" sz="1800" b="1" i="1" dirty="0">
                <a:solidFill>
                  <a:srgbClr val="000000"/>
                </a:solidFill>
                <a:effectLst/>
                <a:ea typeface="Times New Roman" panose="02020603050405020304" pitchFamily="18" charset="0"/>
              </a:rPr>
              <a:t>in İnsanları</a:t>
            </a:r>
            <a:r>
              <a:rPr lang="tr-TR" sz="1800" b="1" dirty="0">
                <a:solidFill>
                  <a:srgbClr val="000000"/>
                </a:solidFill>
                <a:effectLst/>
                <a:ea typeface="Times New Roman" panose="02020603050405020304" pitchFamily="18" charset="0"/>
              </a:rPr>
              <a:t>  </a:t>
            </a:r>
            <a:r>
              <a:rPr lang="en-US" sz="1800" b="1" dirty="0">
                <a:solidFill>
                  <a:srgbClr val="000000"/>
                </a:solidFill>
                <a:effectLst/>
                <a:ea typeface="Calibri" panose="020F0502020204030204" pitchFamily="34" charset="0"/>
              </a:rPr>
              <a:t>    </a:t>
            </a:r>
            <a:endParaRPr lang="el-GR" sz="1800" dirty="0">
              <a:effectLst/>
              <a:ea typeface="Times New Roman" panose="02020603050405020304" pitchFamily="18" charset="0"/>
            </a:endParaRPr>
          </a:p>
          <a:p>
            <a:pPr>
              <a:buNone/>
            </a:pPr>
            <a:r>
              <a:rPr lang="en-US" sz="1800"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buNone/>
            </a:pPr>
            <a:r>
              <a:rPr lang="en-US" sz="1800" dirty="0">
                <a:solidFill>
                  <a:srgbClr val="000000"/>
                </a:solidFill>
                <a:effectLst/>
                <a:ea typeface="Times New Roman" panose="02020603050405020304" pitchFamily="18" charset="0"/>
              </a:rPr>
              <a:t>[…] </a:t>
            </a:r>
            <a:r>
              <a:rPr lang="tr-TR" sz="1800" dirty="0">
                <a:solidFill>
                  <a:srgbClr val="000000"/>
                </a:solidFill>
                <a:effectLst/>
                <a:ea typeface="Times New Roman" panose="02020603050405020304" pitchFamily="18" charset="0"/>
              </a:rPr>
              <a:t>Kâmil Bey, o zamana kadar bir türlü  anlıyamadığı bazı şeylerin  sebeplerini şimdi  bulmuştu. Mesela|:  İstabulu  dolduran büyük  camilerin  yanına  neden böyle  sürü  sürü cemaatsiz mescit  yapılmış? Devrin,  bir  fermanla baş kesip  aynı fermanla bütün  bir  serveti yağma etmek usulüne çare bulmak için …Her vakıf, din perdesi altında garanti edilmiş bir servetten,  emniyete alınmış bir mirastan ibaret …. (Kemal Tahir, 1956:37)</a:t>
            </a:r>
            <a:endParaRPr lang="el-GR" sz="1800" dirty="0">
              <a:effectLst/>
              <a:ea typeface="Times New Roman" panose="02020603050405020304" pitchFamily="18" charset="0"/>
            </a:endParaRPr>
          </a:p>
          <a:p>
            <a:pPr>
              <a:buNone/>
            </a:pPr>
            <a:r>
              <a:rPr lang="tr-TR" sz="1800" dirty="0">
                <a:solidFill>
                  <a:srgbClr val="000000"/>
                </a:solidFill>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p:txBody>
      </p:sp>
      <p:pic>
        <p:nvPicPr>
          <p:cNvPr id="20482" name="Picture 2" descr="Esir Şehrin İnsanları (Esir Şehir Üçlemesi 1.Kitap) (Kemal Tahir ) Fiyatı,  Yorumları, Satın Al - Kitapyurdu.com">
            <a:extLst>
              <a:ext uri="{FF2B5EF4-FFF2-40B4-BE49-F238E27FC236}">
                <a16:creationId xmlns:a16="http://schemas.microsoft.com/office/drawing/2014/main" id="{A5E6BE13-EA3A-DFA0-C1F4-57882E514B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5511" y="797378"/>
            <a:ext cx="3599089" cy="5457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9581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1A24B-459A-4A85-8C2C-7FEEF6D4369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E551693-9661-81A5-BBDD-4E3760703346}"/>
              </a:ext>
            </a:extLst>
          </p:cNvPr>
          <p:cNvSpPr txBox="1"/>
          <p:nvPr/>
        </p:nvSpPr>
        <p:spPr>
          <a:xfrm>
            <a:off x="293914" y="263502"/>
            <a:ext cx="8164288" cy="6195542"/>
          </a:xfrm>
          <a:prstGeom prst="rect">
            <a:avLst/>
          </a:prstGeom>
          <a:noFill/>
        </p:spPr>
        <p:txBody>
          <a:bodyPr wrap="square">
            <a:spAutoFit/>
          </a:bodyPr>
          <a:lstStyle/>
          <a:p>
            <a:pPr>
              <a:buNone/>
            </a:pPr>
            <a:r>
              <a:rPr lang="tr-TR" sz="1800" b="1" dirty="0">
                <a:solidFill>
                  <a:srgbClr val="000000"/>
                </a:solidFill>
                <a:effectLst/>
                <a:ea typeface="Times New Roman" panose="02020603050405020304" pitchFamily="18" charset="0"/>
              </a:rPr>
              <a:t>Zülfü Livaneli - </a:t>
            </a:r>
            <a:r>
              <a:rPr lang="tr-TR" sz="1800" b="1" i="1" dirty="0">
                <a:solidFill>
                  <a:srgbClr val="000000"/>
                </a:solidFill>
                <a:effectLst/>
                <a:ea typeface="Times New Roman" panose="02020603050405020304" pitchFamily="18" charset="0"/>
              </a:rPr>
              <a:t>Leyla'nın Evi</a:t>
            </a: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buNone/>
            </a:pPr>
            <a:r>
              <a:rPr lang="tr-TR" sz="1800"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Το</a:t>
            </a: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βραδινό σκοτάδι</a:t>
            </a: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κάλυπτε</a:t>
            </a: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σιγά σιγά</a:t>
            </a: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την </a:t>
            </a:r>
            <a:r>
              <a:rPr lang="el-GR" sz="1800" dirty="0" err="1">
                <a:solidFill>
                  <a:srgbClr val="000000"/>
                </a:solidFill>
                <a:effectLst/>
                <a:ea typeface="Times New Roman" panose="02020603050405020304" pitchFamily="18" charset="0"/>
              </a:rPr>
              <a:t>Ισταμπούλ</a:t>
            </a:r>
            <a:r>
              <a:rPr lang="el-GR" sz="1800" dirty="0">
                <a:solidFill>
                  <a:srgbClr val="000000"/>
                </a:solidFill>
                <a:effectLst/>
                <a:ea typeface="Times New Roman" panose="02020603050405020304" pitchFamily="18" charset="0"/>
              </a:rPr>
              <a:t> σαν</a:t>
            </a: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μια χοντρή</a:t>
            </a: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κουβέρτα</a:t>
            </a:r>
            <a:r>
              <a:rPr lang="tr-TR" sz="1800" dirty="0">
                <a:solidFill>
                  <a:srgbClr val="000000"/>
                </a:solidFill>
                <a:effectLst/>
                <a:ea typeface="Times New Roman" panose="02020603050405020304" pitchFamily="18" charset="0"/>
              </a:rPr>
              <a:t>. </a:t>
            </a:r>
            <a:r>
              <a:rPr lang="el-GR" sz="1800" dirty="0">
                <a:solidFill>
                  <a:srgbClr val="000000"/>
                </a:solidFill>
                <a:effectLst/>
                <a:ea typeface="Times New Roman" panose="02020603050405020304" pitchFamily="18" charset="0"/>
              </a:rPr>
              <a:t>Παρατήρησα τους  επιβάτες  και την ίδια στιγμή  σκεφτόμουν πως  όλοι  τους πρόσφυγες· ο καθένας με  τον τύπο του : μελαχρινός  ο ένας, ξανθός ο άλλος, Βαλκάνιος  ο διπλανός,  ο άλλος  </a:t>
            </a:r>
            <a:r>
              <a:rPr lang="el-GR" sz="1800" dirty="0" err="1">
                <a:solidFill>
                  <a:srgbClr val="000000"/>
                </a:solidFill>
                <a:effectLst/>
                <a:ea typeface="Times New Roman" panose="02020603050405020304" pitchFamily="18" charset="0"/>
              </a:rPr>
              <a:t>Κεντροασιάττης</a:t>
            </a:r>
            <a:r>
              <a:rPr lang="el-GR" sz="1800" dirty="0">
                <a:solidFill>
                  <a:srgbClr val="000000"/>
                </a:solidFill>
                <a:effectLst/>
                <a:ea typeface="Times New Roman" panose="02020603050405020304" pitchFamily="18" charset="0"/>
              </a:rPr>
              <a:t> …. Αν  έφερναν τώρα κάποιον εδώ, χωρίς να του πουν  πού  βρίσκεται,  και τον  ρωτούσαν,  δε θα μπορούσε με κανέναν τρόπο  να πει  ότι  τούτοι δω είναι  όλοι  πολίτες  της ίδιας χώρας.</a:t>
            </a:r>
            <a:endParaRPr lang="el-GR" sz="1800" dirty="0">
              <a:effectLst/>
              <a:ea typeface="Times New Roman" panose="02020603050405020304" pitchFamily="18" charset="0"/>
            </a:endParaRPr>
          </a:p>
          <a:p>
            <a:pPr marL="179705" marR="179705" algn="just">
              <a:buNone/>
            </a:pPr>
            <a:r>
              <a:rPr lang="el-GR" sz="1800" dirty="0">
                <a:solidFill>
                  <a:srgbClr val="000000"/>
                </a:solidFill>
                <a:effectLst/>
                <a:ea typeface="Times New Roman" panose="02020603050405020304" pitchFamily="18" charset="0"/>
              </a:rPr>
              <a:t>Κάποιοι ήρθαν  από  τα Βαλκάνια,  άλλοι έφυγαν  από  τον Καύκασο και  κατέληξαν  εδώ, άλλοι, πάλι, απ’  την  Κεντρική  Ασία  κι απ’ τη Μέση  Ανατολή, από  τη Χετζάζη, την Υεμένη,  τα Ιεροσόλυμα, τη Ρωσία, τη Γεωργία,  τη  Βοσνία,  τη Βουλγαρία…Τούτος  εδώ  ο τόπος  είναι  ένα καταφύγιο.[…] Η ιστορία  της περιοχής  αυτής  του κόσμου  είναι  μια ιστορία κατάληψης της  περιουσίας του ενός  από τον  άλλο. Ο καβγάς για το  </a:t>
            </a:r>
            <a:r>
              <a:rPr lang="el-GR" sz="1800" dirty="0" err="1">
                <a:solidFill>
                  <a:srgbClr val="000000"/>
                </a:solidFill>
                <a:effectLst/>
                <a:ea typeface="Times New Roman" panose="02020603050405020304" pitchFamily="18" charset="0"/>
              </a:rPr>
              <a:t>βιος</a:t>
            </a:r>
            <a:r>
              <a:rPr lang="el-GR" sz="1800" dirty="0">
                <a:solidFill>
                  <a:srgbClr val="000000"/>
                </a:solidFill>
                <a:effectLst/>
                <a:ea typeface="Times New Roman" panose="02020603050405020304" pitchFamily="18" charset="0"/>
              </a:rPr>
              <a:t>  κρύβεται  πίσω  από τις  συγκρούσεις  και  τους  περισσότερους  πολέμους : σπίτια που  αδειάζουν,  σπίτια που γεμίζουν, αγώνες  δικαστικοί  για  την κτηματική  περιουσία. […] Η ιδέα  να γραφτεί  </a:t>
            </a:r>
            <a:r>
              <a:rPr lang="el-GR" sz="1800" i="1" dirty="0">
                <a:solidFill>
                  <a:srgbClr val="000000"/>
                </a:solidFill>
                <a:effectLst/>
                <a:ea typeface="Times New Roman" panose="02020603050405020304" pitchFamily="18" charset="0"/>
              </a:rPr>
              <a:t>Το σπίτι  στον Βόσπορο</a:t>
            </a:r>
            <a:r>
              <a:rPr lang="el-GR" sz="1800" dirty="0">
                <a:solidFill>
                  <a:srgbClr val="000000"/>
                </a:solidFill>
                <a:effectLst/>
                <a:ea typeface="Times New Roman" panose="02020603050405020304" pitchFamily="18" charset="0"/>
              </a:rPr>
              <a:t> και να ιστορηθεί αυτή η  τραγωδία της απόκτησης ιδιοκτησίας, που  έχει  με  τον έναν ή τον  άλλο τρόπο σφραγίσει  τις ζωές  </a:t>
            </a:r>
            <a:r>
              <a:rPr lang="el-GR" sz="1800" dirty="0" err="1">
                <a:solidFill>
                  <a:srgbClr val="000000"/>
                </a:solidFill>
                <a:effectLst/>
                <a:ea typeface="Times New Roman" panose="02020603050405020304" pitchFamily="18" charset="0"/>
              </a:rPr>
              <a:t>ολονών</a:t>
            </a:r>
            <a:r>
              <a:rPr lang="el-GR" sz="1800" dirty="0">
                <a:solidFill>
                  <a:srgbClr val="000000"/>
                </a:solidFill>
                <a:effectLst/>
                <a:ea typeface="Times New Roman" panose="02020603050405020304" pitchFamily="18" charset="0"/>
              </a:rPr>
              <a:t> μας, γεννήθηκε εκείνη  τη μέρα στη  βενζινάκατο.(</a:t>
            </a:r>
            <a:r>
              <a:rPr lang="en-US" sz="1800" dirty="0">
                <a:solidFill>
                  <a:srgbClr val="000000"/>
                </a:solidFill>
                <a:effectLst/>
                <a:ea typeface="Times New Roman" panose="02020603050405020304" pitchFamily="18" charset="0"/>
              </a:rPr>
              <a:t>Z</a:t>
            </a:r>
            <a:r>
              <a:rPr lang="el-GR" sz="1800" dirty="0">
                <a:solidFill>
                  <a:srgbClr val="000000"/>
                </a:solidFill>
                <a:effectLst/>
                <a:ea typeface="Times New Roman" panose="02020603050405020304" pitchFamily="18" charset="0"/>
              </a:rPr>
              <a:t>ü</a:t>
            </a:r>
            <a:r>
              <a:rPr lang="en-US" sz="1800" dirty="0" err="1">
                <a:solidFill>
                  <a:srgbClr val="000000"/>
                </a:solidFill>
                <a:effectLst/>
                <a:ea typeface="Times New Roman" panose="02020603050405020304" pitchFamily="18" charset="0"/>
              </a:rPr>
              <a:t>lf</a:t>
            </a:r>
            <a:r>
              <a:rPr lang="el-GR" sz="1800" dirty="0">
                <a:solidFill>
                  <a:srgbClr val="000000"/>
                </a:solidFill>
                <a:effectLst/>
                <a:ea typeface="Times New Roman" panose="02020603050405020304" pitchFamily="18" charset="0"/>
              </a:rPr>
              <a:t>ü </a:t>
            </a:r>
            <a:r>
              <a:rPr lang="en-US" sz="1800" dirty="0" err="1">
                <a:solidFill>
                  <a:srgbClr val="000000"/>
                </a:solidFill>
                <a:effectLst/>
                <a:ea typeface="Times New Roman" panose="02020603050405020304" pitchFamily="18" charset="0"/>
              </a:rPr>
              <a:t>Livaneli</a:t>
            </a:r>
            <a:r>
              <a:rPr lang="el-GR" sz="1800" dirty="0">
                <a:solidFill>
                  <a:srgbClr val="000000"/>
                </a:solidFill>
                <a:effectLst/>
                <a:ea typeface="Times New Roman" panose="02020603050405020304" pitchFamily="18" charset="0"/>
              </a:rPr>
              <a:t>, 2018:10-11)</a:t>
            </a:r>
            <a:endParaRPr lang="el-GR" sz="1800" dirty="0">
              <a:effectLst/>
              <a:ea typeface="Times New Roman" panose="02020603050405020304" pitchFamily="18" charset="0"/>
            </a:endParaRPr>
          </a:p>
          <a:p>
            <a:pPr algn="just">
              <a:lnSpc>
                <a:spcPct val="107000"/>
              </a:lnSpc>
              <a:spcAft>
                <a:spcPts val="800"/>
              </a:spcAft>
              <a:buNone/>
            </a:pPr>
            <a:endParaRPr lang="el-GR" sz="1600" dirty="0">
              <a:effectLst/>
              <a:ea typeface="Calibri" panose="020F0502020204030204" pitchFamily="34" charset="0"/>
              <a:cs typeface="Times New Roman" panose="02020603050405020304" pitchFamily="18" charset="0"/>
            </a:endParaRPr>
          </a:p>
        </p:txBody>
      </p:sp>
      <p:pic>
        <p:nvPicPr>
          <p:cNvPr id="21506" name="Picture 2" descr="Leyla'nın Evi (Zülfü Livaneli) Fiyatı, Yorumları, Satın Al - Kitapyurdu.com">
            <a:extLst>
              <a:ext uri="{FF2B5EF4-FFF2-40B4-BE49-F238E27FC236}">
                <a16:creationId xmlns:a16="http://schemas.microsoft.com/office/drawing/2014/main" id="{E2F551DE-AD0A-875B-6ED2-D5D0ED38A9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2" y="394131"/>
            <a:ext cx="3363684" cy="58580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091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8672BA-3ED9-A369-5FA3-EA828D6524FC}"/>
              </a:ext>
            </a:extLst>
          </p:cNvPr>
          <p:cNvSpPr txBox="1"/>
          <p:nvPr/>
        </p:nvSpPr>
        <p:spPr>
          <a:xfrm>
            <a:off x="304800" y="867722"/>
            <a:ext cx="6096000" cy="5122556"/>
          </a:xfrm>
          <a:prstGeom prst="rect">
            <a:avLst/>
          </a:prstGeom>
          <a:noFill/>
        </p:spPr>
        <p:txBody>
          <a:bodyPr wrap="square">
            <a:spAutoFit/>
          </a:bodyPr>
          <a:lstStyle/>
          <a:p>
            <a:pPr algn="just" fontAlgn="base">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Nedim Gürsel -</a:t>
            </a:r>
            <a:r>
              <a:rPr lang="tr-TR" sz="1800" b="0" i="1" dirty="0">
                <a:solidFill>
                  <a:srgbClr val="000000"/>
                </a:solidFill>
                <a:effectLst/>
                <a:ea typeface="Calibri" panose="020F0502020204030204" pitchFamily="34" charset="0"/>
                <a:cs typeface="Times New Roman" panose="02020603050405020304" pitchFamily="18" charset="0"/>
              </a:rPr>
              <a:t> </a:t>
            </a:r>
            <a:r>
              <a:rPr lang="tr-TR" sz="1800" b="1" i="1" dirty="0">
                <a:solidFill>
                  <a:srgbClr val="000000"/>
                </a:solidFill>
                <a:effectLst/>
                <a:ea typeface="Calibri" panose="020F0502020204030204" pitchFamily="34" charset="0"/>
                <a:cs typeface="Times New Roman" panose="02020603050405020304" pitchFamily="18" charset="0"/>
              </a:rPr>
              <a:t>Sevgilim İstanbul</a:t>
            </a:r>
            <a:endParaRPr lang="el-GR" sz="1600" dirty="0">
              <a:effectLst/>
              <a:ea typeface="Calibri" panose="020F0502020204030204" pitchFamily="34" charset="0"/>
              <a:cs typeface="Times New Roman" panose="02020603050405020304" pitchFamily="18" charset="0"/>
            </a:endParaRPr>
          </a:p>
          <a:p>
            <a:pPr>
              <a:lnSpc>
                <a:spcPct val="107000"/>
              </a:lnSpc>
              <a:spcAft>
                <a:spcPts val="800"/>
              </a:spcAft>
              <a:buNone/>
            </a:pPr>
            <a:r>
              <a:rPr lang="tr-TR" sz="1800" i="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a:t>
            </a:r>
            <a:r>
              <a:rPr lang="el-GR" sz="1800" dirty="0">
                <a:solidFill>
                  <a:srgbClr val="000000"/>
                </a:solidFill>
                <a:effectLst/>
                <a:ea typeface="Calibri" panose="020F0502020204030204" pitchFamily="34" charset="0"/>
                <a:cs typeface="Times New Roman" panose="02020603050405020304" pitchFamily="18" charset="0"/>
              </a:rPr>
              <a:t>Σε γνώρισα σιγά σιγά</a:t>
            </a:r>
            <a:r>
              <a:rPr lang="tr-TR" sz="1800" dirty="0">
                <a:solidFill>
                  <a:srgbClr val="000000"/>
                </a:solidFill>
                <a:effectLst/>
                <a:ea typeface="Calibri" panose="020F0502020204030204" pitchFamily="34" charset="0"/>
                <a:cs typeface="Times New Roman" panose="02020603050405020304" pitchFamily="18" charset="0"/>
              </a:rPr>
              <a:t>. </a:t>
            </a:r>
            <a:r>
              <a:rPr lang="el-GR" sz="1800" dirty="0">
                <a:solidFill>
                  <a:srgbClr val="000000"/>
                </a:solidFill>
                <a:effectLst/>
                <a:ea typeface="Calibri" panose="020F0502020204030204" pitchFamily="34" charset="0"/>
                <a:cs typeface="Times New Roman" panose="02020603050405020304" pitchFamily="18" charset="0"/>
              </a:rPr>
              <a:t>Όπως  ανακαλύπτεις  με  του   χεριού  σου την  ευλυγισία το άγνωστο  κορμί μιας γυναίκας. Όμως  εσύ  πάντα υπήρχες. Από τότε  που  οι Μεγαρείς,  υπακούοντας στο δελφικό  χρησμό, </a:t>
            </a:r>
            <a:r>
              <a:rPr lang="el-GR" sz="1800" dirty="0" err="1">
                <a:solidFill>
                  <a:srgbClr val="000000"/>
                </a:solidFill>
                <a:effectLst/>
                <a:ea typeface="Calibri" panose="020F0502020204030204" pitchFamily="34" charset="0"/>
                <a:cs typeface="Times New Roman" panose="02020603050405020304" pitchFamily="18" charset="0"/>
              </a:rPr>
              <a:t>φθάσαν</a:t>
            </a:r>
            <a:r>
              <a:rPr lang="el-GR" sz="1800" dirty="0">
                <a:solidFill>
                  <a:srgbClr val="000000"/>
                </a:solidFill>
                <a:effectLst/>
                <a:ea typeface="Calibri" panose="020F0502020204030204" pitchFamily="34" charset="0"/>
                <a:cs typeface="Times New Roman" panose="02020603050405020304" pitchFamily="18" charset="0"/>
              </a:rPr>
              <a:t> στις  όχθες σου  κι εγκαταστάθηκαν  στη χερσόνησο απέναντι  από το  ακρογιάλι των τυφλών, κι  ακόμα  πιο πριν,  από  τότε  που  για να προστατευτούν  από  τα άγρια θηρία </a:t>
            </a:r>
            <a:r>
              <a:rPr lang="el-GR" sz="1800" dirty="0" err="1">
                <a:solidFill>
                  <a:srgbClr val="000000"/>
                </a:solidFill>
                <a:effectLst/>
                <a:ea typeface="Calibri" panose="020F0502020204030204" pitchFamily="34" charset="0"/>
                <a:cs typeface="Times New Roman" panose="02020603050405020304" pitchFamily="18" charset="0"/>
              </a:rPr>
              <a:t>στήσαν</a:t>
            </a:r>
            <a:r>
              <a:rPr lang="el-GR" sz="1800" dirty="0">
                <a:solidFill>
                  <a:srgbClr val="000000"/>
                </a:solidFill>
                <a:effectLst/>
                <a:ea typeface="Calibri" panose="020F0502020204030204" pitchFamily="34" charset="0"/>
                <a:cs typeface="Times New Roman" panose="02020603050405020304" pitchFamily="18" charset="0"/>
              </a:rPr>
              <a:t>  με  καλαμιές  τις  καλύβες  τους  οι πρώτοι άνθρωποι  εκεί  που ο  </a:t>
            </a:r>
            <a:r>
              <a:rPr lang="el-GR" sz="1800" dirty="0" err="1">
                <a:solidFill>
                  <a:srgbClr val="000000"/>
                </a:solidFill>
                <a:effectLst/>
                <a:ea typeface="Calibri" panose="020F0502020204030204" pitchFamily="34" charset="0"/>
                <a:cs typeface="Times New Roman" panose="02020603050405020304" pitchFamily="18" charset="0"/>
              </a:rPr>
              <a:t>Βαρβύρης</a:t>
            </a:r>
            <a:r>
              <a:rPr lang="el-GR" sz="1800" dirty="0">
                <a:solidFill>
                  <a:srgbClr val="000000"/>
                </a:solidFill>
                <a:effectLst/>
                <a:ea typeface="Calibri" panose="020F0502020204030204" pitchFamily="34" charset="0"/>
                <a:cs typeface="Times New Roman" panose="02020603050405020304" pitchFamily="18" charset="0"/>
              </a:rPr>
              <a:t>  χύνεται  στον Κεράτιο. […] Με των μπαχαρικών τη μυρωδιά έβρισκαν   το δρόμο  τους οι τυφλοί. Καράβια φορτωμένα στάρι </a:t>
            </a:r>
            <a:r>
              <a:rPr lang="el-GR" sz="1800" dirty="0" err="1">
                <a:solidFill>
                  <a:srgbClr val="000000"/>
                </a:solidFill>
                <a:effectLst/>
                <a:ea typeface="Calibri" panose="020F0502020204030204" pitchFamily="34" charset="0"/>
                <a:cs typeface="Times New Roman" panose="02020603050405020304" pitchFamily="18" charset="0"/>
              </a:rPr>
              <a:t>ανοίγαν</a:t>
            </a:r>
            <a:r>
              <a:rPr lang="el-GR" sz="1800" dirty="0">
                <a:solidFill>
                  <a:srgbClr val="000000"/>
                </a:solidFill>
                <a:effectLst/>
                <a:ea typeface="Calibri" panose="020F0502020204030204" pitchFamily="34" charset="0"/>
                <a:cs typeface="Times New Roman" panose="02020603050405020304" pitchFamily="18" charset="0"/>
              </a:rPr>
              <a:t>   πανιά  για τη Βενετία, τη Γένοβα και τη  </a:t>
            </a:r>
            <a:r>
              <a:rPr lang="el-GR" sz="1800" dirty="0" err="1">
                <a:solidFill>
                  <a:srgbClr val="000000"/>
                </a:solidFill>
                <a:effectLst/>
                <a:ea typeface="Calibri" panose="020F0502020204030204" pitchFamily="34" charset="0"/>
                <a:cs typeface="Times New Roman" panose="02020603050405020304" pitchFamily="18" charset="0"/>
              </a:rPr>
              <a:t>Μαρσίλια</a:t>
            </a:r>
            <a:r>
              <a:rPr lang="el-GR" sz="1800" dirty="0">
                <a:solidFill>
                  <a:srgbClr val="000000"/>
                </a:solidFill>
                <a:effectLst/>
                <a:ea typeface="Calibri" panose="020F0502020204030204" pitchFamily="34" charset="0"/>
                <a:cs typeface="Times New Roman" panose="02020603050405020304" pitchFamily="18" charset="0"/>
              </a:rPr>
              <a:t>. (</a:t>
            </a:r>
            <a:r>
              <a:rPr lang="en-US" sz="1800" dirty="0">
                <a:solidFill>
                  <a:srgbClr val="000000"/>
                </a:solidFill>
                <a:effectLst/>
                <a:ea typeface="Calibri" panose="020F0502020204030204" pitchFamily="34" charset="0"/>
                <a:cs typeface="Times New Roman" panose="02020603050405020304" pitchFamily="18" charset="0"/>
              </a:rPr>
              <a:t>Nedim G</a:t>
            </a:r>
            <a:r>
              <a:rPr lang="el-GR" sz="1800" dirty="0">
                <a:solidFill>
                  <a:srgbClr val="000000"/>
                </a:solidFill>
                <a:effectLst/>
                <a:ea typeface="Calibri" panose="020F0502020204030204" pitchFamily="34" charset="0"/>
                <a:cs typeface="Times New Roman" panose="02020603050405020304" pitchFamily="18" charset="0"/>
              </a:rPr>
              <a:t>ü</a:t>
            </a:r>
            <a:r>
              <a:rPr lang="en-US" sz="1800" dirty="0" err="1">
                <a:solidFill>
                  <a:srgbClr val="000000"/>
                </a:solidFill>
                <a:effectLst/>
                <a:ea typeface="Calibri" panose="020F0502020204030204" pitchFamily="34" charset="0"/>
                <a:cs typeface="Times New Roman" panose="02020603050405020304" pitchFamily="18" charset="0"/>
              </a:rPr>
              <a:t>rsel</a:t>
            </a:r>
            <a:r>
              <a:rPr lang="el-GR" sz="1800" dirty="0">
                <a:solidFill>
                  <a:srgbClr val="000000"/>
                </a:solidFill>
                <a:effectLst/>
                <a:ea typeface="Calibri" panose="020F0502020204030204" pitchFamily="34" charset="0"/>
                <a:cs typeface="Times New Roman" panose="02020603050405020304" pitchFamily="18" charset="0"/>
              </a:rPr>
              <a:t>, 1990:9, 11) </a:t>
            </a:r>
            <a:endParaRPr lang="el-GR" sz="1600" dirty="0">
              <a:effectLst/>
              <a:ea typeface="Calibri" panose="020F0502020204030204" pitchFamily="34" charset="0"/>
              <a:cs typeface="Times New Roman" panose="02020603050405020304" pitchFamily="18" charset="0"/>
            </a:endParaRPr>
          </a:p>
          <a:p>
            <a:pPr algn="just">
              <a:buNone/>
            </a:pPr>
            <a:r>
              <a:rPr lang="el-GR" sz="1800" dirty="0">
                <a:solidFill>
                  <a:srgbClr val="000000"/>
                </a:solidFill>
                <a:effectLst/>
                <a:highlight>
                  <a:srgbClr val="FFFF00"/>
                </a:highlight>
                <a:ea typeface="Times New Roman" panose="02020603050405020304" pitchFamily="18" charset="0"/>
              </a:rPr>
              <a:t> </a:t>
            </a:r>
            <a:endParaRPr lang="el-GR" sz="1800" dirty="0">
              <a:effectLst/>
              <a:ea typeface="Times New Roman" panose="02020603050405020304" pitchFamily="18" charset="0"/>
            </a:endParaRPr>
          </a:p>
        </p:txBody>
      </p:sp>
      <p:pic>
        <p:nvPicPr>
          <p:cNvPr id="22530" name="Picture 2" descr="Sevgilim İstanbul by Nedim Gürsel | Goodreads">
            <a:extLst>
              <a:ext uri="{FF2B5EF4-FFF2-40B4-BE49-F238E27FC236}">
                <a16:creationId xmlns:a16="http://schemas.microsoft.com/office/drawing/2014/main" id="{BCFB25A8-04B3-8E1F-485C-A99F60D4D7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999" y="338069"/>
            <a:ext cx="3940629" cy="61818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29389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8CBCD7-AA86-18D7-74D9-BDCF95DE1BE8}"/>
              </a:ext>
            </a:extLst>
          </p:cNvPr>
          <p:cNvSpPr txBox="1"/>
          <p:nvPr/>
        </p:nvSpPr>
        <p:spPr>
          <a:xfrm>
            <a:off x="250371" y="423177"/>
            <a:ext cx="7424057" cy="6011646"/>
          </a:xfrm>
          <a:prstGeom prst="rect">
            <a:avLst/>
          </a:prstGeom>
          <a:noFill/>
        </p:spPr>
        <p:txBody>
          <a:bodyPr wrap="square">
            <a:spAutoFit/>
          </a:bodyPr>
          <a:lstStyle/>
          <a:p>
            <a:pPr algn="just">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Nedim Gürsel  </a:t>
            </a:r>
            <a:r>
              <a:rPr lang="tr-TR" sz="1800" b="1" i="1" dirty="0">
                <a:solidFill>
                  <a:srgbClr val="000000"/>
                </a:solidFill>
                <a:effectLst/>
                <a:ea typeface="Calibri" panose="020F0502020204030204" pitchFamily="34" charset="0"/>
                <a:cs typeface="Times New Roman" panose="02020603050405020304" pitchFamily="18" charset="0"/>
              </a:rPr>
              <a:t>: Kadınlar Kitabı</a:t>
            </a:r>
            <a:endParaRPr lang="el-GR"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[…]çamurlu  dar sokaklarında  yürüdüğü  doğru. Ama üç  denizin birleştiği  yerde kurulduğundan bu yana  yayılıp  genişleyen, genişledikçe de  çürüyen İstanbul kenti salt sokaklardan ibaret değil ki ! Geniş caddeler açıldı,  eski ahşap  konakların  bahçeleri alan  oldu. Sonra  kıyılara beton döküldü, gökdelenler kurşun  kubbeleri,  ince minareleri  kapattı. İstanbul iki büyük  imparatorluğun  başkenti olduğu sürece görkemli bir köydü,  doğru. Sokakları  çamurlu  ve dardı. Köşebaşlarında yankesiciler, arsalarda sahipsiz köpekler vardı. Sur yıkıntılarında cami avlularında dilenciler yaşıyordu. Ama o bu kente geldiğinde  surları Aksaray alanına bağlayan iki geniş cadde açılmış, troleybüsler tramvayların, altlı üstlü geçitler trafik polislerinin  yerini almıştı. Bizans kemerlerinin  altında  hızla geçip  gidiyordu otomobiller. Sokak  fenerleri de korkunç  gölgelerle birlikte tarihe karışmıştı elbet. Köpek havlamaları  otobüs homurtularından duyulmuyor, ezan  nicedir  hoparlörle okunduğundan müezzinin yanık sesi Haliç tersanelerinden gelen madenî  seslere karışıyordu.</a:t>
            </a:r>
            <a:r>
              <a:rPr lang="tr-TR" sz="1800" i="1" dirty="0">
                <a:solidFill>
                  <a:srgbClr val="000000"/>
                </a:solidFill>
                <a:effectLst/>
                <a:ea typeface="Calibri" panose="020F0502020204030204" pitchFamily="34" charset="0"/>
                <a:cs typeface="Times New Roman" panose="02020603050405020304" pitchFamily="18" charset="0"/>
              </a:rPr>
              <a:t>(Nedim Gürsel, 1983:30)</a:t>
            </a:r>
            <a:endParaRPr lang="el-GR" sz="1600" dirty="0">
              <a:effectLst/>
              <a:ea typeface="Calibri" panose="020F0502020204030204" pitchFamily="34" charset="0"/>
              <a:cs typeface="Times New Roman" panose="02020603050405020304" pitchFamily="18" charset="0"/>
            </a:endParaRPr>
          </a:p>
          <a:p>
            <a:pPr algn="just">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p:txBody>
      </p:sp>
      <p:pic>
        <p:nvPicPr>
          <p:cNvPr id="23554" name="Picture 2" descr="İlk Kadın (Nedim Gürsel) Fiyatı, Yorumları, Satın Al - Kitapyurdu.com">
            <a:extLst>
              <a:ext uri="{FF2B5EF4-FFF2-40B4-BE49-F238E27FC236}">
                <a16:creationId xmlns:a16="http://schemas.microsoft.com/office/drawing/2014/main" id="{B9A8EBEF-834D-7E7A-8D7F-8906433030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7728" y="706211"/>
            <a:ext cx="3559523" cy="5139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8571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690A8F-0E37-1DCE-881A-0ABA79F24B1B}"/>
              </a:ext>
            </a:extLst>
          </p:cNvPr>
          <p:cNvSpPr txBox="1"/>
          <p:nvPr/>
        </p:nvSpPr>
        <p:spPr>
          <a:xfrm>
            <a:off x="217715" y="424543"/>
            <a:ext cx="8632372" cy="6192273"/>
          </a:xfrm>
          <a:prstGeom prst="rect">
            <a:avLst/>
          </a:prstGeom>
          <a:noFill/>
        </p:spPr>
        <p:txBody>
          <a:bodyPr wrap="square">
            <a:spAutoFit/>
          </a:bodyPr>
          <a:lstStyle/>
          <a:p>
            <a:pPr algn="just">
              <a:buNone/>
            </a:pPr>
            <a:r>
              <a:rPr lang="tr-TR" sz="1800" b="1" dirty="0">
                <a:solidFill>
                  <a:srgbClr val="000000"/>
                </a:solidFill>
                <a:effectLst/>
                <a:ea typeface="Times New Roman" panose="02020603050405020304" pitchFamily="18" charset="0"/>
              </a:rPr>
              <a:t>Nedim Gürsel  - </a:t>
            </a:r>
            <a:r>
              <a:rPr lang="tr-TR" sz="1800" b="1" i="1" dirty="0">
                <a:solidFill>
                  <a:srgbClr val="000000"/>
                </a:solidFill>
                <a:effectLst/>
                <a:ea typeface="Times New Roman" panose="02020603050405020304" pitchFamily="18" charset="0"/>
              </a:rPr>
              <a:t>Boğazkesen: Fatih'in Romanı</a:t>
            </a: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lgn="just" fontAlgn="base">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[…]Ama  şimdi,  kaptan  köşkünün   önündeki bir  sandığın  üzerine  oturmuş Boğaz’ ı seyrederken  Nefeli’ nin  kollarının  Konstantinopolis’i  çevreleyen   aşılmaz  surlar gibi onu  bir  gün    saracağından  kuşkusu  yok. Aylar sonra bu  akşam   yeniden buluştuklarında yaşamı  da değişecek.  Ve artık  birbirlerinden hiç  ayrılmayacaklar.[…]İstanbul’ da, böyle amaçsız dolaşmalarım sırasında keşfetmiştim eski evleri. Yine bu dolaşmalarımdan birinde Bizans sarnıçlarına inmiş, Galata’ nın küflü, ıslak  mahzenlerinde oturmuştum. Kitaplarımın birçoğunda da İstanbul’u anlatmıştım. Hem  uzaktayken İstanbul’ a duyduğum özlemi, hayâlimdeki kenti, hem delikanlılık günlerimin, artık anılarıma ait  olan  İstanbul’ u hem de gezginlerle tarihçilerin  yazıp çizdikleri İstanbul’ u dile getirmiştim. Kentin  sokaklarını da anlattığım  olmuştu, ahşap yapılarıyla büyük otellerini, saraylarını da. Camilerinden  olduğu kadar kiliseleriyle sinagoglarından da söz etmiştim.[…]Kitaplıkta bulduğum bir el yazmasının tozlu sayfalarını karıştırırken İstanbul’ un kuruluş efsanelerine dalıp gitmişim. […] Ama az sonra, öğrencilerle hocalar, başta mübahasadan çıkan sadrazam ve bilginlerle birlikte namaza durduklarında, Ayasofya’ nınkinden yüksek olmasa da, büyük  ve geniş kubbede bir ses yankılanacak :  "Allahüekber!" </a:t>
            </a:r>
            <a:r>
              <a:rPr lang="tr-TR" sz="1800" i="1" dirty="0">
                <a:solidFill>
                  <a:srgbClr val="000000"/>
                </a:solidFill>
                <a:effectLst/>
                <a:ea typeface="Calibri" panose="020F0502020204030204" pitchFamily="34" charset="0"/>
                <a:cs typeface="Times New Roman" panose="02020603050405020304" pitchFamily="18" charset="0"/>
              </a:rPr>
              <a:t>(Nedim Gürsel, 1998:24,61,119)</a:t>
            </a:r>
            <a:endParaRPr lang="el-GR"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b="1" i="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4578" name="Picture 2" descr="Amazon.com: Bogazkesen: Fatih'in Romani: 9786050979190: Nedim Gürsel: 圖書">
            <a:extLst>
              <a:ext uri="{FF2B5EF4-FFF2-40B4-BE49-F238E27FC236}">
                <a16:creationId xmlns:a16="http://schemas.microsoft.com/office/drawing/2014/main" id="{9FD218A6-FFAE-53E8-228D-303EDC9281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0087" y="913038"/>
            <a:ext cx="2873827" cy="4801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1609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3C23CA-0A82-3917-64DC-1272EA67346A}"/>
              </a:ext>
            </a:extLst>
          </p:cNvPr>
          <p:cNvSpPr txBox="1"/>
          <p:nvPr/>
        </p:nvSpPr>
        <p:spPr>
          <a:xfrm>
            <a:off x="370115" y="385015"/>
            <a:ext cx="6096000" cy="5913798"/>
          </a:xfrm>
          <a:prstGeom prst="rect">
            <a:avLst/>
          </a:prstGeom>
          <a:noFill/>
        </p:spPr>
        <p:txBody>
          <a:bodyPr wrap="square">
            <a:spAutoFit/>
          </a:bodyPr>
          <a:lstStyle/>
          <a:p>
            <a:pPr algn="just" fontAlgn="base">
              <a:lnSpc>
                <a:spcPct val="107000"/>
              </a:lnSpc>
              <a:spcAft>
                <a:spcPts val="800"/>
              </a:spcAft>
              <a:buNone/>
            </a:pPr>
            <a:r>
              <a:rPr lang="tr-TR" sz="1800" b="1" dirty="0">
                <a:effectLst/>
                <a:ea typeface="Calibri" panose="020F0502020204030204" pitchFamily="34" charset="0"/>
                <a:cs typeface="Times New Roman" panose="02020603050405020304" pitchFamily="18" charset="0"/>
              </a:rPr>
              <a:t>Nedim Gürsel - </a:t>
            </a:r>
            <a:r>
              <a:rPr lang="tr-TR" b="1" i="1" dirty="0">
                <a:ea typeface="Calibri" panose="020F0502020204030204" pitchFamily="34" charset="0"/>
                <a:cs typeface="Times New Roman" panose="02020603050405020304" pitchFamily="18" charset="0"/>
              </a:rPr>
              <a:t>Resimli Dünya</a:t>
            </a:r>
            <a:endParaRPr lang="el-GR" sz="1600" dirty="0">
              <a:effectLst/>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r>
              <a:rPr lang="el-GR" sz="1800" dirty="0">
                <a:solidFill>
                  <a:srgbClr val="000000"/>
                </a:solidFill>
                <a:effectLst/>
                <a:ea typeface="Calibri" panose="020F0502020204030204" pitchFamily="34" charset="0"/>
                <a:cs typeface="Times New Roman" panose="02020603050405020304" pitchFamily="18" charset="0"/>
              </a:rPr>
              <a:t>εκείνος  τριγυρνούσε συνέχεια στα αδιέξοδα δρομάκια της </a:t>
            </a:r>
            <a:r>
              <a:rPr lang="el-GR" sz="1800" dirty="0" err="1">
                <a:solidFill>
                  <a:srgbClr val="000000"/>
                </a:solidFill>
                <a:effectLst/>
                <a:ea typeface="Calibri" panose="020F0502020204030204" pitchFamily="34" charset="0"/>
                <a:cs typeface="Times New Roman" panose="02020603050405020304" pitchFamily="18" charset="0"/>
              </a:rPr>
              <a:t>Ισταμπούλ</a:t>
            </a:r>
            <a:r>
              <a:rPr lang="el-GR" sz="1800" dirty="0">
                <a:solidFill>
                  <a:srgbClr val="000000"/>
                </a:solidFill>
                <a:effectLst/>
                <a:ea typeface="Calibri" panose="020F0502020204030204" pitchFamily="34" charset="0"/>
                <a:cs typeface="Times New Roman" panose="02020603050405020304" pitchFamily="18" charset="0"/>
              </a:rPr>
              <a:t>.[…] Ο </a:t>
            </a:r>
            <a:r>
              <a:rPr lang="el-GR" sz="1800" dirty="0" err="1">
                <a:solidFill>
                  <a:srgbClr val="000000"/>
                </a:solidFill>
                <a:effectLst/>
                <a:ea typeface="Calibri" panose="020F0502020204030204" pitchFamily="34" charset="0"/>
                <a:cs typeface="Times New Roman" panose="02020603050405020304" pitchFamily="18" charset="0"/>
              </a:rPr>
              <a:t>Κιαμίλ</a:t>
            </a:r>
            <a:r>
              <a:rPr lang="el-GR" sz="1800" dirty="0">
                <a:solidFill>
                  <a:srgbClr val="000000"/>
                </a:solidFill>
                <a:effectLst/>
                <a:ea typeface="Calibri" panose="020F0502020204030204" pitchFamily="34" charset="0"/>
                <a:cs typeface="Times New Roman" panose="02020603050405020304" pitchFamily="18" charset="0"/>
              </a:rPr>
              <a:t> ένιωσε μια  ακατανίκητη  επιθυμία να ήταν  στη θέση  του παιδιού.[…] Στο μυαλό του  ζωντάνεψε  εκείνο  το υπόγειο  υγρό και σκοτεινό διαμέρισμα σε μια από τις  φτωχικές  γειτονιές  της Ιστανμπούλ.[…]Τις  μέρες  των αργιών, αυτήν  ακριβώς  την  Ιστανμπούλ  έβγαινε  να  ανακαλύψει, έστηνε  το καβαλέτο του  μακριά  από τις  θορυβώδεις  λεωφόρους, τα  πολυάνθρωπα παζάρια, σε κάποια  πλαγιά, άλλες φορές σε κανένα  άδειο  οικόπεδο, και ζωγράφιζε  ένα κομμάτι  φύσης που  ποιος   ξέρει  πώς  είχε  σωθεί  από  την ανοικοδόμηση, από  τη μόλυνση του περιβάλλοντος, τα δεμένα, σε </a:t>
            </a:r>
            <a:r>
              <a:rPr lang="el-GR" sz="1800" dirty="0" err="1">
                <a:solidFill>
                  <a:srgbClr val="000000"/>
                </a:solidFill>
                <a:effectLst/>
                <a:ea typeface="Calibri" panose="020F0502020204030204" pitchFamily="34" charset="0"/>
                <a:cs typeface="Times New Roman" panose="02020603050405020304" pitchFamily="18" charset="0"/>
              </a:rPr>
              <a:t>μιαν</a:t>
            </a:r>
            <a:r>
              <a:rPr lang="el-GR" sz="1800" dirty="0">
                <a:solidFill>
                  <a:srgbClr val="000000"/>
                </a:solidFill>
                <a:effectLst/>
                <a:ea typeface="Calibri" panose="020F0502020204030204" pitchFamily="34" charset="0"/>
                <a:cs typeface="Times New Roman" panose="02020603050405020304" pitchFamily="18" charset="0"/>
              </a:rPr>
              <a:t>  αχρησιμοποίητη  πια  αποβάθρα, καΐκια,  την πράσινη,  γαλάζια, μπλε, μοβ θάλασσα που  άλλαζε  χρώμα  κάθε  ώρα της μέρας, κάποιο άσπρο  καράβι  που  από μακριά έμπαινε  στο Βόσπορο. (</a:t>
            </a:r>
            <a:r>
              <a:rPr lang="en-US" sz="1800" dirty="0">
                <a:solidFill>
                  <a:srgbClr val="000000"/>
                </a:solidFill>
                <a:effectLst/>
                <a:ea typeface="Calibri" panose="020F0502020204030204" pitchFamily="34" charset="0"/>
                <a:cs typeface="Times New Roman" panose="02020603050405020304" pitchFamily="18" charset="0"/>
              </a:rPr>
              <a:t>Nedim G</a:t>
            </a:r>
            <a:r>
              <a:rPr lang="el-GR" sz="1800" dirty="0">
                <a:solidFill>
                  <a:srgbClr val="000000"/>
                </a:solidFill>
                <a:effectLst/>
                <a:ea typeface="Calibri" panose="020F0502020204030204" pitchFamily="34" charset="0"/>
                <a:cs typeface="Times New Roman" panose="02020603050405020304" pitchFamily="18" charset="0"/>
              </a:rPr>
              <a:t>ü</a:t>
            </a:r>
            <a:r>
              <a:rPr lang="en-US" sz="1800" dirty="0" err="1">
                <a:solidFill>
                  <a:srgbClr val="000000"/>
                </a:solidFill>
                <a:effectLst/>
                <a:ea typeface="Calibri" panose="020F0502020204030204" pitchFamily="34" charset="0"/>
                <a:cs typeface="Times New Roman" panose="02020603050405020304" pitchFamily="18" charset="0"/>
              </a:rPr>
              <a:t>rsel</a:t>
            </a:r>
            <a:r>
              <a:rPr lang="el-GR" sz="1800" dirty="0">
                <a:solidFill>
                  <a:srgbClr val="000000"/>
                </a:solidFill>
                <a:effectLst/>
                <a:ea typeface="Calibri" panose="020F0502020204030204" pitchFamily="34" charset="0"/>
                <a:cs typeface="Times New Roman" panose="02020603050405020304" pitchFamily="18" charset="0"/>
              </a:rPr>
              <a:t>, 2002:44,50,53) </a:t>
            </a:r>
            <a:endParaRPr lang="el-GR" sz="1600" dirty="0">
              <a:effectLst/>
              <a:ea typeface="Calibri" panose="020F0502020204030204" pitchFamily="34" charset="0"/>
              <a:cs typeface="Times New Roman" panose="02020603050405020304" pitchFamily="18" charset="0"/>
            </a:endParaRPr>
          </a:p>
        </p:txBody>
      </p:sp>
      <p:pic>
        <p:nvPicPr>
          <p:cNvPr id="25602" name="Picture 2" descr="Resimli Dünya - Nedim Gürsel | Doğan Kitap">
            <a:extLst>
              <a:ext uri="{FF2B5EF4-FFF2-40B4-BE49-F238E27FC236}">
                <a16:creationId xmlns:a16="http://schemas.microsoft.com/office/drawing/2014/main" id="{422F912E-D3BB-74E5-10C9-429DEAA05C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2185" y="520160"/>
            <a:ext cx="3862387" cy="5576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95641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F303FD-5F5D-F936-16AC-641A7A4E7AC2}"/>
              </a:ext>
            </a:extLst>
          </p:cNvPr>
          <p:cNvSpPr txBox="1"/>
          <p:nvPr/>
        </p:nvSpPr>
        <p:spPr>
          <a:xfrm>
            <a:off x="315686" y="315686"/>
            <a:ext cx="8186057" cy="6463051"/>
          </a:xfrm>
          <a:prstGeom prst="rect">
            <a:avLst/>
          </a:prstGeom>
          <a:noFill/>
        </p:spPr>
        <p:txBody>
          <a:bodyPr wrap="square">
            <a:spAutoFit/>
          </a:bodyPr>
          <a:lstStyle/>
          <a:p>
            <a:pPr>
              <a:buNone/>
            </a:pPr>
            <a:r>
              <a:rPr lang="en-US" sz="1800" b="1" dirty="0">
                <a:solidFill>
                  <a:srgbClr val="000000"/>
                </a:solidFill>
                <a:effectLst/>
                <a:ea typeface="Times New Roman" panose="02020603050405020304" pitchFamily="18" charset="0"/>
              </a:rPr>
              <a:t>Orhan Pamuk</a:t>
            </a:r>
            <a:r>
              <a:rPr lang="el-GR" sz="1800" b="1" dirty="0">
                <a:solidFill>
                  <a:srgbClr val="000000"/>
                </a:solidFill>
                <a:effectLst/>
                <a:ea typeface="Times New Roman" panose="02020603050405020304" pitchFamily="18" charset="0"/>
              </a:rPr>
              <a:t>   </a:t>
            </a:r>
            <a:r>
              <a:rPr lang="tr-TR" sz="1800" b="1" dirty="0">
                <a:solidFill>
                  <a:srgbClr val="000000"/>
                </a:solidFill>
                <a:effectLst/>
                <a:ea typeface="Times New Roman" panose="02020603050405020304" pitchFamily="18" charset="0"/>
              </a:rPr>
              <a:t>-</a:t>
            </a:r>
            <a:r>
              <a:rPr lang="en-US" sz="1800" b="1" dirty="0">
                <a:solidFill>
                  <a:srgbClr val="000000"/>
                </a:solidFill>
                <a:effectLst/>
                <a:ea typeface="Calibri" panose="020F0502020204030204" pitchFamily="34" charset="0"/>
              </a:rPr>
              <a:t> </a:t>
            </a:r>
            <a:r>
              <a:rPr lang="en-US" sz="1800" b="1" dirty="0">
                <a:solidFill>
                  <a:srgbClr val="000000"/>
                </a:solidFill>
                <a:effectLst/>
                <a:ea typeface="Times New Roman" panose="02020603050405020304" pitchFamily="18" charset="0"/>
              </a:rPr>
              <a:t> </a:t>
            </a:r>
            <a:r>
              <a:rPr lang="en-US" sz="1800" b="1" i="1" dirty="0" err="1">
                <a:solidFill>
                  <a:srgbClr val="000000"/>
                </a:solidFill>
                <a:effectLst/>
                <a:ea typeface="Times New Roman" panose="02020603050405020304" pitchFamily="18" charset="0"/>
              </a:rPr>
              <a:t>Masumiyet</a:t>
            </a:r>
            <a:r>
              <a:rPr lang="en-US" sz="1800" b="1" i="1" dirty="0">
                <a:solidFill>
                  <a:srgbClr val="000000"/>
                </a:solidFill>
                <a:effectLst/>
                <a:ea typeface="Times New Roman" panose="02020603050405020304" pitchFamily="18" charset="0"/>
              </a:rPr>
              <a:t> M</a:t>
            </a:r>
            <a:r>
              <a:rPr lang="el-GR" sz="1800" b="1" dirty="0">
                <a:solidFill>
                  <a:srgbClr val="000000"/>
                </a:solidFill>
                <a:effectLst/>
                <a:ea typeface="Times New Roman" panose="02020603050405020304" pitchFamily="18" charset="0"/>
              </a:rPr>
              <a:t>ü</a:t>
            </a:r>
            <a:r>
              <a:rPr lang="en-US" sz="1800" b="1" dirty="0" err="1">
                <a:solidFill>
                  <a:srgbClr val="000000"/>
                </a:solidFill>
                <a:effectLst/>
                <a:ea typeface="Times New Roman" panose="02020603050405020304" pitchFamily="18" charset="0"/>
              </a:rPr>
              <a:t>zesi</a:t>
            </a:r>
            <a:r>
              <a:rPr lang="en-US" sz="1800" b="1" dirty="0">
                <a:solidFill>
                  <a:srgbClr val="000000"/>
                </a:solidFill>
                <a:effectLst/>
                <a:ea typeface="Times New Roman" panose="02020603050405020304" pitchFamily="18" charset="0"/>
              </a:rPr>
              <a:t> </a:t>
            </a:r>
            <a:r>
              <a:rPr lang="en-US" sz="1800" b="1" dirty="0">
                <a:solidFill>
                  <a:srgbClr val="000000"/>
                </a:solidFill>
                <a:effectLst/>
                <a:ea typeface="Calibri" panose="020F0502020204030204" pitchFamily="34" charset="0"/>
              </a:rPr>
              <a:t>  </a:t>
            </a:r>
            <a:endParaRPr lang="el-GR" sz="2800" b="1" dirty="0">
              <a:effectLst/>
              <a:ea typeface="Times New Roman" panose="02020603050405020304" pitchFamily="18" charset="0"/>
            </a:endParaRPr>
          </a:p>
          <a:p>
            <a:pPr>
              <a:buNone/>
            </a:pPr>
            <a:r>
              <a:rPr lang="el-GR" sz="1800" b="0" dirty="0">
                <a:solidFill>
                  <a:srgbClr val="000000"/>
                </a:solidFill>
                <a:effectLst/>
                <a:ea typeface="Calibri" panose="020F0502020204030204" pitchFamily="34" charset="0"/>
              </a:rPr>
              <a:t> </a:t>
            </a:r>
            <a:endParaRPr lang="el-GR" sz="2800" b="1" dirty="0">
              <a:effectLst/>
              <a:ea typeface="Times New Roman" panose="02020603050405020304" pitchFamily="18" charset="0"/>
            </a:endParaRPr>
          </a:p>
          <a:p>
            <a:pPr marL="179705" marR="179705" algn="just">
              <a:lnSpc>
                <a:spcPct val="107000"/>
              </a:lnSpc>
              <a:spcAft>
                <a:spcPts val="800"/>
              </a:spcAft>
              <a:buNone/>
            </a:pPr>
            <a:r>
              <a:rPr lang="el-GR" sz="1800" dirty="0">
                <a:solidFill>
                  <a:srgbClr val="000000"/>
                </a:solidFill>
                <a:effectLst/>
                <a:ea typeface="Calibri" panose="020F0502020204030204" pitchFamily="34" charset="0"/>
                <a:cs typeface="Times New Roman" panose="02020603050405020304" pitchFamily="18" charset="0"/>
              </a:rPr>
              <a:t>[…] "</a:t>
            </a:r>
            <a:r>
              <a:rPr lang="tr-TR" sz="1800" dirty="0">
                <a:solidFill>
                  <a:srgbClr val="000000"/>
                </a:solidFill>
                <a:effectLst/>
                <a:ea typeface="Calibri" panose="020F0502020204030204" pitchFamily="34" charset="0"/>
                <a:cs typeface="Times New Roman" panose="02020603050405020304" pitchFamily="18" charset="0"/>
              </a:rPr>
              <a:t>Sahip olmak"  ifadesinden söz ettiğime göre, hikayeme  bir alt zemin oluşturan ve bazı okurlarımız ve bazı ziyaretçilerimiz tarafından da zaten çok iyi bilinen  bir konuya yeniden döneyim. Özellikle  çok  sonraki kuşakların, mesela 2100 yılından sonra müzemize gelen  misafirlerin  bu konuyu anlamakta güçlük çekebileceğini  tahmin  ederek "antropolojik" denen türden bazı tatsız - eskiler nahoş derdi - bilgileri, tekrardan korkmadan simdi vermem gerekiyor.</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İsa’dan  1975 güneş  yılı sonra, İstanbul’un  merkezi olduğu  Balkanlar, Ortadoğu ve Güney ve Batı Akdeniz topraklarında,  genç kızların "bekâreti", evliliği kadar korunması  gereken  kıymetli bir hazine olmaya devam ediyordu. Batılılaşma, modernleşme denen süreçler ve daha çok  da şehirleşme sonucu genç  kızların  gittikçe  daha ileri yaşta evleniyor olmaları, bu hazinenin pratik değerini İstanbul’ un  bazı  semtlerinde hafifçe düşürmeye başlamıştı. Batılılaşma yanlıları, uygarlaşma ile eş tutukları modernleşme sonucunda, bu ahlakın ve hatta konunun  unutulacağına iyimserlikle inanıyorlardı. Ama o yıllarda İstanbul’ un  en Batılılaşmış  ve zengin çevrelerinde bile, bir genç kızın evlenmeden önce bir başka erkekle "sonuna kadar" giderek sevişmesinin bazı ciddi anlam ve sonuçları  vardı[…](Orhan Pamuk, 2010:72-73)    </a:t>
            </a:r>
            <a:endParaRPr lang="el-GR" sz="1600" dirty="0">
              <a:effectLst/>
              <a:ea typeface="Calibri" panose="020F0502020204030204" pitchFamily="34" charset="0"/>
              <a:cs typeface="Times New Roman" panose="02020603050405020304" pitchFamily="18" charset="0"/>
            </a:endParaRPr>
          </a:p>
          <a:p>
            <a:pPr algn="just">
              <a:buNone/>
            </a:pPr>
            <a:r>
              <a:rPr lang="tr-TR" sz="1800" b="1" dirty="0">
                <a:solidFill>
                  <a:srgbClr val="000000"/>
                </a:solidFill>
                <a:effectLst/>
                <a:highlight>
                  <a:srgbClr val="FFFF00"/>
                </a:highlight>
                <a:ea typeface="Times New Roman" panose="02020603050405020304" pitchFamily="18" charset="0"/>
              </a:rPr>
              <a:t> </a:t>
            </a:r>
            <a:endParaRPr lang="el-GR" sz="1800" dirty="0">
              <a:effectLst/>
              <a:ea typeface="Times New Roman" panose="02020603050405020304" pitchFamily="18" charset="0"/>
            </a:endParaRPr>
          </a:p>
        </p:txBody>
      </p:sp>
      <p:pic>
        <p:nvPicPr>
          <p:cNvPr id="26626" name="Picture 2" descr="Masumiyet Müzesi - Vikipedi">
            <a:extLst>
              <a:ext uri="{FF2B5EF4-FFF2-40B4-BE49-F238E27FC236}">
                <a16:creationId xmlns:a16="http://schemas.microsoft.com/office/drawing/2014/main" id="{03579C99-93EA-036A-B84D-9A10DB1249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6284" y="902494"/>
            <a:ext cx="3320030" cy="5053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7712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E711D4-217B-89DA-4F71-85EF9F36F1BA}"/>
              </a:ext>
            </a:extLst>
          </p:cNvPr>
          <p:cNvSpPr txBox="1"/>
          <p:nvPr/>
        </p:nvSpPr>
        <p:spPr>
          <a:xfrm>
            <a:off x="283027" y="446933"/>
            <a:ext cx="8621487" cy="6264985"/>
          </a:xfrm>
          <a:prstGeom prst="rect">
            <a:avLst/>
          </a:prstGeom>
          <a:noFill/>
        </p:spPr>
        <p:txBody>
          <a:bodyPr wrap="square">
            <a:spAutoFit/>
          </a:bodyPr>
          <a:lstStyle/>
          <a:p>
            <a:pPr algn="just">
              <a:buNone/>
            </a:pPr>
            <a:r>
              <a:rPr lang="en-US" sz="1800" b="1" dirty="0">
                <a:solidFill>
                  <a:srgbClr val="000000"/>
                </a:solidFill>
                <a:effectLst/>
                <a:ea typeface="Times New Roman" panose="02020603050405020304" pitchFamily="18" charset="0"/>
              </a:rPr>
              <a:t>Mario Levi -   </a:t>
            </a:r>
            <a:r>
              <a:rPr lang="en-US" sz="1800" b="1" i="1" dirty="0">
                <a:solidFill>
                  <a:srgbClr val="000000"/>
                </a:solidFill>
                <a:effectLst/>
                <a:ea typeface="Times New Roman" panose="02020603050405020304" pitchFamily="18" charset="0"/>
              </a:rPr>
              <a:t>İstanbul Bir </a:t>
            </a:r>
            <a:r>
              <a:rPr lang="en-US" sz="1800" b="1" i="1" dirty="0" err="1">
                <a:solidFill>
                  <a:srgbClr val="000000"/>
                </a:solidFill>
                <a:effectLst/>
                <a:ea typeface="Times New Roman" panose="02020603050405020304" pitchFamily="18" charset="0"/>
              </a:rPr>
              <a:t>Masaldı</a:t>
            </a:r>
            <a:r>
              <a:rPr lang="en-US" sz="1800"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lgn="just" fontAlgn="base">
              <a:lnSpc>
                <a:spcPct val="107000"/>
              </a:lnSpc>
              <a:spcAft>
                <a:spcPts val="800"/>
              </a:spcAft>
              <a:buNone/>
            </a:pPr>
            <a:r>
              <a:rPr lang="en-US" sz="18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fontAlgn="base">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 Ger</a:t>
            </a:r>
            <a:r>
              <a:rPr lang="tr-TR" sz="1800" dirty="0">
                <a:solidFill>
                  <a:srgbClr val="000000"/>
                </a:solidFill>
                <a:effectLst/>
                <a:ea typeface="Calibri" panose="020F0502020204030204" pitchFamily="34" charset="0"/>
                <a:cs typeface="Times New Roman" panose="02020603050405020304" pitchFamily="18" charset="0"/>
              </a:rPr>
              <a:t>çe</a:t>
            </a:r>
            <a:r>
              <a:rPr lang="en-US" sz="1800" dirty="0" err="1">
                <a:solidFill>
                  <a:srgbClr val="000000"/>
                </a:solidFill>
                <a:effectLst/>
                <a:ea typeface="Calibri" panose="020F0502020204030204" pitchFamily="34" charset="0"/>
                <a:cs typeface="Times New Roman" panose="02020603050405020304" pitchFamily="18" charset="0"/>
              </a:rPr>
              <a:t>klere</a:t>
            </a:r>
            <a:r>
              <a:rPr lang="tr-TR" sz="1800" dirty="0">
                <a:solidFill>
                  <a:srgbClr val="000000"/>
                </a:solidFill>
                <a:effectLst/>
                <a:ea typeface="Calibri" panose="020F0502020204030204" pitchFamily="34" charset="0"/>
                <a:cs typeface="Times New Roman" panose="02020603050405020304" pitchFamily="18" charset="0"/>
              </a:rPr>
              <a:t>, g</a:t>
            </a:r>
            <a:r>
              <a:rPr lang="en-US" sz="1800" dirty="0" err="1">
                <a:solidFill>
                  <a:srgbClr val="000000"/>
                </a:solidFill>
                <a:effectLst/>
                <a:ea typeface="Calibri" panose="020F0502020204030204" pitchFamily="34" charset="0"/>
                <a:cs typeface="Times New Roman" panose="02020603050405020304" pitchFamily="18" charset="0"/>
              </a:rPr>
              <a:t>örebildiklerime</a:t>
            </a:r>
            <a:r>
              <a:rPr lang="tr-TR" sz="1800" dirty="0">
                <a:solidFill>
                  <a:srgbClr val="000000"/>
                </a:solidFill>
                <a:effectLst/>
                <a:ea typeface="Calibri" panose="020F0502020204030204" pitchFamily="34" charset="0"/>
                <a:cs typeface="Times New Roman" panose="02020603050405020304" pitchFamily="18" charset="0"/>
              </a:rPr>
              <a:t>,</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bir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tanık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kimliğiyle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yaşayabildi</a:t>
            </a:r>
            <a:r>
              <a:rPr lang="tr-TR" sz="1800" dirty="0">
                <a:solidFill>
                  <a:srgbClr val="000000"/>
                </a:solidFill>
                <a:effectLst/>
                <a:ea typeface="Calibri" panose="020F0502020204030204" pitchFamily="34" charset="0"/>
                <a:cs typeface="Times New Roman" panose="02020603050405020304" pitchFamily="18" charset="0"/>
              </a:rPr>
              <a:t>klerime gelince… Koyu bir Cumhuriyet Halk Partiliydi Muhittin Bey. Günlük siyasi olaylarla ilgili değerlendirmelerde koyu bir Demokrat olan Mösyö Jak’la bu yüzden sık sık tartışırdı.  (Mario Levi, 2009:51)</a:t>
            </a:r>
            <a:endParaRPr lang="el-GR" sz="1600" dirty="0">
              <a:effectLst/>
              <a:ea typeface="Calibri" panose="020F0502020204030204" pitchFamily="34" charset="0"/>
              <a:cs typeface="Times New Roman" panose="02020603050405020304" pitchFamily="18" charset="0"/>
            </a:endParaRPr>
          </a:p>
          <a:p>
            <a:pPr algn="just" fontAlgn="base">
              <a:lnSpc>
                <a:spcPct val="107000"/>
              </a:lnSpc>
              <a:spcAft>
                <a:spcPts val="800"/>
              </a:spcAft>
              <a:buNone/>
            </a:pPr>
            <a:endParaRPr lang="el-GR" sz="1600" dirty="0">
              <a:effectLst/>
              <a:ea typeface="Calibri" panose="020F0502020204030204" pitchFamily="34" charset="0"/>
              <a:cs typeface="Times New Roman" panose="02020603050405020304" pitchFamily="18" charset="0"/>
            </a:endParaRPr>
          </a:p>
          <a:p>
            <a:pPr marL="179705" marR="179705" algn="just" fontAlgn="base">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Schwartz’ ın  İstanbul’ daki hikayesi, Olga’ nın  hatırlayamadığı,  "yazgı" larını, hep   "başka" coğrafyalarda taşımak zorunda kalan  o  gezgin terziyle, eşini her "farklı" hayatında izlemeyi, gerektiğinde "büyütmeyi" bilmiş Rigalı o  "çilekeş" kadının  "yeni bir iklimdeki" yerlerini biraz daha iyi  anlamaya çalıştıkları  o  günlerde başlamış. Hiçbir yere  gereğince uyum sağlayamamış o insanların, yeni sokaklarını, evlerini, odalarını, duvarlarını, dillerini giderek benimsemeye, en azından kabullenmeye başladıkları, yeni, başka günlermiş artık o  günler…Yeni, başka, değiştirilebilmiş, "kazanılmış" gibi görünen günler [….] O "Devrimin",  bambaşka hayatlar için,  bambaşka bir şehre savurduğu,  "soyluluklarını" yalnızca geçmişlerinde ya da içlerinde yaşatabilecek  "göçmenlerin",  o yeni konukların, giyimlerinin yanı sıra, saç şekilleri, yaşama  biçimleri, dilleri, müzikleri, dansları, en önemlisi de "efsaneleriyle" İstanbul’a yepyeni bir öneri getirdikleri, […](Mario Levi, 2009:120)  </a:t>
            </a:r>
            <a:endParaRPr lang="el-GR" sz="1600" dirty="0">
              <a:effectLst/>
              <a:ea typeface="Calibri" panose="020F0502020204030204" pitchFamily="34" charset="0"/>
              <a:cs typeface="Times New Roman" panose="02020603050405020304" pitchFamily="18" charset="0"/>
            </a:endParaRPr>
          </a:p>
        </p:txBody>
      </p:sp>
      <p:pic>
        <p:nvPicPr>
          <p:cNvPr id="27650" name="Picture 2" descr="İstanbul Bir Masaldı (Mario Levi) Fiyatı, Yorumları, Satın Al -  Kitapyurdu.com">
            <a:extLst>
              <a:ext uri="{FF2B5EF4-FFF2-40B4-BE49-F238E27FC236}">
                <a16:creationId xmlns:a16="http://schemas.microsoft.com/office/drawing/2014/main" id="{933E4A94-C69C-0B56-23EC-A9CE0C6092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6710" y="1116467"/>
            <a:ext cx="2503034" cy="4674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3348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1BE1BD-9C1A-CFB6-3E07-7D0097F220C8}"/>
              </a:ext>
            </a:extLst>
          </p:cNvPr>
          <p:cNvSpPr txBox="1"/>
          <p:nvPr/>
        </p:nvSpPr>
        <p:spPr>
          <a:xfrm>
            <a:off x="587830" y="332375"/>
            <a:ext cx="7511142" cy="6139309"/>
          </a:xfrm>
          <a:prstGeom prst="rect">
            <a:avLst/>
          </a:prstGeom>
          <a:noFill/>
        </p:spPr>
        <p:txBody>
          <a:bodyPr wrap="square">
            <a:spAutoFit/>
          </a:bodyPr>
          <a:lstStyle/>
          <a:p>
            <a:pPr>
              <a:lnSpc>
                <a:spcPct val="107000"/>
              </a:lnSpc>
              <a:spcAft>
                <a:spcPts val="800"/>
              </a:spcAft>
              <a:buNone/>
            </a:pPr>
            <a:r>
              <a:rPr lang="el-GR" sz="1800" b="1" dirty="0">
                <a:solidFill>
                  <a:srgbClr val="000000"/>
                </a:solidFill>
                <a:effectLst/>
                <a:ea typeface="Calibri" panose="020F0502020204030204" pitchFamily="34" charset="0"/>
                <a:cs typeface="Times New Roman" panose="02020603050405020304" pitchFamily="18" charset="0"/>
              </a:rPr>
              <a:t>ΙΙ</a:t>
            </a:r>
            <a:r>
              <a:rPr lang="tr-TR" sz="1800" b="1" dirty="0">
                <a:solidFill>
                  <a:srgbClr val="000000"/>
                </a:solidFill>
                <a:effectLst/>
                <a:ea typeface="Calibri" panose="020F0502020204030204" pitchFamily="34" charset="0"/>
                <a:cs typeface="Times New Roman" panose="02020603050405020304" pitchFamily="18" charset="0"/>
              </a:rPr>
              <a:t>.</a:t>
            </a:r>
            <a:r>
              <a:rPr lang="el-GR" sz="1800" b="1" dirty="0">
                <a:solidFill>
                  <a:srgbClr val="000000"/>
                </a:solidFill>
                <a:effectLst/>
                <a:ea typeface="Calibri" panose="020F0502020204030204" pitchFamily="34" charset="0"/>
                <a:cs typeface="Times New Roman" panose="02020603050405020304" pitchFamily="18" charset="0"/>
              </a:rPr>
              <a:t>ΙΙ</a:t>
            </a:r>
            <a:r>
              <a:rPr lang="tr-TR" sz="1800" b="1" dirty="0">
                <a:solidFill>
                  <a:srgbClr val="000000"/>
                </a:solidFill>
                <a:effectLst/>
                <a:ea typeface="Calibri" panose="020F0502020204030204" pitchFamily="34" charset="0"/>
                <a:cs typeface="Times New Roman" panose="02020603050405020304" pitchFamily="18" charset="0"/>
              </a:rPr>
              <a:t>.</a:t>
            </a:r>
            <a:r>
              <a:rPr lang="el-GR" sz="1800" b="1" dirty="0">
                <a:solidFill>
                  <a:srgbClr val="000000"/>
                </a:solidFill>
                <a:effectLst/>
                <a:ea typeface="Calibri" panose="020F0502020204030204" pitchFamily="34" charset="0"/>
                <a:cs typeface="Times New Roman" panose="02020603050405020304" pitchFamily="18" charset="0"/>
              </a:rPr>
              <a:t>Ι</a:t>
            </a:r>
            <a:r>
              <a:rPr lang="tr-TR" sz="1800" b="1" dirty="0">
                <a:solidFill>
                  <a:srgbClr val="000000"/>
                </a:solidFill>
                <a:effectLst/>
                <a:ea typeface="Calibri" panose="020F0502020204030204" pitchFamily="34" charset="0"/>
                <a:cs typeface="Times New Roman" panose="02020603050405020304" pitchFamily="18" charset="0"/>
              </a:rPr>
              <a:t>. İstanbul   ile  ilgili Şiirler</a:t>
            </a:r>
            <a:endParaRPr lang="el-GR" sz="1600" dirty="0">
              <a:effectLst/>
              <a:ea typeface="Calibri" panose="020F0502020204030204" pitchFamily="34" charset="0"/>
              <a:cs typeface="Times New Roman" panose="02020603050405020304" pitchFamily="18" charset="0"/>
            </a:endParaRPr>
          </a:p>
          <a:p>
            <a:pPr algn="just">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lgn="just">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Yahya Kemal Beyatlı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 </a:t>
            </a:r>
            <a:r>
              <a:rPr lang="tr-TR" sz="1800" dirty="0">
                <a:solidFill>
                  <a:srgbClr val="000000"/>
                </a:solidFill>
                <a:effectLst/>
                <a:ea typeface="Calibri" panose="020F0502020204030204" pitchFamily="34" charset="0"/>
                <a:cs typeface="Times New Roman" panose="02020603050405020304" pitchFamily="18" charset="0"/>
              </a:rPr>
              <a:t>İstanbul</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 u şiirde en güzel  ele alan milliyetçiliği  İstanbul</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 u sevmekle başlatan  Yahya Kemal’ dir. Yaratmekâna oturulmuş  tarih, vatan, din gibi kültür  unsurları  "meyvenin  içindeki  usare gibi  gizlidir". Yahya Kemal’e göre İstanbul, basit bir  çevre  değil, tarih   içinde  çok  boyutlu  ve derinliği olan  ve Türk tarihini temsil  eden  canlı  bir varlıktır. Cumhuriyetten sonra şiirde  İstanbul  daha sığ ve sathî bir  bakışla Orhan Veli’ de  devam  edecektir.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Romanda Hüseyin Rahmi,  nesirde Ahmet Rasim, İstanbul’daki yerli ve mahallî  yaşayışı  ve insanları  ele  alırlar. Onlar edebiyatımızda faklı bir  bakış tarzı  yaratırlar. Kısmen Ahmet Mithat’ tan  başlayan  bu  mahallîlik, Hüseyin  Rahmi ile Ahmet Rasim’ in   eserlerinde oldukça  müşahhaslaşır  ve tipker çarpıcı özellikleriyle  vurgulanır. Ayrıca Yakup Kadri ile Halide Edip,  konusu İstanbul’ da geçen  eserleriyle burada zikredilebilir.(Bilge  </a:t>
            </a:r>
            <a:r>
              <a:rPr lang="el-GR" sz="1800" dirty="0">
                <a:solidFill>
                  <a:srgbClr val="000000"/>
                </a:solidFill>
                <a:effectLst/>
                <a:ea typeface="Calibri" panose="020F0502020204030204" pitchFamily="34" charset="0"/>
                <a:cs typeface="Times New Roman" panose="02020603050405020304" pitchFamily="18" charset="0"/>
              </a:rPr>
              <a:t>Ε</a:t>
            </a:r>
            <a:r>
              <a:rPr lang="tr-TR" sz="1800" dirty="0">
                <a:solidFill>
                  <a:srgbClr val="000000"/>
                </a:solidFill>
                <a:effectLst/>
                <a:ea typeface="Calibri" panose="020F0502020204030204" pitchFamily="34" charset="0"/>
                <a:cs typeface="Times New Roman" panose="02020603050405020304" pitchFamily="18" charset="0"/>
              </a:rPr>
              <a:t>rcilasun, 1997:</a:t>
            </a:r>
            <a:r>
              <a:rPr lang="en-US" sz="1800" dirty="0">
                <a:solidFill>
                  <a:srgbClr val="000000"/>
                </a:solidFill>
                <a:effectLst/>
                <a:ea typeface="Calibri" panose="020F0502020204030204" pitchFamily="34" charset="0"/>
                <a:cs typeface="Times New Roman" panose="02020603050405020304" pitchFamily="18" charset="0"/>
              </a:rPr>
              <a:t> 464</a:t>
            </a:r>
            <a:r>
              <a:rPr lang="tr-TR" sz="1800" dirty="0">
                <a:solidFill>
                  <a:srgbClr val="000000"/>
                </a:solidFill>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BEYATLI, YAHYA KEMAL | Türk Maarif Ansiklopedisi">
            <a:extLst>
              <a:ext uri="{FF2B5EF4-FFF2-40B4-BE49-F238E27FC236}">
                <a16:creationId xmlns:a16="http://schemas.microsoft.com/office/drawing/2014/main" id="{1991E2AB-B801-55AB-8444-24E55970C4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184" y="613003"/>
            <a:ext cx="3470501" cy="5287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69061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936716-DE8B-0194-0810-F2C9B5BF23AF}"/>
              </a:ext>
            </a:extLst>
          </p:cNvPr>
          <p:cNvSpPr txBox="1"/>
          <p:nvPr/>
        </p:nvSpPr>
        <p:spPr>
          <a:xfrm>
            <a:off x="293914" y="889843"/>
            <a:ext cx="6531430" cy="5355312"/>
          </a:xfrm>
          <a:prstGeom prst="rect">
            <a:avLst/>
          </a:prstGeom>
          <a:noFill/>
        </p:spPr>
        <p:txBody>
          <a:bodyPr wrap="square">
            <a:spAutoFit/>
          </a:bodyPr>
          <a:lstStyle/>
          <a:p>
            <a:pPr>
              <a:buNone/>
            </a:pPr>
            <a:r>
              <a:rPr lang="en-US" sz="1800" b="1" dirty="0">
                <a:solidFill>
                  <a:srgbClr val="000000"/>
                </a:solidFill>
                <a:effectLst/>
                <a:ea typeface="Times New Roman" panose="02020603050405020304" pitchFamily="18" charset="0"/>
              </a:rPr>
              <a:t>Ahmet</a:t>
            </a:r>
            <a:r>
              <a:rPr lang="el-GR" sz="1800" b="1" dirty="0">
                <a:solidFill>
                  <a:srgbClr val="000000"/>
                </a:solidFill>
                <a:effectLst/>
                <a:ea typeface="Times New Roman" panose="02020603050405020304" pitchFamily="18" charset="0"/>
              </a:rPr>
              <a:t> Ü</a:t>
            </a:r>
            <a:r>
              <a:rPr lang="en-US" sz="1800" b="1" dirty="0" err="1">
                <a:solidFill>
                  <a:srgbClr val="000000"/>
                </a:solidFill>
                <a:effectLst/>
                <a:ea typeface="Times New Roman" panose="02020603050405020304" pitchFamily="18" charset="0"/>
              </a:rPr>
              <a:t>mit</a:t>
            </a:r>
            <a:r>
              <a:rPr lang="en-US" sz="1800" b="1" dirty="0">
                <a:solidFill>
                  <a:srgbClr val="000000"/>
                </a:solidFill>
                <a:effectLst/>
                <a:ea typeface="Times New Roman" panose="02020603050405020304" pitchFamily="18" charset="0"/>
              </a:rPr>
              <a:t>  </a:t>
            </a:r>
            <a:r>
              <a:rPr lang="el-GR" sz="1800" b="1" dirty="0">
                <a:solidFill>
                  <a:srgbClr val="000000"/>
                </a:solidFill>
                <a:effectLst/>
                <a:ea typeface="Times New Roman" panose="02020603050405020304" pitchFamily="18" charset="0"/>
              </a:rPr>
              <a:t> - </a:t>
            </a:r>
            <a:r>
              <a:rPr lang="el-GR" sz="1800" b="1" i="1" dirty="0">
                <a:solidFill>
                  <a:srgbClr val="000000"/>
                </a:solidFill>
                <a:effectLst/>
                <a:ea typeface="Times New Roman" panose="02020603050405020304" pitchFamily="18" charset="0"/>
              </a:rPr>
              <a:t>İ</a:t>
            </a:r>
            <a:r>
              <a:rPr lang="en-US" sz="1800" b="1" i="1" dirty="0" err="1">
                <a:solidFill>
                  <a:srgbClr val="000000"/>
                </a:solidFill>
                <a:effectLst/>
                <a:ea typeface="Times New Roman" panose="02020603050405020304" pitchFamily="18" charset="0"/>
              </a:rPr>
              <a:t>stanbul</a:t>
            </a:r>
            <a:r>
              <a:rPr lang="en-US" sz="1800" b="1" i="1" dirty="0">
                <a:solidFill>
                  <a:srgbClr val="000000"/>
                </a:solidFill>
                <a:effectLst/>
                <a:ea typeface="Times New Roman" panose="02020603050405020304" pitchFamily="18" charset="0"/>
              </a:rPr>
              <a:t> Hat</a:t>
            </a:r>
            <a:r>
              <a:rPr lang="el-GR" sz="1800" b="1" i="1" dirty="0">
                <a:solidFill>
                  <a:srgbClr val="000000"/>
                </a:solidFill>
                <a:effectLst/>
                <a:ea typeface="Times New Roman" panose="02020603050405020304" pitchFamily="18" charset="0"/>
              </a:rPr>
              <a:t>ı</a:t>
            </a:r>
            <a:r>
              <a:rPr lang="en-US" sz="1800" b="1" i="1" dirty="0" err="1">
                <a:solidFill>
                  <a:srgbClr val="000000"/>
                </a:solidFill>
                <a:effectLst/>
                <a:ea typeface="Times New Roman" panose="02020603050405020304" pitchFamily="18" charset="0"/>
              </a:rPr>
              <a:t>ras</a:t>
            </a:r>
            <a:r>
              <a:rPr lang="el-GR" sz="1800" b="1" i="1" dirty="0">
                <a:solidFill>
                  <a:srgbClr val="000000"/>
                </a:solidFill>
                <a:effectLst/>
                <a:ea typeface="Times New Roman" panose="02020603050405020304" pitchFamily="18" charset="0"/>
              </a:rPr>
              <a:t>ı</a:t>
            </a:r>
            <a:r>
              <a:rPr lang="el-GR" sz="1800" b="1" dirty="0">
                <a:solidFill>
                  <a:srgbClr val="000000"/>
                </a:solidFill>
                <a:effectLst/>
                <a:ea typeface="Times New Roman" panose="02020603050405020304" pitchFamily="18" charset="0"/>
              </a:rPr>
              <a:t> </a:t>
            </a:r>
            <a:endParaRPr lang="el-GR" sz="2800" b="1" dirty="0">
              <a:effectLst/>
              <a:ea typeface="Times New Roman" panose="02020603050405020304" pitchFamily="18" charset="0"/>
            </a:endParaRPr>
          </a:p>
          <a:p>
            <a:pPr>
              <a:buNone/>
            </a:pPr>
            <a:r>
              <a:rPr lang="el-GR" sz="1800" b="1" dirty="0">
                <a:solidFill>
                  <a:srgbClr val="000000"/>
                </a:solidFill>
                <a:effectLst/>
                <a:ea typeface="Times New Roman" panose="02020603050405020304" pitchFamily="18" charset="0"/>
              </a:rPr>
              <a:t> </a:t>
            </a:r>
            <a:endParaRPr lang="el-GR" sz="2800" b="1" dirty="0">
              <a:effectLst/>
              <a:ea typeface="Times New Roman" panose="02020603050405020304" pitchFamily="18" charset="0"/>
            </a:endParaRPr>
          </a:p>
          <a:p>
            <a:pPr marL="179705" marR="179705">
              <a:buNone/>
            </a:pPr>
            <a:r>
              <a:rPr lang="el-GR" sz="1800" dirty="0">
                <a:solidFill>
                  <a:srgbClr val="000000"/>
                </a:solidFill>
                <a:effectLst/>
                <a:ea typeface="Times New Roman" panose="02020603050405020304" pitchFamily="18" charset="0"/>
              </a:rPr>
              <a:t>[…] Αγναντεύαμε την πόλη  απ’  τη θάλασσα. Ο </a:t>
            </a:r>
            <a:r>
              <a:rPr lang="el-GR" sz="1800" dirty="0" err="1">
                <a:solidFill>
                  <a:srgbClr val="000000"/>
                </a:solidFill>
                <a:effectLst/>
                <a:ea typeface="Times New Roman" panose="02020603050405020304" pitchFamily="18" charset="0"/>
              </a:rPr>
              <a:t>Νεβζάτ</a:t>
            </a:r>
            <a:r>
              <a:rPr lang="el-GR" sz="1800" dirty="0">
                <a:solidFill>
                  <a:srgbClr val="000000"/>
                </a:solidFill>
                <a:effectLst/>
                <a:ea typeface="Times New Roman" panose="02020603050405020304" pitchFamily="18" charset="0"/>
              </a:rPr>
              <a:t>, ο </a:t>
            </a:r>
            <a:r>
              <a:rPr lang="el-GR" sz="1800" dirty="0" err="1">
                <a:solidFill>
                  <a:srgbClr val="000000"/>
                </a:solidFill>
                <a:effectLst/>
                <a:ea typeface="Times New Roman" panose="02020603050405020304" pitchFamily="18" charset="0"/>
              </a:rPr>
              <a:t>Ντεμίρ</a:t>
            </a:r>
            <a:r>
              <a:rPr lang="el-GR" sz="1800" dirty="0">
                <a:solidFill>
                  <a:srgbClr val="000000"/>
                </a:solidFill>
                <a:effectLst/>
                <a:ea typeface="Times New Roman" panose="02020603050405020304" pitchFamily="18" charset="0"/>
              </a:rPr>
              <a:t> κι εγώ. Η Ιστανμπούλ  ήταν σκεπασμένη με ομίχλη … Κι η θάλασσα  το ίδιο … Σκεπασμένο  με ομίχλη και το  σκάφος μας … Αυτό που  διακρίναμε ήταν οι μιναρέδες  του </a:t>
            </a:r>
            <a:r>
              <a:rPr lang="el-GR" sz="1800" dirty="0" err="1">
                <a:solidFill>
                  <a:srgbClr val="000000"/>
                </a:solidFill>
                <a:effectLst/>
                <a:ea typeface="Times New Roman" panose="02020603050405020304" pitchFamily="18" charset="0"/>
              </a:rPr>
              <a:t>Σουλταναχμέτ</a:t>
            </a:r>
            <a:r>
              <a:rPr lang="el-GR" sz="1800" dirty="0">
                <a:solidFill>
                  <a:srgbClr val="000000"/>
                </a:solidFill>
                <a:effectLst/>
                <a:ea typeface="Times New Roman" panose="02020603050405020304" pitchFamily="18" charset="0"/>
              </a:rPr>
              <a:t>, ο τρούλος της  </a:t>
            </a:r>
            <a:r>
              <a:rPr lang="el-GR" sz="1800" dirty="0" err="1">
                <a:solidFill>
                  <a:srgbClr val="000000"/>
                </a:solidFill>
                <a:effectLst/>
                <a:ea typeface="Times New Roman" panose="02020603050405020304" pitchFamily="18" charset="0"/>
              </a:rPr>
              <a:t>Αγιασοφιάς</a:t>
            </a:r>
            <a:r>
              <a:rPr lang="el-GR" sz="1800" dirty="0">
                <a:solidFill>
                  <a:srgbClr val="000000"/>
                </a:solidFill>
                <a:effectLst/>
                <a:ea typeface="Times New Roman" panose="02020603050405020304" pitchFamily="18" charset="0"/>
              </a:rPr>
              <a:t>, οι πύργοι του </a:t>
            </a:r>
            <a:r>
              <a:rPr lang="el-GR" sz="1800" dirty="0" err="1">
                <a:solidFill>
                  <a:srgbClr val="000000"/>
                </a:solidFill>
                <a:effectLst/>
                <a:ea typeface="Times New Roman" panose="02020603050405020304" pitchFamily="18" charset="0"/>
              </a:rPr>
              <a:t>Τόπκαπι</a:t>
            </a:r>
            <a:r>
              <a:rPr lang="el-GR" sz="1800" dirty="0">
                <a:solidFill>
                  <a:srgbClr val="000000"/>
                </a:solidFill>
                <a:effectLst/>
                <a:ea typeface="Times New Roman" panose="02020603050405020304" pitchFamily="18" charset="0"/>
              </a:rPr>
              <a:t>. Η πόλη  έδινε την εντύπωση ότι  ποτέ δεν είχε λεηλατηθεί, ποτέ δεν είχε  καταστραφεί, ποτέ δεν  είχε ρυπανθεί.[…] Αγναντεύαμε την πόλη  απ’  τη  θάλασσα. […] η γιορτινή  προσευχή  στο </a:t>
            </a:r>
            <a:r>
              <a:rPr lang="el-GR" sz="1800" dirty="0" err="1">
                <a:solidFill>
                  <a:srgbClr val="000000"/>
                </a:solidFill>
                <a:effectLst/>
                <a:ea typeface="Times New Roman" panose="02020603050405020304" pitchFamily="18" charset="0"/>
              </a:rPr>
              <a:t>Σουλεϊμάνιγιε</a:t>
            </a:r>
            <a:r>
              <a:rPr lang="el-GR" sz="1800" dirty="0">
                <a:solidFill>
                  <a:srgbClr val="000000"/>
                </a:solidFill>
                <a:effectLst/>
                <a:ea typeface="Times New Roman" panose="02020603050405020304" pitchFamily="18" charset="0"/>
              </a:rPr>
              <a:t>, το ευλογημένο  νερό του  αγιάσματος ,  οι  τάφοι  των ακολούθων του Μωάμεθ, ο σταυρός που ανασύρεται απ’ τη  θάλασσα…. (</a:t>
            </a:r>
            <a:r>
              <a:rPr lang="en-US" sz="1800" dirty="0">
                <a:solidFill>
                  <a:srgbClr val="000000"/>
                </a:solidFill>
                <a:effectLst/>
                <a:ea typeface="Times New Roman" panose="02020603050405020304" pitchFamily="18" charset="0"/>
              </a:rPr>
              <a:t>Ahmet</a:t>
            </a:r>
            <a:r>
              <a:rPr lang="el-GR" sz="1800" dirty="0">
                <a:solidFill>
                  <a:srgbClr val="000000"/>
                </a:solidFill>
                <a:effectLst/>
                <a:ea typeface="Times New Roman" panose="02020603050405020304" pitchFamily="18" charset="0"/>
              </a:rPr>
              <a:t> Ü</a:t>
            </a:r>
            <a:r>
              <a:rPr lang="en-US" sz="1800" dirty="0" err="1">
                <a:solidFill>
                  <a:srgbClr val="000000"/>
                </a:solidFill>
                <a:effectLst/>
                <a:ea typeface="Times New Roman" panose="02020603050405020304" pitchFamily="18" charset="0"/>
              </a:rPr>
              <a:t>mit</a:t>
            </a:r>
            <a:r>
              <a:rPr lang="el-GR" sz="1800" dirty="0">
                <a:solidFill>
                  <a:srgbClr val="000000"/>
                </a:solidFill>
                <a:effectLst/>
                <a:ea typeface="Times New Roman" panose="02020603050405020304" pitchFamily="18" charset="0"/>
              </a:rPr>
              <a:t>, 2012: 683)</a:t>
            </a:r>
            <a:endParaRPr lang="el-GR" sz="1800" dirty="0">
              <a:effectLst/>
              <a:ea typeface="Times New Roman" panose="02020603050405020304" pitchFamily="18" charset="0"/>
            </a:endParaRPr>
          </a:p>
          <a:p>
            <a:pPr algn="just">
              <a:buNone/>
            </a:pPr>
            <a:r>
              <a:rPr lang="el-GR" sz="1800" b="1" dirty="0">
                <a:solidFill>
                  <a:srgbClr val="000000"/>
                </a:solidFill>
                <a:effectLst/>
                <a:highlight>
                  <a:srgbClr val="FFFF00"/>
                </a:highlight>
                <a:ea typeface="Times New Roman" panose="02020603050405020304" pitchFamily="18" charset="0"/>
              </a:rPr>
              <a:t> </a:t>
            </a:r>
            <a:endParaRPr lang="el-GR" sz="1800" dirty="0">
              <a:effectLst/>
              <a:ea typeface="Times New Roman" panose="02020603050405020304" pitchFamily="18" charset="0"/>
            </a:endParaRPr>
          </a:p>
          <a:p>
            <a:pPr>
              <a:buNone/>
            </a:pPr>
            <a:r>
              <a:rPr lang="en-US"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buNone/>
            </a:pPr>
            <a:r>
              <a:rPr lang="en-US" sz="1800" b="1" dirty="0">
                <a:solidFill>
                  <a:srgbClr val="000000"/>
                </a:solidFill>
                <a:effectLst/>
                <a:highlight>
                  <a:srgbClr val="FFFF00"/>
                </a:highlight>
                <a:ea typeface="Times New Roman" panose="02020603050405020304" pitchFamily="18" charset="0"/>
              </a:rPr>
              <a:t> </a:t>
            </a:r>
            <a:endParaRPr lang="el-GR" sz="2800" b="1" dirty="0">
              <a:effectLst/>
              <a:ea typeface="Times New Roman" panose="02020603050405020304" pitchFamily="18" charset="0"/>
            </a:endParaRPr>
          </a:p>
          <a:p>
            <a:pPr>
              <a:buNone/>
            </a:pPr>
            <a:r>
              <a:rPr lang="en-US" sz="1800" b="1" dirty="0">
                <a:solidFill>
                  <a:srgbClr val="000000"/>
                </a:solidFill>
                <a:effectLst/>
                <a:highlight>
                  <a:srgbClr val="FFFF00"/>
                </a:highlight>
                <a:latin typeface="Times New Roman" panose="02020603050405020304" pitchFamily="18" charset="0"/>
                <a:ea typeface="Times New Roman" panose="02020603050405020304" pitchFamily="18" charset="0"/>
              </a:rPr>
              <a:t> </a:t>
            </a:r>
            <a:endParaRPr lang="el-GR" sz="2800" b="1" dirty="0">
              <a:effectLst/>
              <a:latin typeface="Times New Roman" panose="02020603050405020304" pitchFamily="18" charset="0"/>
              <a:ea typeface="Times New Roman" panose="02020603050405020304" pitchFamily="18" charset="0"/>
            </a:endParaRPr>
          </a:p>
          <a:p>
            <a:pPr>
              <a:buNone/>
            </a:pPr>
            <a:r>
              <a:rPr lang="en-US" sz="1800" b="1" dirty="0">
                <a:solidFill>
                  <a:srgbClr val="000000"/>
                </a:solidFill>
                <a:effectLst/>
                <a:highlight>
                  <a:srgbClr val="FFFF00"/>
                </a:highlight>
                <a:latin typeface="Times New Roman" panose="02020603050405020304" pitchFamily="18" charset="0"/>
                <a:ea typeface="Times New Roman" panose="02020603050405020304" pitchFamily="18" charset="0"/>
              </a:rPr>
              <a:t> </a:t>
            </a:r>
            <a:endParaRPr lang="el-GR" sz="2800" b="1" dirty="0">
              <a:effectLst/>
              <a:latin typeface="Times New Roman" panose="02020603050405020304" pitchFamily="18" charset="0"/>
              <a:ea typeface="Times New Roman" panose="02020603050405020304" pitchFamily="18" charset="0"/>
            </a:endParaRPr>
          </a:p>
        </p:txBody>
      </p:sp>
      <p:pic>
        <p:nvPicPr>
          <p:cNvPr id="28674" name="Picture 2" descr="İstanbul Hatırası (Ahmet Ümit) Fiyatı, Yorumları, Satın Al - Kitapyurdu.com">
            <a:extLst>
              <a:ext uri="{FF2B5EF4-FFF2-40B4-BE49-F238E27FC236}">
                <a16:creationId xmlns:a16="http://schemas.microsoft.com/office/drawing/2014/main" id="{82BB27B8-7E92-2F14-7503-547EF3AF28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1335" y="719303"/>
            <a:ext cx="3181350" cy="5419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55054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990BF-87B0-F552-ADD8-B4C1F1E382E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D6F8BA1-08C3-45BE-BEFF-26D446EBC22C}"/>
              </a:ext>
            </a:extLst>
          </p:cNvPr>
          <p:cNvSpPr txBox="1"/>
          <p:nvPr/>
        </p:nvSpPr>
        <p:spPr>
          <a:xfrm>
            <a:off x="293914" y="1072501"/>
            <a:ext cx="6912430" cy="5219506"/>
          </a:xfrm>
          <a:prstGeom prst="rect">
            <a:avLst/>
          </a:prstGeom>
          <a:noFill/>
        </p:spPr>
        <p:txBody>
          <a:bodyPr wrap="square">
            <a:spAutoFit/>
          </a:bodyPr>
          <a:lstStyle/>
          <a:p>
            <a:pPr algn="just">
              <a:buNone/>
            </a:pPr>
            <a:r>
              <a:rPr lang="el-GR" sz="1800" b="1" dirty="0">
                <a:solidFill>
                  <a:srgbClr val="000000"/>
                </a:solidFill>
                <a:effectLst/>
                <a:highlight>
                  <a:srgbClr val="FFFF00"/>
                </a:highligh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lgn="just">
              <a:buNone/>
            </a:pPr>
            <a:r>
              <a:rPr lang="en-US" sz="1800" b="1" dirty="0">
                <a:solidFill>
                  <a:srgbClr val="000000"/>
                </a:solidFill>
                <a:effectLst/>
                <a:ea typeface="Times New Roman" panose="02020603050405020304" pitchFamily="18" charset="0"/>
              </a:rPr>
              <a:t>Metin Ka</a:t>
            </a:r>
            <a:r>
              <a:rPr lang="el-GR" sz="1800" b="1" dirty="0">
                <a:solidFill>
                  <a:srgbClr val="000000"/>
                </a:solidFill>
                <a:effectLst/>
                <a:ea typeface="Times New Roman" panose="02020603050405020304" pitchFamily="18" charset="0"/>
              </a:rPr>
              <a:t>ç</a:t>
            </a:r>
            <a:r>
              <a:rPr lang="en-US" sz="1800" b="1" dirty="0">
                <a:solidFill>
                  <a:srgbClr val="000000"/>
                </a:solidFill>
                <a:effectLst/>
                <a:ea typeface="Times New Roman" panose="02020603050405020304" pitchFamily="18" charset="0"/>
              </a:rPr>
              <a:t>an</a:t>
            </a:r>
            <a:r>
              <a:rPr lang="el-GR" sz="1800" b="1" dirty="0">
                <a:solidFill>
                  <a:srgbClr val="000000"/>
                </a:solidFill>
                <a:effectLst/>
                <a:ea typeface="Times New Roman" panose="02020603050405020304" pitchFamily="18" charset="0"/>
              </a:rPr>
              <a:t> - </a:t>
            </a:r>
            <a:r>
              <a:rPr lang="en-US" sz="1800" b="1" i="1" dirty="0">
                <a:solidFill>
                  <a:srgbClr val="000000"/>
                </a:solidFill>
                <a:effectLst/>
                <a:ea typeface="Times New Roman" panose="02020603050405020304" pitchFamily="18" charset="0"/>
              </a:rPr>
              <a:t>A</a:t>
            </a:r>
            <a:r>
              <a:rPr lang="el-GR" sz="1800" b="1" i="1" dirty="0" err="1">
                <a:solidFill>
                  <a:srgbClr val="000000"/>
                </a:solidFill>
                <a:effectLst/>
                <a:ea typeface="Times New Roman" panose="02020603050405020304" pitchFamily="18" charset="0"/>
              </a:rPr>
              <a:t>ğı</a:t>
            </a:r>
            <a:r>
              <a:rPr lang="en-US" sz="1800" b="1" i="1" dirty="0">
                <a:solidFill>
                  <a:srgbClr val="000000"/>
                </a:solidFill>
                <a:effectLst/>
                <a:ea typeface="Times New Roman" panose="02020603050405020304" pitchFamily="18" charset="0"/>
              </a:rPr>
              <a:t>r Roman </a:t>
            </a:r>
            <a:endParaRPr lang="el-GR" sz="1800" dirty="0">
              <a:effectLst/>
              <a:ea typeface="Times New Roman" panose="02020603050405020304" pitchFamily="18" charset="0"/>
            </a:endParaRPr>
          </a:p>
          <a:p>
            <a:pPr algn="just">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Kolera</a:t>
            </a:r>
            <a:r>
              <a:rPr lang="el-GR"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 da  olup  biten  her şeye karışan  zengin  ve softa takımı hiç  aksatmadan tertemiz giyinip  kiliselerine giden  Rumlara daha  fazla gıcık kapıyorlardı. Ve her seferinde  Rumlar</a:t>
            </a:r>
            <a:r>
              <a:rPr lang="en-US" sz="1800" dirty="0">
                <a:solidFill>
                  <a:srgbClr val="000000"/>
                </a:solidFill>
                <a:effectLst/>
                <a:ea typeface="Calibri" panose="020F0502020204030204" pitchFamily="34" charset="0"/>
                <a:cs typeface="Times New Roman" panose="02020603050405020304" pitchFamily="18" charset="0"/>
              </a:rPr>
              <a:t>’</a:t>
            </a:r>
            <a:r>
              <a:rPr lang="tr-TR" sz="1800" dirty="0">
                <a:solidFill>
                  <a:srgbClr val="000000"/>
                </a:solidFill>
                <a:effectLst/>
                <a:ea typeface="Calibri" panose="020F0502020204030204" pitchFamily="34" charset="0"/>
                <a:cs typeface="Times New Roman" panose="02020603050405020304" pitchFamily="18" charset="0"/>
              </a:rPr>
              <a:t> a bir pislik yapmadan rahat edemiyorlardı. Bu defa,  çocukların   ellerindeki  okların  ucuna teneke sarıp okların  ucunu sivri ve saplanır vaziyete getirerek, ahenkli adımlarla kiliseye gitmekte olan Rumların üzerine saldırttılar. Çocuklar, savaş  baltalarının topraktan  çıktığına inanıp "Hoka hey" ve "Allah Allah" naraları atarak  kiliseye girmekte olan Rumlara  oklarını çekip çekip bıraktılar. (Metin Kaçan, 1991:15)</a:t>
            </a:r>
            <a:endParaRPr lang="el-GR" sz="1600" dirty="0">
              <a:effectLst/>
              <a:ea typeface="Calibri" panose="020F0502020204030204" pitchFamily="34" charset="0"/>
              <a:cs typeface="Times New Roman" panose="02020603050405020304" pitchFamily="18" charset="0"/>
            </a:endParaRPr>
          </a:p>
          <a:p>
            <a:pPr>
              <a:buNone/>
            </a:pPr>
            <a:r>
              <a:rPr lang="en-US"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buNone/>
            </a:pPr>
            <a:r>
              <a:rPr lang="en-US" sz="1800" b="1" dirty="0">
                <a:solidFill>
                  <a:srgbClr val="000000"/>
                </a:solidFill>
                <a:effectLst/>
                <a:highlight>
                  <a:srgbClr val="FFFF00"/>
                </a:highlight>
                <a:ea typeface="Times New Roman" panose="02020603050405020304" pitchFamily="18" charset="0"/>
              </a:rPr>
              <a:t> </a:t>
            </a:r>
            <a:endParaRPr lang="el-GR" sz="2800" b="1" dirty="0">
              <a:effectLst/>
              <a:ea typeface="Times New Roman" panose="02020603050405020304" pitchFamily="18" charset="0"/>
            </a:endParaRPr>
          </a:p>
          <a:p>
            <a:pPr>
              <a:buNone/>
            </a:pPr>
            <a:r>
              <a:rPr lang="en-US" sz="1800" b="1" dirty="0">
                <a:solidFill>
                  <a:srgbClr val="000000"/>
                </a:solidFill>
                <a:effectLst/>
                <a:highlight>
                  <a:srgbClr val="FFFF00"/>
                </a:highlight>
                <a:latin typeface="Times New Roman" panose="02020603050405020304" pitchFamily="18" charset="0"/>
                <a:ea typeface="Times New Roman" panose="02020603050405020304" pitchFamily="18" charset="0"/>
              </a:rPr>
              <a:t> </a:t>
            </a:r>
            <a:endParaRPr lang="el-GR" sz="2800" b="1" dirty="0">
              <a:effectLst/>
              <a:latin typeface="Times New Roman" panose="02020603050405020304" pitchFamily="18" charset="0"/>
              <a:ea typeface="Times New Roman" panose="02020603050405020304" pitchFamily="18" charset="0"/>
            </a:endParaRPr>
          </a:p>
          <a:p>
            <a:pPr>
              <a:buNone/>
            </a:pPr>
            <a:r>
              <a:rPr lang="en-US" sz="1800" b="1" dirty="0">
                <a:solidFill>
                  <a:srgbClr val="000000"/>
                </a:solidFill>
                <a:effectLst/>
                <a:highlight>
                  <a:srgbClr val="FFFF00"/>
                </a:highlight>
                <a:latin typeface="Times New Roman" panose="02020603050405020304" pitchFamily="18" charset="0"/>
                <a:ea typeface="Times New Roman" panose="02020603050405020304" pitchFamily="18" charset="0"/>
              </a:rPr>
              <a:t> </a:t>
            </a:r>
            <a:endParaRPr lang="el-GR" sz="2800" b="1" dirty="0">
              <a:effectLst/>
              <a:latin typeface="Times New Roman" panose="02020603050405020304" pitchFamily="18" charset="0"/>
              <a:ea typeface="Times New Roman" panose="02020603050405020304" pitchFamily="18" charset="0"/>
            </a:endParaRPr>
          </a:p>
        </p:txBody>
      </p:sp>
      <p:pic>
        <p:nvPicPr>
          <p:cNvPr id="29698" name="Picture 2" descr="Ağır Roman by Metin Kaçan | Goodreads">
            <a:extLst>
              <a:ext uri="{FF2B5EF4-FFF2-40B4-BE49-F238E27FC236}">
                <a16:creationId xmlns:a16="http://schemas.microsoft.com/office/drawing/2014/main" id="{3A81A5F2-7CE7-D131-6B29-3B018E80CA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070" y="717564"/>
            <a:ext cx="3655559" cy="5278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00672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E87643-3B55-F623-7877-D91A0074EFDE}"/>
              </a:ext>
            </a:extLst>
          </p:cNvPr>
          <p:cNvSpPr txBox="1"/>
          <p:nvPr/>
        </p:nvSpPr>
        <p:spPr>
          <a:xfrm>
            <a:off x="250372" y="227869"/>
            <a:ext cx="8871857" cy="6001643"/>
          </a:xfrm>
          <a:prstGeom prst="rect">
            <a:avLst/>
          </a:prstGeom>
          <a:noFill/>
        </p:spPr>
        <p:txBody>
          <a:bodyPr wrap="square">
            <a:spAutoFit/>
          </a:bodyPr>
          <a:lstStyle/>
          <a:p>
            <a:pPr algn="just" fontAlgn="base">
              <a:spcAft>
                <a:spcPts val="800"/>
              </a:spcAft>
              <a:buNone/>
            </a:pPr>
            <a:r>
              <a:rPr lang="el-GR" sz="1600" b="1" dirty="0">
                <a:solidFill>
                  <a:srgbClr val="000000"/>
                </a:solidFill>
                <a:effectLst/>
                <a:ea typeface="Calibri" panose="020F0502020204030204" pitchFamily="34" charset="0"/>
                <a:cs typeface="Times New Roman" panose="02020603050405020304" pitchFamily="18" charset="0"/>
              </a:rPr>
              <a:t>Βιβλιογραφία</a:t>
            </a: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fontAlgn="base">
              <a:spcAft>
                <a:spcPts val="800"/>
              </a:spcAft>
              <a:buNone/>
            </a:pP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R="179705" algn="just">
              <a:spcAft>
                <a:spcPts val="800"/>
              </a:spcAft>
              <a:buNone/>
            </a:pPr>
            <a:r>
              <a:rPr lang="tr-TR" sz="1600" dirty="0">
                <a:solidFill>
                  <a:srgbClr val="000000"/>
                </a:solidFill>
                <a:effectLst/>
                <a:ea typeface="Calibri" panose="020F0502020204030204" pitchFamily="34" charset="0"/>
                <a:cs typeface="Times New Roman" panose="02020603050405020304" pitchFamily="18" charset="0"/>
              </a:rPr>
              <a:t>Adıvar, H. E.(1993).</a:t>
            </a:r>
            <a:r>
              <a:rPr lang="tr-TR" sz="1600" b="0" dirty="0">
                <a:solidFill>
                  <a:srgbClr val="000000"/>
                </a:solidFill>
                <a:effectLst/>
                <a:ea typeface="Calibri" panose="020F0502020204030204" pitchFamily="34" charset="0"/>
                <a:cs typeface="Times New Roman" panose="02020603050405020304" pitchFamily="18" charset="0"/>
              </a:rPr>
              <a:t> </a:t>
            </a:r>
            <a:r>
              <a:rPr lang="tr-TR" sz="1600" b="0" i="1" dirty="0">
                <a:solidFill>
                  <a:srgbClr val="000000"/>
                </a:solidFill>
                <a:effectLst/>
                <a:ea typeface="Calibri" panose="020F0502020204030204" pitchFamily="34" charset="0"/>
                <a:cs typeface="Times New Roman" panose="02020603050405020304" pitchFamily="18" charset="0"/>
              </a:rPr>
              <a:t>Sinekli Bakkal</a:t>
            </a:r>
            <a:r>
              <a:rPr lang="tr-TR" sz="1600" b="0" dirty="0">
                <a:solidFill>
                  <a:srgbClr val="000000"/>
                </a:solidFill>
                <a:effectLst/>
                <a:ea typeface="Calibri" panose="020F0502020204030204" pitchFamily="34" charset="0"/>
                <a:cs typeface="Times New Roman" panose="02020603050405020304" pitchFamily="18" charset="0"/>
              </a:rPr>
              <a:t>.</a:t>
            </a:r>
            <a:r>
              <a:rPr lang="tr-TR" sz="1600" b="1" dirty="0">
                <a:solidFill>
                  <a:srgbClr val="000000"/>
                </a:solidFill>
                <a:effectLst/>
                <a:ea typeface="Calibri" panose="020F0502020204030204" pitchFamily="34" charset="0"/>
                <a:cs typeface="Times New Roman" panose="02020603050405020304" pitchFamily="18" charset="0"/>
              </a:rPr>
              <a:t> </a:t>
            </a:r>
            <a:r>
              <a:rPr lang="tr-TR" sz="1600" dirty="0">
                <a:solidFill>
                  <a:srgbClr val="000000"/>
                </a:solidFill>
                <a:effectLst/>
                <a:ea typeface="Calibri" panose="020F0502020204030204" pitchFamily="34" charset="0"/>
                <a:cs typeface="Times New Roman" panose="02020603050405020304" pitchFamily="18" charset="0"/>
              </a:rPr>
              <a:t>İstanbul: Atlas. </a:t>
            </a:r>
            <a:r>
              <a:rPr lang="en-US" sz="1600" u="sng" dirty="0">
                <a:solidFill>
                  <a:srgbClr val="000000"/>
                </a:solidFill>
                <a:effectLst/>
                <a:ea typeface="Calibri" panose="020F0502020204030204" pitchFamily="34" charset="0"/>
                <a:cs typeface="Times New Roman" panose="02020603050405020304" pitchFamily="18" charset="0"/>
                <a:hlinkClick r:id="rId2"/>
              </a:rPr>
              <a:t>PL248.A3S5 1993</a:t>
            </a: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a:spcAft>
                <a:spcPts val="800"/>
              </a:spcAft>
              <a:buNone/>
            </a:pPr>
            <a:r>
              <a:rPr lang="tr-TR" sz="1600" dirty="0">
                <a:solidFill>
                  <a:srgbClr val="000000"/>
                </a:solidFill>
                <a:effectLst/>
                <a:ea typeface="Calibri" panose="020F0502020204030204" pitchFamily="34" charset="0"/>
                <a:cs typeface="Times New Roman" panose="02020603050405020304" pitchFamily="18" charset="0"/>
              </a:rPr>
              <a:t>Adıvar, H. E.(1999).</a:t>
            </a:r>
            <a:r>
              <a:rPr lang="tr-TR" sz="1600" b="0" dirty="0">
                <a:solidFill>
                  <a:srgbClr val="000000"/>
                </a:solidFill>
                <a:effectLst/>
                <a:ea typeface="Calibri" panose="020F0502020204030204" pitchFamily="34" charset="0"/>
                <a:cs typeface="Times New Roman" panose="02020603050405020304" pitchFamily="18" charset="0"/>
              </a:rPr>
              <a:t> </a:t>
            </a:r>
            <a:r>
              <a:rPr lang="el-GR" sz="1600" b="0" i="1" dirty="0">
                <a:solidFill>
                  <a:srgbClr val="000000"/>
                </a:solidFill>
                <a:effectLst/>
                <a:ea typeface="Calibri" panose="020F0502020204030204" pitchFamily="34" charset="0"/>
                <a:cs typeface="Times New Roman" panose="02020603050405020304" pitchFamily="18" charset="0"/>
              </a:rPr>
              <a:t>Ο δρόμος του </a:t>
            </a:r>
            <a:r>
              <a:rPr lang="el-GR" sz="1600" b="0" i="1" dirty="0" err="1">
                <a:solidFill>
                  <a:srgbClr val="000000"/>
                </a:solidFill>
                <a:effectLst/>
                <a:ea typeface="Calibri" panose="020F0502020204030204" pitchFamily="34" charset="0"/>
                <a:cs typeface="Times New Roman" panose="02020603050405020304" pitchFamily="18" charset="0"/>
              </a:rPr>
              <a:t>Σινεκλί</a:t>
            </a:r>
            <a:r>
              <a:rPr lang="el-GR" sz="1600" b="0" i="1" dirty="0">
                <a:solidFill>
                  <a:srgbClr val="000000"/>
                </a:solidFill>
                <a:effectLst/>
                <a:ea typeface="Calibri" panose="020F0502020204030204" pitchFamily="34" charset="0"/>
                <a:cs typeface="Times New Roman" panose="02020603050405020304" pitchFamily="18" charset="0"/>
              </a:rPr>
              <a:t> </a:t>
            </a:r>
            <a:r>
              <a:rPr lang="el-GR" sz="1600" b="0" i="1" dirty="0" err="1">
                <a:solidFill>
                  <a:srgbClr val="000000"/>
                </a:solidFill>
                <a:effectLst/>
                <a:ea typeface="Calibri" panose="020F0502020204030204" pitchFamily="34" charset="0"/>
                <a:cs typeface="Times New Roman" panose="02020603050405020304" pitchFamily="18" charset="0"/>
              </a:rPr>
              <a:t>Μπακάλ</a:t>
            </a:r>
            <a:r>
              <a:rPr lang="tr-TR" sz="1600" b="0" dirty="0">
                <a:solidFill>
                  <a:srgbClr val="000000"/>
                </a:solidFill>
                <a:effectLst/>
                <a:ea typeface="Calibri" panose="020F0502020204030204" pitchFamily="34" charset="0"/>
                <a:cs typeface="Times New Roman" panose="02020603050405020304" pitchFamily="18" charset="0"/>
              </a:rPr>
              <a:t>, (</a:t>
            </a:r>
            <a:r>
              <a:rPr lang="el-GR" sz="1600" b="0" dirty="0">
                <a:solidFill>
                  <a:srgbClr val="000000"/>
                </a:solidFill>
                <a:effectLst/>
                <a:ea typeface="Calibri" panose="020F0502020204030204" pitchFamily="34" charset="0"/>
                <a:cs typeface="Times New Roman" panose="02020603050405020304" pitchFamily="18" charset="0"/>
              </a:rPr>
              <a:t>μετάφραση </a:t>
            </a:r>
            <a:r>
              <a:rPr lang="el-GR" sz="1600" b="0" dirty="0" err="1">
                <a:solidFill>
                  <a:srgbClr val="000000"/>
                </a:solidFill>
                <a:effectLst/>
                <a:ea typeface="Calibri" panose="020F0502020204030204" pitchFamily="34" charset="0"/>
                <a:cs typeface="Times New Roman" panose="02020603050405020304" pitchFamily="18" charset="0"/>
              </a:rPr>
              <a:t>Φραγκώ</a:t>
            </a:r>
            <a:r>
              <a:rPr lang="el-GR" sz="1600" b="0" dirty="0">
                <a:solidFill>
                  <a:srgbClr val="000000"/>
                </a:solidFill>
                <a:effectLst/>
                <a:ea typeface="Calibri" panose="020F0502020204030204" pitchFamily="34" charset="0"/>
                <a:cs typeface="Times New Roman" panose="02020603050405020304" pitchFamily="18" charset="0"/>
              </a:rPr>
              <a:t> </a:t>
            </a:r>
            <a:r>
              <a:rPr lang="el-GR" sz="1600" b="0" dirty="0" err="1">
                <a:solidFill>
                  <a:srgbClr val="000000"/>
                </a:solidFill>
                <a:effectLst/>
                <a:ea typeface="Calibri" panose="020F0502020204030204" pitchFamily="34" charset="0"/>
                <a:cs typeface="Times New Roman" panose="02020603050405020304" pitchFamily="18" charset="0"/>
              </a:rPr>
              <a:t>Καραογλάν</a:t>
            </a:r>
            <a:r>
              <a:rPr lang="tr-TR" sz="1600" b="0" dirty="0">
                <a:solidFill>
                  <a:srgbClr val="000000"/>
                </a:solidFill>
                <a:effectLst/>
                <a:ea typeface="Calibri" panose="020F0502020204030204" pitchFamily="34" charset="0"/>
                <a:cs typeface="Times New Roman" panose="02020603050405020304" pitchFamily="18" charset="0"/>
              </a:rPr>
              <a:t>)</a:t>
            </a:r>
            <a:r>
              <a:rPr lang="el-GR" sz="1600" b="0" dirty="0">
                <a:solidFill>
                  <a:srgbClr val="000000"/>
                </a:solidFill>
                <a:effectLst/>
                <a:ea typeface="Calibri" panose="020F0502020204030204" pitchFamily="34" charset="0"/>
                <a:cs typeface="Times New Roman" panose="02020603050405020304" pitchFamily="18" charset="0"/>
              </a:rPr>
              <a:t>.</a:t>
            </a:r>
            <a:r>
              <a:rPr lang="el-GR" sz="1600" dirty="0">
                <a:solidFill>
                  <a:srgbClr val="000000"/>
                </a:solidFill>
                <a:effectLst/>
                <a:ea typeface="Calibri" panose="020F0502020204030204" pitchFamily="34" charset="0"/>
                <a:cs typeface="Times New Roman" panose="02020603050405020304" pitchFamily="18" charset="0"/>
              </a:rPr>
              <a:t> Αθήνα : "Νέα Σύνορα" Εκδοτικός Οργανισμός Λιβάνη</a:t>
            </a:r>
            <a:r>
              <a:rPr lang="tr-TR" sz="1600" dirty="0">
                <a:solidFill>
                  <a:srgbClr val="000000"/>
                </a:solidFill>
                <a:effectLst/>
                <a:ea typeface="Calibri" panose="020F0502020204030204" pitchFamily="34" charset="0"/>
                <a:cs typeface="Times New Roman" panose="02020603050405020304" pitchFamily="18" charset="0"/>
              </a:rPr>
              <a:t>.</a:t>
            </a:r>
            <a:r>
              <a:rPr lang="el-GR" sz="1600" dirty="0">
                <a:solidFill>
                  <a:srgbClr val="000000"/>
                </a:solidFill>
                <a:effectLst/>
                <a:ea typeface="Calibri" panose="020F0502020204030204" pitchFamily="34" charset="0"/>
                <a:cs typeface="Times New Roman" panose="02020603050405020304" pitchFamily="18" charset="0"/>
              </a:rPr>
              <a:t>  </a:t>
            </a:r>
            <a:r>
              <a:rPr lang="en-US" sz="1600" u="sng" dirty="0">
                <a:solidFill>
                  <a:srgbClr val="000000"/>
                </a:solidFill>
                <a:effectLst/>
                <a:ea typeface="Calibri" panose="020F0502020204030204" pitchFamily="34" charset="0"/>
                <a:cs typeface="Times New Roman" panose="02020603050405020304" pitchFamily="18" charset="0"/>
                <a:hlinkClick r:id="rId3"/>
              </a:rPr>
              <a:t>PL</a:t>
            </a:r>
            <a:r>
              <a:rPr lang="el-GR" sz="1600" u="sng" dirty="0">
                <a:solidFill>
                  <a:srgbClr val="000000"/>
                </a:solidFill>
                <a:effectLst/>
                <a:ea typeface="Calibri" panose="020F0502020204030204" pitchFamily="34" charset="0"/>
                <a:cs typeface="Times New Roman" panose="02020603050405020304" pitchFamily="18" charset="0"/>
                <a:hlinkClick r:id="rId3"/>
              </a:rPr>
              <a:t>248.</a:t>
            </a:r>
            <a:r>
              <a:rPr lang="en-US" sz="1600" u="sng" dirty="0">
                <a:solidFill>
                  <a:srgbClr val="000000"/>
                </a:solidFill>
                <a:effectLst/>
                <a:ea typeface="Calibri" panose="020F0502020204030204" pitchFamily="34" charset="0"/>
                <a:cs typeface="Times New Roman" panose="02020603050405020304" pitchFamily="18" charset="0"/>
                <a:hlinkClick r:id="rId3"/>
              </a:rPr>
              <a:t>A</a:t>
            </a:r>
            <a:r>
              <a:rPr lang="el-GR" sz="1600" u="sng" dirty="0">
                <a:solidFill>
                  <a:srgbClr val="000000"/>
                </a:solidFill>
                <a:effectLst/>
                <a:ea typeface="Calibri" panose="020F0502020204030204" pitchFamily="34" charset="0"/>
                <a:cs typeface="Times New Roman" panose="02020603050405020304" pitchFamily="18" charset="0"/>
                <a:hlinkClick r:id="rId3"/>
              </a:rPr>
              <a:t>3</a:t>
            </a:r>
            <a:r>
              <a:rPr lang="en-US" sz="1600" u="sng" dirty="0">
                <a:solidFill>
                  <a:srgbClr val="000000"/>
                </a:solidFill>
                <a:effectLst/>
                <a:ea typeface="Calibri" panose="020F0502020204030204" pitchFamily="34" charset="0"/>
                <a:cs typeface="Times New Roman" panose="02020603050405020304" pitchFamily="18" charset="0"/>
                <a:hlinkClick r:id="rId3"/>
              </a:rPr>
              <a:t>A</a:t>
            </a:r>
            <a:r>
              <a:rPr lang="el-GR" sz="1600" u="sng" dirty="0">
                <a:solidFill>
                  <a:srgbClr val="000000"/>
                </a:solidFill>
                <a:effectLst/>
                <a:ea typeface="Calibri" panose="020F0502020204030204" pitchFamily="34" charset="0"/>
                <a:cs typeface="Times New Roman" panose="02020603050405020304" pitchFamily="18" charset="0"/>
                <a:hlinkClick r:id="rId3"/>
              </a:rPr>
              <a:t>53</a:t>
            </a:r>
            <a:r>
              <a:rPr lang="en-US" sz="1600" u="sng" dirty="0">
                <a:solidFill>
                  <a:srgbClr val="000000"/>
                </a:solidFill>
                <a:effectLst/>
                <a:ea typeface="Calibri" panose="020F0502020204030204" pitchFamily="34" charset="0"/>
                <a:cs typeface="Times New Roman" panose="02020603050405020304" pitchFamily="18" charset="0"/>
                <a:hlinkClick r:id="rId3"/>
              </a:rPr>
              <a:t>K</a:t>
            </a:r>
            <a:r>
              <a:rPr lang="el-GR" sz="1600" u="sng" dirty="0">
                <a:solidFill>
                  <a:srgbClr val="000000"/>
                </a:solidFill>
                <a:effectLst/>
                <a:ea typeface="Calibri" panose="020F0502020204030204" pitchFamily="34" charset="0"/>
                <a:cs typeface="Times New Roman" panose="02020603050405020304" pitchFamily="18" charset="0"/>
                <a:hlinkClick r:id="rId3"/>
              </a:rPr>
              <a:t>3 1999</a:t>
            </a: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a:spcAft>
                <a:spcPts val="800"/>
              </a:spcAft>
              <a:buNone/>
            </a:pPr>
            <a:r>
              <a:rPr lang="tr-TR" sz="1600" b="0" dirty="0">
                <a:solidFill>
                  <a:srgbClr val="000000"/>
                </a:solidFill>
                <a:effectLst/>
                <a:ea typeface="Calibri" panose="020F0502020204030204" pitchFamily="34" charset="0"/>
                <a:cs typeface="Times New Roman" panose="02020603050405020304" pitchFamily="18" charset="0"/>
              </a:rPr>
              <a:t>Asaf, Ö.(1996). </a:t>
            </a:r>
            <a:r>
              <a:rPr lang="tr-TR" sz="1600" b="0" i="1" dirty="0">
                <a:solidFill>
                  <a:srgbClr val="000000"/>
                </a:solidFill>
                <a:effectLst/>
                <a:ea typeface="Calibri" panose="020F0502020204030204" pitchFamily="34" charset="0"/>
                <a:cs typeface="Times New Roman" panose="02020603050405020304" pitchFamily="18" charset="0"/>
              </a:rPr>
              <a:t>Yalnızlık paylaşılmaz: şiir</a:t>
            </a:r>
            <a:r>
              <a:rPr lang="tr-TR" sz="1600" b="0" dirty="0">
                <a:solidFill>
                  <a:srgbClr val="000000"/>
                </a:solidFill>
                <a:effectLst/>
                <a:ea typeface="Calibri" panose="020F0502020204030204" pitchFamily="34" charset="0"/>
                <a:cs typeface="Times New Roman" panose="02020603050405020304" pitchFamily="18" charset="0"/>
              </a:rPr>
              <a:t>.</a:t>
            </a:r>
            <a:r>
              <a:rPr lang="tr-TR" sz="1600" dirty="0">
                <a:solidFill>
                  <a:srgbClr val="000000"/>
                </a:solidFill>
                <a:effectLst/>
                <a:ea typeface="Calibri" panose="020F0502020204030204" pitchFamily="34" charset="0"/>
                <a:cs typeface="Times New Roman" panose="02020603050405020304" pitchFamily="18" charset="0"/>
              </a:rPr>
              <a:t> İstanbul: Adam Yayınları.</a:t>
            </a:r>
            <a:endParaRPr lang="el-GR" sz="1600" dirty="0">
              <a:effectLst/>
              <a:ea typeface="Calibri" panose="020F0502020204030204" pitchFamily="34" charset="0"/>
              <a:cs typeface="Times New Roman" panose="02020603050405020304" pitchFamily="18" charset="0"/>
            </a:endParaRPr>
          </a:p>
          <a:p>
            <a:pPr algn="just">
              <a:spcAft>
                <a:spcPts val="800"/>
              </a:spcAft>
              <a:buNone/>
            </a:pPr>
            <a:r>
              <a:rPr lang="tr-TR" sz="1600" u="sng" dirty="0">
                <a:solidFill>
                  <a:srgbClr val="000000"/>
                </a:solidFill>
                <a:effectLst/>
                <a:ea typeface="Calibri" panose="020F0502020204030204" pitchFamily="34" charset="0"/>
                <a:cs typeface="Times New Roman" panose="02020603050405020304" pitchFamily="18" charset="0"/>
                <a:hlinkClick r:id="rId4"/>
              </a:rPr>
              <a:t>PL248.O946Y35 1996</a:t>
            </a:r>
            <a:r>
              <a:rPr lang="tr-TR"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a:spcAft>
                <a:spcPts val="800"/>
              </a:spcAft>
              <a:buNone/>
            </a:pPr>
            <a:r>
              <a:rPr lang="en-US" sz="1600" dirty="0" err="1">
                <a:solidFill>
                  <a:srgbClr val="000000"/>
                </a:solidFill>
                <a:effectLst/>
                <a:ea typeface="Calibri" panose="020F0502020204030204" pitchFamily="34" charset="0"/>
                <a:cs typeface="Times New Roman" panose="02020603050405020304" pitchFamily="18" charset="0"/>
              </a:rPr>
              <a:t>Aykol</a:t>
            </a:r>
            <a:r>
              <a:rPr lang="el-GR" sz="1600" dirty="0">
                <a:solidFill>
                  <a:srgbClr val="000000"/>
                </a:solidFill>
                <a:effectLst/>
                <a:ea typeface="Calibri" panose="020F0502020204030204" pitchFamily="34" charset="0"/>
                <a:cs typeface="Times New Roman" panose="02020603050405020304" pitchFamily="18" charset="0"/>
              </a:rPr>
              <a:t>, </a:t>
            </a:r>
            <a:r>
              <a:rPr lang="en-US" sz="1600" dirty="0">
                <a:solidFill>
                  <a:srgbClr val="000000"/>
                </a:solidFill>
                <a:effectLst/>
                <a:ea typeface="Calibri" panose="020F0502020204030204" pitchFamily="34" charset="0"/>
                <a:cs typeface="Times New Roman" panose="02020603050405020304" pitchFamily="18" charset="0"/>
              </a:rPr>
              <a:t>E</a:t>
            </a:r>
            <a:r>
              <a:rPr lang="el-GR" sz="1600" dirty="0">
                <a:solidFill>
                  <a:srgbClr val="000000"/>
                </a:solidFill>
                <a:effectLst/>
                <a:ea typeface="Calibri" panose="020F0502020204030204" pitchFamily="34" charset="0"/>
                <a:cs typeface="Times New Roman" panose="02020603050405020304" pitchFamily="18" charset="0"/>
              </a:rPr>
              <a:t>.(2010).</a:t>
            </a:r>
            <a:r>
              <a:rPr lang="el-GR" sz="1600" i="1" dirty="0">
                <a:solidFill>
                  <a:srgbClr val="000000"/>
                </a:solidFill>
                <a:effectLst/>
                <a:ea typeface="Calibri" panose="020F0502020204030204" pitchFamily="34" charset="0"/>
                <a:cs typeface="Times New Roman" panose="02020603050405020304" pitchFamily="18" charset="0"/>
              </a:rPr>
              <a:t>Αντίο Ιστανμπούλ</a:t>
            </a:r>
            <a:r>
              <a:rPr lang="el-GR" sz="1600" dirty="0">
                <a:solidFill>
                  <a:srgbClr val="000000"/>
                </a:solidFill>
                <a:effectLst/>
                <a:ea typeface="Calibri" panose="020F0502020204030204" pitchFamily="34" charset="0"/>
                <a:cs typeface="Times New Roman" panose="02020603050405020304" pitchFamily="18" charset="0"/>
              </a:rPr>
              <a:t>, (μετάφραση Αθανάσιος </a:t>
            </a:r>
            <a:r>
              <a:rPr lang="el-GR" sz="1600" dirty="0" err="1">
                <a:solidFill>
                  <a:srgbClr val="000000"/>
                </a:solidFill>
                <a:effectLst/>
                <a:ea typeface="Calibri" panose="020F0502020204030204" pitchFamily="34" charset="0"/>
                <a:cs typeface="Times New Roman" panose="02020603050405020304" pitchFamily="18" charset="0"/>
              </a:rPr>
              <a:t>Ζαράγκαλης</a:t>
            </a:r>
            <a:r>
              <a:rPr lang="el-GR" sz="1600" dirty="0">
                <a:solidFill>
                  <a:srgbClr val="000000"/>
                </a:solidFill>
                <a:effectLst/>
                <a:ea typeface="Calibri" panose="020F0502020204030204" pitchFamily="34" charset="0"/>
                <a:cs typeface="Times New Roman" panose="02020603050405020304" pitchFamily="18" charset="0"/>
              </a:rPr>
              <a:t>). Αθήνα : Κριτική. </a:t>
            </a:r>
            <a:r>
              <a:rPr lang="en-US" sz="1600" u="sng" dirty="0">
                <a:solidFill>
                  <a:srgbClr val="000000"/>
                </a:solidFill>
                <a:effectLst/>
                <a:ea typeface="Calibri" panose="020F0502020204030204" pitchFamily="34" charset="0"/>
                <a:cs typeface="Times New Roman" panose="02020603050405020304" pitchFamily="18" charset="0"/>
                <a:hlinkClick r:id="rId5"/>
              </a:rPr>
              <a:t>PL</a:t>
            </a:r>
            <a:r>
              <a:rPr lang="el-GR" sz="1600" u="sng" dirty="0">
                <a:solidFill>
                  <a:srgbClr val="000000"/>
                </a:solidFill>
                <a:effectLst/>
                <a:ea typeface="Calibri" panose="020F0502020204030204" pitchFamily="34" charset="0"/>
                <a:cs typeface="Times New Roman" panose="02020603050405020304" pitchFamily="18" charset="0"/>
                <a:hlinkClick r:id="rId5"/>
              </a:rPr>
              <a:t>248.</a:t>
            </a:r>
            <a:r>
              <a:rPr lang="en-US" sz="1600" u="sng" dirty="0">
                <a:solidFill>
                  <a:srgbClr val="000000"/>
                </a:solidFill>
                <a:effectLst/>
                <a:ea typeface="Calibri" panose="020F0502020204030204" pitchFamily="34" charset="0"/>
                <a:cs typeface="Times New Roman" panose="02020603050405020304" pitchFamily="18" charset="0"/>
                <a:hlinkClick r:id="rId5"/>
              </a:rPr>
              <a:t>A</a:t>
            </a:r>
            <a:r>
              <a:rPr lang="el-GR" sz="1600" u="sng" dirty="0">
                <a:solidFill>
                  <a:srgbClr val="000000"/>
                </a:solidFill>
                <a:effectLst/>
                <a:ea typeface="Calibri" panose="020F0502020204030204" pitchFamily="34" charset="0"/>
                <a:cs typeface="Times New Roman" panose="02020603050405020304" pitchFamily="18" charset="0"/>
                <a:hlinkClick r:id="rId5"/>
              </a:rPr>
              <a:t>974</a:t>
            </a:r>
            <a:r>
              <a:rPr lang="en-US" sz="1600" u="sng" dirty="0">
                <a:solidFill>
                  <a:srgbClr val="000000"/>
                </a:solidFill>
                <a:effectLst/>
                <a:ea typeface="Calibri" panose="020F0502020204030204" pitchFamily="34" charset="0"/>
                <a:cs typeface="Times New Roman" panose="02020603050405020304" pitchFamily="18" charset="0"/>
                <a:hlinkClick r:id="rId5"/>
              </a:rPr>
              <a:t>A</a:t>
            </a:r>
            <a:r>
              <a:rPr lang="el-GR" sz="1600" u="sng" dirty="0">
                <a:solidFill>
                  <a:srgbClr val="000000"/>
                </a:solidFill>
                <a:effectLst/>
                <a:ea typeface="Calibri" panose="020F0502020204030204" pitchFamily="34" charset="0"/>
                <a:cs typeface="Times New Roman" panose="02020603050405020304" pitchFamily="18" charset="0"/>
                <a:hlinkClick r:id="rId5"/>
              </a:rPr>
              <a:t>53</a:t>
            </a:r>
            <a:r>
              <a:rPr lang="en-US" sz="1600" u="sng" dirty="0">
                <a:solidFill>
                  <a:srgbClr val="000000"/>
                </a:solidFill>
                <a:effectLst/>
                <a:ea typeface="Calibri" panose="020F0502020204030204" pitchFamily="34" charset="0"/>
                <a:cs typeface="Times New Roman" panose="02020603050405020304" pitchFamily="18" charset="0"/>
                <a:hlinkClick r:id="rId5"/>
              </a:rPr>
              <a:t>Z</a:t>
            </a:r>
            <a:r>
              <a:rPr lang="el-GR" sz="1600" u="sng" dirty="0">
                <a:solidFill>
                  <a:srgbClr val="000000"/>
                </a:solidFill>
                <a:effectLst/>
                <a:ea typeface="Calibri" panose="020F0502020204030204" pitchFamily="34" charset="0"/>
                <a:cs typeface="Times New Roman" panose="02020603050405020304" pitchFamily="18" charset="0"/>
                <a:hlinkClick r:id="rId5"/>
              </a:rPr>
              <a:t>37 2010</a:t>
            </a: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fontAlgn="base">
              <a:spcAft>
                <a:spcPts val="800"/>
              </a:spcAft>
              <a:buNone/>
            </a:pPr>
            <a:r>
              <a:rPr lang="tr-TR" sz="1600" kern="1800" dirty="0">
                <a:solidFill>
                  <a:srgbClr val="000000"/>
                </a:solidFill>
                <a:effectLst/>
                <a:ea typeface="Times New Roman" panose="02020603050405020304" pitchFamily="18" charset="0"/>
                <a:cs typeface="Times New Roman" panose="02020603050405020304" pitchFamily="18" charset="0"/>
              </a:rPr>
              <a:t>Behramoğlu, A.(1983). </a:t>
            </a:r>
            <a:r>
              <a:rPr lang="tr-TR" sz="1600" i="1" dirty="0">
                <a:solidFill>
                  <a:srgbClr val="000000"/>
                </a:solidFill>
                <a:effectLst/>
                <a:ea typeface="Times New Roman" panose="02020603050405020304" pitchFamily="18" charset="0"/>
                <a:cs typeface="Times New Roman" panose="02020603050405020304" pitchFamily="18" charset="0"/>
              </a:rPr>
              <a:t>Ş</a:t>
            </a:r>
            <a:r>
              <a:rPr lang="en-US" sz="1600" i="1" dirty="0" err="1">
                <a:solidFill>
                  <a:srgbClr val="000000"/>
                </a:solidFill>
                <a:effectLst/>
                <a:ea typeface="Times New Roman" panose="02020603050405020304" pitchFamily="18" charset="0"/>
                <a:cs typeface="Times New Roman" panose="02020603050405020304" pitchFamily="18" charset="0"/>
              </a:rPr>
              <a:t>iirler</a:t>
            </a:r>
            <a:r>
              <a:rPr lang="el-GR" sz="1600" i="1" dirty="0">
                <a:solidFill>
                  <a:srgbClr val="000000"/>
                </a:solidFill>
                <a:effectLst/>
                <a:ea typeface="Times New Roman" panose="02020603050405020304" pitchFamily="18" charset="0"/>
                <a:cs typeface="Times New Roman" panose="02020603050405020304" pitchFamily="18" charset="0"/>
              </a:rPr>
              <a:t> 1959-1982</a:t>
            </a:r>
            <a:r>
              <a:rPr lang="tr-TR" sz="1600" dirty="0">
                <a:solidFill>
                  <a:srgbClr val="000000"/>
                </a:solidFill>
                <a:effectLst/>
                <a:ea typeface="Times New Roman" panose="02020603050405020304" pitchFamily="18" charset="0"/>
                <a:cs typeface="Times New Roman" panose="02020603050405020304" pitchFamily="18" charset="0"/>
              </a:rPr>
              <a:t>. İ</a:t>
            </a:r>
            <a:r>
              <a:rPr lang="en-US" sz="1600" dirty="0" err="1">
                <a:solidFill>
                  <a:srgbClr val="000000"/>
                </a:solidFill>
                <a:effectLst/>
                <a:ea typeface="Times New Roman" panose="02020603050405020304" pitchFamily="18" charset="0"/>
                <a:cs typeface="Times New Roman" panose="02020603050405020304" pitchFamily="18" charset="0"/>
              </a:rPr>
              <a:t>stanbul</a:t>
            </a:r>
            <a:r>
              <a:rPr lang="el-GR" sz="1600" dirty="0">
                <a:solidFill>
                  <a:srgbClr val="000000"/>
                </a:solidFill>
                <a:effectLst/>
                <a:ea typeface="Times New Roman" panose="02020603050405020304" pitchFamily="18" charset="0"/>
                <a:cs typeface="Times New Roman" panose="02020603050405020304" pitchFamily="18" charset="0"/>
              </a:rPr>
              <a:t>: </a:t>
            </a:r>
            <a:r>
              <a:rPr lang="en-US" sz="1600" dirty="0">
                <a:solidFill>
                  <a:srgbClr val="000000"/>
                </a:solidFill>
                <a:effectLst/>
                <a:ea typeface="Times New Roman" panose="02020603050405020304" pitchFamily="18" charset="0"/>
                <a:cs typeface="Times New Roman" panose="02020603050405020304" pitchFamily="18" charset="0"/>
              </a:rPr>
              <a:t>Adam Yay</a:t>
            </a:r>
            <a:r>
              <a:rPr lang="tr-TR" sz="1600" dirty="0">
                <a:solidFill>
                  <a:srgbClr val="000000"/>
                </a:solidFill>
                <a:effectLst/>
                <a:ea typeface="Times New Roman" panose="02020603050405020304" pitchFamily="18" charset="0"/>
                <a:cs typeface="Times New Roman" panose="02020603050405020304" pitchFamily="18" charset="0"/>
              </a:rPr>
              <a:t>ı</a:t>
            </a:r>
            <a:r>
              <a:rPr lang="en-US" sz="1600" dirty="0" err="1">
                <a:solidFill>
                  <a:srgbClr val="000000"/>
                </a:solidFill>
                <a:effectLst/>
                <a:ea typeface="Times New Roman" panose="02020603050405020304" pitchFamily="18" charset="0"/>
                <a:cs typeface="Times New Roman" panose="02020603050405020304" pitchFamily="18" charset="0"/>
              </a:rPr>
              <a:t>nlar</a:t>
            </a:r>
            <a:r>
              <a:rPr lang="tr-TR" sz="1600" dirty="0">
                <a:solidFill>
                  <a:srgbClr val="000000"/>
                </a:solidFill>
                <a:effectLst/>
                <a:ea typeface="Times New Roman" panose="02020603050405020304" pitchFamily="18" charset="0"/>
                <a:cs typeface="Times New Roman" panose="02020603050405020304" pitchFamily="18" charset="0"/>
              </a:rPr>
              <a:t>ı.</a:t>
            </a:r>
            <a:r>
              <a:rPr lang="tr-TR" sz="1600" kern="1800" dirty="0">
                <a:solidFill>
                  <a:srgbClr val="000000"/>
                </a:solidFill>
                <a:effectLst/>
                <a:ea typeface="Times New Roman" panose="02020603050405020304" pitchFamily="18" charset="0"/>
                <a:cs typeface="Times New Roman" panose="02020603050405020304" pitchFamily="18" charset="0"/>
              </a:rPr>
              <a:t> </a:t>
            </a:r>
            <a:r>
              <a:rPr lang="en-US" sz="1600" dirty="0">
                <a:solidFill>
                  <a:srgbClr val="000000"/>
                </a:solidFill>
                <a:effectLst/>
                <a:ea typeface="Calibri" panose="020F0502020204030204" pitchFamily="34" charset="0"/>
                <a:cs typeface="Times New Roman" panose="02020603050405020304" pitchFamily="18" charset="0"/>
              </a:rPr>
              <a:t> </a:t>
            </a:r>
            <a:r>
              <a:rPr lang="en-US" sz="1600" u="sng" dirty="0">
                <a:solidFill>
                  <a:srgbClr val="000000"/>
                </a:solidFill>
                <a:effectLst/>
                <a:ea typeface="Calibri" panose="020F0502020204030204" pitchFamily="34" charset="0"/>
                <a:cs typeface="Times New Roman" panose="02020603050405020304" pitchFamily="18" charset="0"/>
                <a:hlinkClick r:id="rId6"/>
              </a:rPr>
              <a:t>PL248.B446S55 1983</a:t>
            </a: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tr-TR" sz="1600" dirty="0">
                <a:solidFill>
                  <a:srgbClr val="000000"/>
                </a:solidFill>
                <a:effectLst/>
                <a:ea typeface="Calibri" panose="020F0502020204030204" pitchFamily="34" charset="0"/>
                <a:cs typeface="Times New Roman" panose="02020603050405020304" pitchFamily="18" charset="0"/>
              </a:rPr>
              <a:t>Bezirci, A. &amp; </a:t>
            </a:r>
            <a:r>
              <a:rPr lang="tr-TR" sz="1600" u="sng" dirty="0">
                <a:solidFill>
                  <a:srgbClr val="000000"/>
                </a:solidFill>
                <a:effectLst/>
                <a:ea typeface="Calibri" panose="020F0502020204030204" pitchFamily="34" charset="0"/>
                <a:cs typeface="Times New Roman" panose="02020603050405020304" pitchFamily="18" charset="0"/>
                <a:hlinkClick r:id="rId7"/>
              </a:rPr>
              <a:t>Özer</a:t>
            </a:r>
            <a:r>
              <a:rPr lang="tr-TR" sz="1600" dirty="0">
                <a:solidFill>
                  <a:srgbClr val="000000"/>
                </a:solidFill>
                <a:effectLst/>
                <a:ea typeface="Calibri" panose="020F0502020204030204" pitchFamily="34" charset="0"/>
                <a:cs typeface="Times New Roman" panose="02020603050405020304" pitchFamily="18" charset="0"/>
              </a:rPr>
              <a:t>, K. (2002). </a:t>
            </a:r>
            <a:r>
              <a:rPr lang="tr-TR" sz="1600" i="1" dirty="0">
                <a:solidFill>
                  <a:srgbClr val="000000"/>
                </a:solidFill>
                <a:effectLst/>
                <a:ea typeface="Calibri" panose="020F0502020204030204" pitchFamily="34" charset="0"/>
                <a:cs typeface="Times New Roman" panose="02020603050405020304" pitchFamily="18" charset="0"/>
              </a:rPr>
              <a:t>Dünden Bugüne Türk Şiiri, </a:t>
            </a:r>
            <a:r>
              <a:rPr lang="tr-TR" sz="1600" dirty="0">
                <a:solidFill>
                  <a:srgbClr val="000000"/>
                </a:solidFill>
                <a:effectLst/>
                <a:ea typeface="Calibri" panose="020F0502020204030204" pitchFamily="34" charset="0"/>
                <a:cs typeface="Times New Roman" panose="02020603050405020304" pitchFamily="18" charset="0"/>
              </a:rPr>
              <a:t>cilt IV. İstanbul : </a:t>
            </a:r>
            <a:r>
              <a:rPr lang="tr-TR" sz="1600" u="sng" dirty="0">
                <a:solidFill>
                  <a:srgbClr val="000000"/>
                </a:solidFill>
                <a:effectLst/>
                <a:ea typeface="Calibri" panose="020F0502020204030204" pitchFamily="34" charset="0"/>
                <a:cs typeface="Times New Roman" panose="02020603050405020304" pitchFamily="18" charset="0"/>
                <a:hlinkClick r:id="rId8"/>
              </a:rPr>
              <a:t>EVRENSEL BASIM YAYIN</a:t>
            </a:r>
            <a:r>
              <a:rPr lang="tr-TR" sz="1600" u="sng" dirty="0">
                <a:solidFill>
                  <a:srgbClr val="000000"/>
                </a:solidFill>
                <a:effectLst/>
                <a:ea typeface="Calibri" panose="020F0502020204030204" pitchFamily="34" charset="0"/>
                <a:cs typeface="Times New Roman" panose="02020603050405020304" pitchFamily="18" charset="0"/>
              </a:rPr>
              <a:t>.</a:t>
            </a:r>
            <a:endParaRPr lang="el-GR" sz="1600" u="sng" dirty="0">
              <a:solidFill>
                <a:srgbClr val="000000"/>
              </a:solidFill>
              <a:effectLst/>
              <a:ea typeface="Calibri" panose="020F0502020204030204" pitchFamily="34" charset="0"/>
              <a:cs typeface="Times New Roman" panose="02020603050405020304" pitchFamily="18" charset="0"/>
            </a:endParaRPr>
          </a:p>
          <a:p>
            <a:pPr algn="just">
              <a:buNone/>
            </a:pPr>
            <a:r>
              <a:rPr lang="tr-TR" sz="1600" dirty="0">
                <a:solidFill>
                  <a:srgbClr val="000000"/>
                </a:solidFill>
                <a:ea typeface="Times New Roman" panose="02020603050405020304" pitchFamily="18" charset="0"/>
              </a:rPr>
              <a:t>Çapanoğlu, M. S. (1958). </a:t>
            </a:r>
            <a:r>
              <a:rPr lang="tr-TR" sz="1600" i="1" dirty="0">
                <a:solidFill>
                  <a:srgbClr val="000000"/>
                </a:solidFill>
                <a:ea typeface="Times New Roman" panose="02020603050405020304" pitchFamily="18" charset="0"/>
              </a:rPr>
              <a:t>İstanbul şairi Yahya Kemal: Hayatı, hatıraları, nükte ve fıkraları, o'nun için neler söylediler, neler yazdılar?: Bir kaç İstanbul Şiiri. </a:t>
            </a:r>
            <a:r>
              <a:rPr lang="tr-TR" sz="1600" dirty="0">
                <a:solidFill>
                  <a:srgbClr val="000000"/>
                </a:solidFill>
                <a:ea typeface="Times New Roman" panose="02020603050405020304" pitchFamily="18" charset="0"/>
              </a:rPr>
              <a:t>İ</a:t>
            </a:r>
            <a:r>
              <a:rPr lang="en-US" sz="1600" dirty="0" err="1">
                <a:solidFill>
                  <a:srgbClr val="000000"/>
                </a:solidFill>
                <a:ea typeface="Times New Roman" panose="02020603050405020304" pitchFamily="18" charset="0"/>
              </a:rPr>
              <a:t>stanbul</a:t>
            </a:r>
            <a:r>
              <a:rPr lang="en-US" sz="1600" i="1" dirty="0">
                <a:solidFill>
                  <a:srgbClr val="000000"/>
                </a:solidFill>
                <a:ea typeface="Times New Roman" panose="02020603050405020304" pitchFamily="18" charset="0"/>
              </a:rPr>
              <a:t>: </a:t>
            </a:r>
            <a:r>
              <a:rPr lang="en-US" sz="1600" dirty="0">
                <a:solidFill>
                  <a:srgbClr val="000000"/>
                </a:solidFill>
                <a:ea typeface="Times New Roman" panose="02020603050405020304" pitchFamily="18" charset="0"/>
              </a:rPr>
              <a:t>Yeni </a:t>
            </a:r>
            <a:r>
              <a:rPr lang="en-US" sz="1600" dirty="0" err="1">
                <a:solidFill>
                  <a:srgbClr val="000000"/>
                </a:solidFill>
                <a:ea typeface="Times New Roman" panose="02020603050405020304" pitchFamily="18" charset="0"/>
              </a:rPr>
              <a:t>Matbaa</a:t>
            </a:r>
            <a:r>
              <a:rPr lang="tr-TR" sz="1600" dirty="0">
                <a:solidFill>
                  <a:srgbClr val="000000"/>
                </a:solidFill>
                <a:ea typeface="Times New Roman" panose="02020603050405020304" pitchFamily="18" charset="0"/>
              </a:rPr>
              <a:t>.</a:t>
            </a:r>
            <a:r>
              <a:rPr lang="en-US" sz="1600" u="sng" dirty="0">
                <a:solidFill>
                  <a:srgbClr val="000000"/>
                </a:solidFill>
                <a:ea typeface="Times New Roman" panose="02020603050405020304" pitchFamily="18" charset="0"/>
                <a:hlinkClick r:id="rId9"/>
              </a:rPr>
              <a:t>PL248.B48Z587 1958</a:t>
            </a:r>
            <a:r>
              <a:rPr lang="en-US" sz="1600" dirty="0">
                <a:solidFill>
                  <a:srgbClr val="000000"/>
                </a:solidFill>
                <a:ea typeface="Times New Roman" panose="02020603050405020304" pitchFamily="18" charset="0"/>
              </a:rPr>
              <a:t>  </a:t>
            </a:r>
            <a:endParaRPr lang="el-GR" sz="1600" b="1" dirty="0">
              <a:ea typeface="Times New Roman" panose="02020603050405020304" pitchFamily="18" charset="0"/>
            </a:endParaRPr>
          </a:p>
          <a:p>
            <a:pPr algn="just">
              <a:spcAft>
                <a:spcPts val="800"/>
              </a:spcAft>
              <a:buNone/>
            </a:pPr>
            <a:r>
              <a:rPr lang="tr-TR" sz="1600" dirty="0">
                <a:solidFill>
                  <a:srgbClr val="000000"/>
                </a:solidFill>
                <a:ea typeface="Calibri" panose="020F0502020204030204" pitchFamily="34" charset="0"/>
                <a:cs typeface="Times New Roman" panose="02020603050405020304" pitchFamily="18" charset="0"/>
              </a:rPr>
              <a:t>Elçin, Ş. &amp; Tevfikoğlu, M.(1987). </a:t>
            </a:r>
            <a:r>
              <a:rPr lang="tr-TR" sz="1600" i="1" dirty="0">
                <a:solidFill>
                  <a:srgbClr val="000000"/>
                </a:solidFill>
                <a:ea typeface="Calibri" panose="020F0502020204030204" pitchFamily="34" charset="0"/>
                <a:cs typeface="Times New Roman" panose="02020603050405020304" pitchFamily="18" charset="0"/>
              </a:rPr>
              <a:t>Yeni Türk Nesri Antolojisi</a:t>
            </a:r>
            <a:r>
              <a:rPr lang="tr-TR" sz="1600" dirty="0">
                <a:solidFill>
                  <a:srgbClr val="000000"/>
                </a:solidFill>
                <a:ea typeface="Calibri" panose="020F0502020204030204" pitchFamily="34" charset="0"/>
                <a:cs typeface="Times New Roman" panose="02020603050405020304" pitchFamily="18" charset="0"/>
              </a:rPr>
              <a:t>.</a:t>
            </a:r>
            <a:r>
              <a:rPr lang="tr-TR" sz="1600" dirty="0">
                <a:solidFill>
                  <a:srgbClr val="000000"/>
                </a:solidFill>
                <a:ea typeface="Times New Roman" panose="02020603050405020304" pitchFamily="18" charset="0"/>
                <a:cs typeface="Times New Roman" panose="02020603050405020304" pitchFamily="18" charset="0"/>
              </a:rPr>
              <a:t> </a:t>
            </a:r>
            <a:r>
              <a:rPr lang="tr-TR" sz="1600" dirty="0">
                <a:solidFill>
                  <a:srgbClr val="000000"/>
                </a:solidFill>
                <a:ea typeface="Calibri" panose="020F0502020204030204" pitchFamily="34" charset="0"/>
                <a:cs typeface="Times New Roman" panose="02020603050405020304" pitchFamily="18" charset="0"/>
              </a:rPr>
              <a:t>Ankara: </a:t>
            </a:r>
            <a:r>
              <a:rPr lang="tr-TR" sz="1600" dirty="0">
                <a:solidFill>
                  <a:srgbClr val="000000"/>
                </a:solidFill>
                <a:ea typeface="Times New Roman" panose="02020603050405020304" pitchFamily="18" charset="0"/>
                <a:cs typeface="Times New Roman" panose="02020603050405020304" pitchFamily="18" charset="0"/>
              </a:rPr>
              <a:t> Kültür ve Turizm Bakanlığı Yayınları</a:t>
            </a:r>
            <a:r>
              <a:rPr lang="tr-TR" sz="1600" dirty="0">
                <a:solidFill>
                  <a:srgbClr val="000000"/>
                </a:solidFill>
                <a:ea typeface="Calibri" panose="020F0502020204030204" pitchFamily="34" charset="0"/>
                <a:cs typeface="Times New Roman" panose="02020603050405020304" pitchFamily="18" charset="0"/>
              </a:rPr>
              <a:t>. </a:t>
            </a:r>
            <a:r>
              <a:rPr lang="tr-TR" sz="1600" u="sng" dirty="0">
                <a:solidFill>
                  <a:srgbClr val="000000"/>
                </a:solidFill>
                <a:ea typeface="Calibri" panose="020F0502020204030204" pitchFamily="34" charset="0"/>
                <a:cs typeface="Times New Roman" panose="02020603050405020304" pitchFamily="18" charset="0"/>
                <a:hlinkClick r:id="rId10"/>
              </a:rPr>
              <a:t>PL232.Y4 1987</a:t>
            </a:r>
            <a:r>
              <a:rPr lang="tr-TR"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a:p>
            <a:pPr algn="just">
              <a:spcAft>
                <a:spcPts val="800"/>
              </a:spcAft>
              <a:buNone/>
            </a:pPr>
            <a:r>
              <a:rPr lang="el-GR" sz="1600" dirty="0">
                <a:solidFill>
                  <a:srgbClr val="000000"/>
                </a:solidFill>
                <a:ea typeface="Calibri" panose="020F0502020204030204" pitchFamily="34" charset="0"/>
                <a:cs typeface="Times New Roman" panose="02020603050405020304" pitchFamily="18" charset="0"/>
              </a:rPr>
              <a:t>Ε</a:t>
            </a:r>
            <a:r>
              <a:rPr lang="tr-TR" sz="1600" dirty="0">
                <a:solidFill>
                  <a:srgbClr val="000000"/>
                </a:solidFill>
                <a:ea typeface="Calibri" panose="020F0502020204030204" pitchFamily="34" charset="0"/>
                <a:cs typeface="Times New Roman" panose="02020603050405020304" pitchFamily="18" charset="0"/>
              </a:rPr>
              <a:t>rcilasun,  </a:t>
            </a:r>
            <a:r>
              <a:rPr lang="el-GR" sz="1600" dirty="0">
                <a:solidFill>
                  <a:srgbClr val="000000"/>
                </a:solidFill>
                <a:ea typeface="Calibri" panose="020F0502020204030204" pitchFamily="34" charset="0"/>
                <a:cs typeface="Times New Roman" panose="02020603050405020304" pitchFamily="18" charset="0"/>
              </a:rPr>
              <a:t>Β</a:t>
            </a:r>
            <a:r>
              <a:rPr lang="tr-TR" sz="1600" dirty="0">
                <a:solidFill>
                  <a:srgbClr val="000000"/>
                </a:solidFill>
                <a:ea typeface="Calibri" panose="020F0502020204030204" pitchFamily="34" charset="0"/>
                <a:cs typeface="Times New Roman" panose="02020603050405020304" pitchFamily="18" charset="0"/>
              </a:rPr>
              <a:t>.(1997).</a:t>
            </a:r>
            <a:r>
              <a:rPr lang="el-GR" sz="1600" i="1" dirty="0">
                <a:solidFill>
                  <a:srgbClr val="000000"/>
                </a:solidFill>
                <a:ea typeface="Calibri" panose="020F0502020204030204" pitchFamily="34" charset="0"/>
                <a:cs typeface="Times New Roman" panose="02020603050405020304" pitchFamily="18" charset="0"/>
              </a:rPr>
              <a:t>ΥΕΝ</a:t>
            </a:r>
            <a:r>
              <a:rPr lang="tr-TR" sz="1600" i="1" dirty="0">
                <a:solidFill>
                  <a:srgbClr val="000000"/>
                </a:solidFill>
                <a:ea typeface="Calibri" panose="020F0502020204030204" pitchFamily="34" charset="0"/>
                <a:cs typeface="Times New Roman" panose="02020603050405020304" pitchFamily="18" charset="0"/>
              </a:rPr>
              <a:t>İ TÜRK EDEBİYATİ ÜZERİNE İNCELEMELER. </a:t>
            </a:r>
            <a:r>
              <a:rPr lang="tr-TR" sz="1600" dirty="0">
                <a:solidFill>
                  <a:srgbClr val="000000"/>
                </a:solidFill>
                <a:ea typeface="Calibri" panose="020F0502020204030204" pitchFamily="34" charset="0"/>
                <a:cs typeface="Times New Roman" panose="02020603050405020304" pitchFamily="18" charset="0"/>
              </a:rPr>
              <a:t>Ankara : Akçağ.</a:t>
            </a:r>
            <a:endParaRPr lang="el-GR" sz="1600" dirty="0">
              <a:ea typeface="Calibri" panose="020F0502020204030204" pitchFamily="34" charset="0"/>
              <a:cs typeface="Times New Roman" panose="02020603050405020304" pitchFamily="18" charset="0"/>
            </a:endParaRPr>
          </a:p>
          <a:p>
            <a:pPr algn="just">
              <a:spcAft>
                <a:spcPts val="800"/>
              </a:spcAft>
              <a:buNone/>
            </a:pPr>
            <a:r>
              <a:rPr lang="tr-TR" sz="1600" dirty="0">
                <a:solidFill>
                  <a:srgbClr val="000000"/>
                </a:solidFill>
                <a:ea typeface="Times New Roman" panose="02020603050405020304" pitchFamily="18" charset="0"/>
                <a:cs typeface="Times New Roman" panose="02020603050405020304" pitchFamily="18" charset="0"/>
              </a:rPr>
              <a:t>Göktürk, H. İ. (</a:t>
            </a:r>
            <a:r>
              <a:rPr lang="en-US" sz="1600" dirty="0">
                <a:solidFill>
                  <a:srgbClr val="000000"/>
                </a:solidFill>
                <a:ea typeface="Times New Roman" panose="02020603050405020304" pitchFamily="18" charset="0"/>
                <a:cs typeface="Times New Roman" panose="02020603050405020304" pitchFamily="18" charset="0"/>
              </a:rPr>
              <a:t>1987</a:t>
            </a:r>
            <a:r>
              <a:rPr lang="tr-TR" sz="1600" dirty="0">
                <a:solidFill>
                  <a:srgbClr val="000000"/>
                </a:solidFill>
                <a:ea typeface="Times New Roman" panose="02020603050405020304" pitchFamily="18" charset="0"/>
                <a:cs typeface="Times New Roman" panose="02020603050405020304" pitchFamily="18" charset="0"/>
              </a:rPr>
              <a:t>).</a:t>
            </a:r>
            <a:r>
              <a:rPr lang="tr-TR" sz="1600" i="1" dirty="0">
                <a:solidFill>
                  <a:srgbClr val="000000"/>
                </a:solidFill>
                <a:ea typeface="Times New Roman" panose="02020603050405020304" pitchFamily="18" charset="0"/>
                <a:cs typeface="Times New Roman" panose="02020603050405020304" pitchFamily="18" charset="0"/>
              </a:rPr>
              <a:t>Mithat Cemal Kuntay</a:t>
            </a:r>
            <a:r>
              <a:rPr lang="tr-TR" sz="1600" dirty="0">
                <a:solidFill>
                  <a:srgbClr val="000000"/>
                </a:solidFill>
                <a:ea typeface="Times New Roman" panose="02020603050405020304" pitchFamily="18" charset="0"/>
                <a:cs typeface="Times New Roman" panose="02020603050405020304" pitchFamily="18" charset="0"/>
              </a:rPr>
              <a:t>. </a:t>
            </a:r>
            <a:r>
              <a:rPr lang="tr-TR" sz="1600" dirty="0">
                <a:solidFill>
                  <a:srgbClr val="000000"/>
                </a:solidFill>
                <a:ea typeface="Calibri" panose="020F0502020204030204" pitchFamily="34" charset="0"/>
                <a:cs typeface="Times New Roman" panose="02020603050405020304" pitchFamily="18" charset="0"/>
              </a:rPr>
              <a:t>Ankara: </a:t>
            </a:r>
            <a:r>
              <a:rPr lang="tr-TR" sz="1600" dirty="0">
                <a:solidFill>
                  <a:srgbClr val="000000"/>
                </a:solidFill>
                <a:ea typeface="Times New Roman" panose="02020603050405020304" pitchFamily="18" charset="0"/>
                <a:cs typeface="Times New Roman" panose="02020603050405020304" pitchFamily="18" charset="0"/>
              </a:rPr>
              <a:t>Kültür ve Turizm Bakanlığı Yayınları. </a:t>
            </a:r>
            <a:r>
              <a:rPr lang="tr-TR" sz="1600" u="sng" dirty="0">
                <a:solidFill>
                  <a:srgbClr val="000000"/>
                </a:solidFill>
                <a:ea typeface="Calibri" panose="020F0502020204030204" pitchFamily="34" charset="0"/>
                <a:cs typeface="Times New Roman" panose="02020603050405020304" pitchFamily="18" charset="0"/>
                <a:hlinkClick r:id="rId11"/>
              </a:rPr>
              <a:t>PL248.G6 1987</a:t>
            </a:r>
            <a:endParaRPr lang="el-GR" sz="1600" dirty="0">
              <a:ea typeface="Calibri" panose="020F0502020204030204" pitchFamily="34" charset="0"/>
              <a:cs typeface="Times New Roman" panose="02020603050405020304" pitchFamily="18" charset="0"/>
            </a:endParaRPr>
          </a:p>
          <a:p>
            <a:pPr>
              <a:buNone/>
            </a:pPr>
            <a:r>
              <a:rPr lang="en-US" sz="1600" dirty="0">
                <a:solidFill>
                  <a:srgbClr val="000000"/>
                </a:solidFill>
                <a:ea typeface="Times New Roman" panose="02020603050405020304" pitchFamily="18" charset="0"/>
              </a:rPr>
              <a:t>G</a:t>
            </a:r>
            <a:r>
              <a:rPr lang="tr-TR" sz="1600" dirty="0">
                <a:solidFill>
                  <a:srgbClr val="000000"/>
                </a:solidFill>
                <a:ea typeface="Times New Roman" panose="02020603050405020304" pitchFamily="18" charset="0"/>
              </a:rPr>
              <a:t>ü</a:t>
            </a:r>
            <a:r>
              <a:rPr lang="en-US" sz="1600" dirty="0" err="1">
                <a:solidFill>
                  <a:srgbClr val="000000"/>
                </a:solidFill>
                <a:ea typeface="Times New Roman" panose="02020603050405020304" pitchFamily="18" charset="0"/>
              </a:rPr>
              <a:t>ler</a:t>
            </a:r>
            <a:r>
              <a:rPr lang="tr-TR" sz="1600" dirty="0">
                <a:solidFill>
                  <a:srgbClr val="000000"/>
                </a:solidFill>
                <a:ea typeface="Times New Roman" panose="02020603050405020304" pitchFamily="18" charset="0"/>
              </a:rPr>
              <a:t>,</a:t>
            </a:r>
            <a:r>
              <a:rPr lang="en-US" sz="1600" dirty="0">
                <a:solidFill>
                  <a:srgbClr val="000000"/>
                </a:solidFill>
                <a:ea typeface="Times New Roman" panose="02020603050405020304" pitchFamily="18" charset="0"/>
              </a:rPr>
              <a:t> M</a:t>
            </a:r>
            <a:r>
              <a:rPr lang="tr-TR" sz="1600" dirty="0">
                <a:solidFill>
                  <a:srgbClr val="000000"/>
                </a:solidFill>
                <a:ea typeface="Times New Roman" panose="02020603050405020304" pitchFamily="18" charset="0"/>
              </a:rPr>
              <a:t>.(1</a:t>
            </a:r>
            <a:r>
              <a:rPr lang="en-US" sz="1600" dirty="0">
                <a:solidFill>
                  <a:srgbClr val="000000"/>
                </a:solidFill>
                <a:ea typeface="Times New Roman" panose="02020603050405020304" pitchFamily="18" charset="0"/>
              </a:rPr>
              <a:t>990</a:t>
            </a:r>
            <a:r>
              <a:rPr lang="tr-TR" sz="1600" dirty="0">
                <a:solidFill>
                  <a:srgbClr val="000000"/>
                </a:solidFill>
                <a:ea typeface="Times New Roman" panose="02020603050405020304" pitchFamily="18" charset="0"/>
              </a:rPr>
              <a:t>). </a:t>
            </a:r>
            <a:r>
              <a:rPr lang="en-US" sz="1600" i="1" dirty="0">
                <a:solidFill>
                  <a:srgbClr val="000000"/>
                </a:solidFill>
                <a:ea typeface="Times New Roman" panose="02020603050405020304" pitchFamily="18" charset="0"/>
              </a:rPr>
              <a:t>İstanbul </a:t>
            </a:r>
            <a:r>
              <a:rPr lang="en-US" sz="1600" i="1" dirty="0" err="1">
                <a:solidFill>
                  <a:srgbClr val="000000"/>
                </a:solidFill>
                <a:ea typeface="Times New Roman" panose="02020603050405020304" pitchFamily="18" charset="0"/>
              </a:rPr>
              <a:t>kanatlı</a:t>
            </a:r>
            <a:r>
              <a:rPr lang="en-US" sz="1600" i="1" dirty="0">
                <a:solidFill>
                  <a:srgbClr val="000000"/>
                </a:solidFill>
                <a:ea typeface="Times New Roman" panose="02020603050405020304" pitchFamily="18" charset="0"/>
              </a:rPr>
              <a:t> ben</a:t>
            </a:r>
            <a:r>
              <a:rPr lang="en-US" sz="1600" dirty="0">
                <a:solidFill>
                  <a:srgbClr val="000000"/>
                </a:solidFill>
                <a:ea typeface="Times New Roman" panose="02020603050405020304" pitchFamily="18" charset="0"/>
              </a:rPr>
              <a:t>: </a:t>
            </a:r>
            <a:r>
              <a:rPr lang="en-US" sz="1600" i="1" dirty="0">
                <a:solidFill>
                  <a:srgbClr val="000000"/>
                </a:solidFill>
                <a:ea typeface="Times New Roman" panose="02020603050405020304" pitchFamily="18" charset="0"/>
              </a:rPr>
              <a:t>roman</a:t>
            </a:r>
            <a:r>
              <a:rPr lang="tr-TR" sz="1600" i="1" dirty="0">
                <a:solidFill>
                  <a:srgbClr val="000000"/>
                </a:solidFill>
                <a:ea typeface="Times New Roman" panose="02020603050405020304" pitchFamily="18" charset="0"/>
              </a:rPr>
              <a:t>.</a:t>
            </a:r>
            <a:r>
              <a:rPr lang="tr-TR" sz="1600" dirty="0">
                <a:solidFill>
                  <a:srgbClr val="000000"/>
                </a:solidFill>
                <a:ea typeface="Times New Roman" panose="02020603050405020304" pitchFamily="18" charset="0"/>
              </a:rPr>
              <a:t> İ</a:t>
            </a:r>
            <a:r>
              <a:rPr lang="en-US" sz="1600" dirty="0" err="1">
                <a:solidFill>
                  <a:srgbClr val="000000"/>
                </a:solidFill>
                <a:ea typeface="Times New Roman" panose="02020603050405020304" pitchFamily="18" charset="0"/>
              </a:rPr>
              <a:t>stanbul</a:t>
            </a:r>
            <a:r>
              <a:rPr lang="en-US" sz="1600" dirty="0">
                <a:solidFill>
                  <a:srgbClr val="000000"/>
                </a:solidFill>
                <a:ea typeface="Times New Roman" panose="02020603050405020304" pitchFamily="18" charset="0"/>
              </a:rPr>
              <a:t>: Cem Yay</a:t>
            </a:r>
            <a:r>
              <a:rPr lang="tr-TR" sz="1600" dirty="0">
                <a:solidFill>
                  <a:srgbClr val="000000"/>
                </a:solidFill>
                <a:ea typeface="Times New Roman" panose="02020603050405020304" pitchFamily="18" charset="0"/>
              </a:rPr>
              <a:t>ı</a:t>
            </a:r>
            <a:r>
              <a:rPr lang="en-US" sz="1600" dirty="0">
                <a:solidFill>
                  <a:srgbClr val="000000"/>
                </a:solidFill>
                <a:ea typeface="Times New Roman" panose="02020603050405020304" pitchFamily="18" charset="0"/>
              </a:rPr>
              <a:t>nevi</a:t>
            </a:r>
            <a:r>
              <a:rPr lang="tr-TR" sz="1600" dirty="0">
                <a:solidFill>
                  <a:srgbClr val="000000"/>
                </a:solidFill>
                <a:ea typeface="Times New Roman" panose="02020603050405020304" pitchFamily="18" charset="0"/>
              </a:rPr>
              <a:t>. </a:t>
            </a:r>
            <a:r>
              <a:rPr lang="en-US" sz="1600" u="sng" dirty="0">
                <a:solidFill>
                  <a:srgbClr val="000000"/>
                </a:solidFill>
                <a:ea typeface="Times New Roman" panose="02020603050405020304" pitchFamily="18" charset="0"/>
                <a:hlinkClick r:id="rId12"/>
              </a:rPr>
              <a:t>PL248.G857I88 1990</a:t>
            </a:r>
            <a:r>
              <a:rPr lang="en-US" sz="1600" dirty="0">
                <a:solidFill>
                  <a:srgbClr val="000000"/>
                </a:solidFill>
                <a:ea typeface="Times New Roman" panose="02020603050405020304" pitchFamily="18" charset="0"/>
              </a:rPr>
              <a:t> </a:t>
            </a:r>
            <a:endParaRPr lang="el-GR" sz="1600" b="1" dirty="0">
              <a:ea typeface="Times New Roman" panose="02020603050405020304" pitchFamily="18" charset="0"/>
            </a:endParaRPr>
          </a:p>
        </p:txBody>
      </p:sp>
    </p:spTree>
    <p:extLst>
      <p:ext uri="{BB962C8B-B14F-4D97-AF65-F5344CB8AC3E}">
        <p14:creationId xmlns:p14="http://schemas.microsoft.com/office/powerpoint/2010/main" val="6141582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09DDA0-C863-EC92-717E-69FF48EF82A4}"/>
              </a:ext>
            </a:extLst>
          </p:cNvPr>
          <p:cNvSpPr txBox="1"/>
          <p:nvPr/>
        </p:nvSpPr>
        <p:spPr>
          <a:xfrm>
            <a:off x="304800" y="537959"/>
            <a:ext cx="11038115" cy="5550237"/>
          </a:xfrm>
          <a:prstGeom prst="rect">
            <a:avLst/>
          </a:prstGeom>
          <a:noFill/>
        </p:spPr>
        <p:txBody>
          <a:bodyPr wrap="square">
            <a:spAutoFit/>
          </a:bodyPr>
          <a:lstStyle/>
          <a:p>
            <a:pPr algn="just">
              <a:buNone/>
            </a:pPr>
            <a:r>
              <a:rPr lang="en-US" sz="1600" b="0" dirty="0" err="1">
                <a:solidFill>
                  <a:srgbClr val="000000"/>
                </a:solidFill>
                <a:effectLst/>
                <a:ea typeface="Times New Roman" panose="02020603050405020304" pitchFamily="18" charset="0"/>
              </a:rPr>
              <a:t>Güntekin</a:t>
            </a:r>
            <a:r>
              <a:rPr lang="tr-TR" sz="1600" b="0" dirty="0">
                <a:solidFill>
                  <a:srgbClr val="000000"/>
                </a:solidFill>
                <a:effectLst/>
                <a:ea typeface="Times New Roman" panose="02020603050405020304" pitchFamily="18" charset="0"/>
              </a:rPr>
              <a:t>,</a:t>
            </a:r>
            <a:r>
              <a:rPr lang="en-US" sz="1600" b="0" dirty="0">
                <a:solidFill>
                  <a:srgbClr val="000000"/>
                </a:solidFill>
                <a:effectLst/>
                <a:ea typeface="Times New Roman" panose="02020603050405020304" pitchFamily="18" charset="0"/>
              </a:rPr>
              <a:t> R</a:t>
            </a:r>
            <a:r>
              <a:rPr lang="tr-TR" sz="1600" b="0" dirty="0">
                <a:solidFill>
                  <a:srgbClr val="000000"/>
                </a:solidFill>
                <a:effectLst/>
                <a:ea typeface="Times New Roman" panose="02020603050405020304" pitchFamily="18" charset="0"/>
              </a:rPr>
              <a:t>.</a:t>
            </a:r>
            <a:r>
              <a:rPr lang="en-US" sz="1600" b="0" dirty="0">
                <a:solidFill>
                  <a:srgbClr val="000000"/>
                </a:solidFill>
                <a:effectLst/>
                <a:ea typeface="Times New Roman" panose="02020603050405020304" pitchFamily="18" charset="0"/>
              </a:rPr>
              <a:t> N</a:t>
            </a:r>
            <a:r>
              <a:rPr lang="tr-TR" sz="1600" b="0" dirty="0">
                <a:solidFill>
                  <a:srgbClr val="000000"/>
                </a:solidFill>
                <a:effectLst/>
                <a:ea typeface="Times New Roman" panose="02020603050405020304" pitchFamily="18" charset="0"/>
              </a:rPr>
              <a:t>.(1991). </a:t>
            </a:r>
            <a:r>
              <a:rPr lang="en-US" sz="1600" b="0" i="1" dirty="0">
                <a:solidFill>
                  <a:srgbClr val="000000"/>
                </a:solidFill>
                <a:effectLst/>
                <a:ea typeface="Times New Roman" panose="02020603050405020304" pitchFamily="18" charset="0"/>
              </a:rPr>
              <a:t>G</a:t>
            </a:r>
            <a:r>
              <a:rPr lang="tr-TR" sz="1600" b="0" i="1" dirty="0">
                <a:solidFill>
                  <a:srgbClr val="000000"/>
                </a:solidFill>
                <a:effectLst/>
                <a:ea typeface="Times New Roman" panose="02020603050405020304" pitchFamily="18" charset="0"/>
              </a:rPr>
              <a:t>ö</a:t>
            </a:r>
            <a:r>
              <a:rPr lang="en-US" sz="1600" b="0" i="1" dirty="0" err="1">
                <a:solidFill>
                  <a:srgbClr val="000000"/>
                </a:solidFill>
                <a:effectLst/>
                <a:ea typeface="Times New Roman" panose="02020603050405020304" pitchFamily="18" charset="0"/>
              </a:rPr>
              <a:t>ky</a:t>
            </a:r>
            <a:r>
              <a:rPr lang="tr-TR" sz="1600" b="0" i="1" dirty="0">
                <a:solidFill>
                  <a:srgbClr val="000000"/>
                </a:solidFill>
                <a:effectLst/>
                <a:ea typeface="Times New Roman" panose="02020603050405020304" pitchFamily="18" charset="0"/>
              </a:rPr>
              <a:t>ü</a:t>
            </a:r>
            <a:r>
              <a:rPr lang="en-US" sz="1600" b="0" i="1" dirty="0">
                <a:solidFill>
                  <a:srgbClr val="000000"/>
                </a:solidFill>
                <a:effectLst/>
                <a:ea typeface="Times New Roman" panose="02020603050405020304" pitchFamily="18" charset="0"/>
              </a:rPr>
              <a:t>z</a:t>
            </a:r>
            <a:r>
              <a:rPr lang="tr-TR" sz="1600" b="0" i="1" dirty="0">
                <a:solidFill>
                  <a:srgbClr val="000000"/>
                </a:solidFill>
                <a:effectLst/>
                <a:ea typeface="Times New Roman" panose="02020603050405020304" pitchFamily="18" charset="0"/>
              </a:rPr>
              <a:t>ü</a:t>
            </a:r>
            <a:r>
              <a:rPr lang="tr-TR" sz="1600" b="0" dirty="0">
                <a:solidFill>
                  <a:srgbClr val="000000"/>
                </a:solidFill>
                <a:effectLst/>
                <a:ea typeface="Times New Roman" panose="02020603050405020304" pitchFamily="18" charset="0"/>
              </a:rPr>
              <a:t>.</a:t>
            </a:r>
            <a:r>
              <a:rPr lang="en-US" sz="1600" b="0" dirty="0">
                <a:solidFill>
                  <a:srgbClr val="000000"/>
                </a:solidFill>
                <a:effectLst/>
                <a:ea typeface="Times New Roman" panose="02020603050405020304" pitchFamily="18" charset="0"/>
              </a:rPr>
              <a:t> </a:t>
            </a:r>
            <a:r>
              <a:rPr lang="en-US" sz="1600" b="0" dirty="0" err="1">
                <a:solidFill>
                  <a:srgbClr val="000000"/>
                </a:solidFill>
                <a:effectLst/>
                <a:ea typeface="Times New Roman" panose="02020603050405020304" pitchFamily="18" charset="0"/>
              </a:rPr>
              <a:t>İstanbul</a:t>
            </a:r>
            <a:r>
              <a:rPr lang="en-US" sz="1600" b="0" dirty="0">
                <a:solidFill>
                  <a:srgbClr val="000000"/>
                </a:solidFill>
                <a:effectLst/>
                <a:ea typeface="Times New Roman" panose="02020603050405020304" pitchFamily="18" charset="0"/>
              </a:rPr>
              <a:t> : </a:t>
            </a:r>
            <a:r>
              <a:rPr lang="en-US" sz="1600" b="0" dirty="0" err="1">
                <a:solidFill>
                  <a:srgbClr val="000000"/>
                </a:solidFill>
                <a:effectLst/>
                <a:ea typeface="Times New Roman" panose="02020603050405020304" pitchFamily="18" charset="0"/>
              </a:rPr>
              <a:t>İnkilap</a:t>
            </a:r>
            <a:r>
              <a:rPr lang="tr-TR" sz="1600" b="0" dirty="0">
                <a:solidFill>
                  <a:srgbClr val="000000"/>
                </a:solidFill>
                <a:effectLst/>
                <a:ea typeface="Times New Roman" panose="02020603050405020304" pitchFamily="18" charset="0"/>
              </a:rPr>
              <a:t> kıtabevi. </a:t>
            </a:r>
            <a:r>
              <a:rPr lang="en-US" sz="1600" b="0" u="sng" dirty="0">
                <a:solidFill>
                  <a:srgbClr val="000000"/>
                </a:solidFill>
                <a:effectLst/>
                <a:ea typeface="Times New Roman" panose="02020603050405020304" pitchFamily="18" charset="0"/>
                <a:hlinkClick r:id="rId2"/>
              </a:rPr>
              <a:t>PL248.G8G6 1991</a:t>
            </a:r>
            <a:r>
              <a:rPr lang="en-US" sz="1600" b="0" dirty="0">
                <a:solidFill>
                  <a:srgbClr val="000000"/>
                </a:solidFill>
                <a:effectLst/>
                <a:ea typeface="Times New Roman" panose="02020603050405020304" pitchFamily="18" charset="0"/>
              </a:rPr>
              <a:t>   </a:t>
            </a:r>
            <a:endParaRPr lang="el-GR" sz="1600" b="1" dirty="0">
              <a:effectLst/>
              <a:ea typeface="Times New Roman" panose="02020603050405020304" pitchFamily="18" charset="0"/>
            </a:endParaRPr>
          </a:p>
          <a:p>
            <a:pPr algn="just" fontAlgn="base">
              <a:spcAft>
                <a:spcPts val="800"/>
              </a:spcAft>
              <a:buNone/>
            </a:pPr>
            <a:r>
              <a:rPr lang="tr-TR" sz="1600" i="1" dirty="0">
                <a:solidFill>
                  <a:srgbClr val="000000"/>
                </a:solidFill>
                <a:effectLst/>
                <a:ea typeface="Calibri" panose="020F0502020204030204" pitchFamily="34" charset="0"/>
                <a:cs typeface="Times New Roman" panose="02020603050405020304" pitchFamily="18" charset="0"/>
              </a:rPr>
              <a:t>Gürsel, N.(1983). Kadınlar Kitabı. </a:t>
            </a:r>
            <a:r>
              <a:rPr lang="en-US" sz="1600" dirty="0">
                <a:solidFill>
                  <a:srgbClr val="000000"/>
                </a:solidFill>
                <a:effectLst/>
                <a:ea typeface="Times New Roman" panose="02020603050405020304" pitchFamily="18" charset="0"/>
                <a:cs typeface="Times New Roman" panose="02020603050405020304" pitchFamily="18" charset="0"/>
              </a:rPr>
              <a:t>İstanbul: Cem</a:t>
            </a:r>
            <a:r>
              <a:rPr lang="tr-TR" sz="1600" dirty="0">
                <a:solidFill>
                  <a:srgbClr val="000000"/>
                </a:solidFill>
                <a:effectLst/>
                <a:ea typeface="Times New Roman" panose="02020603050405020304" pitchFamily="18"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algn="just" fontAlgn="base">
              <a:spcAft>
                <a:spcPts val="800"/>
              </a:spcAft>
              <a:buNone/>
            </a:pPr>
            <a:r>
              <a:rPr lang="tr-TR" sz="1600" i="1" dirty="0">
                <a:solidFill>
                  <a:srgbClr val="000000"/>
                </a:solidFill>
                <a:effectLst/>
                <a:ea typeface="Calibri" panose="020F0502020204030204" pitchFamily="34" charset="0"/>
                <a:cs typeface="Times New Roman" panose="02020603050405020304" pitchFamily="18" charset="0"/>
              </a:rPr>
              <a:t>Gürsel, N.(1</a:t>
            </a:r>
            <a:r>
              <a:rPr lang="el-GR" sz="1600" i="1" dirty="0">
                <a:solidFill>
                  <a:srgbClr val="000000"/>
                </a:solidFill>
                <a:effectLst/>
                <a:ea typeface="Calibri" panose="020F0502020204030204" pitchFamily="34" charset="0"/>
                <a:cs typeface="Times New Roman" panose="02020603050405020304" pitchFamily="18" charset="0"/>
              </a:rPr>
              <a:t>986</a:t>
            </a:r>
            <a:r>
              <a:rPr lang="tr-TR" sz="1600" i="1" dirty="0">
                <a:solidFill>
                  <a:srgbClr val="000000"/>
                </a:solidFill>
                <a:effectLst/>
                <a:ea typeface="Calibri" panose="020F0502020204030204" pitchFamily="34" charset="0"/>
                <a:cs typeface="Times New Roman" panose="02020603050405020304" pitchFamily="18" charset="0"/>
              </a:rPr>
              <a:t>). </a:t>
            </a:r>
            <a:r>
              <a:rPr lang="el-GR" sz="1600" i="1" dirty="0">
                <a:solidFill>
                  <a:srgbClr val="000000"/>
                </a:solidFill>
                <a:effectLst/>
                <a:ea typeface="Times New Roman" panose="02020603050405020304" pitchFamily="18" charset="0"/>
                <a:cs typeface="Times New Roman" panose="02020603050405020304" pitchFamily="18" charset="0"/>
              </a:rPr>
              <a:t>Η</a:t>
            </a:r>
            <a:r>
              <a:rPr lang="en-US" sz="1600" i="1" dirty="0">
                <a:solidFill>
                  <a:srgbClr val="000000"/>
                </a:solidFill>
                <a:effectLst/>
                <a:ea typeface="Times New Roman" panose="02020603050405020304" pitchFamily="18" charset="0"/>
                <a:cs typeface="Times New Roman" panose="02020603050405020304" pitchFamily="18" charset="0"/>
              </a:rPr>
              <a:t> </a:t>
            </a:r>
            <a:r>
              <a:rPr lang="el-GR" sz="1600" i="1" dirty="0">
                <a:solidFill>
                  <a:srgbClr val="000000"/>
                </a:solidFill>
                <a:effectLst/>
                <a:ea typeface="Times New Roman" panose="02020603050405020304" pitchFamily="18" charset="0"/>
                <a:cs typeface="Times New Roman" panose="02020603050405020304" pitchFamily="18" charset="0"/>
              </a:rPr>
              <a:t>πρώτη</a:t>
            </a:r>
            <a:r>
              <a:rPr lang="en-US" sz="1600" i="1" dirty="0">
                <a:solidFill>
                  <a:srgbClr val="000000"/>
                </a:solidFill>
                <a:effectLst/>
                <a:ea typeface="Times New Roman" panose="02020603050405020304" pitchFamily="18" charset="0"/>
                <a:cs typeface="Times New Roman" panose="02020603050405020304" pitchFamily="18" charset="0"/>
              </a:rPr>
              <a:t> </a:t>
            </a:r>
            <a:r>
              <a:rPr lang="el-GR" sz="1600" i="1" dirty="0">
                <a:solidFill>
                  <a:srgbClr val="000000"/>
                </a:solidFill>
                <a:effectLst/>
                <a:ea typeface="Times New Roman" panose="02020603050405020304" pitchFamily="18" charset="0"/>
                <a:cs typeface="Times New Roman" panose="02020603050405020304" pitchFamily="18" charset="0"/>
              </a:rPr>
              <a:t>γυναίκα</a:t>
            </a:r>
            <a:r>
              <a:rPr lang="el-GR" sz="1600" dirty="0">
                <a:solidFill>
                  <a:srgbClr val="000000"/>
                </a:solidFill>
                <a:effectLst/>
                <a:ea typeface="Times New Roman" panose="02020603050405020304" pitchFamily="18" charset="0"/>
                <a:cs typeface="Times New Roman" panose="02020603050405020304" pitchFamily="18" charset="0"/>
              </a:rPr>
              <a:t>.(μετάφραση Γιώργος </a:t>
            </a:r>
            <a:r>
              <a:rPr lang="el-GR" sz="1600" dirty="0" err="1">
                <a:solidFill>
                  <a:srgbClr val="000000"/>
                </a:solidFill>
                <a:effectLst/>
                <a:ea typeface="Times New Roman" panose="02020603050405020304" pitchFamily="18" charset="0"/>
                <a:cs typeface="Times New Roman" panose="02020603050405020304" pitchFamily="18" charset="0"/>
              </a:rPr>
              <a:t>Βίλλιος</a:t>
            </a:r>
            <a:r>
              <a:rPr lang="el-GR" sz="1600" dirty="0">
                <a:solidFill>
                  <a:srgbClr val="000000"/>
                </a:solidFill>
                <a:effectLst/>
                <a:ea typeface="Times New Roman" panose="02020603050405020304" pitchFamily="18" charset="0"/>
                <a:cs typeface="Times New Roman" panose="02020603050405020304" pitchFamily="18" charset="0"/>
              </a:rPr>
              <a:t>). </a:t>
            </a:r>
            <a:r>
              <a:rPr lang="en-US" sz="1600" dirty="0" err="1">
                <a:solidFill>
                  <a:srgbClr val="000000"/>
                </a:solidFill>
                <a:effectLst/>
                <a:ea typeface="Times New Roman" panose="02020603050405020304" pitchFamily="18" charset="0"/>
                <a:cs typeface="Times New Roman" panose="02020603050405020304" pitchFamily="18" charset="0"/>
              </a:rPr>
              <a:t>Αθήν</a:t>
            </a:r>
            <a:r>
              <a:rPr lang="en-US" sz="1600" dirty="0">
                <a:solidFill>
                  <a:srgbClr val="000000"/>
                </a:solidFill>
                <a:effectLst/>
                <a:ea typeface="Times New Roman" panose="02020603050405020304" pitchFamily="18" charset="0"/>
                <a:cs typeface="Times New Roman" panose="02020603050405020304" pitchFamily="18" charset="0"/>
              </a:rPr>
              <a:t>α: Εξάντας.</a:t>
            </a:r>
            <a:endParaRPr lang="el-GR" sz="1600" dirty="0">
              <a:effectLst/>
              <a:ea typeface="Calibri" panose="020F0502020204030204" pitchFamily="34" charset="0"/>
              <a:cs typeface="Times New Roman" panose="02020603050405020304" pitchFamily="18" charset="0"/>
            </a:endParaRPr>
          </a:p>
          <a:p>
            <a:pPr algn="just">
              <a:spcAft>
                <a:spcPts val="800"/>
              </a:spcAft>
              <a:buNone/>
            </a:pPr>
            <a:r>
              <a:rPr lang="en-US" sz="1600" dirty="0">
                <a:solidFill>
                  <a:srgbClr val="000000"/>
                </a:solidFill>
                <a:effectLst/>
                <a:ea typeface="Calibri" panose="020F0502020204030204" pitchFamily="34" charset="0"/>
                <a:cs typeface="Times New Roman" panose="02020603050405020304" pitchFamily="18" charset="0"/>
              </a:rPr>
              <a:t>G</a:t>
            </a:r>
            <a:r>
              <a:rPr lang="tr-TR" sz="1600" dirty="0">
                <a:solidFill>
                  <a:srgbClr val="000000"/>
                </a:solidFill>
                <a:effectLst/>
                <a:ea typeface="Calibri" panose="020F0502020204030204" pitchFamily="34" charset="0"/>
                <a:cs typeface="Times New Roman" panose="02020603050405020304" pitchFamily="18" charset="0"/>
              </a:rPr>
              <a:t>ü</a:t>
            </a:r>
            <a:r>
              <a:rPr lang="en-US" sz="1600" dirty="0" err="1">
                <a:solidFill>
                  <a:srgbClr val="000000"/>
                </a:solidFill>
                <a:effectLst/>
                <a:ea typeface="Calibri" panose="020F0502020204030204" pitchFamily="34" charset="0"/>
                <a:cs typeface="Times New Roman" panose="02020603050405020304" pitchFamily="18" charset="0"/>
              </a:rPr>
              <a:t>rsel</a:t>
            </a:r>
            <a:r>
              <a:rPr lang="el-GR" sz="1600" dirty="0">
                <a:solidFill>
                  <a:srgbClr val="000000"/>
                </a:solidFill>
                <a:effectLst/>
                <a:ea typeface="Calibri" panose="020F0502020204030204" pitchFamily="34" charset="0"/>
                <a:cs typeface="Times New Roman" panose="02020603050405020304" pitchFamily="18" charset="0"/>
              </a:rPr>
              <a:t>, </a:t>
            </a:r>
            <a:r>
              <a:rPr lang="en-US" sz="1600" dirty="0">
                <a:solidFill>
                  <a:srgbClr val="000000"/>
                </a:solidFill>
                <a:effectLst/>
                <a:ea typeface="Calibri" panose="020F0502020204030204" pitchFamily="34" charset="0"/>
                <a:cs typeface="Times New Roman" panose="02020603050405020304" pitchFamily="18" charset="0"/>
              </a:rPr>
              <a:t>N</a:t>
            </a:r>
            <a:r>
              <a:rPr lang="tr-TR" sz="1600" dirty="0">
                <a:solidFill>
                  <a:srgbClr val="000000"/>
                </a:solidFill>
                <a:effectLst/>
                <a:ea typeface="Calibri" panose="020F0502020204030204" pitchFamily="34" charset="0"/>
                <a:cs typeface="Times New Roman" panose="02020603050405020304" pitchFamily="18" charset="0"/>
              </a:rPr>
              <a:t>.(1990). </a:t>
            </a:r>
            <a:r>
              <a:rPr lang="el-GR" sz="1600" b="0" i="1" dirty="0">
                <a:solidFill>
                  <a:srgbClr val="000000"/>
                </a:solidFill>
                <a:effectLst/>
                <a:ea typeface="Calibri" panose="020F0502020204030204" pitchFamily="34" charset="0"/>
                <a:cs typeface="Times New Roman" panose="02020603050405020304" pitchFamily="18" charset="0"/>
              </a:rPr>
              <a:t>Αγαπημένη μου </a:t>
            </a:r>
            <a:r>
              <a:rPr lang="el-GR" sz="1600" b="0" i="1" dirty="0" err="1">
                <a:solidFill>
                  <a:srgbClr val="000000"/>
                </a:solidFill>
                <a:effectLst/>
                <a:ea typeface="Calibri" panose="020F0502020204030204" pitchFamily="34" charset="0"/>
                <a:cs typeface="Times New Roman" panose="02020603050405020304" pitchFamily="18" charset="0"/>
              </a:rPr>
              <a:t>Ισταμπούλ</a:t>
            </a:r>
            <a:r>
              <a:rPr lang="tr-TR" sz="1600" b="0" i="1" dirty="0">
                <a:solidFill>
                  <a:srgbClr val="000000"/>
                </a:solidFill>
                <a:effectLst/>
                <a:ea typeface="Calibri" panose="020F0502020204030204" pitchFamily="34" charset="0"/>
                <a:cs typeface="Times New Roman" panose="02020603050405020304" pitchFamily="18" charset="0"/>
              </a:rPr>
              <a:t>,</a:t>
            </a:r>
            <a:r>
              <a:rPr lang="tr-TR" sz="1600" b="0" dirty="0">
                <a:solidFill>
                  <a:srgbClr val="000000"/>
                </a:solidFill>
                <a:effectLst/>
                <a:ea typeface="Calibri" panose="020F0502020204030204" pitchFamily="34" charset="0"/>
                <a:cs typeface="Times New Roman" panose="02020603050405020304" pitchFamily="18" charset="0"/>
              </a:rPr>
              <a:t>(</a:t>
            </a:r>
            <a:r>
              <a:rPr lang="el-GR" sz="1600" b="0" dirty="0">
                <a:solidFill>
                  <a:srgbClr val="000000"/>
                </a:solidFill>
                <a:effectLst/>
                <a:ea typeface="Calibri" panose="020F0502020204030204" pitchFamily="34" charset="0"/>
                <a:cs typeface="Times New Roman" panose="02020603050405020304" pitchFamily="18" charset="0"/>
              </a:rPr>
              <a:t>μετάφραση Ανθή Καρρά</a:t>
            </a:r>
            <a:r>
              <a:rPr lang="tr-TR" sz="1600" b="0" dirty="0">
                <a:solidFill>
                  <a:srgbClr val="000000"/>
                </a:solidFill>
                <a:effectLst/>
                <a:ea typeface="Calibri" panose="020F0502020204030204" pitchFamily="34" charset="0"/>
                <a:cs typeface="Times New Roman" panose="02020603050405020304" pitchFamily="18" charset="0"/>
              </a:rPr>
              <a:t>). </a:t>
            </a:r>
            <a:r>
              <a:rPr lang="el-GR" sz="1600" dirty="0">
                <a:solidFill>
                  <a:srgbClr val="000000"/>
                </a:solidFill>
                <a:effectLst/>
                <a:ea typeface="Calibri" panose="020F0502020204030204" pitchFamily="34" charset="0"/>
                <a:cs typeface="Times New Roman" panose="02020603050405020304" pitchFamily="18" charset="0"/>
              </a:rPr>
              <a:t>Αθήνα</a:t>
            </a:r>
            <a:r>
              <a:rPr lang="tr-TR" sz="1600" dirty="0">
                <a:solidFill>
                  <a:srgbClr val="000000"/>
                </a:solidFill>
                <a:effectLst/>
                <a:ea typeface="Calibri" panose="020F0502020204030204" pitchFamily="34" charset="0"/>
                <a:cs typeface="Times New Roman" panose="02020603050405020304" pitchFamily="18" charset="0"/>
              </a:rPr>
              <a:t>: </a:t>
            </a:r>
            <a:r>
              <a:rPr lang="el-GR" sz="1600" dirty="0">
                <a:solidFill>
                  <a:srgbClr val="000000"/>
                </a:solidFill>
                <a:effectLst/>
                <a:ea typeface="Calibri" panose="020F0502020204030204" pitchFamily="34" charset="0"/>
                <a:cs typeface="Times New Roman" panose="02020603050405020304" pitchFamily="18" charset="0"/>
              </a:rPr>
              <a:t>Εξάντας</a:t>
            </a:r>
            <a:r>
              <a:rPr lang="tr-TR" sz="1600" dirty="0">
                <a:solidFill>
                  <a:srgbClr val="000000"/>
                </a:solidFill>
                <a:effectLst/>
                <a:ea typeface="Calibri" panose="020F0502020204030204" pitchFamily="34" charset="0"/>
                <a:cs typeface="Times New Roman" panose="02020603050405020304" pitchFamily="18" charset="0"/>
              </a:rPr>
              <a:t>. </a:t>
            </a:r>
            <a:r>
              <a:rPr lang="tr-TR" sz="1600" u="sng" dirty="0">
                <a:solidFill>
                  <a:srgbClr val="000000"/>
                </a:solidFill>
                <a:effectLst/>
                <a:ea typeface="Calibri" panose="020F0502020204030204" pitchFamily="34" charset="0"/>
                <a:cs typeface="Times New Roman" panose="02020603050405020304" pitchFamily="18" charset="0"/>
                <a:hlinkClick r:id="rId3"/>
              </a:rPr>
              <a:t>PL248.G87S4815 1990</a:t>
            </a:r>
            <a:r>
              <a:rPr lang="tr-TR"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a:buNone/>
            </a:pPr>
            <a:r>
              <a:rPr lang="tr-TR" sz="1600" b="0" dirty="0">
                <a:solidFill>
                  <a:srgbClr val="000000"/>
                </a:solidFill>
                <a:effectLst/>
                <a:ea typeface="Times New Roman" panose="02020603050405020304" pitchFamily="18" charset="0"/>
              </a:rPr>
              <a:t>Gürsel, N.(1998). </a:t>
            </a:r>
            <a:r>
              <a:rPr lang="tr-TR" sz="1600" b="0" i="1" dirty="0">
                <a:solidFill>
                  <a:srgbClr val="000000"/>
                </a:solidFill>
                <a:effectLst/>
                <a:ea typeface="Times New Roman" panose="02020603050405020304" pitchFamily="18" charset="0"/>
              </a:rPr>
              <a:t>Boğazkesen Fâtih'in romanı</a:t>
            </a:r>
            <a:r>
              <a:rPr lang="tr-TR" sz="1600" b="0" dirty="0">
                <a:solidFill>
                  <a:srgbClr val="000000"/>
                </a:solidFill>
                <a:effectLst/>
                <a:ea typeface="Times New Roman" panose="02020603050405020304" pitchFamily="18" charset="0"/>
              </a:rPr>
              <a:t>. İstanbul: Can. </a:t>
            </a:r>
            <a:r>
              <a:rPr lang="en-US" sz="1600" b="0" u="sng" dirty="0">
                <a:solidFill>
                  <a:srgbClr val="000000"/>
                </a:solidFill>
                <a:effectLst/>
                <a:ea typeface="Times New Roman" panose="02020603050405020304" pitchFamily="18" charset="0"/>
                <a:hlinkClick r:id="rId4"/>
              </a:rPr>
              <a:t>PL248.G87B64 1998</a:t>
            </a:r>
            <a:r>
              <a:rPr lang="en-US" sz="1600" b="0" dirty="0">
                <a:solidFill>
                  <a:srgbClr val="000000"/>
                </a:solidFill>
                <a:effectLst/>
                <a:ea typeface="Times New Roman" panose="02020603050405020304" pitchFamily="18" charset="0"/>
              </a:rPr>
              <a:t>  </a:t>
            </a:r>
            <a:endParaRPr lang="el-GR" sz="1600" b="1" dirty="0">
              <a:effectLst/>
              <a:ea typeface="Times New Roman" panose="02020603050405020304" pitchFamily="18" charset="0"/>
            </a:endParaRPr>
          </a:p>
          <a:p>
            <a:pPr algn="just">
              <a:buNone/>
            </a:pPr>
            <a:r>
              <a:rPr lang="en-US" sz="1600" b="0" dirty="0">
                <a:solidFill>
                  <a:srgbClr val="000000"/>
                </a:solidFill>
                <a:effectLst/>
                <a:ea typeface="Times New Roman" panose="02020603050405020304" pitchFamily="18" charset="0"/>
              </a:rPr>
              <a:t>G</a:t>
            </a:r>
            <a:r>
              <a:rPr lang="tr-TR" sz="1600" b="0" dirty="0">
                <a:solidFill>
                  <a:srgbClr val="000000"/>
                </a:solidFill>
                <a:effectLst/>
                <a:ea typeface="Times New Roman" panose="02020603050405020304" pitchFamily="18" charset="0"/>
              </a:rPr>
              <a:t>ü</a:t>
            </a:r>
            <a:r>
              <a:rPr lang="en-US" sz="1600" b="0" dirty="0" err="1">
                <a:solidFill>
                  <a:srgbClr val="000000"/>
                </a:solidFill>
                <a:effectLst/>
                <a:ea typeface="Times New Roman" panose="02020603050405020304" pitchFamily="18" charset="0"/>
              </a:rPr>
              <a:t>rsel</a:t>
            </a:r>
            <a:r>
              <a:rPr lang="en-US" sz="1600" b="0" dirty="0">
                <a:solidFill>
                  <a:srgbClr val="000000"/>
                </a:solidFill>
                <a:effectLst/>
                <a:ea typeface="Times New Roman" panose="02020603050405020304" pitchFamily="18" charset="0"/>
              </a:rPr>
              <a:t>, N</a:t>
            </a:r>
            <a:r>
              <a:rPr lang="tr-TR" sz="1600" b="0" dirty="0">
                <a:solidFill>
                  <a:srgbClr val="000000"/>
                </a:solidFill>
                <a:effectLst/>
                <a:ea typeface="Times New Roman" panose="02020603050405020304" pitchFamily="18" charset="0"/>
              </a:rPr>
              <a:t>.(2000). </a:t>
            </a:r>
            <a:r>
              <a:rPr lang="en-US" sz="1600" b="0" i="1" u="sng" dirty="0" err="1">
                <a:solidFill>
                  <a:srgbClr val="000000"/>
                </a:solidFill>
                <a:effectLst/>
                <a:ea typeface="Times New Roman" panose="02020603050405020304" pitchFamily="18" charset="0"/>
                <a:hlinkClick r:id="rId5"/>
              </a:rPr>
              <a:t>Resimli</a:t>
            </a:r>
            <a:r>
              <a:rPr lang="en-US" sz="1600" b="0" i="1" u="sng" dirty="0">
                <a:solidFill>
                  <a:srgbClr val="000000"/>
                </a:solidFill>
                <a:effectLst/>
                <a:ea typeface="Times New Roman" panose="02020603050405020304" pitchFamily="18" charset="0"/>
                <a:hlinkClick r:id="rId5"/>
              </a:rPr>
              <a:t> D</a:t>
            </a:r>
            <a:r>
              <a:rPr lang="tr-TR" sz="1600" b="0" i="1" u="sng" dirty="0">
                <a:solidFill>
                  <a:srgbClr val="000000"/>
                </a:solidFill>
                <a:effectLst/>
                <a:ea typeface="Times New Roman" panose="02020603050405020304" pitchFamily="18" charset="0"/>
                <a:hlinkClick r:id="rId5"/>
              </a:rPr>
              <a:t>ü</a:t>
            </a:r>
            <a:r>
              <a:rPr lang="en-US" sz="1600" b="0" i="1" u="sng" dirty="0" err="1">
                <a:solidFill>
                  <a:srgbClr val="000000"/>
                </a:solidFill>
                <a:effectLst/>
                <a:ea typeface="Times New Roman" panose="02020603050405020304" pitchFamily="18" charset="0"/>
                <a:hlinkClick r:id="rId5"/>
              </a:rPr>
              <a:t>nya</a:t>
            </a:r>
            <a:r>
              <a:rPr lang="tr-TR" sz="1600" b="0" dirty="0">
                <a:solidFill>
                  <a:srgbClr val="000000"/>
                </a:solidFill>
                <a:effectLst/>
                <a:ea typeface="Times New Roman" panose="02020603050405020304" pitchFamily="18" charset="0"/>
              </a:rPr>
              <a:t>. İ</a:t>
            </a:r>
            <a:r>
              <a:rPr lang="en-US" sz="1600" b="0" dirty="0" err="1">
                <a:solidFill>
                  <a:srgbClr val="000000"/>
                </a:solidFill>
                <a:effectLst/>
                <a:ea typeface="Times New Roman" panose="02020603050405020304" pitchFamily="18" charset="0"/>
              </a:rPr>
              <a:t>stanbul</a:t>
            </a:r>
            <a:r>
              <a:rPr lang="en-US" sz="1600" b="0" dirty="0">
                <a:solidFill>
                  <a:srgbClr val="000000"/>
                </a:solidFill>
                <a:effectLst/>
                <a:ea typeface="Times New Roman" panose="02020603050405020304" pitchFamily="18" charset="0"/>
              </a:rPr>
              <a:t>: Can Yay</a:t>
            </a:r>
            <a:r>
              <a:rPr lang="tr-TR" sz="1600" b="0" dirty="0">
                <a:solidFill>
                  <a:srgbClr val="000000"/>
                </a:solidFill>
                <a:effectLst/>
                <a:ea typeface="Times New Roman" panose="02020603050405020304" pitchFamily="18" charset="0"/>
              </a:rPr>
              <a:t>ı</a:t>
            </a:r>
            <a:r>
              <a:rPr lang="en-US" sz="1600" b="0" dirty="0" err="1">
                <a:solidFill>
                  <a:srgbClr val="000000"/>
                </a:solidFill>
                <a:effectLst/>
                <a:ea typeface="Times New Roman" panose="02020603050405020304" pitchFamily="18" charset="0"/>
              </a:rPr>
              <a:t>nlar</a:t>
            </a:r>
            <a:r>
              <a:rPr lang="tr-TR" sz="1600" b="0" dirty="0">
                <a:solidFill>
                  <a:srgbClr val="000000"/>
                </a:solidFill>
                <a:effectLst/>
                <a:ea typeface="Times New Roman" panose="02020603050405020304" pitchFamily="18" charset="0"/>
              </a:rPr>
              <a:t>ı. </a:t>
            </a:r>
            <a:r>
              <a:rPr lang="en-US" sz="1600" b="0" u="sng" dirty="0">
                <a:solidFill>
                  <a:srgbClr val="000000"/>
                </a:solidFill>
                <a:effectLst/>
                <a:ea typeface="Times New Roman" panose="02020603050405020304" pitchFamily="18" charset="0"/>
                <a:hlinkClick r:id="rId6"/>
              </a:rPr>
              <a:t>PL248.G87R47 2000</a:t>
            </a:r>
            <a:r>
              <a:rPr lang="en-US" sz="1600" b="0" dirty="0">
                <a:solidFill>
                  <a:srgbClr val="000000"/>
                </a:solidFill>
                <a:effectLst/>
                <a:ea typeface="Times New Roman" panose="02020603050405020304" pitchFamily="18" charset="0"/>
              </a:rPr>
              <a:t>  </a:t>
            </a:r>
            <a:endParaRPr lang="el-GR" sz="1600" b="1" dirty="0">
              <a:effectLst/>
              <a:ea typeface="Times New Roman" panose="02020603050405020304" pitchFamily="18" charset="0"/>
            </a:endParaRPr>
          </a:p>
          <a:p>
            <a:pPr algn="just">
              <a:spcAft>
                <a:spcPts val="800"/>
              </a:spcAft>
              <a:buNone/>
            </a:pPr>
            <a:r>
              <a:rPr lang="en-US" sz="1600" dirty="0">
                <a:solidFill>
                  <a:srgbClr val="000000"/>
                </a:solidFill>
                <a:effectLst/>
                <a:ea typeface="Calibri" panose="020F0502020204030204" pitchFamily="34" charset="0"/>
                <a:cs typeface="Times New Roman" panose="02020603050405020304" pitchFamily="18" charset="0"/>
              </a:rPr>
              <a:t>G</a:t>
            </a:r>
            <a:r>
              <a:rPr lang="tr-TR" sz="1600" dirty="0">
                <a:solidFill>
                  <a:srgbClr val="000000"/>
                </a:solidFill>
                <a:effectLst/>
                <a:ea typeface="Calibri" panose="020F0502020204030204" pitchFamily="34" charset="0"/>
                <a:cs typeface="Times New Roman" panose="02020603050405020304" pitchFamily="18" charset="0"/>
              </a:rPr>
              <a:t>ü</a:t>
            </a:r>
            <a:r>
              <a:rPr lang="en-US" sz="1600" dirty="0" err="1">
                <a:solidFill>
                  <a:srgbClr val="000000"/>
                </a:solidFill>
                <a:effectLst/>
                <a:ea typeface="Calibri" panose="020F0502020204030204" pitchFamily="34" charset="0"/>
                <a:cs typeface="Times New Roman" panose="02020603050405020304" pitchFamily="18" charset="0"/>
              </a:rPr>
              <a:t>rsel</a:t>
            </a:r>
            <a:r>
              <a:rPr lang="el-GR" sz="1600" dirty="0">
                <a:solidFill>
                  <a:srgbClr val="000000"/>
                </a:solidFill>
                <a:effectLst/>
                <a:ea typeface="Calibri" panose="020F0502020204030204" pitchFamily="34" charset="0"/>
                <a:cs typeface="Times New Roman" panose="02020603050405020304" pitchFamily="18" charset="0"/>
              </a:rPr>
              <a:t>, </a:t>
            </a:r>
            <a:r>
              <a:rPr lang="en-US" sz="1600" dirty="0">
                <a:solidFill>
                  <a:srgbClr val="000000"/>
                </a:solidFill>
                <a:effectLst/>
                <a:ea typeface="Calibri" panose="020F0502020204030204" pitchFamily="34" charset="0"/>
                <a:cs typeface="Times New Roman" panose="02020603050405020304" pitchFamily="18" charset="0"/>
              </a:rPr>
              <a:t>N</a:t>
            </a:r>
            <a:r>
              <a:rPr lang="tr-TR" sz="1600" dirty="0">
                <a:solidFill>
                  <a:srgbClr val="000000"/>
                </a:solidFill>
                <a:effectLst/>
                <a:ea typeface="Calibri" panose="020F0502020204030204" pitchFamily="34" charset="0"/>
                <a:cs typeface="Times New Roman" panose="02020603050405020304" pitchFamily="18" charset="0"/>
              </a:rPr>
              <a:t>.(2002).</a:t>
            </a:r>
            <a:r>
              <a:rPr lang="tr-TR" sz="1600" b="0" dirty="0">
                <a:solidFill>
                  <a:srgbClr val="000000"/>
                </a:solidFill>
                <a:effectLst/>
                <a:ea typeface="Calibri" panose="020F0502020204030204" pitchFamily="34" charset="0"/>
                <a:cs typeface="Times New Roman" panose="02020603050405020304" pitchFamily="18" charset="0"/>
              </a:rPr>
              <a:t> </a:t>
            </a:r>
            <a:r>
              <a:rPr lang="el-GR" sz="1600" b="0" i="1" dirty="0">
                <a:solidFill>
                  <a:srgbClr val="000000"/>
                </a:solidFill>
                <a:effectLst/>
                <a:ea typeface="Calibri" panose="020F0502020204030204" pitchFamily="34" charset="0"/>
                <a:cs typeface="Times New Roman" panose="02020603050405020304" pitchFamily="18" charset="0"/>
              </a:rPr>
              <a:t>Εικονογραφημένος κόσμος: μυθιστόρημα</a:t>
            </a:r>
            <a:r>
              <a:rPr lang="el-GR" sz="1600" b="0" dirty="0">
                <a:solidFill>
                  <a:srgbClr val="000000"/>
                </a:solidFill>
                <a:effectLst/>
                <a:ea typeface="Calibri" panose="020F0502020204030204" pitchFamily="34" charset="0"/>
                <a:cs typeface="Times New Roman" panose="02020603050405020304" pitchFamily="18" charset="0"/>
              </a:rPr>
              <a:t>, (μετάφραση </a:t>
            </a:r>
            <a:r>
              <a:rPr lang="el-GR" sz="1600" b="0" dirty="0" err="1">
                <a:solidFill>
                  <a:srgbClr val="000000"/>
                </a:solidFill>
                <a:effectLst/>
                <a:ea typeface="Calibri" panose="020F0502020204030204" pitchFamily="34" charset="0"/>
                <a:cs typeface="Times New Roman" panose="02020603050405020304" pitchFamily="18" charset="0"/>
              </a:rPr>
              <a:t>Φραγκώ</a:t>
            </a:r>
            <a:r>
              <a:rPr lang="el-GR" sz="1600" b="0" dirty="0">
                <a:solidFill>
                  <a:srgbClr val="000000"/>
                </a:solidFill>
                <a:effectLst/>
                <a:ea typeface="Calibri" panose="020F0502020204030204" pitchFamily="34" charset="0"/>
                <a:cs typeface="Times New Roman" panose="02020603050405020304" pitchFamily="18" charset="0"/>
              </a:rPr>
              <a:t> </a:t>
            </a:r>
            <a:r>
              <a:rPr lang="el-GR" sz="1600" b="0" dirty="0" err="1">
                <a:solidFill>
                  <a:srgbClr val="000000"/>
                </a:solidFill>
                <a:effectLst/>
                <a:ea typeface="Calibri" panose="020F0502020204030204" pitchFamily="34" charset="0"/>
                <a:cs typeface="Times New Roman" panose="02020603050405020304" pitchFamily="18" charset="0"/>
              </a:rPr>
              <a:t>Καράογλαν</a:t>
            </a:r>
            <a:r>
              <a:rPr lang="el-GR" sz="1600" b="0" dirty="0">
                <a:solidFill>
                  <a:srgbClr val="000000"/>
                </a:solidFill>
                <a:effectLst/>
                <a:ea typeface="Calibri" panose="020F0502020204030204" pitchFamily="34" charset="0"/>
                <a:cs typeface="Times New Roman" panose="02020603050405020304" pitchFamily="18" charset="0"/>
              </a:rPr>
              <a:t>).</a:t>
            </a:r>
            <a:r>
              <a:rPr lang="el-GR" sz="1600" dirty="0">
                <a:solidFill>
                  <a:srgbClr val="000000"/>
                </a:solidFill>
                <a:effectLst/>
                <a:ea typeface="Calibri" panose="020F0502020204030204" pitchFamily="34" charset="0"/>
                <a:cs typeface="Times New Roman" panose="02020603050405020304" pitchFamily="18" charset="0"/>
              </a:rPr>
              <a:t> Αθήνα: Ελληνικά Γράμματα. </a:t>
            </a:r>
            <a:r>
              <a:rPr lang="en-US" sz="1600" u="sng" dirty="0">
                <a:solidFill>
                  <a:srgbClr val="000000"/>
                </a:solidFill>
                <a:effectLst/>
                <a:ea typeface="Calibri" panose="020F0502020204030204" pitchFamily="34" charset="0"/>
                <a:cs typeface="Times New Roman" panose="02020603050405020304" pitchFamily="18" charset="0"/>
                <a:hlinkClick r:id="rId7"/>
              </a:rPr>
              <a:t>PL</a:t>
            </a:r>
            <a:r>
              <a:rPr lang="el-GR" sz="1600" u="sng" dirty="0">
                <a:solidFill>
                  <a:srgbClr val="000000"/>
                </a:solidFill>
                <a:effectLst/>
                <a:ea typeface="Calibri" panose="020F0502020204030204" pitchFamily="34" charset="0"/>
                <a:cs typeface="Times New Roman" panose="02020603050405020304" pitchFamily="18" charset="0"/>
                <a:hlinkClick r:id="rId7"/>
              </a:rPr>
              <a:t>248.</a:t>
            </a:r>
            <a:r>
              <a:rPr lang="en-US" sz="1600" u="sng" dirty="0">
                <a:solidFill>
                  <a:srgbClr val="000000"/>
                </a:solidFill>
                <a:effectLst/>
                <a:ea typeface="Calibri" panose="020F0502020204030204" pitchFamily="34" charset="0"/>
                <a:cs typeface="Times New Roman" panose="02020603050405020304" pitchFamily="18" charset="0"/>
                <a:hlinkClick r:id="rId7"/>
              </a:rPr>
              <a:t>G</a:t>
            </a:r>
            <a:r>
              <a:rPr lang="el-GR" sz="1600" u="sng" dirty="0">
                <a:solidFill>
                  <a:srgbClr val="000000"/>
                </a:solidFill>
                <a:effectLst/>
                <a:ea typeface="Calibri" panose="020F0502020204030204" pitchFamily="34" charset="0"/>
                <a:cs typeface="Times New Roman" panose="02020603050405020304" pitchFamily="18" charset="0"/>
                <a:hlinkClick r:id="rId7"/>
              </a:rPr>
              <a:t>87</a:t>
            </a:r>
            <a:r>
              <a:rPr lang="en-US" sz="1600" u="sng" dirty="0">
                <a:solidFill>
                  <a:srgbClr val="000000"/>
                </a:solidFill>
                <a:effectLst/>
                <a:ea typeface="Calibri" panose="020F0502020204030204" pitchFamily="34" charset="0"/>
                <a:cs typeface="Times New Roman" panose="02020603050405020304" pitchFamily="18" charset="0"/>
                <a:hlinkClick r:id="rId7"/>
              </a:rPr>
              <a:t>R</a:t>
            </a:r>
            <a:r>
              <a:rPr lang="el-GR" sz="1600" u="sng" dirty="0">
                <a:solidFill>
                  <a:srgbClr val="000000"/>
                </a:solidFill>
                <a:effectLst/>
                <a:ea typeface="Calibri" panose="020F0502020204030204" pitchFamily="34" charset="0"/>
                <a:cs typeface="Times New Roman" panose="02020603050405020304" pitchFamily="18" charset="0"/>
                <a:hlinkClick r:id="rId7"/>
              </a:rPr>
              <a:t>48</a:t>
            </a:r>
            <a:r>
              <a:rPr lang="en-US" sz="1600" u="sng" dirty="0">
                <a:solidFill>
                  <a:srgbClr val="000000"/>
                </a:solidFill>
                <a:effectLst/>
                <a:ea typeface="Calibri" panose="020F0502020204030204" pitchFamily="34" charset="0"/>
                <a:cs typeface="Times New Roman" panose="02020603050405020304" pitchFamily="18" charset="0"/>
                <a:hlinkClick r:id="rId7"/>
              </a:rPr>
              <a:t>A</a:t>
            </a:r>
            <a:r>
              <a:rPr lang="el-GR" sz="1600" u="sng" dirty="0">
                <a:solidFill>
                  <a:srgbClr val="000000"/>
                </a:solidFill>
                <a:effectLst/>
                <a:ea typeface="Calibri" panose="020F0502020204030204" pitchFamily="34" charset="0"/>
                <a:cs typeface="Times New Roman" panose="02020603050405020304" pitchFamily="18" charset="0"/>
                <a:hlinkClick r:id="rId7"/>
              </a:rPr>
              <a:t>53</a:t>
            </a:r>
            <a:r>
              <a:rPr lang="en-US" sz="1600" u="sng" dirty="0">
                <a:solidFill>
                  <a:srgbClr val="000000"/>
                </a:solidFill>
                <a:effectLst/>
                <a:ea typeface="Calibri" panose="020F0502020204030204" pitchFamily="34" charset="0"/>
                <a:cs typeface="Times New Roman" panose="02020603050405020304" pitchFamily="18" charset="0"/>
                <a:hlinkClick r:id="rId7"/>
              </a:rPr>
              <a:t>K</a:t>
            </a:r>
            <a:r>
              <a:rPr lang="el-GR" sz="1600" u="sng" dirty="0">
                <a:solidFill>
                  <a:srgbClr val="000000"/>
                </a:solidFill>
                <a:effectLst/>
                <a:ea typeface="Calibri" panose="020F0502020204030204" pitchFamily="34" charset="0"/>
                <a:cs typeface="Times New Roman" panose="02020603050405020304" pitchFamily="18" charset="0"/>
                <a:hlinkClick r:id="rId7"/>
              </a:rPr>
              <a:t>37 2002</a:t>
            </a: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a:spcAft>
                <a:spcPts val="800"/>
              </a:spcAft>
              <a:buNone/>
            </a:pPr>
            <a:r>
              <a:rPr lang="en-US" sz="1600" b="0" dirty="0">
                <a:solidFill>
                  <a:srgbClr val="000000"/>
                </a:solidFill>
                <a:effectLst/>
                <a:ea typeface="Calibri" panose="020F0502020204030204" pitchFamily="34" charset="0"/>
                <a:cs typeface="Times New Roman" panose="02020603050405020304" pitchFamily="18" charset="0"/>
              </a:rPr>
              <a:t>Ka</a:t>
            </a:r>
            <a:r>
              <a:rPr lang="el-GR" sz="1600" b="0" dirty="0">
                <a:solidFill>
                  <a:srgbClr val="000000"/>
                </a:solidFill>
                <a:effectLst/>
                <a:ea typeface="Calibri" panose="020F0502020204030204" pitchFamily="34" charset="0"/>
                <a:cs typeface="Times New Roman" panose="02020603050405020304" pitchFamily="18" charset="0"/>
              </a:rPr>
              <a:t>ç</a:t>
            </a:r>
            <a:r>
              <a:rPr lang="en-US" sz="1600" b="0" dirty="0">
                <a:solidFill>
                  <a:srgbClr val="000000"/>
                </a:solidFill>
                <a:effectLst/>
                <a:ea typeface="Calibri" panose="020F0502020204030204" pitchFamily="34" charset="0"/>
                <a:cs typeface="Times New Roman" panose="02020603050405020304" pitchFamily="18" charset="0"/>
              </a:rPr>
              <a:t>an</a:t>
            </a:r>
            <a:r>
              <a:rPr lang="el-GR" sz="1600" b="0" dirty="0">
                <a:solidFill>
                  <a:srgbClr val="000000"/>
                </a:solidFill>
                <a:effectLst/>
                <a:ea typeface="Calibri" panose="020F0502020204030204" pitchFamily="34" charset="0"/>
                <a:cs typeface="Times New Roman" panose="02020603050405020304" pitchFamily="18" charset="0"/>
              </a:rPr>
              <a:t>, </a:t>
            </a:r>
            <a:r>
              <a:rPr lang="en-US" sz="1600" b="0" dirty="0">
                <a:solidFill>
                  <a:srgbClr val="000000"/>
                </a:solidFill>
                <a:effectLst/>
                <a:ea typeface="Calibri" panose="020F0502020204030204" pitchFamily="34" charset="0"/>
                <a:cs typeface="Times New Roman" panose="02020603050405020304" pitchFamily="18" charset="0"/>
              </a:rPr>
              <a:t>M</a:t>
            </a:r>
            <a:r>
              <a:rPr lang="el-GR" sz="1600" b="0" dirty="0">
                <a:solidFill>
                  <a:srgbClr val="000000"/>
                </a:solidFill>
                <a:effectLst/>
                <a:ea typeface="Calibri" panose="020F0502020204030204" pitchFamily="34" charset="0"/>
                <a:cs typeface="Times New Roman" panose="02020603050405020304" pitchFamily="18" charset="0"/>
              </a:rPr>
              <a:t>. (1991). </a:t>
            </a:r>
            <a:r>
              <a:rPr lang="en-US" sz="1600" b="0" i="1" dirty="0">
                <a:solidFill>
                  <a:srgbClr val="000000"/>
                </a:solidFill>
                <a:effectLst/>
                <a:ea typeface="Calibri" panose="020F0502020204030204" pitchFamily="34" charset="0"/>
                <a:cs typeface="Times New Roman" panose="02020603050405020304" pitchFamily="18" charset="0"/>
              </a:rPr>
              <a:t>A</a:t>
            </a:r>
            <a:r>
              <a:rPr lang="el-GR" sz="1600" b="0" i="1" dirty="0" err="1">
                <a:solidFill>
                  <a:srgbClr val="000000"/>
                </a:solidFill>
                <a:effectLst/>
                <a:ea typeface="Calibri" panose="020F0502020204030204" pitchFamily="34" charset="0"/>
                <a:cs typeface="Times New Roman" panose="02020603050405020304" pitchFamily="18" charset="0"/>
              </a:rPr>
              <a:t>ğı</a:t>
            </a:r>
            <a:r>
              <a:rPr lang="en-US" sz="1600" b="0" i="1" dirty="0">
                <a:solidFill>
                  <a:srgbClr val="000000"/>
                </a:solidFill>
                <a:effectLst/>
                <a:ea typeface="Calibri" panose="020F0502020204030204" pitchFamily="34" charset="0"/>
                <a:cs typeface="Times New Roman" panose="02020603050405020304" pitchFamily="18" charset="0"/>
              </a:rPr>
              <a:t>r roman</a:t>
            </a:r>
            <a:r>
              <a:rPr lang="el-GR" sz="1600" dirty="0">
                <a:solidFill>
                  <a:srgbClr val="000000"/>
                </a:solidFill>
                <a:effectLst/>
                <a:ea typeface="Calibri" panose="020F0502020204030204" pitchFamily="34" charset="0"/>
                <a:cs typeface="Times New Roman" panose="02020603050405020304" pitchFamily="18" charset="0"/>
              </a:rPr>
              <a:t>. </a:t>
            </a:r>
            <a:r>
              <a:rPr lang="en-US" sz="1600" dirty="0">
                <a:solidFill>
                  <a:srgbClr val="000000"/>
                </a:solidFill>
                <a:effectLst/>
                <a:ea typeface="Calibri" panose="020F0502020204030204" pitchFamily="34" charset="0"/>
                <a:cs typeface="Times New Roman" panose="02020603050405020304" pitchFamily="18" charset="0"/>
              </a:rPr>
              <a:t>Istanbul</a:t>
            </a:r>
            <a:r>
              <a:rPr lang="el-GR" sz="1600" dirty="0">
                <a:solidFill>
                  <a:srgbClr val="000000"/>
                </a:solidFill>
                <a:effectLst/>
                <a:ea typeface="Calibri" panose="020F0502020204030204" pitchFamily="34" charset="0"/>
                <a:cs typeface="Times New Roman" panose="02020603050405020304" pitchFamily="18" charset="0"/>
              </a:rPr>
              <a:t> : </a:t>
            </a:r>
            <a:r>
              <a:rPr lang="en-US" sz="1600" dirty="0">
                <a:solidFill>
                  <a:srgbClr val="000000"/>
                </a:solidFill>
                <a:effectLst/>
                <a:ea typeface="Calibri" panose="020F0502020204030204" pitchFamily="34" charset="0"/>
                <a:cs typeface="Times New Roman" panose="02020603050405020304" pitchFamily="18" charset="0"/>
              </a:rPr>
              <a:t>Metis</a:t>
            </a:r>
            <a:r>
              <a:rPr lang="el-GR" sz="1600" dirty="0">
                <a:solidFill>
                  <a:srgbClr val="000000"/>
                </a:solidFill>
                <a:effectLst/>
                <a:ea typeface="Calibri" panose="020F0502020204030204" pitchFamily="34" charset="0"/>
                <a:cs typeface="Times New Roman" panose="02020603050405020304" pitchFamily="18" charset="0"/>
              </a:rPr>
              <a:t>. </a:t>
            </a:r>
            <a:r>
              <a:rPr lang="en-US" sz="1600" u="sng" dirty="0">
                <a:solidFill>
                  <a:srgbClr val="000000"/>
                </a:solidFill>
                <a:effectLst/>
                <a:ea typeface="Calibri" panose="020F0502020204030204" pitchFamily="34" charset="0"/>
                <a:cs typeface="Times New Roman" panose="02020603050405020304" pitchFamily="18" charset="0"/>
                <a:hlinkClick r:id="rId8"/>
              </a:rPr>
              <a:t>PL248.K2215A355 1991</a:t>
            </a:r>
            <a:r>
              <a:rPr lang="en-US" sz="16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gn="just">
              <a:spcAft>
                <a:spcPts val="800"/>
              </a:spcAft>
              <a:buNone/>
            </a:pPr>
            <a:r>
              <a:rPr lang="tr-TR" sz="1600" b="0" dirty="0">
                <a:solidFill>
                  <a:srgbClr val="000000"/>
                </a:solidFill>
                <a:effectLst/>
                <a:ea typeface="Calibri" panose="020F0502020204030204" pitchFamily="34" charset="0"/>
                <a:cs typeface="Times New Roman" panose="02020603050405020304" pitchFamily="18" charset="0"/>
              </a:rPr>
              <a:t>Kaplan, M. (1992). </a:t>
            </a:r>
            <a:r>
              <a:rPr lang="tr-TR" sz="1600" b="0" i="1" dirty="0">
                <a:solidFill>
                  <a:srgbClr val="000000"/>
                </a:solidFill>
                <a:effectLst/>
                <a:ea typeface="Calibri" panose="020F0502020204030204" pitchFamily="34" charset="0"/>
                <a:cs typeface="Times New Roman" panose="02020603050405020304" pitchFamily="18" charset="0"/>
              </a:rPr>
              <a:t>Türk edebiyatı üzerinde araştırmalar</a:t>
            </a:r>
            <a:r>
              <a:rPr lang="en-US" sz="1600" dirty="0">
                <a:solidFill>
                  <a:srgbClr val="000000"/>
                </a:solidFill>
                <a:effectLst/>
                <a:ea typeface="Calibri" panose="020F0502020204030204" pitchFamily="34" charset="0"/>
                <a:cs typeface="Times New Roman" panose="02020603050405020304" pitchFamily="18" charset="0"/>
              </a:rPr>
              <a:t>. </a:t>
            </a:r>
            <a:r>
              <a:rPr lang="tr-TR" sz="1600" dirty="0">
                <a:solidFill>
                  <a:srgbClr val="000000"/>
                </a:solidFill>
                <a:effectLst/>
                <a:ea typeface="Calibri" panose="020F0502020204030204" pitchFamily="34" charset="0"/>
                <a:cs typeface="Times New Roman" panose="02020603050405020304" pitchFamily="18" charset="0"/>
              </a:rPr>
              <a:t>İstanbul: Dergah Yayınları.</a:t>
            </a:r>
            <a:r>
              <a:rPr lang="tr-TR" sz="1600" u="sng" dirty="0">
                <a:solidFill>
                  <a:srgbClr val="000000"/>
                </a:solidFill>
                <a:effectLst/>
                <a:ea typeface="Calibri" panose="020F0502020204030204" pitchFamily="34" charset="0"/>
                <a:cs typeface="Times New Roman" panose="02020603050405020304" pitchFamily="18" charset="0"/>
                <a:hlinkClick r:id="rId9"/>
              </a:rPr>
              <a:t>PL205.K28</a:t>
            </a:r>
            <a:endParaRPr lang="el-GR" sz="1600" u="sng" dirty="0">
              <a:solidFill>
                <a:srgbClr val="000000"/>
              </a:solidFill>
              <a:effectLst/>
              <a:ea typeface="Calibri" panose="020F0502020204030204" pitchFamily="34" charset="0"/>
              <a:cs typeface="Times New Roman" panose="02020603050405020304" pitchFamily="18" charset="0"/>
            </a:endParaRPr>
          </a:p>
          <a:p>
            <a:pPr algn="just">
              <a:spcAft>
                <a:spcPts val="800"/>
              </a:spcAft>
              <a:buNone/>
            </a:pPr>
            <a:r>
              <a:rPr lang="tr-TR" sz="1600" dirty="0">
                <a:solidFill>
                  <a:srgbClr val="000000"/>
                </a:solidFill>
                <a:ea typeface="Calibri" panose="020F0502020204030204" pitchFamily="34" charset="0"/>
                <a:cs typeface="Times New Roman" panose="02020603050405020304" pitchFamily="18" charset="0"/>
              </a:rPr>
              <a:t>Külebi,</a:t>
            </a:r>
            <a:r>
              <a:rPr lang="tr-TR" sz="1600" b="1" dirty="0">
                <a:solidFill>
                  <a:srgbClr val="000000"/>
                </a:solidFill>
                <a:ea typeface="Calibri" panose="020F0502020204030204" pitchFamily="34" charset="0"/>
                <a:cs typeface="Times New Roman" panose="02020603050405020304" pitchFamily="18" charset="0"/>
              </a:rPr>
              <a:t> </a:t>
            </a:r>
            <a:r>
              <a:rPr lang="tr-TR" sz="1600" dirty="0">
                <a:solidFill>
                  <a:srgbClr val="000000"/>
                </a:solidFill>
                <a:ea typeface="Calibri" panose="020F0502020204030204" pitchFamily="34" charset="0"/>
                <a:cs typeface="Times New Roman" panose="02020603050405020304" pitchFamily="18" charset="0"/>
              </a:rPr>
              <a:t>C.(1985). </a:t>
            </a:r>
            <a:r>
              <a:rPr lang="tr-TR" sz="1600" i="1" dirty="0">
                <a:solidFill>
                  <a:srgbClr val="000000"/>
                </a:solidFill>
                <a:ea typeface="Calibri" panose="020F0502020204030204" pitchFamily="34" charset="0"/>
                <a:cs typeface="Times New Roman" panose="02020603050405020304" pitchFamily="18" charset="0"/>
              </a:rPr>
              <a:t>Bütün Şiirleri</a:t>
            </a:r>
            <a:r>
              <a:rPr lang="tr-TR" sz="1600" dirty="0">
                <a:solidFill>
                  <a:srgbClr val="000000"/>
                </a:solidFill>
                <a:ea typeface="Calibri" panose="020F0502020204030204" pitchFamily="34" charset="0"/>
                <a:cs typeface="Times New Roman" panose="02020603050405020304" pitchFamily="18" charset="0"/>
              </a:rPr>
              <a:t>. İstanbul : Adam.  </a:t>
            </a:r>
            <a:r>
              <a:rPr lang="en-US" sz="1600" u="sng" dirty="0">
                <a:solidFill>
                  <a:srgbClr val="000000"/>
                </a:solidFill>
                <a:ea typeface="Calibri" panose="020F0502020204030204" pitchFamily="34" charset="0"/>
                <a:cs typeface="Times New Roman" panose="02020603050405020304" pitchFamily="18" charset="0"/>
                <a:hlinkClick r:id="rId10"/>
              </a:rPr>
              <a:t>PL248.K77A178 1985</a:t>
            </a:r>
            <a:r>
              <a:rPr lang="en-US"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a:p>
            <a:pPr algn="just" fontAlgn="base">
              <a:spcAft>
                <a:spcPts val="800"/>
              </a:spcAft>
              <a:buNone/>
            </a:pPr>
            <a:r>
              <a:rPr lang="en-US" sz="1600" dirty="0">
                <a:solidFill>
                  <a:srgbClr val="000000"/>
                </a:solidFill>
                <a:ea typeface="Calibri" panose="020F0502020204030204" pitchFamily="34" charset="0"/>
                <a:cs typeface="Times New Roman" panose="02020603050405020304" pitchFamily="18" charset="0"/>
              </a:rPr>
              <a:t>Levi, M. </a:t>
            </a:r>
            <a:r>
              <a:rPr lang="tr-TR" sz="1600" dirty="0">
                <a:solidFill>
                  <a:srgbClr val="000000"/>
                </a:solidFill>
                <a:ea typeface="Calibri" panose="020F0502020204030204" pitchFamily="34" charset="0"/>
                <a:cs typeface="Times New Roman" panose="02020603050405020304" pitchFamily="18" charset="0"/>
              </a:rPr>
              <a:t>(</a:t>
            </a:r>
            <a:r>
              <a:rPr lang="en-US" sz="1600" dirty="0">
                <a:solidFill>
                  <a:srgbClr val="000000"/>
                </a:solidFill>
                <a:ea typeface="Calibri" panose="020F0502020204030204" pitchFamily="34" charset="0"/>
                <a:cs typeface="Times New Roman" panose="02020603050405020304" pitchFamily="18" charset="0"/>
              </a:rPr>
              <a:t>200</a:t>
            </a:r>
            <a:r>
              <a:rPr lang="tr-TR" sz="1600" dirty="0">
                <a:solidFill>
                  <a:srgbClr val="000000"/>
                </a:solidFill>
                <a:ea typeface="Calibri" panose="020F0502020204030204" pitchFamily="34" charset="0"/>
                <a:cs typeface="Times New Roman" panose="02020603050405020304" pitchFamily="18" charset="0"/>
              </a:rPr>
              <a:t>9). </a:t>
            </a:r>
            <a:r>
              <a:rPr lang="en-US" sz="1600" i="1" dirty="0">
                <a:solidFill>
                  <a:srgbClr val="000000"/>
                </a:solidFill>
                <a:ea typeface="Calibri" panose="020F0502020204030204" pitchFamily="34" charset="0"/>
                <a:cs typeface="Times New Roman" panose="02020603050405020304" pitchFamily="18" charset="0"/>
              </a:rPr>
              <a:t>İstanbul Bir </a:t>
            </a:r>
            <a:r>
              <a:rPr lang="en-US" sz="1600" i="1" dirty="0" err="1">
                <a:solidFill>
                  <a:srgbClr val="000000"/>
                </a:solidFill>
                <a:ea typeface="Calibri" panose="020F0502020204030204" pitchFamily="34" charset="0"/>
                <a:cs typeface="Times New Roman" panose="02020603050405020304" pitchFamily="18" charset="0"/>
              </a:rPr>
              <a:t>Masaldı</a:t>
            </a:r>
            <a:r>
              <a:rPr lang="en-US" sz="1600" i="1" dirty="0">
                <a:solidFill>
                  <a:srgbClr val="000000"/>
                </a:solidFill>
                <a:ea typeface="Calibri" panose="020F0502020204030204" pitchFamily="34" charset="0"/>
                <a:cs typeface="Times New Roman" panose="02020603050405020304" pitchFamily="18" charset="0"/>
              </a:rPr>
              <a:t>.</a:t>
            </a:r>
            <a:r>
              <a:rPr lang="en-US" sz="1600" dirty="0">
                <a:solidFill>
                  <a:srgbClr val="000000"/>
                </a:solidFill>
                <a:ea typeface="Calibri" panose="020F0502020204030204" pitchFamily="34" charset="0"/>
                <a:cs typeface="Times New Roman" panose="02020603050405020304" pitchFamily="18" charset="0"/>
              </a:rPr>
              <a:t> İstanbul: Doğan Kitap.</a:t>
            </a:r>
            <a:r>
              <a:rPr lang="en-US" sz="1600" u="sng" dirty="0">
                <a:solidFill>
                  <a:srgbClr val="000000"/>
                </a:solidFill>
                <a:ea typeface="Calibri" panose="020F0502020204030204" pitchFamily="34" charset="0"/>
                <a:cs typeface="Times New Roman" panose="02020603050405020304" pitchFamily="18" charset="0"/>
                <a:hlinkClick r:id="rId11"/>
              </a:rPr>
              <a:t>PL248.L49I88 1999</a:t>
            </a:r>
            <a:r>
              <a:rPr lang="en-US"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a:p>
            <a:pPr algn="just" fontAlgn="base">
              <a:spcAft>
                <a:spcPts val="800"/>
              </a:spcAft>
              <a:buNone/>
            </a:pPr>
            <a:r>
              <a:rPr lang="tr-TR" sz="1600" dirty="0">
                <a:solidFill>
                  <a:srgbClr val="000000"/>
                </a:solidFill>
                <a:ea typeface="Calibri" panose="020F0502020204030204" pitchFamily="34" charset="0"/>
                <a:cs typeface="Times New Roman" panose="02020603050405020304" pitchFamily="18" charset="0"/>
              </a:rPr>
              <a:t>Levi</a:t>
            </a:r>
            <a:r>
              <a:rPr lang="el-GR" sz="1600" dirty="0">
                <a:solidFill>
                  <a:srgbClr val="000000"/>
                </a:solidFill>
                <a:ea typeface="Calibri" panose="020F0502020204030204" pitchFamily="34" charset="0"/>
                <a:cs typeface="Times New Roman" panose="02020603050405020304" pitchFamily="18" charset="0"/>
              </a:rPr>
              <a:t>,</a:t>
            </a:r>
            <a:r>
              <a:rPr lang="tr-TR" sz="1600" dirty="0">
                <a:solidFill>
                  <a:srgbClr val="000000"/>
                </a:solidFill>
                <a:ea typeface="Calibri" panose="020F0502020204030204" pitchFamily="34" charset="0"/>
                <a:cs typeface="Times New Roman" panose="02020603050405020304" pitchFamily="18" charset="0"/>
              </a:rPr>
              <a:t> M</a:t>
            </a:r>
            <a:r>
              <a:rPr lang="el-GR" sz="1600" dirty="0">
                <a:solidFill>
                  <a:srgbClr val="000000"/>
                </a:solidFill>
                <a:ea typeface="Calibri" panose="020F0502020204030204" pitchFamily="34" charset="0"/>
                <a:cs typeface="Times New Roman" panose="02020603050405020304" pitchFamily="18" charset="0"/>
              </a:rPr>
              <a:t>.</a:t>
            </a:r>
            <a:r>
              <a:rPr lang="tr-TR" sz="1600" dirty="0">
                <a:solidFill>
                  <a:srgbClr val="000000"/>
                </a:solidFill>
                <a:ea typeface="Calibri" panose="020F0502020204030204" pitchFamily="34" charset="0"/>
                <a:cs typeface="Times New Roman" panose="02020603050405020304" pitchFamily="18" charset="0"/>
              </a:rPr>
              <a:t>(2013)</a:t>
            </a:r>
            <a:r>
              <a:rPr lang="el-GR" sz="1600" dirty="0">
                <a:solidFill>
                  <a:srgbClr val="000000"/>
                </a:solidFill>
                <a:ea typeface="Calibri" panose="020F0502020204030204" pitchFamily="34" charset="0"/>
                <a:cs typeface="Times New Roman" panose="02020603050405020304" pitchFamily="18" charset="0"/>
              </a:rPr>
              <a:t>. </a:t>
            </a:r>
            <a:r>
              <a:rPr lang="el-GR" sz="1600" i="1" dirty="0">
                <a:solidFill>
                  <a:srgbClr val="000000"/>
                </a:solidFill>
                <a:ea typeface="Calibri" panose="020F0502020204030204" pitchFamily="34" charset="0"/>
                <a:cs typeface="Times New Roman" panose="02020603050405020304" pitchFamily="18" charset="0"/>
              </a:rPr>
              <a:t>Η Ιστανμπούλ ήταν ένα παραμύθι</a:t>
            </a:r>
            <a:r>
              <a:rPr lang="el-GR" sz="1600" dirty="0">
                <a:solidFill>
                  <a:srgbClr val="000000"/>
                </a:solidFill>
                <a:ea typeface="Calibri" panose="020F0502020204030204" pitchFamily="34" charset="0"/>
                <a:cs typeface="Times New Roman" panose="02020603050405020304" pitchFamily="18" charset="0"/>
              </a:rPr>
              <a:t>,</a:t>
            </a:r>
            <a:r>
              <a:rPr lang="el-GR" sz="1600" b="1" dirty="0">
                <a:solidFill>
                  <a:srgbClr val="000000"/>
                </a:solidFill>
                <a:ea typeface="Calibri" panose="020F0502020204030204" pitchFamily="34" charset="0"/>
                <a:cs typeface="Times New Roman" panose="02020603050405020304" pitchFamily="18" charset="0"/>
              </a:rPr>
              <a:t> (</a:t>
            </a:r>
            <a:r>
              <a:rPr lang="el-GR" sz="1600" dirty="0">
                <a:solidFill>
                  <a:srgbClr val="000000"/>
                </a:solidFill>
                <a:ea typeface="Calibri" panose="020F0502020204030204" pitchFamily="34" charset="0"/>
                <a:cs typeface="Times New Roman" panose="02020603050405020304" pitchFamily="18" charset="0"/>
              </a:rPr>
              <a:t>μετάφραση Λεωνίδας Καρατζάς). Αθήνα</a:t>
            </a:r>
            <a:r>
              <a:rPr lang="tr-TR" sz="1600" dirty="0">
                <a:solidFill>
                  <a:srgbClr val="000000"/>
                </a:solidFill>
                <a:ea typeface="Calibri" panose="020F0502020204030204" pitchFamily="34" charset="0"/>
                <a:cs typeface="Times New Roman" panose="02020603050405020304" pitchFamily="18" charset="0"/>
              </a:rPr>
              <a:t>: </a:t>
            </a:r>
            <a:r>
              <a:rPr lang="el-GR" sz="1600" dirty="0">
                <a:solidFill>
                  <a:srgbClr val="000000"/>
                </a:solidFill>
                <a:ea typeface="Calibri" panose="020F0502020204030204" pitchFamily="34" charset="0"/>
                <a:cs typeface="Times New Roman" panose="02020603050405020304" pitchFamily="18" charset="0"/>
              </a:rPr>
              <a:t>Ωκεανίδα</a:t>
            </a:r>
            <a:r>
              <a:rPr lang="tr-TR" sz="1600" dirty="0">
                <a:solidFill>
                  <a:srgbClr val="000000"/>
                </a:solidFill>
                <a:ea typeface="Calibri" panose="020F0502020204030204" pitchFamily="34" charset="0"/>
                <a:cs typeface="Times New Roman" panose="02020603050405020304" pitchFamily="18" charset="0"/>
              </a:rPr>
              <a:t>. </a:t>
            </a:r>
            <a:r>
              <a:rPr lang="tr-TR" sz="1600" u="sng" dirty="0">
                <a:solidFill>
                  <a:srgbClr val="000000"/>
                </a:solidFill>
                <a:ea typeface="Calibri" panose="020F0502020204030204" pitchFamily="34" charset="0"/>
                <a:cs typeface="Times New Roman" panose="02020603050405020304" pitchFamily="18" charset="0"/>
                <a:hlinkClick r:id="rId12"/>
              </a:rPr>
              <a:t>PL248.L49I8815 2013</a:t>
            </a:r>
            <a:r>
              <a:rPr lang="tr-TR"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a:p>
            <a:pPr>
              <a:buNone/>
            </a:pPr>
            <a:r>
              <a:rPr lang="en-US" sz="1600" dirty="0" err="1">
                <a:solidFill>
                  <a:srgbClr val="000000"/>
                </a:solidFill>
                <a:ea typeface="Times New Roman" panose="02020603050405020304" pitchFamily="18" charset="0"/>
              </a:rPr>
              <a:t>Livaneli</a:t>
            </a:r>
            <a:r>
              <a:rPr lang="el-GR" sz="1600" dirty="0">
                <a:solidFill>
                  <a:srgbClr val="000000"/>
                </a:solidFill>
                <a:ea typeface="Times New Roman" panose="02020603050405020304" pitchFamily="18" charset="0"/>
              </a:rPr>
              <a:t>, </a:t>
            </a:r>
            <a:r>
              <a:rPr lang="en-US" sz="1600" dirty="0">
                <a:solidFill>
                  <a:srgbClr val="000000"/>
                </a:solidFill>
                <a:ea typeface="Times New Roman" panose="02020603050405020304" pitchFamily="18" charset="0"/>
              </a:rPr>
              <a:t>Z</a:t>
            </a:r>
            <a:r>
              <a:rPr lang="el-GR" sz="1600" dirty="0">
                <a:solidFill>
                  <a:srgbClr val="000000"/>
                </a:solidFill>
                <a:ea typeface="Times New Roman" panose="02020603050405020304" pitchFamily="18" charset="0"/>
              </a:rPr>
              <a:t>.(2018). </a:t>
            </a:r>
            <a:r>
              <a:rPr lang="el-GR" sz="1600" i="1" dirty="0">
                <a:solidFill>
                  <a:srgbClr val="000000"/>
                </a:solidFill>
                <a:ea typeface="Times New Roman" panose="02020603050405020304" pitchFamily="18" charset="0"/>
              </a:rPr>
              <a:t>Το σπίτι στον Βόσπορο : μυθιστόρημα</a:t>
            </a:r>
            <a:r>
              <a:rPr lang="el-GR" sz="1600" dirty="0">
                <a:solidFill>
                  <a:srgbClr val="000000"/>
                </a:solidFill>
                <a:ea typeface="Times New Roman" panose="02020603050405020304" pitchFamily="18" charset="0"/>
              </a:rPr>
              <a:t>, (μετάφραση  </a:t>
            </a:r>
            <a:r>
              <a:rPr lang="el-GR" sz="1600" dirty="0" err="1">
                <a:solidFill>
                  <a:srgbClr val="000000"/>
                </a:solidFill>
                <a:ea typeface="Times New Roman" panose="02020603050405020304" pitchFamily="18" charset="0"/>
              </a:rPr>
              <a:t>Φραγκώ</a:t>
            </a:r>
            <a:r>
              <a:rPr lang="el-GR" sz="1600" dirty="0">
                <a:solidFill>
                  <a:srgbClr val="000000"/>
                </a:solidFill>
                <a:ea typeface="Times New Roman" panose="02020603050405020304" pitchFamily="18" charset="0"/>
              </a:rPr>
              <a:t> </a:t>
            </a:r>
            <a:r>
              <a:rPr lang="el-GR" sz="1600" dirty="0" err="1">
                <a:solidFill>
                  <a:srgbClr val="000000"/>
                </a:solidFill>
                <a:ea typeface="Times New Roman" panose="02020603050405020304" pitchFamily="18" charset="0"/>
              </a:rPr>
              <a:t>Καράογλαν</a:t>
            </a:r>
            <a:r>
              <a:rPr lang="el-GR" sz="1600" dirty="0">
                <a:solidFill>
                  <a:srgbClr val="000000"/>
                </a:solidFill>
                <a:ea typeface="Times New Roman" panose="02020603050405020304" pitchFamily="18" charset="0"/>
              </a:rPr>
              <a:t>). Αθήνα: Εκδόσεις Πατάκη. </a:t>
            </a:r>
            <a:r>
              <a:rPr lang="en-US" sz="1600" u="sng" dirty="0">
                <a:solidFill>
                  <a:srgbClr val="000000"/>
                </a:solidFill>
                <a:ea typeface="Times New Roman" panose="02020603050405020304" pitchFamily="18" charset="0"/>
                <a:hlinkClick r:id="rId13"/>
              </a:rPr>
              <a:t>PL</a:t>
            </a:r>
            <a:r>
              <a:rPr lang="el-GR" sz="1600" u="sng" dirty="0">
                <a:solidFill>
                  <a:srgbClr val="000000"/>
                </a:solidFill>
                <a:ea typeface="Times New Roman" panose="02020603050405020304" pitchFamily="18" charset="0"/>
                <a:hlinkClick r:id="rId13"/>
              </a:rPr>
              <a:t>248.</a:t>
            </a:r>
            <a:r>
              <a:rPr lang="en-US" sz="1600" u="sng" dirty="0">
                <a:solidFill>
                  <a:srgbClr val="000000"/>
                </a:solidFill>
                <a:ea typeface="Times New Roman" panose="02020603050405020304" pitchFamily="18" charset="0"/>
                <a:hlinkClick r:id="rId13"/>
              </a:rPr>
              <a:t>L</a:t>
            </a:r>
            <a:r>
              <a:rPr lang="el-GR" sz="1600" u="sng" dirty="0">
                <a:solidFill>
                  <a:srgbClr val="000000"/>
                </a:solidFill>
                <a:ea typeface="Times New Roman" panose="02020603050405020304" pitchFamily="18" charset="0"/>
                <a:hlinkClick r:id="rId13"/>
              </a:rPr>
              <a:t>5</a:t>
            </a:r>
            <a:r>
              <a:rPr lang="en-US" sz="1600" u="sng" dirty="0">
                <a:solidFill>
                  <a:srgbClr val="000000"/>
                </a:solidFill>
                <a:ea typeface="Times New Roman" panose="02020603050405020304" pitchFamily="18" charset="0"/>
                <a:hlinkClick r:id="rId13"/>
              </a:rPr>
              <a:t>A</a:t>
            </a:r>
            <a:r>
              <a:rPr lang="el-GR" sz="1600" u="sng" dirty="0">
                <a:solidFill>
                  <a:srgbClr val="000000"/>
                </a:solidFill>
                <a:ea typeface="Times New Roman" panose="02020603050405020304" pitchFamily="18" charset="0"/>
                <a:hlinkClick r:id="rId13"/>
              </a:rPr>
              <a:t>53</a:t>
            </a:r>
            <a:r>
              <a:rPr lang="en-US" sz="1600" u="sng" dirty="0">
                <a:solidFill>
                  <a:srgbClr val="000000"/>
                </a:solidFill>
                <a:ea typeface="Times New Roman" panose="02020603050405020304" pitchFamily="18" charset="0"/>
                <a:hlinkClick r:id="rId13"/>
              </a:rPr>
              <a:t>K</a:t>
            </a:r>
            <a:r>
              <a:rPr lang="el-GR" sz="1600" u="sng" dirty="0">
                <a:solidFill>
                  <a:srgbClr val="000000"/>
                </a:solidFill>
                <a:ea typeface="Times New Roman" panose="02020603050405020304" pitchFamily="18" charset="0"/>
                <a:hlinkClick r:id="rId13"/>
              </a:rPr>
              <a:t>37 2018</a:t>
            </a:r>
            <a:endParaRPr lang="el-GR" sz="1600" dirty="0">
              <a:ea typeface="Times New Roman" panose="02020603050405020304" pitchFamily="18" charset="0"/>
            </a:endParaRPr>
          </a:p>
          <a:p>
            <a:pPr>
              <a:spcAft>
                <a:spcPts val="800"/>
              </a:spcAft>
              <a:buNone/>
            </a:pPr>
            <a:r>
              <a:rPr lang="el-GR" sz="1600" dirty="0" err="1">
                <a:solidFill>
                  <a:srgbClr val="000000"/>
                </a:solidFill>
                <a:ea typeface="Calibri" panose="020F0502020204030204" pitchFamily="34" charset="0"/>
                <a:cs typeface="Times New Roman" panose="02020603050405020304" pitchFamily="18" charset="0"/>
              </a:rPr>
              <a:t>Μασσαβέτας</a:t>
            </a:r>
            <a:r>
              <a:rPr lang="el-GR" sz="1600" dirty="0">
                <a:solidFill>
                  <a:srgbClr val="000000"/>
                </a:solidFill>
                <a:ea typeface="Calibri" panose="020F0502020204030204" pitchFamily="34" charset="0"/>
                <a:cs typeface="Times New Roman" panose="02020603050405020304" pitchFamily="18" charset="0"/>
              </a:rPr>
              <a:t>, Α.(2012). </a:t>
            </a:r>
            <a:r>
              <a:rPr lang="el-GR" sz="1600" i="1" dirty="0">
                <a:solidFill>
                  <a:srgbClr val="000000"/>
                </a:solidFill>
                <a:ea typeface="Calibri" panose="020F0502020204030204" pitchFamily="34" charset="0"/>
                <a:cs typeface="Times New Roman" panose="02020603050405020304" pitchFamily="18" charset="0"/>
              </a:rPr>
              <a:t>Κωνσταντινούπολη: η</a:t>
            </a:r>
            <a:r>
              <a:rPr lang="en-US" sz="1600" i="1" dirty="0">
                <a:solidFill>
                  <a:srgbClr val="000000"/>
                </a:solidFill>
                <a:ea typeface="Calibri" panose="020F0502020204030204" pitchFamily="34" charset="0"/>
                <a:cs typeface="Times New Roman" panose="02020603050405020304" pitchFamily="18" charset="0"/>
              </a:rPr>
              <a:t> </a:t>
            </a:r>
            <a:r>
              <a:rPr lang="el-GR" sz="1600" i="1" dirty="0">
                <a:solidFill>
                  <a:srgbClr val="000000"/>
                </a:solidFill>
                <a:ea typeface="Calibri" panose="020F0502020204030204" pitchFamily="34" charset="0"/>
                <a:cs typeface="Times New Roman" panose="02020603050405020304" pitchFamily="18" charset="0"/>
              </a:rPr>
              <a:t>Πόλη</a:t>
            </a:r>
            <a:r>
              <a:rPr lang="en-US" sz="1600" i="1" dirty="0">
                <a:solidFill>
                  <a:srgbClr val="000000"/>
                </a:solidFill>
                <a:ea typeface="Calibri" panose="020F0502020204030204" pitchFamily="34" charset="0"/>
                <a:cs typeface="Times New Roman" panose="02020603050405020304" pitchFamily="18" charset="0"/>
              </a:rPr>
              <a:t> </a:t>
            </a:r>
            <a:r>
              <a:rPr lang="el-GR" sz="1600" i="1" dirty="0">
                <a:solidFill>
                  <a:srgbClr val="000000"/>
                </a:solidFill>
                <a:ea typeface="Calibri" panose="020F0502020204030204" pitchFamily="34" charset="0"/>
                <a:cs typeface="Times New Roman" panose="02020603050405020304" pitchFamily="18" charset="0"/>
              </a:rPr>
              <a:t>των</a:t>
            </a:r>
            <a:r>
              <a:rPr lang="en-US" sz="1600" i="1" dirty="0">
                <a:solidFill>
                  <a:srgbClr val="000000"/>
                </a:solidFill>
                <a:ea typeface="Calibri" panose="020F0502020204030204" pitchFamily="34" charset="0"/>
                <a:cs typeface="Times New Roman" panose="02020603050405020304" pitchFamily="18" charset="0"/>
              </a:rPr>
              <a:t> </a:t>
            </a:r>
            <a:r>
              <a:rPr lang="el-GR" sz="1600" i="1" dirty="0">
                <a:solidFill>
                  <a:srgbClr val="000000"/>
                </a:solidFill>
                <a:ea typeface="Calibri" panose="020F0502020204030204" pitchFamily="34" charset="0"/>
                <a:cs typeface="Times New Roman" panose="02020603050405020304" pitchFamily="18" charset="0"/>
              </a:rPr>
              <a:t>απόντων</a:t>
            </a:r>
            <a:r>
              <a:rPr lang="el-GR" sz="1600" dirty="0">
                <a:solidFill>
                  <a:srgbClr val="000000"/>
                </a:solidFill>
                <a:ea typeface="Calibri" panose="020F0502020204030204" pitchFamily="34" charset="0"/>
                <a:cs typeface="Times New Roman" panose="02020603050405020304" pitchFamily="18" charset="0"/>
              </a:rPr>
              <a:t>.</a:t>
            </a:r>
            <a:r>
              <a:rPr lang="el-GR" sz="1600" b="1" dirty="0">
                <a:solidFill>
                  <a:srgbClr val="000000"/>
                </a:solidFill>
                <a:ea typeface="Calibri" panose="020F0502020204030204" pitchFamily="34" charset="0"/>
                <a:cs typeface="Times New Roman" panose="02020603050405020304" pitchFamily="18" charset="0"/>
              </a:rPr>
              <a:t> </a:t>
            </a:r>
            <a:r>
              <a:rPr lang="el-GR" sz="1600" dirty="0">
                <a:solidFill>
                  <a:srgbClr val="000000"/>
                </a:solidFill>
                <a:ea typeface="Calibri" panose="020F0502020204030204" pitchFamily="34" charset="0"/>
                <a:cs typeface="Times New Roman" panose="02020603050405020304" pitchFamily="18" charset="0"/>
              </a:rPr>
              <a:t>Αθήνα: Πατάκης. </a:t>
            </a:r>
            <a:r>
              <a:rPr lang="en-US" sz="1600" u="sng" dirty="0">
                <a:solidFill>
                  <a:srgbClr val="000000"/>
                </a:solidFill>
                <a:ea typeface="Calibri" panose="020F0502020204030204" pitchFamily="34" charset="0"/>
                <a:cs typeface="Times New Roman" panose="02020603050405020304" pitchFamily="18" charset="0"/>
                <a:hlinkClick r:id="rId14"/>
              </a:rPr>
              <a:t>DR</a:t>
            </a:r>
            <a:r>
              <a:rPr lang="el-GR" sz="1600" u="sng" dirty="0">
                <a:solidFill>
                  <a:srgbClr val="000000"/>
                </a:solidFill>
                <a:ea typeface="Calibri" panose="020F0502020204030204" pitchFamily="34" charset="0"/>
                <a:cs typeface="Times New Roman" panose="02020603050405020304" pitchFamily="18" charset="0"/>
                <a:hlinkClick r:id="rId14"/>
              </a:rPr>
              <a:t>723.</a:t>
            </a:r>
            <a:r>
              <a:rPr lang="en-US" sz="1600" u="sng" dirty="0">
                <a:solidFill>
                  <a:srgbClr val="000000"/>
                </a:solidFill>
                <a:ea typeface="Calibri" panose="020F0502020204030204" pitchFamily="34" charset="0"/>
                <a:cs typeface="Times New Roman" panose="02020603050405020304" pitchFamily="18" charset="0"/>
                <a:hlinkClick r:id="rId14"/>
              </a:rPr>
              <a:t>M</a:t>
            </a:r>
            <a:r>
              <a:rPr lang="el-GR" sz="1600" u="sng" dirty="0">
                <a:solidFill>
                  <a:srgbClr val="000000"/>
                </a:solidFill>
                <a:ea typeface="Calibri" panose="020F0502020204030204" pitchFamily="34" charset="0"/>
                <a:cs typeface="Times New Roman" panose="02020603050405020304" pitchFamily="18" charset="0"/>
                <a:hlinkClick r:id="rId14"/>
              </a:rPr>
              <a:t>38 2012</a:t>
            </a:r>
            <a:r>
              <a:rPr lang="en-US"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a:p>
            <a:pPr algn="just">
              <a:spcAft>
                <a:spcPts val="800"/>
              </a:spcAft>
              <a:buNone/>
            </a:pPr>
            <a:r>
              <a:rPr lang="en-US" sz="1600" dirty="0" err="1">
                <a:solidFill>
                  <a:srgbClr val="212529"/>
                </a:solidFill>
                <a:ea typeface="Calibri" panose="020F0502020204030204" pitchFamily="34" charset="0"/>
                <a:cs typeface="Times New Roman" panose="02020603050405020304" pitchFamily="18" charset="0"/>
              </a:rPr>
              <a:t>Narl</a:t>
            </a:r>
            <a:r>
              <a:rPr lang="el-GR" sz="1600" dirty="0">
                <a:solidFill>
                  <a:srgbClr val="212529"/>
                </a:solidFill>
                <a:ea typeface="Calibri" panose="020F0502020204030204" pitchFamily="34" charset="0"/>
                <a:cs typeface="Times New Roman" panose="02020603050405020304" pitchFamily="18" charset="0"/>
              </a:rPr>
              <a:t>ı, </a:t>
            </a:r>
            <a:r>
              <a:rPr lang="en-US" sz="1600" dirty="0">
                <a:solidFill>
                  <a:srgbClr val="212529"/>
                </a:solidFill>
                <a:ea typeface="Calibri" panose="020F0502020204030204" pitchFamily="34" charset="0"/>
                <a:cs typeface="Times New Roman" panose="02020603050405020304" pitchFamily="18" charset="0"/>
              </a:rPr>
              <a:t>M</a:t>
            </a:r>
            <a:r>
              <a:rPr lang="el-GR" sz="1600" dirty="0">
                <a:solidFill>
                  <a:srgbClr val="212529"/>
                </a:solidFill>
                <a:ea typeface="Calibri" panose="020F0502020204030204" pitchFamily="34" charset="0"/>
                <a:cs typeface="Times New Roman" panose="02020603050405020304" pitchFamily="18" charset="0"/>
              </a:rPr>
              <a:t>. (2012). </a:t>
            </a:r>
            <a:r>
              <a:rPr lang="en-US" sz="1600" dirty="0">
                <a:solidFill>
                  <a:srgbClr val="212529"/>
                </a:solidFill>
                <a:ea typeface="Calibri" panose="020F0502020204030204" pitchFamily="34" charset="0"/>
                <a:cs typeface="Times New Roman" panose="02020603050405020304" pitchFamily="18" charset="0"/>
              </a:rPr>
              <a:t>ORHAN KEMAL'İN İSTANBUL ROMANLARI (POPÜLER ROMANIN SULARI)'NDA TEMA . Türk Dili </a:t>
            </a:r>
            <a:r>
              <a:rPr lang="en-US" sz="1600" dirty="0" err="1">
                <a:solidFill>
                  <a:srgbClr val="212529"/>
                </a:solidFill>
                <a:ea typeface="Calibri" panose="020F0502020204030204" pitchFamily="34" charset="0"/>
                <a:cs typeface="Times New Roman" panose="02020603050405020304" pitchFamily="18" charset="0"/>
              </a:rPr>
              <a:t>ve</a:t>
            </a:r>
            <a:r>
              <a:rPr lang="en-US" sz="1600" dirty="0">
                <a:solidFill>
                  <a:srgbClr val="212529"/>
                </a:solidFill>
                <a:ea typeface="Calibri" panose="020F0502020204030204" pitchFamily="34" charset="0"/>
                <a:cs typeface="Times New Roman" panose="02020603050405020304" pitchFamily="18" charset="0"/>
              </a:rPr>
              <a:t> </a:t>
            </a:r>
            <a:r>
              <a:rPr lang="en-US" sz="1600" dirty="0" err="1">
                <a:solidFill>
                  <a:srgbClr val="212529"/>
                </a:solidFill>
                <a:ea typeface="Calibri" panose="020F0502020204030204" pitchFamily="34" charset="0"/>
                <a:cs typeface="Times New Roman" panose="02020603050405020304" pitchFamily="18" charset="0"/>
              </a:rPr>
              <a:t>Edebiyatı</a:t>
            </a:r>
            <a:r>
              <a:rPr lang="en-US" sz="1600" dirty="0">
                <a:solidFill>
                  <a:srgbClr val="212529"/>
                </a:solidFill>
                <a:ea typeface="Calibri" panose="020F0502020204030204" pitchFamily="34" charset="0"/>
                <a:cs typeface="Times New Roman" panose="02020603050405020304" pitchFamily="18" charset="0"/>
              </a:rPr>
              <a:t> </a:t>
            </a:r>
            <a:r>
              <a:rPr lang="en-US" sz="1600" dirty="0" err="1">
                <a:solidFill>
                  <a:srgbClr val="212529"/>
                </a:solidFill>
                <a:ea typeface="Calibri" panose="020F0502020204030204" pitchFamily="34" charset="0"/>
                <a:cs typeface="Times New Roman" panose="02020603050405020304" pitchFamily="18" charset="0"/>
              </a:rPr>
              <a:t>Dergisi</a:t>
            </a:r>
            <a:r>
              <a:rPr lang="en-US" sz="1600" dirty="0">
                <a:solidFill>
                  <a:srgbClr val="212529"/>
                </a:solidFill>
                <a:ea typeface="Calibri" panose="020F0502020204030204" pitchFamily="34" charset="0"/>
                <a:cs typeface="Times New Roman" panose="02020603050405020304" pitchFamily="18" charset="0"/>
              </a:rPr>
              <a:t> , 31 (0) , 205-215. </a:t>
            </a:r>
            <a:endParaRPr lang="el-GR" sz="16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87580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8BC054-7383-2B1C-E5E9-F186DE7FDB42}"/>
              </a:ext>
            </a:extLst>
          </p:cNvPr>
          <p:cNvSpPr txBox="1"/>
          <p:nvPr/>
        </p:nvSpPr>
        <p:spPr>
          <a:xfrm>
            <a:off x="348343" y="302759"/>
            <a:ext cx="10940143" cy="5760551"/>
          </a:xfrm>
          <a:prstGeom prst="rect">
            <a:avLst/>
          </a:prstGeom>
          <a:noFill/>
        </p:spPr>
        <p:txBody>
          <a:bodyPr wrap="square">
            <a:spAutoFit/>
          </a:bodyPr>
          <a:lstStyle/>
          <a:p>
            <a:pPr algn="just">
              <a:buNone/>
            </a:pPr>
            <a:r>
              <a:rPr lang="en-US" sz="1600" b="0" dirty="0">
                <a:solidFill>
                  <a:srgbClr val="000000"/>
                </a:solidFill>
                <a:effectLst/>
                <a:ea typeface="Times New Roman" panose="02020603050405020304" pitchFamily="18" charset="0"/>
              </a:rPr>
              <a:t>O</a:t>
            </a:r>
            <a:r>
              <a:rPr lang="tr-TR" sz="1600" b="0" dirty="0">
                <a:solidFill>
                  <a:srgbClr val="000000"/>
                </a:solidFill>
                <a:effectLst/>
                <a:ea typeface="Times New Roman" panose="02020603050405020304" pitchFamily="18" charset="0"/>
              </a:rPr>
              <a:t>ğ</a:t>
            </a:r>
            <a:r>
              <a:rPr lang="en-US" sz="1600" b="0" dirty="0" err="1">
                <a:solidFill>
                  <a:srgbClr val="000000"/>
                </a:solidFill>
                <a:effectLst/>
                <a:ea typeface="Times New Roman" panose="02020603050405020304" pitchFamily="18" charset="0"/>
              </a:rPr>
              <a:t>uzcan</a:t>
            </a:r>
            <a:r>
              <a:rPr lang="tr-TR" sz="1600" b="0" dirty="0">
                <a:solidFill>
                  <a:srgbClr val="000000"/>
                </a:solidFill>
                <a:effectLst/>
                <a:ea typeface="Times New Roman" panose="02020603050405020304" pitchFamily="18" charset="0"/>
              </a:rPr>
              <a:t>, Ü.</a:t>
            </a:r>
            <a:r>
              <a:rPr lang="en-US" sz="1600" b="0" dirty="0">
                <a:solidFill>
                  <a:srgbClr val="000000"/>
                </a:solidFill>
                <a:effectLst/>
                <a:ea typeface="Times New Roman" panose="02020603050405020304" pitchFamily="18" charset="0"/>
              </a:rPr>
              <a:t> Y</a:t>
            </a:r>
            <a:r>
              <a:rPr lang="tr-TR" sz="1600" b="0" dirty="0">
                <a:solidFill>
                  <a:srgbClr val="000000"/>
                </a:solidFill>
                <a:effectLst/>
                <a:ea typeface="Times New Roman" panose="02020603050405020304" pitchFamily="18" charset="0"/>
              </a:rPr>
              <a:t>. &amp; </a:t>
            </a:r>
            <a:r>
              <a:rPr lang="en-US" sz="1600" b="0" dirty="0">
                <a:solidFill>
                  <a:srgbClr val="000000"/>
                </a:solidFill>
                <a:effectLst/>
                <a:ea typeface="Times New Roman" panose="02020603050405020304" pitchFamily="18" charset="0"/>
              </a:rPr>
              <a:t>Dursun K</a:t>
            </a:r>
            <a:r>
              <a:rPr lang="tr-TR" sz="1600" b="0" dirty="0">
                <a:solidFill>
                  <a:srgbClr val="000000"/>
                </a:solidFill>
                <a:effectLst/>
                <a:ea typeface="Times New Roman" panose="02020603050405020304" pitchFamily="18" charset="0"/>
              </a:rPr>
              <a:t>., T.(1961). </a:t>
            </a:r>
            <a:r>
              <a:rPr lang="tr-TR" sz="1600" b="0" i="1" dirty="0">
                <a:solidFill>
                  <a:srgbClr val="000000"/>
                </a:solidFill>
                <a:effectLst/>
                <a:ea typeface="Times New Roman" panose="02020603050405020304" pitchFamily="18" charset="0"/>
              </a:rPr>
              <a:t>Ş</a:t>
            </a:r>
            <a:r>
              <a:rPr lang="en-US" sz="1600" b="0" i="1" dirty="0" err="1">
                <a:solidFill>
                  <a:srgbClr val="000000"/>
                </a:solidFill>
                <a:effectLst/>
                <a:ea typeface="Times New Roman" panose="02020603050405020304" pitchFamily="18" charset="0"/>
              </a:rPr>
              <a:t>iirimizde</a:t>
            </a:r>
            <a:r>
              <a:rPr lang="en-US" sz="1600" b="0" i="1" dirty="0">
                <a:solidFill>
                  <a:srgbClr val="000000"/>
                </a:solidFill>
                <a:effectLst/>
                <a:ea typeface="Times New Roman" panose="02020603050405020304" pitchFamily="18" charset="0"/>
              </a:rPr>
              <a:t> a</a:t>
            </a:r>
            <a:r>
              <a:rPr lang="tr-TR" sz="1600" b="0" i="1" dirty="0">
                <a:solidFill>
                  <a:srgbClr val="000000"/>
                </a:solidFill>
                <a:effectLst/>
                <a:ea typeface="Times New Roman" panose="02020603050405020304" pitchFamily="18" charset="0"/>
              </a:rPr>
              <a:t>ş</a:t>
            </a:r>
            <a:r>
              <a:rPr lang="en-US" sz="1600" b="0" i="1" dirty="0">
                <a:solidFill>
                  <a:srgbClr val="000000"/>
                </a:solidFill>
                <a:effectLst/>
                <a:ea typeface="Times New Roman" panose="02020603050405020304" pitchFamily="18" charset="0"/>
              </a:rPr>
              <a:t>k </a:t>
            </a:r>
            <a:r>
              <a:rPr lang="en-US" sz="1600" b="0" i="1" dirty="0" err="1">
                <a:solidFill>
                  <a:srgbClr val="000000"/>
                </a:solidFill>
                <a:effectLst/>
                <a:ea typeface="Times New Roman" panose="02020603050405020304" pitchFamily="18" charset="0"/>
              </a:rPr>
              <a:t>ve</a:t>
            </a:r>
            <a:r>
              <a:rPr lang="en-US" sz="1600" b="0" i="1" dirty="0">
                <a:solidFill>
                  <a:srgbClr val="000000"/>
                </a:solidFill>
                <a:effectLst/>
                <a:ea typeface="Times New Roman" panose="02020603050405020304" pitchFamily="18" charset="0"/>
              </a:rPr>
              <a:t> </a:t>
            </a:r>
            <a:r>
              <a:rPr lang="en-US" sz="1600" b="0" i="1" dirty="0" err="1">
                <a:solidFill>
                  <a:srgbClr val="000000"/>
                </a:solidFill>
                <a:effectLst/>
                <a:ea typeface="Times New Roman" panose="02020603050405020304" pitchFamily="18" charset="0"/>
              </a:rPr>
              <a:t>kad</a:t>
            </a:r>
            <a:r>
              <a:rPr lang="tr-TR" sz="1600" b="0" i="1" dirty="0">
                <a:solidFill>
                  <a:srgbClr val="000000"/>
                </a:solidFill>
                <a:effectLst/>
                <a:ea typeface="Times New Roman" panose="02020603050405020304" pitchFamily="18" charset="0"/>
              </a:rPr>
              <a:t>ı</a:t>
            </a:r>
            <a:r>
              <a:rPr lang="en-US" sz="1600" b="0" i="1" dirty="0">
                <a:solidFill>
                  <a:srgbClr val="000000"/>
                </a:solidFill>
                <a:effectLst/>
                <a:ea typeface="Times New Roman" panose="02020603050405020304" pitchFamily="18" charset="0"/>
              </a:rPr>
              <a:t>n: </a:t>
            </a:r>
            <a:r>
              <a:rPr lang="en-US" sz="1600" b="0" i="1" dirty="0" err="1">
                <a:solidFill>
                  <a:srgbClr val="000000"/>
                </a:solidFill>
                <a:effectLst/>
                <a:ea typeface="Times New Roman" panose="02020603050405020304" pitchFamily="18" charset="0"/>
              </a:rPr>
              <a:t>antoloji</a:t>
            </a:r>
            <a:r>
              <a:rPr lang="tr-TR" sz="1600" b="0" dirty="0">
                <a:solidFill>
                  <a:srgbClr val="000000"/>
                </a:solidFill>
                <a:effectLst/>
                <a:ea typeface="Times New Roman" panose="02020603050405020304" pitchFamily="18" charset="0"/>
              </a:rPr>
              <a:t>.</a:t>
            </a:r>
            <a:endParaRPr lang="el-GR" sz="1600" b="1" dirty="0">
              <a:effectLst/>
              <a:ea typeface="Times New Roman" panose="02020603050405020304" pitchFamily="18" charset="0"/>
            </a:endParaRPr>
          </a:p>
          <a:p>
            <a:pPr algn="just">
              <a:buNone/>
            </a:pPr>
            <a:r>
              <a:rPr lang="tr-TR" sz="1600" b="0" dirty="0">
                <a:solidFill>
                  <a:srgbClr val="000000"/>
                </a:solidFill>
                <a:effectLst/>
                <a:ea typeface="Times New Roman" panose="02020603050405020304" pitchFamily="18" charset="0"/>
              </a:rPr>
              <a:t>İ</a:t>
            </a:r>
            <a:r>
              <a:rPr lang="en-US" sz="1600" b="0" dirty="0" err="1">
                <a:solidFill>
                  <a:srgbClr val="000000"/>
                </a:solidFill>
                <a:effectLst/>
                <a:ea typeface="Times New Roman" panose="02020603050405020304" pitchFamily="18" charset="0"/>
              </a:rPr>
              <a:t>stanbul</a:t>
            </a:r>
            <a:r>
              <a:rPr lang="en-US" sz="1600" b="0" dirty="0">
                <a:solidFill>
                  <a:srgbClr val="000000"/>
                </a:solidFill>
                <a:effectLst/>
                <a:ea typeface="Times New Roman" panose="02020603050405020304" pitchFamily="18" charset="0"/>
              </a:rPr>
              <a:t>: </a:t>
            </a:r>
            <a:r>
              <a:rPr lang="tr-TR" sz="1600" b="0" dirty="0">
                <a:solidFill>
                  <a:srgbClr val="000000"/>
                </a:solidFill>
                <a:effectLst/>
                <a:ea typeface="Times New Roman" panose="02020603050405020304" pitchFamily="18" charset="0"/>
              </a:rPr>
              <a:t>Ü</a:t>
            </a:r>
            <a:r>
              <a:rPr lang="en-US" sz="1600" b="0" dirty="0" err="1">
                <a:solidFill>
                  <a:srgbClr val="000000"/>
                </a:solidFill>
                <a:effectLst/>
                <a:ea typeface="Times New Roman" panose="02020603050405020304" pitchFamily="18" charset="0"/>
              </a:rPr>
              <a:t>mit</a:t>
            </a:r>
            <a:r>
              <a:rPr lang="en-US" sz="1600" b="0" dirty="0">
                <a:solidFill>
                  <a:srgbClr val="000000"/>
                </a:solidFill>
                <a:effectLst/>
                <a:ea typeface="Times New Roman" panose="02020603050405020304" pitchFamily="18" charset="0"/>
              </a:rPr>
              <a:t> Ya</a:t>
            </a:r>
            <a:r>
              <a:rPr lang="tr-TR" sz="1600" b="0" dirty="0">
                <a:solidFill>
                  <a:srgbClr val="000000"/>
                </a:solidFill>
                <a:effectLst/>
                <a:ea typeface="Times New Roman" panose="02020603050405020304" pitchFamily="18" charset="0"/>
              </a:rPr>
              <a:t>ş</a:t>
            </a:r>
            <a:r>
              <a:rPr lang="en-US" sz="1600" b="0" dirty="0" err="1">
                <a:solidFill>
                  <a:srgbClr val="000000"/>
                </a:solidFill>
                <a:effectLst/>
                <a:ea typeface="Times New Roman" panose="02020603050405020304" pitchFamily="18" charset="0"/>
              </a:rPr>
              <a:t>ar</a:t>
            </a:r>
            <a:r>
              <a:rPr lang="tr-TR" sz="1600" b="0" dirty="0">
                <a:solidFill>
                  <a:srgbClr val="000000"/>
                </a:solidFill>
                <a:effectLst/>
                <a:ea typeface="Times New Roman" panose="02020603050405020304" pitchFamily="18" charset="0"/>
              </a:rPr>
              <a:t>.</a:t>
            </a:r>
            <a:r>
              <a:rPr lang="en-US" sz="1600" b="0" dirty="0">
                <a:solidFill>
                  <a:srgbClr val="000000"/>
                </a:solidFill>
                <a:effectLst/>
                <a:ea typeface="Times New Roman" panose="02020603050405020304" pitchFamily="18" charset="0"/>
              </a:rPr>
              <a:t>P</a:t>
            </a:r>
            <a:r>
              <a:rPr lang="en-US" sz="1600" b="0" u="sng" dirty="0">
                <a:solidFill>
                  <a:srgbClr val="000000"/>
                </a:solidFill>
                <a:effectLst/>
                <a:ea typeface="Times New Roman" panose="02020603050405020304" pitchFamily="18" charset="0"/>
                <a:hlinkClick r:id="rId2"/>
              </a:rPr>
              <a:t>L234.S5 1961</a:t>
            </a:r>
            <a:endParaRPr lang="el-GR" sz="1600" b="1" dirty="0">
              <a:effectLst/>
              <a:ea typeface="Times New Roman" panose="02020603050405020304" pitchFamily="18" charset="0"/>
            </a:endParaRPr>
          </a:p>
          <a:p>
            <a:pPr algn="just">
              <a:buNone/>
            </a:pPr>
            <a:r>
              <a:rPr lang="tr-TR" sz="1600" b="0" dirty="0">
                <a:solidFill>
                  <a:srgbClr val="000000"/>
                </a:solidFill>
                <a:effectLst/>
                <a:ea typeface="Times New Roman" panose="02020603050405020304" pitchFamily="18" charset="0"/>
              </a:rPr>
              <a:t>Ö</a:t>
            </a:r>
            <a:r>
              <a:rPr lang="en-US" sz="1600" b="0" dirty="0">
                <a:solidFill>
                  <a:srgbClr val="000000"/>
                </a:solidFill>
                <a:effectLst/>
                <a:ea typeface="Times New Roman" panose="02020603050405020304" pitchFamily="18" charset="0"/>
              </a:rPr>
              <a:t>z</a:t>
            </a:r>
            <a:r>
              <a:rPr lang="tr-TR" sz="1600" b="0" dirty="0">
                <a:solidFill>
                  <a:srgbClr val="000000"/>
                </a:solidFill>
                <a:effectLst/>
                <a:ea typeface="Times New Roman" panose="02020603050405020304" pitchFamily="18" charset="0"/>
              </a:rPr>
              <a:t>ö</a:t>
            </a:r>
            <a:r>
              <a:rPr lang="en-US" sz="1600" b="0" dirty="0">
                <a:solidFill>
                  <a:srgbClr val="000000"/>
                </a:solidFill>
                <a:effectLst/>
                <a:ea typeface="Times New Roman" panose="02020603050405020304" pitchFamily="18" charset="0"/>
              </a:rPr>
              <a:t>n</a:t>
            </a:r>
            <a:r>
              <a:rPr lang="tr-TR" sz="1600" b="0" dirty="0">
                <a:solidFill>
                  <a:srgbClr val="000000"/>
                </a:solidFill>
                <a:effectLst/>
                <a:ea typeface="Times New Roman" panose="02020603050405020304" pitchFamily="18" charset="0"/>
              </a:rPr>
              <a:t>,</a:t>
            </a:r>
            <a:r>
              <a:rPr lang="en-US" sz="1600" b="0" dirty="0">
                <a:solidFill>
                  <a:srgbClr val="000000"/>
                </a:solidFill>
                <a:effectLst/>
                <a:ea typeface="Times New Roman" panose="02020603050405020304" pitchFamily="18" charset="0"/>
              </a:rPr>
              <a:t> M</a:t>
            </a:r>
            <a:r>
              <a:rPr lang="tr-TR" sz="1600" b="0" dirty="0">
                <a:solidFill>
                  <a:srgbClr val="000000"/>
                </a:solidFill>
                <a:effectLst/>
                <a:ea typeface="Times New Roman" panose="02020603050405020304" pitchFamily="18" charset="0"/>
              </a:rPr>
              <a:t>.</a:t>
            </a:r>
            <a:r>
              <a:rPr lang="en-US" sz="1600" b="0" dirty="0">
                <a:solidFill>
                  <a:srgbClr val="000000"/>
                </a:solidFill>
                <a:effectLst/>
                <a:ea typeface="Times New Roman" panose="02020603050405020304" pitchFamily="18" charset="0"/>
              </a:rPr>
              <a:t> N</a:t>
            </a:r>
            <a:r>
              <a:rPr lang="tr-TR" sz="1600" b="0" dirty="0">
                <a:solidFill>
                  <a:srgbClr val="000000"/>
                </a:solidFill>
                <a:effectLst/>
                <a:ea typeface="Times New Roman" panose="02020603050405020304" pitchFamily="18" charset="0"/>
              </a:rPr>
              <a:t>.</a:t>
            </a:r>
            <a:r>
              <a:rPr lang="en-US" sz="1600" b="0" dirty="0">
                <a:solidFill>
                  <a:srgbClr val="000000"/>
                </a:solidFill>
                <a:effectLst/>
                <a:ea typeface="Times New Roman" panose="02020603050405020304" pitchFamily="18" charset="0"/>
              </a:rPr>
              <a:t> </a:t>
            </a:r>
            <a:r>
              <a:rPr lang="tr-TR" sz="1600" b="0" dirty="0">
                <a:solidFill>
                  <a:srgbClr val="000000"/>
                </a:solidFill>
                <a:effectLst/>
                <a:ea typeface="Times New Roman" panose="02020603050405020304" pitchFamily="18" charset="0"/>
              </a:rPr>
              <a:t>(1945). </a:t>
            </a:r>
            <a:r>
              <a:rPr lang="en-US" sz="1600" b="0" i="1" dirty="0">
                <a:solidFill>
                  <a:srgbClr val="000000"/>
                </a:solidFill>
                <a:effectLst/>
                <a:ea typeface="Times New Roman" panose="02020603050405020304" pitchFamily="18" charset="0"/>
              </a:rPr>
              <a:t>H</a:t>
            </a:r>
            <a:r>
              <a:rPr lang="tr-TR" sz="1600" b="0" i="1" dirty="0">
                <a:solidFill>
                  <a:srgbClr val="000000"/>
                </a:solidFill>
                <a:effectLst/>
                <a:ea typeface="Times New Roman" panose="02020603050405020304" pitchFamily="18" charset="0"/>
              </a:rPr>
              <a:t>ü</a:t>
            </a:r>
            <a:r>
              <a:rPr lang="en-US" sz="1600" b="0" i="1" dirty="0" err="1">
                <a:solidFill>
                  <a:srgbClr val="000000"/>
                </a:solidFill>
                <a:effectLst/>
                <a:ea typeface="Times New Roman" panose="02020603050405020304" pitchFamily="18" charset="0"/>
              </a:rPr>
              <a:t>seyin</a:t>
            </a:r>
            <a:r>
              <a:rPr lang="en-US" sz="1600" b="0" i="1" dirty="0">
                <a:solidFill>
                  <a:srgbClr val="000000"/>
                </a:solidFill>
                <a:effectLst/>
                <a:ea typeface="Times New Roman" panose="02020603050405020304" pitchFamily="18" charset="0"/>
              </a:rPr>
              <a:t> Rahmi G</a:t>
            </a:r>
            <a:r>
              <a:rPr lang="tr-TR" sz="1600" b="0" i="1" dirty="0">
                <a:solidFill>
                  <a:srgbClr val="000000"/>
                </a:solidFill>
                <a:effectLst/>
                <a:ea typeface="Times New Roman" panose="02020603050405020304" pitchFamily="18" charset="0"/>
              </a:rPr>
              <a:t>ü</a:t>
            </a:r>
            <a:r>
              <a:rPr lang="en-US" sz="1600" b="0" i="1" dirty="0" err="1">
                <a:solidFill>
                  <a:srgbClr val="000000"/>
                </a:solidFill>
                <a:effectLst/>
                <a:ea typeface="Times New Roman" panose="02020603050405020304" pitchFamily="18" charset="0"/>
              </a:rPr>
              <a:t>rp</a:t>
            </a:r>
            <a:r>
              <a:rPr lang="tr-TR" sz="1600" b="0" i="1" dirty="0">
                <a:solidFill>
                  <a:srgbClr val="000000"/>
                </a:solidFill>
                <a:effectLst/>
                <a:ea typeface="Times New Roman" panose="02020603050405020304" pitchFamily="18" charset="0"/>
              </a:rPr>
              <a:t>ı</a:t>
            </a:r>
            <a:r>
              <a:rPr lang="en-US" sz="1600" b="0" i="1" dirty="0" err="1">
                <a:solidFill>
                  <a:srgbClr val="000000"/>
                </a:solidFill>
                <a:effectLst/>
                <a:ea typeface="Times New Roman" panose="02020603050405020304" pitchFamily="18" charset="0"/>
              </a:rPr>
              <a:t>nar'dan</a:t>
            </a:r>
            <a:r>
              <a:rPr lang="en-US" sz="1600" b="0" i="1" dirty="0">
                <a:solidFill>
                  <a:srgbClr val="000000"/>
                </a:solidFill>
                <a:effectLst/>
                <a:ea typeface="Times New Roman" panose="02020603050405020304" pitchFamily="18" charset="0"/>
              </a:rPr>
              <a:t> se</a:t>
            </a:r>
            <a:r>
              <a:rPr lang="tr-TR" sz="1600" b="0" i="1" dirty="0">
                <a:solidFill>
                  <a:srgbClr val="000000"/>
                </a:solidFill>
                <a:effectLst/>
                <a:ea typeface="Times New Roman" panose="02020603050405020304" pitchFamily="18" charset="0"/>
              </a:rPr>
              <a:t>ç</a:t>
            </a:r>
            <a:r>
              <a:rPr lang="en-US" sz="1600" b="0" i="1" dirty="0" err="1">
                <a:solidFill>
                  <a:srgbClr val="000000"/>
                </a:solidFill>
                <a:effectLst/>
                <a:ea typeface="Times New Roman" panose="02020603050405020304" pitchFamily="18" charset="0"/>
              </a:rPr>
              <a:t>ilmi</a:t>
            </a:r>
            <a:r>
              <a:rPr lang="tr-TR" sz="1600" b="0" i="1" dirty="0">
                <a:solidFill>
                  <a:srgbClr val="000000"/>
                </a:solidFill>
                <a:effectLst/>
                <a:ea typeface="Times New Roman" panose="02020603050405020304" pitchFamily="18" charset="0"/>
              </a:rPr>
              <a:t>ş</a:t>
            </a:r>
            <a:r>
              <a:rPr lang="en-US" sz="1600" b="0" i="1" dirty="0">
                <a:solidFill>
                  <a:srgbClr val="000000"/>
                </a:solidFill>
                <a:effectLst/>
                <a:ea typeface="Times New Roman" panose="02020603050405020304" pitchFamily="18" charset="0"/>
              </a:rPr>
              <a:t> par</a:t>
            </a:r>
            <a:r>
              <a:rPr lang="tr-TR" sz="1600" b="0" i="1" dirty="0">
                <a:solidFill>
                  <a:srgbClr val="000000"/>
                </a:solidFill>
                <a:effectLst/>
                <a:ea typeface="Times New Roman" panose="02020603050405020304" pitchFamily="18" charset="0"/>
              </a:rPr>
              <a:t>ç</a:t>
            </a:r>
            <a:r>
              <a:rPr lang="en-US" sz="1600" b="0" i="1" dirty="0">
                <a:solidFill>
                  <a:srgbClr val="000000"/>
                </a:solidFill>
                <a:effectLst/>
                <a:ea typeface="Times New Roman" panose="02020603050405020304" pitchFamily="18" charset="0"/>
              </a:rPr>
              <a:t>alar</a:t>
            </a:r>
            <a:r>
              <a:rPr lang="tr-TR" sz="1600" b="0" dirty="0">
                <a:solidFill>
                  <a:srgbClr val="000000"/>
                </a:solidFill>
                <a:effectLst/>
                <a:ea typeface="Times New Roman" panose="02020603050405020304" pitchFamily="18" charset="0"/>
              </a:rPr>
              <a:t>. İ</a:t>
            </a:r>
            <a:r>
              <a:rPr lang="en-US" sz="1600" b="0" dirty="0" err="1">
                <a:solidFill>
                  <a:srgbClr val="000000"/>
                </a:solidFill>
                <a:effectLst/>
                <a:ea typeface="Times New Roman" panose="02020603050405020304" pitchFamily="18" charset="0"/>
              </a:rPr>
              <a:t>stanbul</a:t>
            </a:r>
            <a:r>
              <a:rPr lang="en-US" sz="1600" b="0" dirty="0">
                <a:solidFill>
                  <a:srgbClr val="000000"/>
                </a:solidFill>
                <a:effectLst/>
                <a:ea typeface="Times New Roman" panose="02020603050405020304" pitchFamily="18" charset="0"/>
              </a:rPr>
              <a:t>: Hilmi </a:t>
            </a:r>
            <a:r>
              <a:rPr lang="en-US" sz="1600" b="0" dirty="0" err="1">
                <a:solidFill>
                  <a:srgbClr val="000000"/>
                </a:solidFill>
                <a:effectLst/>
                <a:ea typeface="Times New Roman" panose="02020603050405020304" pitchFamily="18" charset="0"/>
              </a:rPr>
              <a:t>Kitabevi</a:t>
            </a:r>
            <a:r>
              <a:rPr lang="tr-TR" sz="1600" b="0" dirty="0">
                <a:solidFill>
                  <a:srgbClr val="000000"/>
                </a:solidFill>
                <a:effectLst/>
                <a:ea typeface="Times New Roman" panose="02020603050405020304" pitchFamily="18" charset="0"/>
              </a:rPr>
              <a:t>.</a:t>
            </a:r>
            <a:r>
              <a:rPr lang="en-US" sz="1600" b="0" u="sng" dirty="0">
                <a:solidFill>
                  <a:srgbClr val="000000"/>
                </a:solidFill>
                <a:effectLst/>
                <a:ea typeface="Times New Roman" panose="02020603050405020304" pitchFamily="18" charset="0"/>
                <a:hlinkClick r:id="rId3"/>
              </a:rPr>
              <a:t>PL248.G84Z646 1945</a:t>
            </a:r>
            <a:r>
              <a:rPr lang="en-US" sz="1600" b="0" dirty="0">
                <a:solidFill>
                  <a:srgbClr val="000000"/>
                </a:solidFill>
                <a:effectLst/>
                <a:ea typeface="Times New Roman" panose="02020603050405020304" pitchFamily="18" charset="0"/>
              </a:rPr>
              <a:t>  </a:t>
            </a:r>
            <a:endParaRPr lang="el-GR" sz="1600" b="1" dirty="0">
              <a:effectLst/>
              <a:ea typeface="Times New Roman" panose="02020603050405020304" pitchFamily="18" charset="0"/>
            </a:endParaRPr>
          </a:p>
          <a:p>
            <a:pPr>
              <a:buNone/>
            </a:pPr>
            <a:r>
              <a:rPr lang="en-US" sz="1600" b="0" dirty="0">
                <a:solidFill>
                  <a:srgbClr val="000000"/>
                </a:solidFill>
                <a:effectLst/>
                <a:ea typeface="Times New Roman" panose="02020603050405020304" pitchFamily="18" charset="0"/>
              </a:rPr>
              <a:t>Pamuk</a:t>
            </a:r>
            <a:r>
              <a:rPr lang="tr-TR" sz="1600" b="0" dirty="0">
                <a:solidFill>
                  <a:srgbClr val="000000"/>
                </a:solidFill>
                <a:effectLst/>
                <a:ea typeface="Times New Roman" panose="02020603050405020304" pitchFamily="18" charset="0"/>
              </a:rPr>
              <a:t>,</a:t>
            </a:r>
            <a:r>
              <a:rPr lang="el-GR" sz="1600" b="0" dirty="0">
                <a:solidFill>
                  <a:srgbClr val="000000"/>
                </a:solidFill>
                <a:effectLst/>
                <a:ea typeface="Times New Roman" panose="02020603050405020304" pitchFamily="18" charset="0"/>
              </a:rPr>
              <a:t>   </a:t>
            </a:r>
            <a:r>
              <a:rPr lang="en-US" sz="1600" b="0" dirty="0">
                <a:solidFill>
                  <a:srgbClr val="000000"/>
                </a:solidFill>
                <a:effectLst/>
                <a:ea typeface="Calibri" panose="020F0502020204030204" pitchFamily="34" charset="0"/>
              </a:rPr>
              <a:t> </a:t>
            </a:r>
            <a:r>
              <a:rPr lang="en-US" sz="1600" b="0" dirty="0">
                <a:solidFill>
                  <a:srgbClr val="000000"/>
                </a:solidFill>
                <a:effectLst/>
                <a:ea typeface="Times New Roman" panose="02020603050405020304" pitchFamily="18" charset="0"/>
              </a:rPr>
              <a:t>O</a:t>
            </a:r>
            <a:r>
              <a:rPr lang="tr-TR" sz="1600" b="0" dirty="0">
                <a:solidFill>
                  <a:srgbClr val="000000"/>
                </a:solidFill>
                <a:effectLst/>
                <a:ea typeface="Times New Roman" panose="02020603050405020304" pitchFamily="18" charset="0"/>
              </a:rPr>
              <a:t>. (2009).</a:t>
            </a:r>
            <a:r>
              <a:rPr lang="tr-TR" sz="1600" b="1" dirty="0">
                <a:solidFill>
                  <a:srgbClr val="000000"/>
                </a:solidFill>
                <a:effectLst/>
                <a:ea typeface="Times New Roman" panose="02020603050405020304" pitchFamily="18" charset="0"/>
              </a:rPr>
              <a:t> </a:t>
            </a:r>
            <a:r>
              <a:rPr lang="el-GR" sz="1600" b="0" i="1" dirty="0">
                <a:solidFill>
                  <a:srgbClr val="000000"/>
                </a:solidFill>
                <a:effectLst/>
                <a:ea typeface="Times New Roman" panose="02020603050405020304" pitchFamily="18" charset="0"/>
              </a:rPr>
              <a:t>Το μουσείο της αθωότητας</a:t>
            </a:r>
            <a:r>
              <a:rPr lang="tr-TR" sz="1600" b="0" dirty="0">
                <a:solidFill>
                  <a:srgbClr val="000000"/>
                </a:solidFill>
                <a:effectLst/>
                <a:ea typeface="Times New Roman" panose="02020603050405020304" pitchFamily="18" charset="0"/>
              </a:rPr>
              <a:t>,</a:t>
            </a:r>
            <a:r>
              <a:rPr lang="tr-TR" sz="1600" b="1" dirty="0">
                <a:solidFill>
                  <a:srgbClr val="000000"/>
                </a:solidFill>
                <a:effectLst/>
                <a:ea typeface="Times New Roman" panose="02020603050405020304" pitchFamily="18" charset="0"/>
              </a:rPr>
              <a:t> </a:t>
            </a:r>
            <a:r>
              <a:rPr lang="el-GR" sz="1600" b="0" dirty="0">
                <a:solidFill>
                  <a:srgbClr val="000000"/>
                </a:solidFill>
                <a:effectLst/>
                <a:ea typeface="Times New Roman" panose="02020603050405020304" pitchFamily="18" charset="0"/>
              </a:rPr>
              <a:t>μετάφραση Στέλλα </a:t>
            </a:r>
            <a:r>
              <a:rPr lang="el-GR" sz="1600" b="0" dirty="0" err="1">
                <a:solidFill>
                  <a:srgbClr val="000000"/>
                </a:solidFill>
                <a:effectLst/>
                <a:ea typeface="Times New Roman" panose="02020603050405020304" pitchFamily="18" charset="0"/>
              </a:rPr>
              <a:t>Βρετού</a:t>
            </a:r>
            <a:r>
              <a:rPr lang="tr-TR" sz="1600" b="0" dirty="0">
                <a:solidFill>
                  <a:srgbClr val="000000"/>
                </a:solidFill>
                <a:effectLst/>
                <a:ea typeface="Times New Roman" panose="02020603050405020304" pitchFamily="18" charset="0"/>
              </a:rPr>
              <a:t>.</a:t>
            </a:r>
            <a:r>
              <a:rPr lang="el-GR" sz="1600" b="0" dirty="0">
                <a:solidFill>
                  <a:srgbClr val="000000"/>
                </a:solidFill>
                <a:effectLst/>
                <a:ea typeface="Times New Roman" panose="02020603050405020304" pitchFamily="18" charset="0"/>
              </a:rPr>
              <a:t> Αθήνα: Ωκεανίδα</a:t>
            </a:r>
            <a:r>
              <a:rPr lang="tr-TR" sz="1600" b="0" dirty="0">
                <a:solidFill>
                  <a:srgbClr val="000000"/>
                </a:solidFill>
                <a:effectLst/>
                <a:ea typeface="Times New Roman" panose="02020603050405020304" pitchFamily="18" charset="0"/>
              </a:rPr>
              <a:t>. </a:t>
            </a:r>
            <a:r>
              <a:rPr lang="en-US" sz="1600" b="0" u="sng" dirty="0">
                <a:solidFill>
                  <a:srgbClr val="000000"/>
                </a:solidFill>
                <a:effectLst/>
                <a:ea typeface="Times New Roman" panose="02020603050405020304" pitchFamily="18" charset="0"/>
                <a:hlinkClick r:id="rId4"/>
              </a:rPr>
              <a:t>PL</a:t>
            </a:r>
            <a:r>
              <a:rPr lang="el-GR" sz="1600" b="0" u="sng" dirty="0">
                <a:solidFill>
                  <a:srgbClr val="000000"/>
                </a:solidFill>
                <a:effectLst/>
                <a:ea typeface="Times New Roman" panose="02020603050405020304" pitchFamily="18" charset="0"/>
                <a:hlinkClick r:id="rId4"/>
              </a:rPr>
              <a:t>248.</a:t>
            </a:r>
            <a:r>
              <a:rPr lang="en-US" sz="1600" b="0" u="sng" dirty="0">
                <a:solidFill>
                  <a:srgbClr val="000000"/>
                </a:solidFill>
                <a:effectLst/>
                <a:ea typeface="Times New Roman" panose="02020603050405020304" pitchFamily="18" charset="0"/>
                <a:hlinkClick r:id="rId4"/>
              </a:rPr>
              <a:t>P</a:t>
            </a:r>
            <a:r>
              <a:rPr lang="el-GR" sz="1600" b="0" u="sng" dirty="0">
                <a:solidFill>
                  <a:srgbClr val="000000"/>
                </a:solidFill>
                <a:effectLst/>
                <a:ea typeface="Times New Roman" panose="02020603050405020304" pitchFamily="18" charset="0"/>
                <a:hlinkClick r:id="rId4"/>
              </a:rPr>
              <a:t>34</a:t>
            </a:r>
            <a:r>
              <a:rPr lang="en-US" sz="1600" b="0" u="sng" dirty="0">
                <a:solidFill>
                  <a:srgbClr val="000000"/>
                </a:solidFill>
                <a:effectLst/>
                <a:ea typeface="Times New Roman" panose="02020603050405020304" pitchFamily="18" charset="0"/>
                <a:hlinkClick r:id="rId4"/>
              </a:rPr>
              <a:t>M</a:t>
            </a:r>
            <a:r>
              <a:rPr lang="el-GR" sz="1600" b="0" u="sng" dirty="0">
                <a:solidFill>
                  <a:srgbClr val="000000"/>
                </a:solidFill>
                <a:effectLst/>
                <a:ea typeface="Times New Roman" panose="02020603050405020304" pitchFamily="18" charset="0"/>
                <a:hlinkClick r:id="rId4"/>
              </a:rPr>
              <a:t>3715 2009</a:t>
            </a:r>
            <a:r>
              <a:rPr lang="en-US" sz="1600" b="0" dirty="0">
                <a:solidFill>
                  <a:srgbClr val="000000"/>
                </a:solidFill>
                <a:effectLst/>
                <a:ea typeface="Times New Roman" panose="02020603050405020304" pitchFamily="18" charset="0"/>
              </a:rPr>
              <a:t>  </a:t>
            </a:r>
            <a:endParaRPr lang="el-GR" sz="1600" b="1" dirty="0">
              <a:effectLst/>
              <a:ea typeface="Times New Roman" panose="02020603050405020304" pitchFamily="18" charset="0"/>
            </a:endParaRPr>
          </a:p>
          <a:p>
            <a:pPr>
              <a:buNone/>
            </a:pPr>
            <a:r>
              <a:rPr lang="en-US" sz="1600" b="0" dirty="0">
                <a:solidFill>
                  <a:srgbClr val="000000"/>
                </a:solidFill>
                <a:effectLst/>
                <a:ea typeface="Times New Roman" panose="02020603050405020304" pitchFamily="18" charset="0"/>
              </a:rPr>
              <a:t>Pamuk</a:t>
            </a:r>
            <a:r>
              <a:rPr lang="tr-TR" sz="1600" b="0" dirty="0">
                <a:solidFill>
                  <a:srgbClr val="000000"/>
                </a:solidFill>
                <a:effectLst/>
                <a:ea typeface="Times New Roman" panose="02020603050405020304" pitchFamily="18" charset="0"/>
              </a:rPr>
              <a:t>,</a:t>
            </a:r>
            <a:r>
              <a:rPr lang="el-GR" sz="1600" b="0" dirty="0">
                <a:solidFill>
                  <a:srgbClr val="000000"/>
                </a:solidFill>
                <a:effectLst/>
                <a:ea typeface="Times New Roman" panose="02020603050405020304" pitchFamily="18" charset="0"/>
              </a:rPr>
              <a:t>   </a:t>
            </a:r>
            <a:r>
              <a:rPr lang="en-US" sz="1600" b="0" dirty="0">
                <a:solidFill>
                  <a:srgbClr val="000000"/>
                </a:solidFill>
                <a:effectLst/>
                <a:ea typeface="Calibri" panose="020F0502020204030204" pitchFamily="34" charset="0"/>
              </a:rPr>
              <a:t> </a:t>
            </a:r>
            <a:r>
              <a:rPr lang="en-US" sz="1600" b="0" dirty="0">
                <a:solidFill>
                  <a:srgbClr val="000000"/>
                </a:solidFill>
                <a:effectLst/>
                <a:ea typeface="Times New Roman" panose="02020603050405020304" pitchFamily="18" charset="0"/>
              </a:rPr>
              <a:t>O</a:t>
            </a:r>
            <a:r>
              <a:rPr lang="tr-TR" sz="1600" b="0" dirty="0">
                <a:solidFill>
                  <a:srgbClr val="000000"/>
                </a:solidFill>
                <a:effectLst/>
                <a:ea typeface="Times New Roman" panose="02020603050405020304" pitchFamily="18" charset="0"/>
              </a:rPr>
              <a:t>. (2010). </a:t>
            </a:r>
            <a:r>
              <a:rPr lang="en-US" sz="1600" b="0" i="1" dirty="0" err="1">
                <a:solidFill>
                  <a:srgbClr val="000000"/>
                </a:solidFill>
                <a:effectLst/>
                <a:ea typeface="Times New Roman" panose="02020603050405020304" pitchFamily="18" charset="0"/>
              </a:rPr>
              <a:t>Masumiyet</a:t>
            </a:r>
            <a:r>
              <a:rPr lang="en-US" sz="1600" b="0" i="1" dirty="0">
                <a:solidFill>
                  <a:srgbClr val="000000"/>
                </a:solidFill>
                <a:effectLst/>
                <a:ea typeface="Times New Roman" panose="02020603050405020304" pitchFamily="18" charset="0"/>
              </a:rPr>
              <a:t> M</a:t>
            </a:r>
            <a:r>
              <a:rPr lang="el-GR" sz="1600" b="0" i="1" dirty="0">
                <a:solidFill>
                  <a:srgbClr val="000000"/>
                </a:solidFill>
                <a:effectLst/>
                <a:ea typeface="Times New Roman" panose="02020603050405020304" pitchFamily="18" charset="0"/>
              </a:rPr>
              <a:t>ü</a:t>
            </a:r>
            <a:r>
              <a:rPr lang="en-US" sz="1600" b="0" i="1" dirty="0" err="1">
                <a:solidFill>
                  <a:srgbClr val="000000"/>
                </a:solidFill>
                <a:effectLst/>
                <a:ea typeface="Times New Roman" panose="02020603050405020304" pitchFamily="18" charset="0"/>
              </a:rPr>
              <a:t>zesi</a:t>
            </a:r>
            <a:r>
              <a:rPr lang="tr-TR" sz="1600" b="0" i="1" dirty="0">
                <a:solidFill>
                  <a:srgbClr val="000000"/>
                </a:solidFill>
                <a:effectLst/>
                <a:ea typeface="Times New Roman" panose="02020603050405020304" pitchFamily="18" charset="0"/>
              </a:rPr>
              <a:t>.</a:t>
            </a:r>
            <a:r>
              <a:rPr lang="tr-TR" sz="1600" b="0" dirty="0">
                <a:solidFill>
                  <a:srgbClr val="000000"/>
                </a:solidFill>
                <a:effectLst/>
                <a:ea typeface="Times New Roman" panose="02020603050405020304" pitchFamily="18" charset="0"/>
              </a:rPr>
              <a:t> İ</a:t>
            </a:r>
            <a:r>
              <a:rPr lang="en-US" sz="1600" b="0" dirty="0" err="1">
                <a:solidFill>
                  <a:srgbClr val="000000"/>
                </a:solidFill>
                <a:effectLst/>
                <a:ea typeface="Times New Roman" panose="02020603050405020304" pitchFamily="18" charset="0"/>
              </a:rPr>
              <a:t>stanbul</a:t>
            </a:r>
            <a:r>
              <a:rPr lang="el-GR" sz="1600" b="0" dirty="0">
                <a:solidFill>
                  <a:srgbClr val="000000"/>
                </a:solidFill>
                <a:effectLst/>
                <a:ea typeface="Times New Roman" panose="02020603050405020304" pitchFamily="18" charset="0"/>
              </a:rPr>
              <a:t>: </a:t>
            </a:r>
            <a:r>
              <a:rPr lang="tr-TR" sz="1600" b="0" dirty="0">
                <a:solidFill>
                  <a:srgbClr val="000000"/>
                </a:solidFill>
                <a:effectLst/>
                <a:ea typeface="Times New Roman" panose="02020603050405020304" pitchFamily="18" charset="0"/>
              </a:rPr>
              <a:t>İ</a:t>
            </a:r>
            <a:r>
              <a:rPr lang="en-US" sz="1600" b="0" dirty="0" err="1">
                <a:solidFill>
                  <a:srgbClr val="000000"/>
                </a:solidFill>
                <a:effectLst/>
                <a:ea typeface="Times New Roman" panose="02020603050405020304" pitchFamily="18" charset="0"/>
              </a:rPr>
              <a:t>leti</a:t>
            </a:r>
            <a:r>
              <a:rPr lang="tr-TR" sz="1600" b="0" dirty="0">
                <a:solidFill>
                  <a:srgbClr val="000000"/>
                </a:solidFill>
                <a:effectLst/>
                <a:ea typeface="Times New Roman" panose="02020603050405020304" pitchFamily="18" charset="0"/>
              </a:rPr>
              <a:t>ş</a:t>
            </a:r>
            <a:r>
              <a:rPr lang="en-US" sz="1600" b="0" dirty="0" err="1">
                <a:solidFill>
                  <a:srgbClr val="000000"/>
                </a:solidFill>
                <a:effectLst/>
                <a:ea typeface="Times New Roman" panose="02020603050405020304" pitchFamily="18" charset="0"/>
              </a:rPr>
              <a:t>im</a:t>
            </a:r>
            <a:r>
              <a:rPr lang="tr-TR" sz="1600" b="0" dirty="0">
                <a:solidFill>
                  <a:srgbClr val="000000"/>
                </a:solidFill>
                <a:effectLst/>
                <a:ea typeface="Times New Roman" panose="02020603050405020304" pitchFamily="18" charset="0"/>
              </a:rPr>
              <a:t>. </a:t>
            </a:r>
            <a:r>
              <a:rPr lang="en-US" sz="1600" b="0" u="none" strike="noStrike" dirty="0">
                <a:solidFill>
                  <a:srgbClr val="000000"/>
                </a:solidFill>
                <a:effectLst/>
                <a:ea typeface="Calibri" panose="020F0502020204030204" pitchFamily="34" charset="0"/>
                <a:hlinkClick r:id="rId5"/>
              </a:rPr>
              <a:t>PL</a:t>
            </a:r>
            <a:r>
              <a:rPr lang="el-GR" sz="1600" b="0" u="none" strike="noStrike" dirty="0">
                <a:solidFill>
                  <a:srgbClr val="000000"/>
                </a:solidFill>
                <a:effectLst/>
                <a:ea typeface="Calibri" panose="020F0502020204030204" pitchFamily="34" charset="0"/>
                <a:hlinkClick r:id="rId5"/>
              </a:rPr>
              <a:t>248.</a:t>
            </a:r>
            <a:r>
              <a:rPr lang="en-US" sz="1600" b="0" u="none" strike="noStrike" dirty="0">
                <a:solidFill>
                  <a:srgbClr val="000000"/>
                </a:solidFill>
                <a:effectLst/>
                <a:ea typeface="Calibri" panose="020F0502020204030204" pitchFamily="34" charset="0"/>
                <a:hlinkClick r:id="rId5"/>
              </a:rPr>
              <a:t>P</a:t>
            </a:r>
            <a:r>
              <a:rPr lang="el-GR" sz="1600" b="0" u="none" strike="noStrike" dirty="0">
                <a:solidFill>
                  <a:srgbClr val="000000"/>
                </a:solidFill>
                <a:effectLst/>
                <a:ea typeface="Calibri" panose="020F0502020204030204" pitchFamily="34" charset="0"/>
                <a:hlinkClick r:id="rId5"/>
              </a:rPr>
              <a:t>34</a:t>
            </a:r>
            <a:r>
              <a:rPr lang="en-US" sz="1600" b="0" u="none" strike="noStrike" dirty="0">
                <a:solidFill>
                  <a:srgbClr val="000000"/>
                </a:solidFill>
                <a:effectLst/>
                <a:ea typeface="Calibri" panose="020F0502020204030204" pitchFamily="34" charset="0"/>
                <a:hlinkClick r:id="rId5"/>
              </a:rPr>
              <a:t>M</a:t>
            </a:r>
            <a:r>
              <a:rPr lang="el-GR" sz="1600" b="0" u="none" strike="noStrike" dirty="0">
                <a:solidFill>
                  <a:srgbClr val="000000"/>
                </a:solidFill>
                <a:effectLst/>
                <a:ea typeface="Calibri" panose="020F0502020204030204" pitchFamily="34" charset="0"/>
                <a:hlinkClick r:id="rId5"/>
              </a:rPr>
              <a:t>37 2010</a:t>
            </a:r>
            <a:endParaRPr lang="el-GR" sz="1600" b="1" dirty="0">
              <a:effectLst/>
              <a:ea typeface="Times New Roman" panose="02020603050405020304" pitchFamily="18" charset="0"/>
            </a:endParaRPr>
          </a:p>
          <a:p>
            <a:pPr algn="just" fontAlgn="base">
              <a:spcAft>
                <a:spcPts val="800"/>
              </a:spcAft>
              <a:buNone/>
            </a:pPr>
            <a:r>
              <a:rPr lang="tr-TR" sz="1600" dirty="0">
                <a:solidFill>
                  <a:srgbClr val="000000"/>
                </a:solidFill>
                <a:effectLst/>
                <a:ea typeface="Times New Roman" panose="02020603050405020304" pitchFamily="18" charset="0"/>
                <a:cs typeface="Times New Roman" panose="02020603050405020304" pitchFamily="18" charset="0"/>
              </a:rPr>
              <a:t>Şafak,  E. (2007). </a:t>
            </a:r>
            <a:r>
              <a:rPr lang="el-GR" sz="1600" i="1" dirty="0">
                <a:solidFill>
                  <a:srgbClr val="000000"/>
                </a:solidFill>
                <a:effectLst/>
                <a:ea typeface="Times New Roman" panose="02020603050405020304" pitchFamily="18" charset="0"/>
                <a:cs typeface="Times New Roman" panose="02020603050405020304" pitchFamily="18" charset="0"/>
              </a:rPr>
              <a:t>Το μπάσταρδο της Κωνσταντινούπολης</a:t>
            </a:r>
            <a:r>
              <a:rPr lang="tr-TR" sz="1600" dirty="0">
                <a:solidFill>
                  <a:srgbClr val="000000"/>
                </a:solidFill>
                <a:effectLst/>
                <a:ea typeface="Times New Roman" panose="02020603050405020304" pitchFamily="18" charset="0"/>
                <a:cs typeface="Times New Roman" panose="02020603050405020304" pitchFamily="18" charset="0"/>
              </a:rPr>
              <a:t>.</a:t>
            </a:r>
            <a:r>
              <a:rPr lang="el-GR" sz="1600" dirty="0">
                <a:solidFill>
                  <a:srgbClr val="000000"/>
                </a:solidFill>
                <a:effectLst/>
                <a:ea typeface="Times New Roman" panose="02020603050405020304" pitchFamily="18" charset="0"/>
                <a:cs typeface="Times New Roman" panose="02020603050405020304" pitchFamily="18" charset="0"/>
              </a:rPr>
              <a:t> Αθήνα: Λιβάνη</a:t>
            </a:r>
            <a:r>
              <a:rPr lang="tr-TR" sz="1600" dirty="0">
                <a:solidFill>
                  <a:srgbClr val="000000"/>
                </a:solidFill>
                <a:effectLst/>
                <a:ea typeface="Times New Roman" panose="02020603050405020304" pitchFamily="18" charset="0"/>
                <a:cs typeface="Times New Roman" panose="02020603050405020304" pitchFamily="18" charset="0"/>
              </a:rPr>
              <a:t>.</a:t>
            </a:r>
            <a:r>
              <a:rPr lang="el-GR" sz="1600" dirty="0">
                <a:ea typeface="Calibri" panose="020F0502020204030204" pitchFamily="34" charset="0"/>
                <a:cs typeface="Times New Roman" panose="02020603050405020304" pitchFamily="18" charset="0"/>
              </a:rPr>
              <a:t> </a:t>
            </a:r>
            <a:r>
              <a:rPr lang="en-US" sz="1600" u="sng" dirty="0">
                <a:solidFill>
                  <a:srgbClr val="000000"/>
                </a:solidFill>
                <a:effectLst/>
                <a:ea typeface="Calibri" panose="020F0502020204030204" pitchFamily="34" charset="0"/>
                <a:cs typeface="Times New Roman" panose="02020603050405020304" pitchFamily="18" charset="0"/>
                <a:hlinkClick r:id="rId6"/>
              </a:rPr>
              <a:t>PS3619.H328B3715 2007</a:t>
            </a:r>
            <a:endParaRPr lang="el-GR" sz="1600" u="sng" dirty="0">
              <a:solidFill>
                <a:srgbClr val="000000"/>
              </a:solidFill>
              <a:effectLst/>
              <a:ea typeface="Calibri" panose="020F0502020204030204" pitchFamily="34" charset="0"/>
              <a:cs typeface="Times New Roman" panose="02020603050405020304" pitchFamily="18" charset="0"/>
            </a:endParaRPr>
          </a:p>
          <a:p>
            <a:pPr>
              <a:spcBef>
                <a:spcPts val="200"/>
              </a:spcBef>
              <a:buNone/>
            </a:pPr>
            <a:r>
              <a:rPr lang="tr-TR" sz="1600" dirty="0">
                <a:solidFill>
                  <a:srgbClr val="000000"/>
                </a:solidFill>
                <a:ea typeface="Times New Roman" panose="02020603050405020304" pitchFamily="18" charset="0"/>
                <a:cs typeface="Times New Roman" panose="02020603050405020304" pitchFamily="18" charset="0"/>
              </a:rPr>
              <a:t>Şafak, </a:t>
            </a:r>
            <a:r>
              <a:rPr lang="en-US" sz="1600" dirty="0">
                <a:solidFill>
                  <a:srgbClr val="000000"/>
                </a:solidFill>
                <a:ea typeface="Times New Roman" panose="02020603050405020304" pitchFamily="18" charset="0"/>
                <a:cs typeface="Times New Roman" panose="02020603050405020304" pitchFamily="18" charset="0"/>
                <a:hlinkClick r:id="rId7"/>
              </a:rPr>
              <a:t> </a:t>
            </a:r>
            <a:r>
              <a:rPr lang="tr-TR" sz="1600" dirty="0">
                <a:solidFill>
                  <a:srgbClr val="000000"/>
                </a:solidFill>
                <a:ea typeface="Calibri" panose="020F0502020204030204" pitchFamily="34" charset="0"/>
                <a:cs typeface="Times New Roman" panose="02020603050405020304" pitchFamily="18" charset="0"/>
                <a:hlinkClick r:id="rId7"/>
              </a:rPr>
              <a:t>E. (2014). </a:t>
            </a:r>
            <a:r>
              <a:rPr lang="el-GR" sz="1600" i="1" dirty="0">
                <a:solidFill>
                  <a:srgbClr val="000000"/>
                </a:solidFill>
                <a:ea typeface="Times New Roman" panose="02020603050405020304" pitchFamily="18" charset="0"/>
                <a:cs typeface="Times New Roman" panose="02020603050405020304" pitchFamily="18" charset="0"/>
                <a:hlinkClick r:id="rId7"/>
              </a:rPr>
              <a:t>Περηφάνια</a:t>
            </a:r>
            <a:r>
              <a:rPr lang="tr-TR" sz="1600" dirty="0">
                <a:solidFill>
                  <a:srgbClr val="000000"/>
                </a:solidFill>
                <a:ea typeface="Times New Roman" panose="02020603050405020304" pitchFamily="18" charset="0"/>
                <a:cs typeface="Times New Roman" panose="02020603050405020304" pitchFamily="18" charset="0"/>
                <a:hlinkClick r:id="rId7"/>
              </a:rPr>
              <a:t>. </a:t>
            </a:r>
            <a:r>
              <a:rPr lang="el-GR" sz="1600" dirty="0">
                <a:solidFill>
                  <a:srgbClr val="000000"/>
                </a:solidFill>
                <a:ea typeface="Times New Roman" panose="02020603050405020304" pitchFamily="18" charset="0"/>
                <a:cs typeface="Times New Roman" panose="02020603050405020304" pitchFamily="18" charset="0"/>
                <a:hlinkClick r:id="rId7"/>
              </a:rPr>
              <a:t>Αθήνα: Εκδόσεις Παπαδόπουλος</a:t>
            </a:r>
            <a:r>
              <a:rPr lang="tr-TR" sz="1600" dirty="0">
                <a:solidFill>
                  <a:srgbClr val="000000"/>
                </a:solidFill>
                <a:ea typeface="Times New Roman" panose="02020603050405020304" pitchFamily="18" charset="0"/>
                <a:cs typeface="Times New Roman" panose="02020603050405020304" pitchFamily="18" charset="0"/>
                <a:hlinkClick r:id="rId7"/>
              </a:rPr>
              <a:t>. </a:t>
            </a:r>
            <a:r>
              <a:rPr lang="en-US" sz="1600" u="sng" dirty="0">
                <a:solidFill>
                  <a:srgbClr val="000000"/>
                </a:solidFill>
                <a:ea typeface="Times New Roman" panose="02020603050405020304" pitchFamily="18" charset="0"/>
                <a:cs typeface="Times New Roman" panose="02020603050405020304" pitchFamily="18" charset="0"/>
                <a:hlinkClick r:id="rId7"/>
              </a:rPr>
              <a:t>PL</a:t>
            </a:r>
            <a:r>
              <a:rPr lang="el-GR" sz="1600" u="sng" dirty="0">
                <a:solidFill>
                  <a:srgbClr val="000000"/>
                </a:solidFill>
                <a:ea typeface="Times New Roman" panose="02020603050405020304" pitchFamily="18" charset="0"/>
                <a:cs typeface="Times New Roman" panose="02020603050405020304" pitchFamily="18" charset="0"/>
                <a:hlinkClick r:id="rId7"/>
              </a:rPr>
              <a:t>248.</a:t>
            </a:r>
            <a:r>
              <a:rPr lang="en-US" sz="1600" u="sng" dirty="0">
                <a:solidFill>
                  <a:srgbClr val="000000"/>
                </a:solidFill>
                <a:ea typeface="Times New Roman" panose="02020603050405020304" pitchFamily="18" charset="0"/>
                <a:cs typeface="Times New Roman" panose="02020603050405020304" pitchFamily="18" charset="0"/>
                <a:hlinkClick r:id="rId7"/>
              </a:rPr>
              <a:t>S</a:t>
            </a:r>
            <a:r>
              <a:rPr lang="el-GR" sz="1600" u="sng" dirty="0">
                <a:solidFill>
                  <a:srgbClr val="000000"/>
                </a:solidFill>
                <a:ea typeface="Times New Roman" panose="02020603050405020304" pitchFamily="18" charset="0"/>
                <a:cs typeface="Times New Roman" panose="02020603050405020304" pitchFamily="18" charset="0"/>
                <a:hlinkClick r:id="rId7"/>
              </a:rPr>
              <a:t>221</a:t>
            </a:r>
            <a:r>
              <a:rPr lang="en-US" sz="1600" u="sng" dirty="0">
                <a:solidFill>
                  <a:srgbClr val="000000"/>
                </a:solidFill>
                <a:ea typeface="Times New Roman" panose="02020603050405020304" pitchFamily="18" charset="0"/>
                <a:cs typeface="Times New Roman" panose="02020603050405020304" pitchFamily="18" charset="0"/>
                <a:hlinkClick r:id="rId7"/>
              </a:rPr>
              <a:t>A</a:t>
            </a:r>
            <a:r>
              <a:rPr lang="el-GR" sz="1600" u="sng" dirty="0">
                <a:solidFill>
                  <a:srgbClr val="000000"/>
                </a:solidFill>
                <a:ea typeface="Times New Roman" panose="02020603050405020304" pitchFamily="18" charset="0"/>
                <a:cs typeface="Times New Roman" panose="02020603050405020304" pitchFamily="18" charset="0"/>
                <a:hlinkClick r:id="rId7"/>
              </a:rPr>
              <a:t>53</a:t>
            </a:r>
            <a:r>
              <a:rPr lang="en-US" sz="1600" u="sng" dirty="0">
                <a:solidFill>
                  <a:srgbClr val="000000"/>
                </a:solidFill>
                <a:ea typeface="Times New Roman" panose="02020603050405020304" pitchFamily="18" charset="0"/>
                <a:cs typeface="Times New Roman" panose="02020603050405020304" pitchFamily="18" charset="0"/>
                <a:hlinkClick r:id="rId7"/>
              </a:rPr>
              <a:t>P</a:t>
            </a:r>
            <a:r>
              <a:rPr lang="el-GR" sz="1600" u="sng" dirty="0">
                <a:solidFill>
                  <a:srgbClr val="000000"/>
                </a:solidFill>
                <a:ea typeface="Times New Roman" panose="02020603050405020304" pitchFamily="18" charset="0"/>
                <a:cs typeface="Times New Roman" panose="02020603050405020304" pitchFamily="18" charset="0"/>
                <a:hlinkClick r:id="rId7"/>
              </a:rPr>
              <a:t>3 2014</a:t>
            </a:r>
            <a:r>
              <a:rPr lang="en-US" sz="1600" dirty="0">
                <a:solidFill>
                  <a:srgbClr val="000000"/>
                </a:solidFill>
                <a:ea typeface="Times New Roman" panose="02020603050405020304" pitchFamily="18" charset="0"/>
                <a:cs typeface="Times New Roman" panose="02020603050405020304" pitchFamily="18" charset="0"/>
                <a:hlinkClick r:id="rId7"/>
              </a:rPr>
              <a:t> </a:t>
            </a:r>
            <a:endParaRPr lang="el-GR" sz="1600" dirty="0">
              <a:solidFill>
                <a:srgbClr val="1F3763"/>
              </a:solidFill>
              <a:ea typeface="Times New Roman" panose="02020603050405020304" pitchFamily="18" charset="0"/>
              <a:cs typeface="Times New Roman" panose="02020603050405020304" pitchFamily="18" charset="0"/>
            </a:endParaRPr>
          </a:p>
          <a:p>
            <a:pPr algn="just" fontAlgn="base">
              <a:spcAft>
                <a:spcPts val="800"/>
              </a:spcAft>
              <a:buNone/>
            </a:pPr>
            <a:r>
              <a:rPr lang="el-GR" sz="1600" dirty="0">
                <a:solidFill>
                  <a:srgbClr val="000000"/>
                </a:solidFill>
                <a:ea typeface="Calibri" panose="020F0502020204030204" pitchFamily="34" charset="0"/>
                <a:cs typeface="Times New Roman" panose="02020603050405020304" pitchFamily="18" charset="0"/>
              </a:rPr>
              <a:t>Ş</a:t>
            </a:r>
            <a:r>
              <a:rPr lang="tr-TR" sz="1600" dirty="0">
                <a:solidFill>
                  <a:srgbClr val="000000"/>
                </a:solidFill>
                <a:ea typeface="Calibri" panose="020F0502020204030204" pitchFamily="34" charset="0"/>
                <a:cs typeface="Times New Roman" panose="02020603050405020304" pitchFamily="18" charset="0"/>
              </a:rPr>
              <a:t>ahin, V. (2017). EFİK HALİT KARAY’IN ‘İSTANBUL’UN BİR YÜZÜ’ ROMANINDA YAPI. </a:t>
            </a:r>
            <a:r>
              <a:rPr lang="en-US" sz="1600" i="1" dirty="0">
                <a:solidFill>
                  <a:srgbClr val="000000"/>
                </a:solidFill>
                <a:ea typeface="Calibri" panose="020F0502020204030204" pitchFamily="34" charset="0"/>
                <a:cs typeface="Times New Roman" panose="02020603050405020304" pitchFamily="18" charset="0"/>
              </a:rPr>
              <a:t>Researcher: Social Science Studies.</a:t>
            </a:r>
            <a:r>
              <a:rPr lang="en-US" sz="1600" dirty="0">
                <a:solidFill>
                  <a:srgbClr val="000000"/>
                </a:solidFill>
                <a:ea typeface="Calibri" panose="020F0502020204030204" pitchFamily="34" charset="0"/>
                <a:cs typeface="Times New Roman" panose="02020603050405020304" pitchFamily="18" charset="0"/>
              </a:rPr>
              <a:t> 5(8)266-292.</a:t>
            </a:r>
            <a:endParaRPr lang="el-GR" sz="1600" dirty="0">
              <a:ea typeface="Calibri" panose="020F0502020204030204" pitchFamily="34" charset="0"/>
              <a:cs typeface="Times New Roman" panose="02020603050405020304" pitchFamily="18" charset="0"/>
            </a:endParaRPr>
          </a:p>
          <a:p>
            <a:pPr algn="just">
              <a:buNone/>
            </a:pPr>
            <a:r>
              <a:rPr lang="en-US" sz="1600" dirty="0">
                <a:solidFill>
                  <a:srgbClr val="000000"/>
                </a:solidFill>
                <a:ea typeface="Times New Roman" panose="02020603050405020304" pitchFamily="18" charset="0"/>
              </a:rPr>
              <a:t>Samano</a:t>
            </a:r>
            <a:r>
              <a:rPr lang="tr-TR" sz="1600" dirty="0">
                <a:solidFill>
                  <a:srgbClr val="000000"/>
                </a:solidFill>
                <a:ea typeface="Times New Roman" panose="02020603050405020304" pitchFamily="18" charset="0"/>
              </a:rPr>
              <a:t>ğ</a:t>
            </a:r>
            <a:r>
              <a:rPr lang="en-US" sz="1600" dirty="0" err="1">
                <a:solidFill>
                  <a:srgbClr val="000000"/>
                </a:solidFill>
                <a:ea typeface="Times New Roman" panose="02020603050405020304" pitchFamily="18" charset="0"/>
              </a:rPr>
              <a:t>lu</a:t>
            </a:r>
            <a:r>
              <a:rPr lang="tr-TR" sz="1600" dirty="0">
                <a:solidFill>
                  <a:srgbClr val="000000"/>
                </a:solidFill>
                <a:ea typeface="Times New Roman" panose="02020603050405020304" pitchFamily="18" charset="0"/>
              </a:rPr>
              <a:t>,</a:t>
            </a:r>
            <a:r>
              <a:rPr lang="en-US" sz="1600" dirty="0">
                <a:solidFill>
                  <a:srgbClr val="000000"/>
                </a:solidFill>
                <a:ea typeface="Times New Roman" panose="02020603050405020304" pitchFamily="18" charset="0"/>
              </a:rPr>
              <a:t> G</a:t>
            </a:r>
            <a:r>
              <a:rPr lang="tr-TR" sz="1600" dirty="0">
                <a:solidFill>
                  <a:srgbClr val="000000"/>
                </a:solidFill>
                <a:ea typeface="Times New Roman" panose="02020603050405020304" pitchFamily="18" charset="0"/>
              </a:rPr>
              <a:t>. (1988). </a:t>
            </a:r>
            <a:r>
              <a:rPr lang="en-US" sz="1600" i="1" dirty="0">
                <a:solidFill>
                  <a:srgbClr val="000000"/>
                </a:solidFill>
                <a:ea typeface="Times New Roman" panose="02020603050405020304" pitchFamily="18" charset="0"/>
              </a:rPr>
              <a:t>Cahit S</a:t>
            </a:r>
            <a:r>
              <a:rPr lang="tr-TR" sz="1600" i="1" dirty="0">
                <a:solidFill>
                  <a:srgbClr val="000000"/>
                </a:solidFill>
                <a:ea typeface="Times New Roman" panose="02020603050405020304" pitchFamily="18" charset="0"/>
              </a:rPr>
              <a:t>ı</a:t>
            </a:r>
            <a:r>
              <a:rPr lang="en-US" sz="1600" i="1" dirty="0" err="1">
                <a:solidFill>
                  <a:srgbClr val="000000"/>
                </a:solidFill>
                <a:ea typeface="Times New Roman" panose="02020603050405020304" pitchFamily="18" charset="0"/>
              </a:rPr>
              <a:t>tk</a:t>
            </a:r>
            <a:r>
              <a:rPr lang="tr-TR" sz="1600" i="1" dirty="0">
                <a:solidFill>
                  <a:srgbClr val="000000"/>
                </a:solidFill>
                <a:ea typeface="Times New Roman" panose="02020603050405020304" pitchFamily="18" charset="0"/>
              </a:rPr>
              <a:t>ı</a:t>
            </a:r>
            <a:r>
              <a:rPr lang="en-US" sz="1600" i="1" dirty="0">
                <a:solidFill>
                  <a:srgbClr val="000000"/>
                </a:solidFill>
                <a:ea typeface="Times New Roman" panose="02020603050405020304" pitchFamily="18" charset="0"/>
              </a:rPr>
              <a:t> </a:t>
            </a:r>
            <a:r>
              <a:rPr lang="en-US" sz="1600" i="1" dirty="0" err="1">
                <a:solidFill>
                  <a:srgbClr val="000000"/>
                </a:solidFill>
                <a:ea typeface="Times New Roman" panose="02020603050405020304" pitchFamily="18" charset="0"/>
              </a:rPr>
              <a:t>Taranc</a:t>
            </a:r>
            <a:r>
              <a:rPr lang="tr-TR" sz="1600" i="1" dirty="0">
                <a:solidFill>
                  <a:srgbClr val="000000"/>
                </a:solidFill>
                <a:ea typeface="Times New Roman" panose="02020603050405020304" pitchFamily="18" charset="0"/>
              </a:rPr>
              <a:t>ı</a:t>
            </a:r>
            <a:r>
              <a:rPr lang="tr-TR" sz="1600" dirty="0">
                <a:solidFill>
                  <a:srgbClr val="000000"/>
                </a:solidFill>
                <a:ea typeface="Times New Roman" panose="02020603050405020304" pitchFamily="18" charset="0"/>
              </a:rPr>
              <a:t>.</a:t>
            </a:r>
            <a:r>
              <a:rPr lang="en-US" sz="1600" dirty="0">
                <a:solidFill>
                  <a:srgbClr val="000000"/>
                </a:solidFill>
                <a:ea typeface="Times New Roman" panose="02020603050405020304" pitchFamily="18" charset="0"/>
              </a:rPr>
              <a:t> Ankara: K</a:t>
            </a:r>
            <a:r>
              <a:rPr lang="tr-TR" sz="1600" dirty="0">
                <a:solidFill>
                  <a:srgbClr val="000000"/>
                </a:solidFill>
                <a:ea typeface="Times New Roman" panose="02020603050405020304" pitchFamily="18" charset="0"/>
              </a:rPr>
              <a:t>ü</a:t>
            </a:r>
            <a:r>
              <a:rPr lang="en-US" sz="1600" dirty="0" err="1">
                <a:solidFill>
                  <a:srgbClr val="000000"/>
                </a:solidFill>
                <a:ea typeface="Times New Roman" panose="02020603050405020304" pitchFamily="18" charset="0"/>
              </a:rPr>
              <a:t>lt</a:t>
            </a:r>
            <a:r>
              <a:rPr lang="tr-TR" sz="1600" dirty="0">
                <a:solidFill>
                  <a:srgbClr val="000000"/>
                </a:solidFill>
                <a:ea typeface="Times New Roman" panose="02020603050405020304" pitchFamily="18" charset="0"/>
              </a:rPr>
              <a:t>ü</a:t>
            </a:r>
            <a:r>
              <a:rPr lang="en-US" sz="1600" dirty="0">
                <a:solidFill>
                  <a:srgbClr val="000000"/>
                </a:solidFill>
                <a:ea typeface="Times New Roman" panose="02020603050405020304" pitchFamily="18" charset="0"/>
              </a:rPr>
              <a:t>r </a:t>
            </a:r>
            <a:r>
              <a:rPr lang="en-US" sz="1600" dirty="0" err="1">
                <a:solidFill>
                  <a:srgbClr val="000000"/>
                </a:solidFill>
                <a:ea typeface="Times New Roman" panose="02020603050405020304" pitchFamily="18" charset="0"/>
              </a:rPr>
              <a:t>ve</a:t>
            </a:r>
            <a:r>
              <a:rPr lang="en-US" sz="1600" dirty="0">
                <a:solidFill>
                  <a:srgbClr val="000000"/>
                </a:solidFill>
                <a:ea typeface="Times New Roman" panose="02020603050405020304" pitchFamily="18" charset="0"/>
              </a:rPr>
              <a:t> </a:t>
            </a:r>
            <a:r>
              <a:rPr lang="en-US" sz="1600" dirty="0" err="1">
                <a:solidFill>
                  <a:srgbClr val="000000"/>
                </a:solidFill>
                <a:ea typeface="Times New Roman" panose="02020603050405020304" pitchFamily="18" charset="0"/>
              </a:rPr>
              <a:t>Turizm</a:t>
            </a:r>
            <a:r>
              <a:rPr lang="en-US" sz="1600" dirty="0">
                <a:solidFill>
                  <a:srgbClr val="000000"/>
                </a:solidFill>
                <a:ea typeface="Times New Roman" panose="02020603050405020304" pitchFamily="18" charset="0"/>
              </a:rPr>
              <a:t> </a:t>
            </a:r>
            <a:r>
              <a:rPr lang="en-US" sz="1600" dirty="0" err="1">
                <a:solidFill>
                  <a:srgbClr val="000000"/>
                </a:solidFill>
                <a:ea typeface="Times New Roman" panose="02020603050405020304" pitchFamily="18" charset="0"/>
              </a:rPr>
              <a:t>Bakanl</a:t>
            </a:r>
            <a:r>
              <a:rPr lang="tr-TR" sz="1600" dirty="0">
                <a:solidFill>
                  <a:srgbClr val="000000"/>
                </a:solidFill>
                <a:ea typeface="Times New Roman" panose="02020603050405020304" pitchFamily="18" charset="0"/>
              </a:rPr>
              <a:t>ı</a:t>
            </a:r>
            <a:r>
              <a:rPr lang="en-US" sz="1600" dirty="0">
                <a:solidFill>
                  <a:srgbClr val="000000"/>
                </a:solidFill>
                <a:ea typeface="Times New Roman" panose="02020603050405020304" pitchFamily="18" charset="0"/>
              </a:rPr>
              <a:t>g</a:t>
            </a:r>
            <a:r>
              <a:rPr lang="tr-TR" sz="1600" dirty="0">
                <a:solidFill>
                  <a:srgbClr val="000000"/>
                </a:solidFill>
                <a:ea typeface="Times New Roman" panose="02020603050405020304" pitchFamily="18" charset="0"/>
              </a:rPr>
              <a:t>ı. </a:t>
            </a:r>
            <a:r>
              <a:rPr lang="en-US" sz="1600" u="sng" dirty="0">
                <a:solidFill>
                  <a:srgbClr val="000000"/>
                </a:solidFill>
                <a:ea typeface="Times New Roman" panose="02020603050405020304" pitchFamily="18" charset="0"/>
                <a:hlinkClick r:id="rId8"/>
              </a:rPr>
              <a:t>PL248.T372Z881 1988</a:t>
            </a:r>
            <a:endParaRPr lang="el-GR" sz="1600" dirty="0">
              <a:ea typeface="Times New Roman" panose="02020603050405020304" pitchFamily="18" charset="0"/>
            </a:endParaRPr>
          </a:p>
          <a:p>
            <a:pPr>
              <a:spcAft>
                <a:spcPts val="800"/>
              </a:spcAft>
              <a:buNone/>
            </a:pPr>
            <a:r>
              <a:rPr lang="en-US" sz="1600" dirty="0">
                <a:solidFill>
                  <a:srgbClr val="000000"/>
                </a:solidFill>
                <a:ea typeface="Calibri" panose="020F0502020204030204" pitchFamily="34" charset="0"/>
                <a:cs typeface="Times New Roman" panose="02020603050405020304" pitchFamily="18" charset="0"/>
              </a:rPr>
              <a:t>Seyhan, A. (2008). </a:t>
            </a:r>
            <a:r>
              <a:rPr lang="en-US" sz="1600" i="1" dirty="0">
                <a:solidFill>
                  <a:srgbClr val="000000"/>
                </a:solidFill>
                <a:ea typeface="Calibri" panose="020F0502020204030204" pitchFamily="34" charset="0"/>
                <a:cs typeface="Times New Roman" panose="02020603050405020304" pitchFamily="18" charset="0"/>
              </a:rPr>
              <a:t>Tales of crossed destinies: the modern Turkish novel in a comparative context</a:t>
            </a:r>
            <a:r>
              <a:rPr lang="en-US" sz="1600" dirty="0">
                <a:solidFill>
                  <a:srgbClr val="000000"/>
                </a:solidFill>
                <a:ea typeface="Calibri" panose="020F0502020204030204" pitchFamily="34" charset="0"/>
                <a:cs typeface="Times New Roman" panose="02020603050405020304" pitchFamily="18" charset="0"/>
              </a:rPr>
              <a:t>. New York: Modern Language Association of America. </a:t>
            </a:r>
            <a:r>
              <a:rPr lang="en-US" sz="1600" u="sng" dirty="0">
                <a:solidFill>
                  <a:srgbClr val="000000"/>
                </a:solidFill>
                <a:ea typeface="Calibri" panose="020F0502020204030204" pitchFamily="34" charset="0"/>
                <a:cs typeface="Times New Roman" panose="02020603050405020304" pitchFamily="18" charset="0"/>
                <a:hlinkClick r:id="rId9"/>
              </a:rPr>
              <a:t>PL223.S44 2008</a:t>
            </a:r>
            <a:endParaRPr lang="el-GR" sz="1600" dirty="0">
              <a:ea typeface="Calibri" panose="020F0502020204030204" pitchFamily="34" charset="0"/>
              <a:cs typeface="Times New Roman" panose="02020603050405020304" pitchFamily="18" charset="0"/>
            </a:endParaRPr>
          </a:p>
          <a:p>
            <a:pPr>
              <a:buNone/>
            </a:pPr>
            <a:r>
              <a:rPr lang="en-US" sz="1600" dirty="0">
                <a:solidFill>
                  <a:srgbClr val="000000"/>
                </a:solidFill>
                <a:ea typeface="Times New Roman" panose="02020603050405020304" pitchFamily="18" charset="0"/>
              </a:rPr>
              <a:t>Tahir</a:t>
            </a:r>
            <a:r>
              <a:rPr lang="tr-TR" sz="1600" dirty="0">
                <a:solidFill>
                  <a:srgbClr val="000000"/>
                </a:solidFill>
                <a:ea typeface="Times New Roman" panose="02020603050405020304" pitchFamily="18" charset="0"/>
              </a:rPr>
              <a:t>,</a:t>
            </a:r>
            <a:r>
              <a:rPr lang="en-US" sz="1600" dirty="0">
                <a:solidFill>
                  <a:srgbClr val="000000"/>
                </a:solidFill>
                <a:ea typeface="Times New Roman" panose="02020603050405020304" pitchFamily="18" charset="0"/>
              </a:rPr>
              <a:t> K</a:t>
            </a:r>
            <a:r>
              <a:rPr lang="tr-TR" sz="1600" dirty="0">
                <a:solidFill>
                  <a:srgbClr val="000000"/>
                </a:solidFill>
                <a:ea typeface="Times New Roman" panose="02020603050405020304" pitchFamily="18" charset="0"/>
              </a:rPr>
              <a:t>.</a:t>
            </a:r>
            <a:r>
              <a:rPr lang="en-US" sz="1600" dirty="0">
                <a:solidFill>
                  <a:srgbClr val="000000"/>
                </a:solidFill>
                <a:ea typeface="Times New Roman" panose="02020603050405020304" pitchFamily="18" charset="0"/>
              </a:rPr>
              <a:t> (1956). </a:t>
            </a:r>
            <a:r>
              <a:rPr lang="en-US" sz="1600" i="1" dirty="0" err="1">
                <a:solidFill>
                  <a:srgbClr val="000000"/>
                </a:solidFill>
                <a:ea typeface="Times New Roman" panose="02020603050405020304" pitchFamily="18" charset="0"/>
              </a:rPr>
              <a:t>Esir</a:t>
            </a:r>
            <a:r>
              <a:rPr lang="en-US" sz="1600" i="1" dirty="0">
                <a:solidFill>
                  <a:srgbClr val="000000"/>
                </a:solidFill>
                <a:ea typeface="Times New Roman" panose="02020603050405020304" pitchFamily="18" charset="0"/>
              </a:rPr>
              <a:t> </a:t>
            </a:r>
            <a:r>
              <a:rPr lang="en-US" sz="1600" i="1" dirty="0" err="1">
                <a:solidFill>
                  <a:srgbClr val="000000"/>
                </a:solidFill>
                <a:ea typeface="Times New Roman" panose="02020603050405020304" pitchFamily="18" charset="0"/>
              </a:rPr>
              <a:t>Şehr</a:t>
            </a:r>
            <a:r>
              <a:rPr lang="tr-TR" sz="1600" i="1" dirty="0">
                <a:solidFill>
                  <a:srgbClr val="000000"/>
                </a:solidFill>
                <a:ea typeface="Times New Roman" panose="02020603050405020304" pitchFamily="18" charset="0"/>
              </a:rPr>
              <a:t>in İnsanları. </a:t>
            </a:r>
            <a:r>
              <a:rPr lang="tr-TR" sz="1600" dirty="0">
                <a:solidFill>
                  <a:srgbClr val="000000"/>
                </a:solidFill>
                <a:ea typeface="Times New Roman" panose="02020603050405020304" pitchFamily="18" charset="0"/>
              </a:rPr>
              <a:t>İ</a:t>
            </a:r>
            <a:r>
              <a:rPr lang="en-US" sz="1600" dirty="0" err="1">
                <a:solidFill>
                  <a:srgbClr val="000000"/>
                </a:solidFill>
                <a:ea typeface="Times New Roman" panose="02020603050405020304" pitchFamily="18" charset="0"/>
              </a:rPr>
              <a:t>stanbul</a:t>
            </a:r>
            <a:r>
              <a:rPr lang="en-US" sz="1600" dirty="0">
                <a:solidFill>
                  <a:srgbClr val="000000"/>
                </a:solidFill>
                <a:ea typeface="Times New Roman" panose="02020603050405020304" pitchFamily="18" charset="0"/>
              </a:rPr>
              <a:t>: Mart</a:t>
            </a:r>
            <a:r>
              <a:rPr lang="tr-TR" sz="1600" dirty="0">
                <a:solidFill>
                  <a:srgbClr val="000000"/>
                </a:solidFill>
                <a:ea typeface="Times New Roman" panose="02020603050405020304" pitchFamily="18" charset="0"/>
              </a:rPr>
              <a:t>ı. </a:t>
            </a:r>
            <a:r>
              <a:rPr lang="en-US" sz="1600" dirty="0">
                <a:solidFill>
                  <a:srgbClr val="000000"/>
                </a:solidFill>
                <a:ea typeface="Calibri" panose="020F0502020204030204" pitchFamily="34" charset="0"/>
                <a:hlinkClick r:id="rId10"/>
              </a:rPr>
              <a:t>PL248.K45E851 1956</a:t>
            </a:r>
            <a:r>
              <a:rPr lang="en-US" sz="1600" dirty="0">
                <a:solidFill>
                  <a:srgbClr val="000000"/>
                </a:solidFill>
                <a:ea typeface="Calibri" panose="020F0502020204030204" pitchFamily="34" charset="0"/>
              </a:rPr>
              <a:t>  </a:t>
            </a:r>
            <a:endParaRPr lang="el-GR" sz="1600" dirty="0">
              <a:ea typeface="Times New Roman" panose="02020603050405020304" pitchFamily="18" charset="0"/>
            </a:endParaRPr>
          </a:p>
          <a:p>
            <a:pPr algn="just">
              <a:spcAft>
                <a:spcPts val="800"/>
              </a:spcAft>
              <a:buNone/>
            </a:pPr>
            <a:r>
              <a:rPr lang="en-US" sz="1600" i="1" dirty="0" err="1">
                <a:solidFill>
                  <a:srgbClr val="000000"/>
                </a:solidFill>
                <a:ea typeface="Calibri" panose="020F0502020204030204" pitchFamily="34" charset="0"/>
                <a:cs typeface="Times New Roman" panose="02020603050405020304" pitchFamily="18" charset="0"/>
              </a:rPr>
              <a:t>Tanpınar</a:t>
            </a:r>
            <a:r>
              <a:rPr lang="en-US" sz="1600" i="1" dirty="0">
                <a:solidFill>
                  <a:srgbClr val="000000"/>
                </a:solidFill>
                <a:ea typeface="Calibri" panose="020F0502020204030204" pitchFamily="34" charset="0"/>
                <a:cs typeface="Times New Roman" panose="02020603050405020304" pitchFamily="18" charset="0"/>
              </a:rPr>
              <a:t>, A. H.(1986). Huzur</a:t>
            </a:r>
            <a:r>
              <a:rPr lang="en-US" sz="1600" dirty="0">
                <a:solidFill>
                  <a:srgbClr val="000000"/>
                </a:solidFill>
                <a:ea typeface="Times New Roman" panose="02020603050405020304" pitchFamily="18" charset="0"/>
                <a:cs typeface="Times New Roman" panose="02020603050405020304" pitchFamily="18" charset="0"/>
              </a:rPr>
              <a:t>: </a:t>
            </a:r>
            <a:r>
              <a:rPr lang="en-US" sz="1600" i="1" dirty="0">
                <a:solidFill>
                  <a:srgbClr val="000000"/>
                </a:solidFill>
                <a:ea typeface="Times New Roman" panose="02020603050405020304" pitchFamily="18" charset="0"/>
                <a:cs typeface="Times New Roman" panose="02020603050405020304" pitchFamily="18" charset="0"/>
              </a:rPr>
              <a:t>roman</a:t>
            </a:r>
            <a:r>
              <a:rPr lang="tr-TR" sz="1600" dirty="0">
                <a:solidFill>
                  <a:srgbClr val="000000"/>
                </a:solidFill>
                <a:ea typeface="Times New Roman" panose="02020603050405020304" pitchFamily="18" charset="0"/>
                <a:cs typeface="Times New Roman" panose="02020603050405020304" pitchFamily="18" charset="0"/>
              </a:rPr>
              <a:t>. İ</a:t>
            </a:r>
            <a:r>
              <a:rPr lang="en-US" sz="1600" dirty="0" err="1">
                <a:solidFill>
                  <a:srgbClr val="000000"/>
                </a:solidFill>
                <a:ea typeface="Times New Roman" panose="02020603050405020304" pitchFamily="18" charset="0"/>
                <a:cs typeface="Times New Roman" panose="02020603050405020304" pitchFamily="18" charset="0"/>
              </a:rPr>
              <a:t>stanbul</a:t>
            </a:r>
            <a:r>
              <a:rPr lang="en-US" sz="1600" dirty="0">
                <a:solidFill>
                  <a:srgbClr val="000000"/>
                </a:solidFill>
                <a:ea typeface="Times New Roman" panose="02020603050405020304" pitchFamily="18" charset="0"/>
                <a:cs typeface="Times New Roman" panose="02020603050405020304" pitchFamily="18" charset="0"/>
              </a:rPr>
              <a:t>: </a:t>
            </a:r>
            <a:r>
              <a:rPr lang="en-US" sz="1600" dirty="0" err="1">
                <a:solidFill>
                  <a:srgbClr val="000000"/>
                </a:solidFill>
                <a:ea typeface="Times New Roman" panose="02020603050405020304" pitchFamily="18" charset="0"/>
                <a:cs typeface="Times New Roman" panose="02020603050405020304" pitchFamily="18" charset="0"/>
              </a:rPr>
              <a:t>Dergah</a:t>
            </a:r>
            <a:r>
              <a:rPr lang="tr-TR" sz="1600" dirty="0">
                <a:solidFill>
                  <a:srgbClr val="000000"/>
                </a:solidFill>
                <a:ea typeface="Times New Roman" panose="02020603050405020304" pitchFamily="18" charset="0"/>
                <a:cs typeface="Times New Roman" panose="02020603050405020304" pitchFamily="18" charset="0"/>
              </a:rPr>
              <a:t>.</a:t>
            </a:r>
            <a:r>
              <a:rPr lang="tr-TR" sz="1600" dirty="0">
                <a:solidFill>
                  <a:srgbClr val="000000"/>
                </a:solidFill>
                <a:ea typeface="Calibri" panose="020F0502020204030204" pitchFamily="34" charset="0"/>
                <a:cs typeface="Times New Roman" panose="02020603050405020304" pitchFamily="18" charset="0"/>
              </a:rPr>
              <a:t> </a:t>
            </a:r>
            <a:r>
              <a:rPr lang="en-US" sz="1600" dirty="0">
                <a:solidFill>
                  <a:srgbClr val="000000"/>
                </a:solidFill>
                <a:ea typeface="Times New Roman" panose="02020603050405020304" pitchFamily="18" charset="0"/>
                <a:cs typeface="Times New Roman" panose="02020603050405020304" pitchFamily="18" charset="0"/>
                <a:hlinkClick r:id="rId11"/>
              </a:rPr>
              <a:t>PL248.T367H8 1986</a:t>
            </a:r>
            <a:endParaRPr lang="el-GR" sz="1600" dirty="0">
              <a:ea typeface="Calibri" panose="020F0502020204030204" pitchFamily="34" charset="0"/>
              <a:cs typeface="Times New Roman" panose="02020603050405020304" pitchFamily="18" charset="0"/>
            </a:endParaRPr>
          </a:p>
          <a:p>
            <a:pPr>
              <a:spcAft>
                <a:spcPts val="800"/>
              </a:spcAft>
              <a:buNone/>
            </a:pPr>
            <a:r>
              <a:rPr lang="en-US" sz="1600" dirty="0">
                <a:solidFill>
                  <a:srgbClr val="000000"/>
                </a:solidFill>
                <a:ea typeface="Calibri" panose="020F0502020204030204" pitchFamily="34" charset="0"/>
                <a:cs typeface="Times New Roman" panose="02020603050405020304" pitchFamily="18" charset="0"/>
              </a:rPr>
              <a:t>Toygar, S. B. (1965). </a:t>
            </a:r>
            <a:r>
              <a:rPr lang="en-US" sz="1600" u="sng" dirty="0">
                <a:solidFill>
                  <a:srgbClr val="000000"/>
                </a:solidFill>
                <a:ea typeface="Calibri" panose="020F0502020204030204" pitchFamily="34" charset="0"/>
                <a:cs typeface="Times New Roman" panose="02020603050405020304" pitchFamily="18" charset="0"/>
                <a:hlinkClick r:id="rId12"/>
              </a:rPr>
              <a:t> </a:t>
            </a:r>
            <a:r>
              <a:rPr lang="en-US" sz="1600" i="1" u="sng" dirty="0">
                <a:solidFill>
                  <a:srgbClr val="000000"/>
                </a:solidFill>
                <a:ea typeface="Calibri" panose="020F0502020204030204" pitchFamily="34" charset="0"/>
                <a:cs typeface="Times New Roman" panose="02020603050405020304" pitchFamily="18" charset="0"/>
                <a:hlinkClick r:id="rId12"/>
              </a:rPr>
              <a:t>Selected Poems of Yahya Kemal </a:t>
            </a:r>
            <a:r>
              <a:rPr lang="en-US" sz="1600" i="1" u="sng" dirty="0" err="1">
                <a:solidFill>
                  <a:srgbClr val="000000"/>
                </a:solidFill>
                <a:ea typeface="Calibri" panose="020F0502020204030204" pitchFamily="34" charset="0"/>
                <a:cs typeface="Times New Roman" panose="02020603050405020304" pitchFamily="18" charset="0"/>
                <a:hlinkClick r:id="rId12"/>
              </a:rPr>
              <a:t>Baya</a:t>
            </a:r>
            <a:r>
              <a:rPr lang="en-US" sz="1600" u="sng" dirty="0" err="1">
                <a:solidFill>
                  <a:srgbClr val="000000"/>
                </a:solidFill>
                <a:ea typeface="Calibri" panose="020F0502020204030204" pitchFamily="34" charset="0"/>
                <a:cs typeface="Times New Roman" panose="02020603050405020304" pitchFamily="18" charset="0"/>
                <a:hlinkClick r:id="rId12"/>
              </a:rPr>
              <a:t>tlı</a:t>
            </a:r>
            <a:r>
              <a:rPr lang="en-US" sz="1600" u="sng" dirty="0">
                <a:solidFill>
                  <a:srgbClr val="000000"/>
                </a:solidFill>
                <a:ea typeface="Calibri" panose="020F0502020204030204" pitchFamily="34" charset="0"/>
                <a:cs typeface="Times New Roman" panose="02020603050405020304" pitchFamily="18" charset="0"/>
                <a:hlinkClick r:id="rId12"/>
              </a:rPr>
              <a:t>.  </a:t>
            </a:r>
            <a:r>
              <a:rPr lang="en-US" sz="1600" dirty="0">
                <a:solidFill>
                  <a:srgbClr val="000000"/>
                </a:solidFill>
                <a:ea typeface="Calibri" panose="020F0502020204030204" pitchFamily="34" charset="0"/>
                <a:cs typeface="Times New Roman" panose="02020603050405020304" pitchFamily="18" charset="0"/>
              </a:rPr>
              <a:t> İstanbul: </a:t>
            </a:r>
            <a:r>
              <a:rPr lang="en-US" sz="1600" dirty="0" err="1">
                <a:solidFill>
                  <a:srgbClr val="000000"/>
                </a:solidFill>
                <a:ea typeface="Calibri" panose="020F0502020204030204" pitchFamily="34" charset="0"/>
                <a:cs typeface="Times New Roman" panose="02020603050405020304" pitchFamily="18" charset="0"/>
              </a:rPr>
              <a:t>Sermet</a:t>
            </a:r>
            <a:r>
              <a:rPr lang="en-US" sz="1600" dirty="0">
                <a:solidFill>
                  <a:srgbClr val="000000"/>
                </a:solidFill>
                <a:ea typeface="Calibri" panose="020F0502020204030204" pitchFamily="34" charset="0"/>
                <a:cs typeface="Times New Roman" panose="02020603050405020304" pitchFamily="18" charset="0"/>
              </a:rPr>
              <a:t> </a:t>
            </a:r>
            <a:r>
              <a:rPr lang="en-US" sz="1600" dirty="0" err="1">
                <a:solidFill>
                  <a:srgbClr val="000000"/>
                </a:solidFill>
                <a:ea typeface="Calibri" panose="020F0502020204030204" pitchFamily="34" charset="0"/>
                <a:cs typeface="Times New Roman" panose="02020603050405020304" pitchFamily="18" charset="0"/>
              </a:rPr>
              <a:t>Matbaası</a:t>
            </a:r>
            <a:r>
              <a:rPr lang="en-US" sz="1600" dirty="0">
                <a:solidFill>
                  <a:srgbClr val="000000"/>
                </a:solidFill>
                <a:ea typeface="Calibri" panose="020F0502020204030204" pitchFamily="34" charset="0"/>
                <a:cs typeface="Times New Roman" panose="02020603050405020304" pitchFamily="18" charset="0"/>
              </a:rPr>
              <a:t>. </a:t>
            </a:r>
            <a:r>
              <a:rPr lang="en-US" sz="1600" u="sng" dirty="0">
                <a:solidFill>
                  <a:srgbClr val="000000"/>
                </a:solidFill>
                <a:ea typeface="Calibri" panose="020F0502020204030204" pitchFamily="34" charset="0"/>
                <a:cs typeface="Times New Roman" panose="02020603050405020304" pitchFamily="18" charset="0"/>
                <a:hlinkClick r:id="rId13"/>
              </a:rPr>
              <a:t>PL248.Y255A6 1965</a:t>
            </a:r>
            <a:r>
              <a:rPr lang="en-US"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a:p>
            <a:pPr>
              <a:buNone/>
            </a:pPr>
            <a:r>
              <a:rPr lang="tr-TR" sz="1600" dirty="0">
                <a:solidFill>
                  <a:srgbClr val="000000"/>
                </a:solidFill>
                <a:ea typeface="Times New Roman" panose="02020603050405020304" pitchFamily="18" charset="0"/>
              </a:rPr>
              <a:t>Türkali, V. (1978).  İstanbul. </a:t>
            </a:r>
            <a:r>
              <a:rPr lang="tr-TR" sz="1600" i="1" dirty="0">
                <a:solidFill>
                  <a:srgbClr val="000000"/>
                </a:solidFill>
                <a:ea typeface="Times New Roman" panose="02020603050405020304" pitchFamily="18" charset="0"/>
              </a:rPr>
              <a:t>Sanat emeği.</a:t>
            </a:r>
            <a:r>
              <a:rPr lang="tr-TR" sz="1600" dirty="0">
                <a:solidFill>
                  <a:srgbClr val="000000"/>
                </a:solidFill>
                <a:ea typeface="Times New Roman" panose="02020603050405020304" pitchFamily="18" charset="0"/>
              </a:rPr>
              <a:t> 1(2)33-35.</a:t>
            </a:r>
            <a:endParaRPr lang="el-GR" sz="1600" dirty="0">
              <a:ea typeface="Times New Roman" panose="02020603050405020304" pitchFamily="18" charset="0"/>
            </a:endParaRPr>
          </a:p>
          <a:p>
            <a:pPr>
              <a:buNone/>
            </a:pPr>
            <a:r>
              <a:rPr lang="tr-TR" sz="1600" dirty="0">
                <a:solidFill>
                  <a:srgbClr val="000000"/>
                </a:solidFill>
                <a:ea typeface="Times New Roman" panose="02020603050405020304" pitchFamily="18" charset="0"/>
              </a:rPr>
              <a:t>Uyguner, M. (1992). </a:t>
            </a:r>
            <a:r>
              <a:rPr lang="tr-TR" sz="1600" i="1" dirty="0">
                <a:solidFill>
                  <a:srgbClr val="000000"/>
                </a:solidFill>
                <a:ea typeface="Times New Roman" panose="02020603050405020304" pitchFamily="18" charset="0"/>
              </a:rPr>
              <a:t>Yahya  Kemal  Beyatlı </a:t>
            </a:r>
            <a:r>
              <a:rPr lang="tr-TR" sz="1600" b="1" i="1" dirty="0">
                <a:solidFill>
                  <a:srgbClr val="000000"/>
                </a:solidFill>
                <a:ea typeface="Times New Roman" panose="02020603050405020304" pitchFamily="18" charset="0"/>
              </a:rPr>
              <a:t>:</a:t>
            </a:r>
            <a:r>
              <a:rPr lang="tr-TR" sz="1600" i="1" dirty="0">
                <a:solidFill>
                  <a:srgbClr val="000000"/>
                </a:solidFill>
                <a:ea typeface="Times New Roman" panose="02020603050405020304" pitchFamily="18" charset="0"/>
              </a:rPr>
              <a:t> yaşamı sanatı yapıtlarından seçmeler</a:t>
            </a:r>
            <a:r>
              <a:rPr lang="tr-TR" sz="1600" dirty="0">
                <a:solidFill>
                  <a:srgbClr val="000000"/>
                </a:solidFill>
                <a:ea typeface="Times New Roman" panose="02020603050405020304" pitchFamily="18" charset="0"/>
              </a:rPr>
              <a:t>. </a:t>
            </a:r>
            <a:r>
              <a:rPr lang="en-US" sz="1600" dirty="0">
                <a:solidFill>
                  <a:srgbClr val="000000"/>
                </a:solidFill>
                <a:ea typeface="Times New Roman" panose="02020603050405020304" pitchFamily="18" charset="0"/>
              </a:rPr>
              <a:t>Ankara : Bilgi. </a:t>
            </a:r>
            <a:r>
              <a:rPr lang="en-US" sz="1600" u="sng" dirty="0">
                <a:solidFill>
                  <a:srgbClr val="000000"/>
                </a:solidFill>
                <a:ea typeface="Times New Roman" panose="02020603050405020304" pitchFamily="18" charset="0"/>
                <a:hlinkClick r:id="rId14"/>
              </a:rPr>
              <a:t>PL248.B48Z637 1992</a:t>
            </a:r>
            <a:r>
              <a:rPr lang="en-US" sz="1600" dirty="0">
                <a:solidFill>
                  <a:srgbClr val="000000"/>
                </a:solidFill>
                <a:ea typeface="Times New Roman" panose="02020603050405020304" pitchFamily="18" charset="0"/>
              </a:rPr>
              <a:t>  </a:t>
            </a:r>
            <a:endParaRPr lang="el-GR" sz="1600" b="1" dirty="0">
              <a:ea typeface="Times New Roman" panose="02020603050405020304" pitchFamily="18" charset="0"/>
            </a:endParaRPr>
          </a:p>
          <a:p>
            <a:pPr algn="just" fontAlgn="base">
              <a:spcAft>
                <a:spcPts val="800"/>
              </a:spcAft>
              <a:buNone/>
            </a:pPr>
            <a:r>
              <a:rPr lang="el-GR" sz="1600" dirty="0">
                <a:solidFill>
                  <a:srgbClr val="000000"/>
                </a:solidFill>
                <a:ea typeface="Calibri" panose="020F0502020204030204" pitchFamily="34" charset="0"/>
                <a:cs typeface="Times New Roman" panose="02020603050405020304" pitchFamily="18" charset="0"/>
              </a:rPr>
              <a:t>Ü</a:t>
            </a:r>
            <a:r>
              <a:rPr lang="en-US" sz="1600" dirty="0" err="1">
                <a:solidFill>
                  <a:srgbClr val="000000"/>
                </a:solidFill>
                <a:ea typeface="Calibri" panose="020F0502020204030204" pitchFamily="34" charset="0"/>
                <a:cs typeface="Times New Roman" panose="02020603050405020304" pitchFamily="18" charset="0"/>
              </a:rPr>
              <a:t>mit</a:t>
            </a:r>
            <a:r>
              <a:rPr lang="el-GR" sz="1600" dirty="0">
                <a:solidFill>
                  <a:srgbClr val="000000"/>
                </a:solidFill>
                <a:ea typeface="Calibri" panose="020F0502020204030204" pitchFamily="34" charset="0"/>
                <a:cs typeface="Times New Roman" panose="02020603050405020304" pitchFamily="18" charset="0"/>
              </a:rPr>
              <a:t>, </a:t>
            </a:r>
            <a:r>
              <a:rPr lang="en-US" sz="1600" dirty="0">
                <a:solidFill>
                  <a:srgbClr val="000000"/>
                </a:solidFill>
                <a:ea typeface="Calibri" panose="020F0502020204030204" pitchFamily="34" charset="0"/>
                <a:cs typeface="Times New Roman" panose="02020603050405020304" pitchFamily="18" charset="0"/>
              </a:rPr>
              <a:t>A</a:t>
            </a:r>
            <a:r>
              <a:rPr lang="el-GR" sz="1600" dirty="0">
                <a:solidFill>
                  <a:srgbClr val="000000"/>
                </a:solidFill>
                <a:ea typeface="Calibri" panose="020F0502020204030204" pitchFamily="34" charset="0"/>
                <a:cs typeface="Times New Roman" panose="02020603050405020304" pitchFamily="18" charset="0"/>
              </a:rPr>
              <a:t>. </a:t>
            </a:r>
            <a:r>
              <a:rPr lang="tr-TR" sz="1600" dirty="0">
                <a:solidFill>
                  <a:srgbClr val="000000"/>
                </a:solidFill>
                <a:ea typeface="Calibri" panose="020F0502020204030204" pitchFamily="34" charset="0"/>
                <a:cs typeface="Times New Roman" panose="02020603050405020304" pitchFamily="18" charset="0"/>
              </a:rPr>
              <a:t>(2012). </a:t>
            </a:r>
            <a:r>
              <a:rPr lang="el-GR" sz="1600" i="1" dirty="0">
                <a:solidFill>
                  <a:srgbClr val="000000"/>
                </a:solidFill>
                <a:ea typeface="Calibri" panose="020F0502020204030204" pitchFamily="34" charset="0"/>
                <a:cs typeface="Times New Roman" panose="02020603050405020304" pitchFamily="18" charset="0"/>
              </a:rPr>
              <a:t>Μνήμες της Κωνσταντινούπολης : μυθιστόρημα. </a:t>
            </a:r>
            <a:r>
              <a:rPr lang="el-GR" sz="1600" dirty="0">
                <a:solidFill>
                  <a:srgbClr val="000000"/>
                </a:solidFill>
                <a:ea typeface="Calibri" panose="020F0502020204030204" pitchFamily="34" charset="0"/>
                <a:cs typeface="Times New Roman" panose="02020603050405020304" pitchFamily="18" charset="0"/>
              </a:rPr>
              <a:t>Αθήνα</a:t>
            </a:r>
            <a:r>
              <a:rPr lang="tr-TR" sz="1600" dirty="0">
                <a:solidFill>
                  <a:srgbClr val="000000"/>
                </a:solidFill>
                <a:ea typeface="Calibri" panose="020F0502020204030204" pitchFamily="34" charset="0"/>
                <a:cs typeface="Times New Roman" panose="02020603050405020304" pitchFamily="18" charset="0"/>
              </a:rPr>
              <a:t> : </a:t>
            </a:r>
            <a:r>
              <a:rPr lang="el-GR" sz="1600" dirty="0">
                <a:solidFill>
                  <a:srgbClr val="000000"/>
                </a:solidFill>
                <a:ea typeface="Calibri" panose="020F0502020204030204" pitchFamily="34" charset="0"/>
                <a:cs typeface="Times New Roman" panose="02020603050405020304" pitchFamily="18" charset="0"/>
              </a:rPr>
              <a:t>Πατάκης</a:t>
            </a:r>
            <a:r>
              <a:rPr lang="tr-TR" sz="1600" dirty="0">
                <a:solidFill>
                  <a:srgbClr val="000000"/>
                </a:solidFill>
                <a:ea typeface="Calibri" panose="020F0502020204030204" pitchFamily="34" charset="0"/>
                <a:cs typeface="Times New Roman" panose="02020603050405020304" pitchFamily="18" charset="0"/>
              </a:rPr>
              <a:t>. </a:t>
            </a:r>
            <a:r>
              <a:rPr lang="tr-TR" sz="1600" u="sng" dirty="0">
                <a:solidFill>
                  <a:srgbClr val="000000"/>
                </a:solidFill>
                <a:ea typeface="Calibri" panose="020F0502020204030204" pitchFamily="34" charset="0"/>
                <a:cs typeface="Times New Roman" panose="02020603050405020304" pitchFamily="18" charset="0"/>
                <a:hlinkClick r:id="rId15"/>
              </a:rPr>
              <a:t>PL248.U488A53Z33 2012</a:t>
            </a:r>
            <a:r>
              <a:rPr lang="tr-TR"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a:p>
            <a:pPr>
              <a:spcAft>
                <a:spcPts val="800"/>
              </a:spcAft>
              <a:buNone/>
            </a:pPr>
            <a:r>
              <a:rPr lang="tr-TR" sz="1600" dirty="0">
                <a:solidFill>
                  <a:srgbClr val="000000"/>
                </a:solidFill>
                <a:ea typeface="Calibri" panose="020F0502020204030204" pitchFamily="34" charset="0"/>
                <a:cs typeface="Times New Roman" panose="02020603050405020304" pitchFamily="18" charset="0"/>
              </a:rPr>
              <a:t>Yetiş, K.(ed.)  (1998). </a:t>
            </a:r>
            <a:r>
              <a:rPr lang="tr-TR" sz="1600" i="1" dirty="0">
                <a:solidFill>
                  <a:srgbClr val="000000"/>
                </a:solidFill>
                <a:ea typeface="Calibri" panose="020F0502020204030204" pitchFamily="34" charset="0"/>
                <a:cs typeface="Times New Roman" panose="02020603050405020304" pitchFamily="18" charset="0"/>
              </a:rPr>
              <a:t>Yahya Kemal için yazılanlar</a:t>
            </a:r>
            <a:r>
              <a:rPr lang="tr-TR" sz="1600" dirty="0">
                <a:solidFill>
                  <a:srgbClr val="000000"/>
                </a:solidFill>
                <a:ea typeface="Calibri" panose="020F0502020204030204" pitchFamily="34" charset="0"/>
                <a:cs typeface="Times New Roman" panose="02020603050405020304" pitchFamily="18" charset="0"/>
              </a:rPr>
              <a:t>. İstanbul: İstanbul Fetih Cemiyeti. </a:t>
            </a:r>
            <a:r>
              <a:rPr lang="en-US" sz="1600" u="sng" dirty="0">
                <a:solidFill>
                  <a:srgbClr val="000000"/>
                </a:solidFill>
                <a:ea typeface="Calibri" panose="020F0502020204030204" pitchFamily="34" charset="0"/>
                <a:cs typeface="Times New Roman" panose="02020603050405020304" pitchFamily="18" charset="0"/>
                <a:hlinkClick r:id="rId16"/>
              </a:rPr>
              <a:t>PL</a:t>
            </a:r>
            <a:r>
              <a:rPr lang="el-GR" sz="1600" u="sng" dirty="0">
                <a:solidFill>
                  <a:srgbClr val="000000"/>
                </a:solidFill>
                <a:ea typeface="Calibri" panose="020F0502020204030204" pitchFamily="34" charset="0"/>
                <a:cs typeface="Times New Roman" panose="02020603050405020304" pitchFamily="18" charset="0"/>
                <a:hlinkClick r:id="rId16"/>
              </a:rPr>
              <a:t>248.</a:t>
            </a:r>
            <a:r>
              <a:rPr lang="en-US" sz="1600" u="sng" dirty="0">
                <a:solidFill>
                  <a:srgbClr val="000000"/>
                </a:solidFill>
                <a:ea typeface="Calibri" panose="020F0502020204030204" pitchFamily="34" charset="0"/>
                <a:cs typeface="Times New Roman" panose="02020603050405020304" pitchFamily="18" charset="0"/>
                <a:hlinkClick r:id="rId16"/>
              </a:rPr>
              <a:t>Y</a:t>
            </a:r>
            <a:r>
              <a:rPr lang="el-GR" sz="1600" u="sng" dirty="0">
                <a:solidFill>
                  <a:srgbClr val="000000"/>
                </a:solidFill>
                <a:ea typeface="Calibri" panose="020F0502020204030204" pitchFamily="34" charset="0"/>
                <a:cs typeface="Times New Roman" panose="02020603050405020304" pitchFamily="18" charset="0"/>
                <a:hlinkClick r:id="rId16"/>
              </a:rPr>
              <a:t>255</a:t>
            </a:r>
            <a:r>
              <a:rPr lang="en-US" sz="1600" u="sng" dirty="0">
                <a:solidFill>
                  <a:srgbClr val="000000"/>
                </a:solidFill>
                <a:ea typeface="Calibri" panose="020F0502020204030204" pitchFamily="34" charset="0"/>
                <a:cs typeface="Times New Roman" panose="02020603050405020304" pitchFamily="18" charset="0"/>
                <a:hlinkClick r:id="rId16"/>
              </a:rPr>
              <a:t>Z</a:t>
            </a:r>
            <a:r>
              <a:rPr lang="el-GR" sz="1600" u="sng" dirty="0">
                <a:solidFill>
                  <a:srgbClr val="000000"/>
                </a:solidFill>
                <a:ea typeface="Calibri" panose="020F0502020204030204" pitchFamily="34" charset="0"/>
                <a:cs typeface="Times New Roman" panose="02020603050405020304" pitchFamily="18" charset="0"/>
                <a:hlinkClick r:id="rId16"/>
              </a:rPr>
              <a:t>95</a:t>
            </a:r>
            <a:r>
              <a:rPr lang="en-US" sz="1600" dirty="0">
                <a:solidFill>
                  <a:srgbClr val="000000"/>
                </a:solidFill>
                <a:ea typeface="Calibri" panose="020F0502020204030204" pitchFamily="34" charset="0"/>
                <a:cs typeface="Times New Roman" panose="02020603050405020304" pitchFamily="18" charset="0"/>
              </a:rPr>
              <a:t>  v</a:t>
            </a:r>
            <a:r>
              <a:rPr lang="el-GR" sz="1600" dirty="0">
                <a:solidFill>
                  <a:srgbClr val="000000"/>
                </a:solidFill>
                <a:ea typeface="Calibri" panose="020F0502020204030204" pitchFamily="34" charset="0"/>
                <a:cs typeface="Times New Roman" panose="02020603050405020304" pitchFamily="18" charset="0"/>
              </a:rPr>
              <a:t>.1</a:t>
            </a:r>
            <a:endParaRPr lang="el-GR" sz="1600" dirty="0">
              <a:ea typeface="Calibri" panose="020F0502020204030204" pitchFamily="34" charset="0"/>
              <a:cs typeface="Times New Roman" panose="02020603050405020304" pitchFamily="18" charset="0"/>
            </a:endParaRPr>
          </a:p>
          <a:p>
            <a:pPr>
              <a:spcAft>
                <a:spcPts val="800"/>
              </a:spcAft>
              <a:buNone/>
            </a:pPr>
            <a:r>
              <a:rPr lang="el-GR" sz="1600" dirty="0" err="1">
                <a:solidFill>
                  <a:srgbClr val="000000"/>
                </a:solidFill>
                <a:ea typeface="Calibri" panose="020F0502020204030204" pitchFamily="34" charset="0"/>
                <a:cs typeface="Times New Roman" panose="02020603050405020304" pitchFamily="18" charset="0"/>
              </a:rPr>
              <a:t>Μασσαβέτας</a:t>
            </a:r>
            <a:r>
              <a:rPr lang="el-GR" sz="1600" dirty="0">
                <a:solidFill>
                  <a:srgbClr val="000000"/>
                </a:solidFill>
                <a:ea typeface="Calibri" panose="020F0502020204030204" pitchFamily="34" charset="0"/>
                <a:cs typeface="Times New Roman" panose="02020603050405020304" pitchFamily="18" charset="0"/>
              </a:rPr>
              <a:t>, Α.(2012). </a:t>
            </a:r>
            <a:r>
              <a:rPr lang="el-GR" sz="1600" i="1" dirty="0">
                <a:solidFill>
                  <a:srgbClr val="000000"/>
                </a:solidFill>
                <a:ea typeface="Calibri" panose="020F0502020204030204" pitchFamily="34" charset="0"/>
                <a:cs typeface="Times New Roman" panose="02020603050405020304" pitchFamily="18" charset="0"/>
              </a:rPr>
              <a:t>Κωνσταντινούπολη: η</a:t>
            </a:r>
            <a:r>
              <a:rPr lang="en-US" sz="1600" i="1" dirty="0">
                <a:solidFill>
                  <a:srgbClr val="000000"/>
                </a:solidFill>
                <a:ea typeface="Calibri" panose="020F0502020204030204" pitchFamily="34" charset="0"/>
                <a:cs typeface="Times New Roman" panose="02020603050405020304" pitchFamily="18" charset="0"/>
              </a:rPr>
              <a:t> </a:t>
            </a:r>
            <a:r>
              <a:rPr lang="el-GR" sz="1600" i="1" dirty="0">
                <a:solidFill>
                  <a:srgbClr val="000000"/>
                </a:solidFill>
                <a:ea typeface="Calibri" panose="020F0502020204030204" pitchFamily="34" charset="0"/>
                <a:cs typeface="Times New Roman" panose="02020603050405020304" pitchFamily="18" charset="0"/>
              </a:rPr>
              <a:t>Πόλη</a:t>
            </a:r>
            <a:r>
              <a:rPr lang="en-US" sz="1600" i="1" dirty="0">
                <a:solidFill>
                  <a:srgbClr val="000000"/>
                </a:solidFill>
                <a:ea typeface="Calibri" panose="020F0502020204030204" pitchFamily="34" charset="0"/>
                <a:cs typeface="Times New Roman" panose="02020603050405020304" pitchFamily="18" charset="0"/>
              </a:rPr>
              <a:t> </a:t>
            </a:r>
            <a:r>
              <a:rPr lang="el-GR" sz="1600" i="1" dirty="0">
                <a:solidFill>
                  <a:srgbClr val="000000"/>
                </a:solidFill>
                <a:ea typeface="Calibri" panose="020F0502020204030204" pitchFamily="34" charset="0"/>
                <a:cs typeface="Times New Roman" panose="02020603050405020304" pitchFamily="18" charset="0"/>
              </a:rPr>
              <a:t>των</a:t>
            </a:r>
            <a:r>
              <a:rPr lang="en-US" sz="1600" i="1" dirty="0">
                <a:solidFill>
                  <a:srgbClr val="000000"/>
                </a:solidFill>
                <a:ea typeface="Calibri" panose="020F0502020204030204" pitchFamily="34" charset="0"/>
                <a:cs typeface="Times New Roman" panose="02020603050405020304" pitchFamily="18" charset="0"/>
              </a:rPr>
              <a:t> </a:t>
            </a:r>
            <a:r>
              <a:rPr lang="el-GR" sz="1600" i="1" dirty="0">
                <a:solidFill>
                  <a:srgbClr val="000000"/>
                </a:solidFill>
                <a:ea typeface="Calibri" panose="020F0502020204030204" pitchFamily="34" charset="0"/>
                <a:cs typeface="Times New Roman" panose="02020603050405020304" pitchFamily="18" charset="0"/>
              </a:rPr>
              <a:t>απόντων</a:t>
            </a:r>
            <a:r>
              <a:rPr lang="el-GR" sz="1600" dirty="0">
                <a:solidFill>
                  <a:srgbClr val="000000"/>
                </a:solidFill>
                <a:ea typeface="Calibri" panose="020F0502020204030204" pitchFamily="34" charset="0"/>
                <a:cs typeface="Times New Roman" panose="02020603050405020304" pitchFamily="18" charset="0"/>
              </a:rPr>
              <a:t>.</a:t>
            </a:r>
            <a:r>
              <a:rPr lang="el-GR" sz="1600" b="1" dirty="0">
                <a:solidFill>
                  <a:srgbClr val="000000"/>
                </a:solidFill>
                <a:ea typeface="Calibri" panose="020F0502020204030204" pitchFamily="34" charset="0"/>
                <a:cs typeface="Times New Roman" panose="02020603050405020304" pitchFamily="18" charset="0"/>
              </a:rPr>
              <a:t> </a:t>
            </a:r>
            <a:r>
              <a:rPr lang="en-US" sz="1600" dirty="0" err="1">
                <a:solidFill>
                  <a:srgbClr val="000000"/>
                </a:solidFill>
                <a:ea typeface="Calibri" panose="020F0502020204030204" pitchFamily="34" charset="0"/>
                <a:cs typeface="Times New Roman" panose="02020603050405020304" pitchFamily="18" charset="0"/>
              </a:rPr>
              <a:t>Αθήν</a:t>
            </a:r>
            <a:r>
              <a:rPr lang="en-US" sz="1600" dirty="0">
                <a:solidFill>
                  <a:srgbClr val="000000"/>
                </a:solidFill>
                <a:ea typeface="Calibri" panose="020F0502020204030204" pitchFamily="34" charset="0"/>
                <a:cs typeface="Times New Roman" panose="02020603050405020304" pitchFamily="18" charset="0"/>
              </a:rPr>
              <a:t>α: Πατάκης</a:t>
            </a:r>
            <a:r>
              <a:rPr lang="el-GR" sz="1600" dirty="0">
                <a:solidFill>
                  <a:srgbClr val="000000"/>
                </a:solidFill>
                <a:ea typeface="Calibri" panose="020F0502020204030204" pitchFamily="34" charset="0"/>
                <a:cs typeface="Times New Roman" panose="02020603050405020304" pitchFamily="18" charset="0"/>
              </a:rPr>
              <a:t>. </a:t>
            </a:r>
            <a:r>
              <a:rPr lang="en-US" sz="1600" u="sng" dirty="0">
                <a:solidFill>
                  <a:srgbClr val="000000"/>
                </a:solidFill>
                <a:ea typeface="Calibri" panose="020F0502020204030204" pitchFamily="34" charset="0"/>
                <a:cs typeface="Times New Roman" panose="02020603050405020304" pitchFamily="18" charset="0"/>
                <a:hlinkClick r:id="rId17"/>
              </a:rPr>
              <a:t>DR723.M38 2012</a:t>
            </a:r>
            <a:r>
              <a:rPr lang="en-US" sz="1600" dirty="0">
                <a:solidFill>
                  <a:srgbClr val="000000"/>
                </a:solidFill>
                <a:ea typeface="Calibri" panose="020F0502020204030204" pitchFamily="34" charset="0"/>
                <a:cs typeface="Times New Roman" panose="02020603050405020304" pitchFamily="18" charset="0"/>
              </a:rPr>
              <a:t>  </a:t>
            </a:r>
            <a:endParaRPr lang="el-GR" sz="16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0596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2D8128B-0F84-35FA-E818-23CDB10D230A}"/>
              </a:ext>
            </a:extLst>
          </p:cNvPr>
          <p:cNvSpPr txBox="1"/>
          <p:nvPr/>
        </p:nvSpPr>
        <p:spPr>
          <a:xfrm>
            <a:off x="533400" y="363802"/>
            <a:ext cx="6096000" cy="6431248"/>
          </a:xfrm>
          <a:prstGeom prst="rect">
            <a:avLst/>
          </a:prstGeom>
          <a:noFill/>
        </p:spPr>
        <p:txBody>
          <a:bodyPr wrap="square">
            <a:spAutoFit/>
          </a:bodyPr>
          <a:lstStyle/>
          <a:p>
            <a:pPr marL="179705" marR="179705">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r>
              <a:rPr lang="tr-TR" sz="1800" i="1" dirty="0">
                <a:solidFill>
                  <a:srgbClr val="000000"/>
                </a:solidFill>
                <a:effectLst/>
                <a:ea typeface="Calibri" panose="020F0502020204030204" pitchFamily="34" charset="0"/>
                <a:cs typeface="Times New Roman" panose="02020603050405020304" pitchFamily="18" charset="0"/>
              </a:rPr>
              <a:t>Rüya gibi bir akşamı seyretmeğe  geldin,</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800" i="1" dirty="0">
                <a:solidFill>
                  <a:srgbClr val="000000"/>
                </a:solidFill>
                <a:effectLst/>
                <a:ea typeface="Calibri" panose="020F0502020204030204" pitchFamily="34" charset="0"/>
                <a:cs typeface="Times New Roman" panose="02020603050405020304" pitchFamily="18" charset="0"/>
              </a:rPr>
              <a:t>Sımanı veren memleketin her tepesinde,</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Evet, İstanbul ve bütün vatanı, tarihimizde, halkımızla, ıstırap ve neşemizde, bizi birçok şeylerde o kadar üstü yapan macera ve tecrübelerden miras hayat ve dünya görüşümüzle, kendimizi hep onun sesinde duyduk. Güneş mabedi gibi azametli ve öyle aydınlık manzumelerinde o bize kendimizden bahsetti. Onun ilhamı  milli hayatın en mucizeli aynası oldu. Yıllardır bu aynanın ışık tufanında yıkanıyoruz. Böyle olduğu için hayatımıza  ve kendimize şimdi bir yabancı gibi bakmıyoruz.</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Gerçek vatan şiirini onunla tanıdık. Vatan şairi derken sık sık vatandan bahsedenleri kasdetmiyorum, vatanı dilin içinde ve öz cevheriyle kuran şairden :</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800" i="1" dirty="0">
                <a:solidFill>
                  <a:srgbClr val="000000"/>
                </a:solidFill>
                <a:effectLst/>
                <a:ea typeface="Calibri" panose="020F0502020204030204" pitchFamily="34" charset="0"/>
                <a:cs typeface="Times New Roman" panose="02020603050405020304" pitchFamily="18" charset="0"/>
              </a:rPr>
              <a:t>Ardında vatan semtinin ormanları kuytu</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(Ahmet Hamdi Tanpınar </a:t>
            </a:r>
            <a:r>
              <a:rPr lang="el-GR" sz="1800" dirty="0">
                <a:solidFill>
                  <a:srgbClr val="000000"/>
                </a:solidFill>
                <a:effectLst/>
                <a:ea typeface="Calibri" panose="020F0502020204030204" pitchFamily="34" charset="0"/>
                <a:cs typeface="Times New Roman" panose="02020603050405020304" pitchFamily="18" charset="0"/>
              </a:rPr>
              <a:t>στο</a:t>
            </a:r>
            <a:r>
              <a:rPr lang="tr-TR" sz="1800" dirty="0">
                <a:solidFill>
                  <a:srgbClr val="000000"/>
                </a:solidFill>
                <a:effectLst/>
                <a:ea typeface="Calibri" panose="020F0502020204030204" pitchFamily="34" charset="0"/>
                <a:cs typeface="Times New Roman" panose="02020603050405020304" pitchFamily="18" charset="0"/>
              </a:rPr>
              <a:t> Kazım Yetiş, 1998:531)</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2" name="Picture 2" descr="BEYATLI, YAHYA KEMAL | Türk Maarif Ansiklopedisi">
            <a:extLst>
              <a:ext uri="{FF2B5EF4-FFF2-40B4-BE49-F238E27FC236}">
                <a16:creationId xmlns:a16="http://schemas.microsoft.com/office/drawing/2014/main" id="{0E0C2DAE-194F-8C7C-21E9-2847F151A5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184" y="613003"/>
            <a:ext cx="3470501" cy="5287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0644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E81B71-74EB-7853-809D-791498CFA93D}"/>
              </a:ext>
            </a:extLst>
          </p:cNvPr>
          <p:cNvSpPr txBox="1"/>
          <p:nvPr/>
        </p:nvSpPr>
        <p:spPr>
          <a:xfrm>
            <a:off x="734785" y="394625"/>
            <a:ext cx="5954485" cy="2585323"/>
          </a:xfrm>
          <a:prstGeom prst="rect">
            <a:avLst/>
          </a:prstGeom>
          <a:noFill/>
        </p:spPr>
        <p:txBody>
          <a:bodyPr wrap="square">
            <a:spAutoFit/>
          </a:bodyPr>
          <a:lstStyle/>
          <a:p>
            <a:pPr>
              <a:buNone/>
            </a:pPr>
            <a:r>
              <a:rPr lang="tr-TR" sz="1800" b="1" dirty="0">
                <a:solidFill>
                  <a:srgbClr val="000000"/>
                </a:solidFill>
                <a:effectLst/>
                <a:ea typeface="Times New Roman" panose="02020603050405020304" pitchFamily="18" charset="0"/>
              </a:rPr>
              <a:t>Yahya Kemal Beyatlı  </a:t>
            </a:r>
            <a:r>
              <a:rPr lang="en-US" sz="1800" b="1" i="1" dirty="0">
                <a:solidFill>
                  <a:srgbClr val="000000"/>
                </a:solidFill>
                <a:effectLst/>
                <a:ea typeface="Times New Roman" panose="02020603050405020304" pitchFamily="18" charset="0"/>
              </a:rPr>
              <a:t>- </a:t>
            </a:r>
            <a:r>
              <a:rPr lang="tr-TR" sz="1800" b="1" i="1" dirty="0">
                <a:solidFill>
                  <a:srgbClr val="000000"/>
                </a:solidFill>
                <a:effectLst/>
                <a:ea typeface="Times New Roman" panose="02020603050405020304" pitchFamily="18" charset="0"/>
              </a:rPr>
              <a:t>İstanbul fethini gören Üsküdar</a:t>
            </a:r>
            <a:endParaRPr lang="el-GR" sz="1800" dirty="0">
              <a:effectLst/>
              <a:ea typeface="Times New Roman" panose="02020603050405020304" pitchFamily="18" charset="0"/>
            </a:endParaRPr>
          </a:p>
          <a:p>
            <a:pPr>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Sarfedilmiş nice  kol kuvveti  gündüz  ve gece,</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Karadan sevkedilen    yüz  gemi geçmiş Halic</a:t>
            </a:r>
            <a:r>
              <a:rPr lang="en-US" sz="1800" dirty="0">
                <a:solidFill>
                  <a:srgbClr val="000000"/>
                </a:solidFill>
                <a:effectLst/>
                <a:ea typeface="Times New Roman" panose="02020603050405020304" pitchFamily="18" charset="0"/>
              </a:rPr>
              <a:t>’e;</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Son günün cengi olurken, ne şafakmış  o şafak,</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Üsküdar, gözleri  dolmuş, tepelerden bakarak,</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Görmuş İstanbul</a:t>
            </a:r>
            <a:r>
              <a:rPr lang="en-US" sz="1800" dirty="0">
                <a:solidFill>
                  <a:srgbClr val="000000"/>
                </a:solidFill>
                <a:effectLst/>
                <a:ea typeface="Times New Roman" panose="02020603050405020304" pitchFamily="18" charset="0"/>
              </a:rPr>
              <a:t>’</a:t>
            </a:r>
            <a:r>
              <a:rPr lang="tr-TR" sz="1800" dirty="0">
                <a:solidFill>
                  <a:srgbClr val="000000"/>
                </a:solidFill>
                <a:effectLst/>
                <a:ea typeface="Times New Roman" panose="02020603050405020304" pitchFamily="18" charset="0"/>
              </a:rPr>
              <a:t> a yüzbin meleğin uçtuğunu</a:t>
            </a:r>
            <a:r>
              <a:rPr lang="en-US" sz="1800" dirty="0">
                <a:solidFill>
                  <a:srgbClr val="000000"/>
                </a:solidFill>
                <a:effectLst/>
                <a:ea typeface="Times New Roman" panose="02020603050405020304" pitchFamily="18" charset="0"/>
              </a:rPr>
              <a:t>;</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Saklamış durmuş, asırlarca, hayâlinde bunu. </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a:t>
            </a:r>
            <a:r>
              <a:rPr lang="en-US" sz="1800" dirty="0">
                <a:solidFill>
                  <a:srgbClr val="000000"/>
                </a:solidFill>
                <a:effectLst/>
                <a:ea typeface="Times New Roman" panose="02020603050405020304" pitchFamily="18" charset="0"/>
              </a:rPr>
              <a:t>Muzaffer </a:t>
            </a:r>
            <a:r>
              <a:rPr lang="en-US" sz="1800" i="1" dirty="0" err="1">
                <a:solidFill>
                  <a:srgbClr val="000000"/>
                </a:solidFill>
                <a:effectLst/>
                <a:ea typeface="Times New Roman" panose="02020603050405020304" pitchFamily="18" charset="0"/>
              </a:rPr>
              <a:t>Uyguner</a:t>
            </a:r>
            <a:r>
              <a:rPr lang="tr-TR" sz="1800" dirty="0">
                <a:solidFill>
                  <a:srgbClr val="000000"/>
                </a:solidFill>
                <a:effectLst/>
                <a:ea typeface="Times New Roman" panose="02020603050405020304" pitchFamily="18" charset="0"/>
              </a:rPr>
              <a:t>,1992:93)</a:t>
            </a:r>
            <a:endParaRPr lang="el-GR" sz="1800" dirty="0">
              <a:effectLst/>
              <a:ea typeface="Times New Roman" panose="02020603050405020304" pitchFamily="18" charset="0"/>
            </a:endParaRPr>
          </a:p>
        </p:txBody>
      </p:sp>
      <p:pic>
        <p:nvPicPr>
          <p:cNvPr id="2" name="Picture 2" descr="BEYATLI, YAHYA KEMAL | Türk Maarif Ansiklopedisi">
            <a:extLst>
              <a:ext uri="{FF2B5EF4-FFF2-40B4-BE49-F238E27FC236}">
                <a16:creationId xmlns:a16="http://schemas.microsoft.com/office/drawing/2014/main" id="{25F0CBF8-F83F-CBF1-8639-F392F0F219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0755" y="613003"/>
            <a:ext cx="3470501" cy="528705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F316FC9-B55D-F200-395E-02E667DB925D}"/>
              </a:ext>
            </a:extLst>
          </p:cNvPr>
          <p:cNvSpPr txBox="1"/>
          <p:nvPr/>
        </p:nvSpPr>
        <p:spPr>
          <a:xfrm>
            <a:off x="734785" y="3256530"/>
            <a:ext cx="6096000" cy="3344377"/>
          </a:xfrm>
          <a:prstGeom prst="rect">
            <a:avLst/>
          </a:prstGeom>
          <a:noFill/>
        </p:spPr>
        <p:txBody>
          <a:bodyPr wrap="square">
            <a:spAutoFit/>
          </a:bodyPr>
          <a:lstStyle/>
          <a:p>
            <a:pPr algn="just">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Yahya  Kemal  Beyatlı </a:t>
            </a:r>
            <a:r>
              <a:rPr lang="tr-TR" sz="1800" b="1" i="1" dirty="0">
                <a:solidFill>
                  <a:srgbClr val="000000"/>
                </a:solidFill>
                <a:effectLst/>
                <a:ea typeface="Calibri" panose="020F0502020204030204" pitchFamily="34" charset="0"/>
                <a:cs typeface="Times New Roman" panose="02020603050405020304" pitchFamily="18" charset="0"/>
              </a:rPr>
              <a:t>- Türk  İstanbul </a:t>
            </a:r>
            <a:endParaRPr lang="el-GR"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fontAlgn="base">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[….]İstanbul’ un  bugünkü, haraplığı, birinci derecede, geçen  asırların  başında, her memlekette olduğu  gibi, Türkiye’ de de, büyük sınâatin  küçük  sınâati münkariz etmesi   ve İstanbul  çarşısını  ancak  ecnebî   malı   satar  bir  hâle  getirmesi  ondan sonra da harb felâketlerinin  ardı arası kesilmemesi  olmuştur. (Şükrü Elçin &amp; Muhtar Tevfikoğlu, 1987:120)</a:t>
            </a:r>
            <a:endParaRPr lang="el-GR" sz="1600" dirty="0">
              <a:effectLst/>
              <a:ea typeface="Calibri" panose="020F0502020204030204" pitchFamily="34" charset="0"/>
              <a:cs typeface="Times New Roman" panose="02020603050405020304" pitchFamily="18" charset="0"/>
            </a:endParaRPr>
          </a:p>
          <a:p>
            <a:pPr>
              <a:buNone/>
            </a:pPr>
            <a:r>
              <a:rPr lang="tr-TR"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p:txBody>
      </p:sp>
    </p:spTree>
    <p:extLst>
      <p:ext uri="{BB962C8B-B14F-4D97-AF65-F5344CB8AC3E}">
        <p14:creationId xmlns:p14="http://schemas.microsoft.com/office/powerpoint/2010/main" val="439592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368DF8-6FCA-C261-DB0D-9243CE8331F0}"/>
              </a:ext>
            </a:extLst>
          </p:cNvPr>
          <p:cNvSpPr txBox="1"/>
          <p:nvPr/>
        </p:nvSpPr>
        <p:spPr>
          <a:xfrm>
            <a:off x="740228" y="637585"/>
            <a:ext cx="6096000" cy="4363630"/>
          </a:xfrm>
          <a:prstGeom prst="rect">
            <a:avLst/>
          </a:prstGeom>
          <a:noFill/>
        </p:spPr>
        <p:txBody>
          <a:bodyPr wrap="square">
            <a:spAutoFit/>
          </a:bodyPr>
          <a:lstStyle/>
          <a:p>
            <a:pPr>
              <a:lnSpc>
                <a:spcPct val="107000"/>
              </a:lnSpc>
              <a:spcAft>
                <a:spcPts val="800"/>
              </a:spcAft>
              <a:buNone/>
            </a:pPr>
            <a:r>
              <a:rPr lang="tr-TR" sz="1800" b="1" dirty="0">
                <a:solidFill>
                  <a:srgbClr val="000000"/>
                </a:solidFill>
                <a:effectLst/>
                <a:ea typeface="Calibri" panose="020F0502020204030204" pitchFamily="34" charset="0"/>
                <a:cs typeface="Times New Roman" panose="02020603050405020304" pitchFamily="18" charset="0"/>
              </a:rPr>
              <a:t>Yahya Kemal Beyatlı  - </a:t>
            </a:r>
            <a:r>
              <a:rPr lang="tr-TR" sz="1800" b="1" i="1" dirty="0">
                <a:solidFill>
                  <a:srgbClr val="000000"/>
                </a:solidFill>
                <a:effectLst/>
                <a:ea typeface="Calibri" panose="020F0502020204030204" pitchFamily="34" charset="0"/>
                <a:cs typeface="Times New Roman" panose="02020603050405020304" pitchFamily="18" charset="0"/>
              </a:rPr>
              <a:t>Bir Başka Tepeden</a:t>
            </a:r>
            <a:r>
              <a:rPr lang="tr-TR" sz="1800" b="1"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a:t>
            </a:r>
            <a:r>
              <a:rPr lang="en-US" sz="1800" dirty="0">
                <a:solidFill>
                  <a:srgbClr val="000000"/>
                </a:solidFill>
                <a:effectLst/>
                <a:ea typeface="Calibri" panose="020F0502020204030204" pitchFamily="34" charset="0"/>
                <a:cs typeface="Times New Roman" panose="02020603050405020304" pitchFamily="18" charset="0"/>
              </a:rPr>
              <a:t>Sana </a:t>
            </a:r>
            <a:r>
              <a:rPr lang="en-US" sz="1800" dirty="0" err="1">
                <a:solidFill>
                  <a:srgbClr val="000000"/>
                </a:solidFill>
                <a:effectLst/>
                <a:ea typeface="Calibri" panose="020F0502020204030204" pitchFamily="34" charset="0"/>
                <a:cs typeface="Times New Roman" panose="02020603050405020304" pitchFamily="18" charset="0"/>
              </a:rPr>
              <a:t>dün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bir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tepeden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baktım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aziz</a:t>
            </a:r>
            <a:r>
              <a:rPr lang="en-US" sz="1800" dirty="0">
                <a:solidFill>
                  <a:srgbClr val="000000"/>
                </a:solidFill>
                <a:effectLst/>
                <a:ea typeface="Calibri" panose="020F0502020204030204" pitchFamily="34" charset="0"/>
                <a:cs typeface="Times New Roman" panose="02020603050405020304" pitchFamily="18" charset="0"/>
              </a:rPr>
              <a:t>  İstanbul!</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err="1">
                <a:solidFill>
                  <a:srgbClr val="000000"/>
                </a:solidFill>
                <a:effectLst/>
                <a:ea typeface="Calibri" panose="020F0502020204030204" pitchFamily="34" charset="0"/>
                <a:cs typeface="Times New Roman" panose="02020603050405020304" pitchFamily="18" charset="0"/>
              </a:rPr>
              <a:t>Görmedim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gezmediğim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sevmediğim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hiç</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bir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yer</a:t>
            </a:r>
            <a:r>
              <a:rPr lang="en-US" sz="1800" dirty="0">
                <a:solidFill>
                  <a:srgbClr val="000000"/>
                </a:solidFill>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err="1">
                <a:solidFill>
                  <a:srgbClr val="000000"/>
                </a:solidFill>
                <a:effectLst/>
                <a:ea typeface="Calibri" panose="020F0502020204030204" pitchFamily="34" charset="0"/>
                <a:cs typeface="Times New Roman" panose="02020603050405020304" pitchFamily="18" charset="0"/>
              </a:rPr>
              <a:t>Ömrüm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oldukça</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gönül</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tahtımda</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keyfince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kurul</a:t>
            </a:r>
            <a:r>
              <a:rPr lang="en-US" sz="1800" dirty="0">
                <a:solidFill>
                  <a:srgbClr val="000000"/>
                </a:solidFill>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Sade </a:t>
            </a:r>
            <a:r>
              <a:rPr lang="en-US" sz="1800" dirty="0" err="1">
                <a:solidFill>
                  <a:srgbClr val="000000"/>
                </a:solidFill>
                <a:effectLst/>
                <a:ea typeface="Calibri" panose="020F0502020204030204" pitchFamily="34" charset="0"/>
                <a:cs typeface="Times New Roman" panose="02020603050405020304" pitchFamily="18" charset="0"/>
              </a:rPr>
              <a:t>bir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semtini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sevmek</a:t>
            </a:r>
            <a:r>
              <a:rPr lang="en-US" sz="1800" dirty="0">
                <a:solidFill>
                  <a:srgbClr val="000000"/>
                </a:solidFill>
                <a:effectLst/>
                <a:ea typeface="Calibri" panose="020F0502020204030204" pitchFamily="34" charset="0"/>
                <a:cs typeface="Times New Roman" panose="02020603050405020304" pitchFamily="18" charset="0"/>
              </a:rPr>
              <a:t> bile </a:t>
            </a:r>
            <a:r>
              <a:rPr lang="en-US" sz="1800" dirty="0" err="1">
                <a:solidFill>
                  <a:srgbClr val="000000"/>
                </a:solidFill>
                <a:effectLst/>
                <a:ea typeface="Calibri" panose="020F0502020204030204" pitchFamily="34" charset="0"/>
                <a:cs typeface="Times New Roman" panose="02020603050405020304" pitchFamily="18" charset="0"/>
              </a:rPr>
              <a:t>bir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ömre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değer</a:t>
            </a:r>
            <a:r>
              <a:rPr lang="en-US" sz="1800" dirty="0">
                <a:solidFill>
                  <a:srgbClr val="000000"/>
                </a:solidFill>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Nice </a:t>
            </a:r>
            <a:r>
              <a:rPr lang="en-US" sz="1800" dirty="0" err="1">
                <a:solidFill>
                  <a:srgbClr val="000000"/>
                </a:solidFill>
                <a:effectLst/>
                <a:ea typeface="Calibri" panose="020F0502020204030204" pitchFamily="34" charset="0"/>
                <a:cs typeface="Times New Roman" panose="02020603050405020304" pitchFamily="18" charset="0"/>
              </a:rPr>
              <a:t>revnaklı</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şehirler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görülür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dünyada</a:t>
            </a:r>
            <a:r>
              <a:rPr lang="en-US" sz="1800" dirty="0">
                <a:solidFill>
                  <a:srgbClr val="000000"/>
                </a:solidFill>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Lakin </a:t>
            </a:r>
            <a:r>
              <a:rPr lang="en-US" sz="1800" dirty="0" err="1">
                <a:solidFill>
                  <a:srgbClr val="000000"/>
                </a:solidFill>
                <a:effectLst/>
                <a:ea typeface="Calibri" panose="020F0502020204030204" pitchFamily="34" charset="0"/>
                <a:cs typeface="Times New Roman" panose="02020603050405020304" pitchFamily="18" charset="0"/>
              </a:rPr>
              <a:t>efsunlu</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güzellikleri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sensin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yaratan</a:t>
            </a:r>
            <a:r>
              <a:rPr lang="en-US" sz="1800" dirty="0">
                <a:solidFill>
                  <a:srgbClr val="000000"/>
                </a:solidFill>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err="1">
                <a:solidFill>
                  <a:srgbClr val="000000"/>
                </a:solidFill>
                <a:effectLst/>
                <a:ea typeface="Calibri" panose="020F0502020204030204" pitchFamily="34" charset="0"/>
                <a:cs typeface="Times New Roman" panose="02020603050405020304" pitchFamily="18" charset="0"/>
              </a:rPr>
              <a:t>Yaşam</a:t>
            </a:r>
            <a:r>
              <a:rPr lang="tr-TR" sz="1800" dirty="0">
                <a:solidFill>
                  <a:srgbClr val="000000"/>
                </a:solidFill>
                <a:effectLst/>
                <a:ea typeface="Calibri" panose="020F0502020204030204" pitchFamily="34" charset="0"/>
                <a:cs typeface="Times New Roman" panose="02020603050405020304" pitchFamily="18" charset="0"/>
              </a:rPr>
              <a:t>ı</a:t>
            </a:r>
            <a:r>
              <a:rPr lang="en-US" sz="1800" dirty="0" err="1">
                <a:solidFill>
                  <a:srgbClr val="000000"/>
                </a:solidFill>
                <a:effectLst/>
                <a:ea typeface="Calibri" panose="020F0502020204030204" pitchFamily="34" charset="0"/>
                <a:cs typeface="Times New Roman" panose="02020603050405020304" pitchFamily="18" charset="0"/>
              </a:rPr>
              <a:t>ştır</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derim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en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hoş</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ve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uzun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rüyada</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Sende </a:t>
            </a:r>
            <a:r>
              <a:rPr lang="en-US" sz="1800" dirty="0" err="1">
                <a:solidFill>
                  <a:srgbClr val="000000"/>
                </a:solidFill>
                <a:effectLst/>
                <a:ea typeface="Calibri" panose="020F0502020204030204" pitchFamily="34" charset="0"/>
                <a:cs typeface="Times New Roman" panose="02020603050405020304" pitchFamily="18" charset="0"/>
              </a:rPr>
              <a:t>çok</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yıl</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yaşıyan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sende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ölen</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sende</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yatan</a:t>
            </a:r>
            <a:r>
              <a:rPr lang="en-US" sz="1800" dirty="0">
                <a:solidFill>
                  <a:srgbClr val="000000"/>
                </a:solidFill>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(S. Behlül Toygar, 1965: 48)</a:t>
            </a:r>
            <a:endParaRPr lang="el-GR" sz="1600" dirty="0">
              <a:effectLst/>
              <a:ea typeface="Calibri" panose="020F0502020204030204" pitchFamily="34" charset="0"/>
              <a:cs typeface="Times New Roman" panose="02020603050405020304" pitchFamily="18" charset="0"/>
            </a:endParaRPr>
          </a:p>
        </p:txBody>
      </p:sp>
      <p:pic>
        <p:nvPicPr>
          <p:cNvPr id="2" name="Picture 2" descr="BEYATLI, YAHYA KEMAL | Türk Maarif Ansiklopedisi">
            <a:extLst>
              <a:ext uri="{FF2B5EF4-FFF2-40B4-BE49-F238E27FC236}">
                <a16:creationId xmlns:a16="http://schemas.microsoft.com/office/drawing/2014/main" id="{5F80EAC8-9753-E890-DF46-A6732E913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0755" y="613003"/>
            <a:ext cx="3470501" cy="5287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3031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CB608B-282F-29CE-45C8-E996682F14D2}"/>
              </a:ext>
            </a:extLst>
          </p:cNvPr>
          <p:cNvSpPr txBox="1"/>
          <p:nvPr/>
        </p:nvSpPr>
        <p:spPr>
          <a:xfrm>
            <a:off x="489857" y="1861181"/>
            <a:ext cx="6096000" cy="3473195"/>
          </a:xfrm>
          <a:prstGeom prst="rect">
            <a:avLst/>
          </a:prstGeom>
          <a:noFill/>
        </p:spPr>
        <p:txBody>
          <a:bodyPr wrap="square">
            <a:spAutoFit/>
          </a:bodyPr>
          <a:lstStyle/>
          <a:p>
            <a:pPr algn="just">
              <a:lnSpc>
                <a:spcPct val="200000"/>
              </a:lnSpc>
              <a:buNone/>
            </a:pPr>
            <a:r>
              <a:rPr lang="tr-TR" sz="1600" b="1" dirty="0">
                <a:solidFill>
                  <a:srgbClr val="000000"/>
                </a:solidFill>
                <a:effectLst/>
                <a:ea typeface="Times New Roman" panose="02020603050405020304" pitchFamily="18" charset="0"/>
              </a:rPr>
              <a:t>Vehbi Cem Aşkun  -  </a:t>
            </a:r>
            <a:r>
              <a:rPr lang="tr-TR" sz="1600" b="1" i="1" dirty="0">
                <a:solidFill>
                  <a:srgbClr val="000000"/>
                </a:solidFill>
                <a:effectLst/>
                <a:ea typeface="Times New Roman" panose="02020603050405020304" pitchFamily="18" charset="0"/>
              </a:rPr>
              <a:t>İstanbul Âşığını kaybetti  </a:t>
            </a:r>
            <a:endParaRPr lang="el-GR" sz="1600" i="1" dirty="0">
              <a:effectLst/>
              <a:ea typeface="Times New Roman" panose="02020603050405020304" pitchFamily="18" charset="0"/>
            </a:endParaRPr>
          </a:p>
          <a:p>
            <a:pPr marL="179705" marR="179705" algn="just">
              <a:lnSpc>
                <a:spcPct val="200000"/>
              </a:lnSpc>
              <a:buNone/>
            </a:pPr>
            <a:r>
              <a:rPr lang="tr-TR" sz="1600" dirty="0">
                <a:solidFill>
                  <a:srgbClr val="000000"/>
                </a:solidFill>
                <a:effectLst/>
                <a:ea typeface="Times New Roman" panose="02020603050405020304" pitchFamily="18" charset="0"/>
              </a:rPr>
              <a:t> </a:t>
            </a:r>
            <a:endParaRPr lang="el-GR" sz="1600" dirty="0">
              <a:effectLst/>
              <a:ea typeface="Times New Roman" panose="02020603050405020304" pitchFamily="18" charset="0"/>
            </a:endParaRPr>
          </a:p>
          <a:p>
            <a:pPr marL="179705" marR="179705" algn="just">
              <a:lnSpc>
                <a:spcPct val="200000"/>
              </a:lnSpc>
              <a:buNone/>
            </a:pPr>
            <a:r>
              <a:rPr lang="tr-TR" sz="1600" dirty="0">
                <a:solidFill>
                  <a:srgbClr val="000000"/>
                </a:solidFill>
                <a:effectLst/>
                <a:ea typeface="Times New Roman" panose="02020603050405020304" pitchFamily="18" charset="0"/>
              </a:rPr>
              <a:t>[…]Yahya Kemal  İstanbul’ a âşıktı. Yalnız bir  semtini  sevmek  için bile  ömrü   kısa buluyordu. Bu  yüzden  yazlarım  yavaş geçmesini,  günlerin  de hiç kısalmamasını istiyordu. Zira, ölmek  ona ürküntü vermiyor. Ancak  vatandan  ayrılışı  zordu. Bu  acıya dayanamıyordu. (</a:t>
            </a:r>
            <a:r>
              <a:rPr lang="el-GR" sz="1600" dirty="0">
                <a:solidFill>
                  <a:srgbClr val="000000"/>
                </a:solidFill>
                <a:effectLst/>
                <a:ea typeface="Times New Roman" panose="02020603050405020304" pitchFamily="18" charset="0"/>
              </a:rPr>
              <a:t>Μ</a:t>
            </a:r>
            <a:r>
              <a:rPr lang="tr-TR" sz="1600" dirty="0">
                <a:solidFill>
                  <a:srgbClr val="000000"/>
                </a:solidFill>
                <a:effectLst/>
                <a:ea typeface="Times New Roman" panose="02020603050405020304" pitchFamily="18" charset="0"/>
              </a:rPr>
              <a:t>ünir Süleyman Çapanoğlu, 1958:97)</a:t>
            </a:r>
            <a:endParaRPr lang="el-GR" sz="1600" dirty="0">
              <a:effectLst/>
              <a:ea typeface="Times New Roman" panose="02020603050405020304" pitchFamily="18" charset="0"/>
            </a:endParaRPr>
          </a:p>
        </p:txBody>
      </p:sp>
      <p:pic>
        <p:nvPicPr>
          <p:cNvPr id="2050" name="Picture 2" descr="Vehbi Cem Aşkun | Elbooxs">
            <a:extLst>
              <a:ext uri="{FF2B5EF4-FFF2-40B4-BE49-F238E27FC236}">
                <a16:creationId xmlns:a16="http://schemas.microsoft.com/office/drawing/2014/main" id="{3600FBC7-F362-115C-04DA-9B7BE7DDCA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0078" y="876299"/>
            <a:ext cx="3736522" cy="5326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162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EADDDA-36E6-E152-E91E-2A4E69CFCA3A}"/>
              </a:ext>
            </a:extLst>
          </p:cNvPr>
          <p:cNvSpPr txBox="1"/>
          <p:nvPr/>
        </p:nvSpPr>
        <p:spPr>
          <a:xfrm>
            <a:off x="783771" y="617397"/>
            <a:ext cx="6096000" cy="5623206"/>
          </a:xfrm>
          <a:prstGeom prst="rect">
            <a:avLst/>
          </a:prstGeom>
          <a:noFill/>
        </p:spPr>
        <p:txBody>
          <a:bodyPr wrap="square">
            <a:spAutoFit/>
          </a:bodyPr>
          <a:lstStyle/>
          <a:p>
            <a:pPr algn="just" fontAlgn="base">
              <a:lnSpc>
                <a:spcPct val="107000"/>
              </a:lnSpc>
              <a:spcAft>
                <a:spcPts val="800"/>
              </a:spcAft>
              <a:buNone/>
            </a:pPr>
            <a:r>
              <a:rPr lang="tr-TR" sz="1800" b="1" dirty="0">
                <a:solidFill>
                  <a:srgbClr val="000000"/>
                </a:solidFill>
                <a:effectLst/>
                <a:ea typeface="Times New Roman" panose="02020603050405020304" pitchFamily="18" charset="0"/>
                <a:cs typeface="Times New Roman" panose="02020603050405020304" pitchFamily="18" charset="0"/>
              </a:rPr>
              <a:t>Mithat Cemal Kuntay  - </a:t>
            </a:r>
            <a:r>
              <a:rPr lang="tr-TR" sz="1800" b="1" i="1" dirty="0">
                <a:solidFill>
                  <a:srgbClr val="000000"/>
                </a:solidFill>
                <a:effectLst/>
                <a:ea typeface="Times New Roman" panose="02020603050405020304" pitchFamily="18" charset="0"/>
                <a:cs typeface="Times New Roman" panose="02020603050405020304" pitchFamily="18" charset="0"/>
              </a:rPr>
              <a:t>Eski Boğaziçi</a:t>
            </a:r>
            <a:endParaRPr lang="el-GR" sz="1600" dirty="0">
              <a:effectLst/>
              <a:ea typeface="Calibri" panose="020F0502020204030204" pitchFamily="34" charset="0"/>
              <a:cs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 Siz şimdi inanmazsınız amma bu serabın,</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Sahilleri var, ayları, yıldızları vardı.</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Ben böyle değildim, bu deniz böyle değildi </a:t>
            </a:r>
            <a:r>
              <a:rPr lang="en-US" sz="1800" dirty="0">
                <a:solidFill>
                  <a:srgbClr val="000000"/>
                </a:solidFill>
                <a:effectLst/>
                <a:ea typeface="Times New Roman" panose="02020603050405020304" pitchFamily="18" charset="0"/>
              </a:rPr>
              <a:t>:</a:t>
            </a:r>
            <a:endParaRPr lang="el-GR" sz="1800" dirty="0">
              <a:effectLst/>
              <a:ea typeface="Times New Roman" panose="02020603050405020304" pitchFamily="18" charset="0"/>
            </a:endParaRPr>
          </a:p>
          <a:p>
            <a:pPr marL="179705" marR="179705">
              <a:buNone/>
            </a:pPr>
            <a:r>
              <a:rPr lang="tr-TR" sz="1800" dirty="0">
                <a:solidFill>
                  <a:srgbClr val="000000"/>
                </a:solidFill>
                <a:effectLst/>
                <a:ea typeface="Times New Roman" panose="02020603050405020304" pitchFamily="18" charset="0"/>
              </a:rPr>
              <a:t>Bambaşka bir alemdi, kımıldardı, akardı.</a:t>
            </a:r>
            <a:endParaRPr lang="el-GR" sz="1800" dirty="0">
              <a:effectLst/>
              <a:ea typeface="Times New Roman" panose="02020603050405020304" pitchFamily="18" charset="0"/>
            </a:endParaRPr>
          </a:p>
          <a:p>
            <a:pPr marL="179705" marR="179705">
              <a:lnSpc>
                <a:spcPct val="107000"/>
              </a:lnSpc>
              <a:spcAft>
                <a:spcPts val="800"/>
              </a:spcAft>
              <a:buNone/>
            </a:pPr>
            <a:r>
              <a:rPr lang="en-US" sz="18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en-US" sz="1800" dirty="0" err="1">
                <a:effectLst/>
                <a:ea typeface="Calibri" panose="020F0502020204030204" pitchFamily="34" charset="0"/>
                <a:cs typeface="Times New Roman" panose="02020603050405020304" pitchFamily="18" charset="0"/>
              </a:rPr>
              <a:t>Mehtabını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yaktıkça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erittikçe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hayalim</a:t>
            </a:r>
            <a:br>
              <a:rPr lang="en-US" sz="1800" dirty="0">
                <a:effectLst/>
                <a:ea typeface="Calibri" panose="020F0502020204030204" pitchFamily="34" charset="0"/>
                <a:cs typeface="Times New Roman" panose="02020603050405020304" pitchFamily="18" charset="0"/>
              </a:rPr>
            </a:br>
            <a:r>
              <a:rPr lang="en-US" sz="1800" dirty="0" err="1">
                <a:effectLst/>
                <a:ea typeface="Calibri" panose="020F0502020204030204" pitchFamily="34" charset="0"/>
                <a:cs typeface="Times New Roman" panose="02020603050405020304" pitchFamily="18" charset="0"/>
              </a:rPr>
              <a:t>Sahilleri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altındı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semavatı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gümüştü</a:t>
            </a:r>
            <a:br>
              <a:rPr lang="en-US" sz="1800" dirty="0">
                <a:effectLst/>
                <a:ea typeface="Calibri" panose="020F0502020204030204" pitchFamily="34" charset="0"/>
                <a:cs typeface="Times New Roman" panose="02020603050405020304" pitchFamily="18" charset="0"/>
              </a:rPr>
            </a:br>
            <a:r>
              <a:rPr lang="en-US" sz="1800" dirty="0" err="1">
                <a:effectLst/>
                <a:ea typeface="Calibri" panose="020F0502020204030204" pitchFamily="34" charset="0"/>
                <a:cs typeface="Times New Roman" panose="02020603050405020304" pitchFamily="18" charset="0"/>
              </a:rPr>
              <a:t>Yıldızları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alnımda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nigahımda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birikmiş</a:t>
            </a:r>
            <a:br>
              <a:rPr lang="en-US" sz="1800" dirty="0">
                <a:effectLst/>
                <a:ea typeface="Calibri" panose="020F0502020204030204" pitchFamily="34" charset="0"/>
                <a:cs typeface="Times New Roman" panose="02020603050405020304" pitchFamily="18" charset="0"/>
              </a:rPr>
            </a:br>
            <a:r>
              <a:rPr lang="en-US" sz="1800" dirty="0" err="1">
                <a:effectLst/>
                <a:ea typeface="Calibri" panose="020F0502020204030204" pitchFamily="34" charset="0"/>
                <a:cs typeface="Times New Roman" panose="02020603050405020304" pitchFamily="18" charset="0"/>
              </a:rPr>
              <a:t>Ummanları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ömrümle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beraber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yürümüştü</a:t>
            </a:r>
            <a:br>
              <a:rPr lang="en-US" sz="1800" dirty="0">
                <a:effectLst/>
                <a:ea typeface="Calibri" panose="020F0502020204030204" pitchFamily="34" charset="0"/>
                <a:cs typeface="Times New Roman" panose="02020603050405020304" pitchFamily="18" charset="0"/>
              </a:rPr>
            </a:br>
            <a:br>
              <a:rPr lang="en-US" sz="1800" dirty="0">
                <a:effectLst/>
                <a:ea typeface="Calibri" panose="020F0502020204030204" pitchFamily="34" charset="0"/>
                <a:cs typeface="Times New Roman" panose="02020603050405020304" pitchFamily="18" charset="0"/>
              </a:rPr>
            </a:br>
            <a:r>
              <a:rPr lang="en-US" sz="1800" dirty="0" err="1">
                <a:effectLst/>
                <a:ea typeface="Calibri" panose="020F0502020204030204" pitchFamily="34" charset="0"/>
                <a:cs typeface="Times New Roman" panose="02020603050405020304" pitchFamily="18" charset="0"/>
              </a:rPr>
              <a:t>Vaktiyle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bu</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hicranlı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periler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masalında</a:t>
            </a:r>
            <a:br>
              <a:rPr lang="en-US" sz="1800" dirty="0">
                <a:effectLst/>
                <a:ea typeface="Calibri" panose="020F0502020204030204" pitchFamily="34" charset="0"/>
                <a:cs typeface="Times New Roman" panose="02020603050405020304" pitchFamily="18" charset="0"/>
              </a:rPr>
            </a:br>
            <a:r>
              <a:rPr lang="en-US" sz="1800" dirty="0">
                <a:effectLst/>
                <a:ea typeface="Calibri" panose="020F0502020204030204" pitchFamily="34" charset="0"/>
                <a:cs typeface="Times New Roman" panose="02020603050405020304" pitchFamily="18" charset="0"/>
              </a:rPr>
              <a:t>Her </a:t>
            </a:r>
            <a:r>
              <a:rPr lang="en-US" sz="1800" dirty="0" err="1">
                <a:effectLst/>
                <a:ea typeface="Calibri" panose="020F0502020204030204" pitchFamily="34" charset="0"/>
                <a:cs typeface="Times New Roman" panose="02020603050405020304" pitchFamily="18" charset="0"/>
              </a:rPr>
              <a:t>gölge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insan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kadar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inceydi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derindi</a:t>
            </a:r>
            <a:br>
              <a:rPr lang="en-US" sz="1800" dirty="0">
                <a:effectLst/>
                <a:ea typeface="Calibri" panose="020F0502020204030204" pitchFamily="34" charset="0"/>
                <a:cs typeface="Times New Roman" panose="02020603050405020304" pitchFamily="18" charset="0"/>
              </a:rPr>
            </a:br>
            <a:r>
              <a:rPr lang="en-US" sz="1800" dirty="0" err="1">
                <a:effectLst/>
                <a:ea typeface="Calibri" panose="020F0502020204030204" pitchFamily="34" charset="0"/>
                <a:cs typeface="Times New Roman" panose="02020603050405020304" pitchFamily="18" charset="0"/>
              </a:rPr>
              <a:t>Ormanların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dağların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saltanatıyla</a:t>
            </a:r>
            <a:br>
              <a:rPr lang="en-US" sz="1800" dirty="0">
                <a:effectLst/>
                <a:ea typeface="Calibri" panose="020F0502020204030204" pitchFamily="34" charset="0"/>
                <a:cs typeface="Times New Roman" panose="02020603050405020304" pitchFamily="18" charset="0"/>
              </a:rPr>
            </a:br>
            <a:r>
              <a:rPr lang="en-US" sz="1800" dirty="0">
                <a:effectLst/>
                <a:ea typeface="Calibri" panose="020F0502020204030204" pitchFamily="34" charset="0"/>
                <a:cs typeface="Times New Roman" panose="02020603050405020304" pitchFamily="18" charset="0"/>
              </a:rPr>
              <a:t>Her </a:t>
            </a:r>
            <a:r>
              <a:rPr lang="en-US" sz="1800" dirty="0" err="1">
                <a:effectLst/>
                <a:ea typeface="Calibri" panose="020F0502020204030204" pitchFamily="34" charset="0"/>
                <a:cs typeface="Times New Roman" panose="02020603050405020304" pitchFamily="18" charset="0"/>
              </a:rPr>
              <a:t>haclesi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gönlüm</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gibi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derbederindi</a:t>
            </a:r>
            <a:r>
              <a:rPr lang="en-US" sz="1800" dirty="0">
                <a:effectLst/>
                <a:ea typeface="Calibri" panose="020F0502020204030204" pitchFamily="34" charset="0"/>
                <a:cs typeface="Times New Roman" panose="02020603050405020304" pitchFamily="18" charset="0"/>
              </a:rPr>
              <a:t>. (Ümit Yaşar </a:t>
            </a:r>
            <a:r>
              <a:rPr lang="en-US" sz="1800" dirty="0" err="1">
                <a:effectLst/>
                <a:ea typeface="Calibri" panose="020F0502020204030204" pitchFamily="34" charset="0"/>
                <a:cs typeface="Times New Roman" panose="02020603050405020304" pitchFamily="18" charset="0"/>
              </a:rPr>
              <a:t>Oğuzcan</a:t>
            </a:r>
            <a:r>
              <a:rPr lang="en-US" sz="1800" dirty="0">
                <a:effectLst/>
                <a:ea typeface="Calibri" panose="020F0502020204030204" pitchFamily="34" charset="0"/>
                <a:cs typeface="Times New Roman" panose="02020603050405020304" pitchFamily="18" charset="0"/>
              </a:rPr>
              <a:t> &amp; Tarık Dursun K.,1961:8)</a:t>
            </a:r>
            <a:endParaRPr lang="el-GR" sz="1600" dirty="0">
              <a:effectLst/>
              <a:ea typeface="Calibri" panose="020F0502020204030204" pitchFamily="34" charset="0"/>
              <a:cs typeface="Times New Roman" panose="02020603050405020304" pitchFamily="18" charset="0"/>
            </a:endParaRPr>
          </a:p>
          <a:p>
            <a:pPr>
              <a:lnSpc>
                <a:spcPct val="107000"/>
              </a:lnSpc>
              <a:spcAft>
                <a:spcPts val="800"/>
              </a:spcAft>
              <a:buNone/>
            </a:pPr>
            <a:r>
              <a:rPr lang="en-US" sz="18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6146" name="Picture 2" descr="Mithat Cemal Kuntay: Biographer of literary giants | Daily Sabah">
            <a:extLst>
              <a:ext uri="{FF2B5EF4-FFF2-40B4-BE49-F238E27FC236}">
                <a16:creationId xmlns:a16="http://schemas.microsoft.com/office/drawing/2014/main" id="{19F0C423-E038-E9EA-E988-A593895D5D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8143" y="730703"/>
            <a:ext cx="5399313" cy="52564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5049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EF51C5-59E0-3560-348F-E07B40763444}"/>
              </a:ext>
            </a:extLst>
          </p:cNvPr>
          <p:cNvSpPr txBox="1"/>
          <p:nvPr/>
        </p:nvSpPr>
        <p:spPr>
          <a:xfrm>
            <a:off x="424543" y="832630"/>
            <a:ext cx="6096000" cy="5078313"/>
          </a:xfrm>
          <a:prstGeom prst="rect">
            <a:avLst/>
          </a:prstGeom>
          <a:noFill/>
        </p:spPr>
        <p:txBody>
          <a:bodyPr wrap="square">
            <a:spAutoFit/>
          </a:bodyPr>
          <a:lstStyle/>
          <a:p>
            <a:pPr algn="just">
              <a:buNone/>
            </a:pPr>
            <a:r>
              <a:rPr lang="en-US" sz="1800" b="1" dirty="0">
                <a:solidFill>
                  <a:srgbClr val="000000"/>
                </a:solidFill>
                <a:effectLst/>
                <a:ea typeface="Times New Roman" panose="02020603050405020304" pitchFamily="18" charset="0"/>
              </a:rPr>
              <a:t>Cahit </a:t>
            </a:r>
            <a:r>
              <a:rPr lang="en-US" sz="1800" b="1" dirty="0" err="1">
                <a:solidFill>
                  <a:srgbClr val="000000"/>
                </a:solidFill>
                <a:effectLst/>
                <a:ea typeface="Times New Roman" panose="02020603050405020304" pitchFamily="18" charset="0"/>
              </a:rPr>
              <a:t>Sıtkı</a:t>
            </a:r>
            <a:r>
              <a:rPr lang="en-US" sz="1800" b="1" dirty="0">
                <a:solidFill>
                  <a:srgbClr val="000000"/>
                </a:solidFill>
                <a:effectLst/>
                <a:ea typeface="Times New Roman" panose="02020603050405020304" pitchFamily="18" charset="0"/>
              </a:rPr>
              <a:t> </a:t>
            </a:r>
            <a:r>
              <a:rPr lang="en-US" sz="1800" b="1" dirty="0" err="1">
                <a:solidFill>
                  <a:srgbClr val="000000"/>
                </a:solidFill>
                <a:effectLst/>
                <a:ea typeface="Times New Roman" panose="02020603050405020304" pitchFamily="18" charset="0"/>
              </a:rPr>
              <a:t>Tarancı</a:t>
            </a:r>
            <a:r>
              <a:rPr lang="en-US"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algn="just">
              <a:buNone/>
            </a:pPr>
            <a:r>
              <a:rPr lang="en-US" sz="1800" b="1" dirty="0">
                <a:solidFill>
                  <a:srgbClr val="000000"/>
                </a:solidFill>
                <a:effectLst/>
                <a:ea typeface="Times New Roman" panose="02020603050405020304" pitchFamily="18" charset="0"/>
              </a:rPr>
              <a:t> </a:t>
            </a:r>
            <a:endParaRPr lang="el-GR" sz="1800" dirty="0">
              <a:effectLst/>
              <a:ea typeface="Times New Roman" panose="02020603050405020304" pitchFamily="18" charset="0"/>
            </a:endParaRPr>
          </a:p>
          <a:p>
            <a:pPr marL="179705" marR="179705" algn="just">
              <a:buNone/>
            </a:pPr>
            <a:r>
              <a:rPr lang="en-US" sz="1800" dirty="0">
                <a:solidFill>
                  <a:srgbClr val="000000"/>
                </a:solidFill>
                <a:effectLst/>
                <a:ea typeface="Times New Roman" panose="02020603050405020304" pitchFamily="18" charset="0"/>
              </a:rPr>
              <a:t>[...] </a:t>
            </a:r>
            <a:r>
              <a:rPr lang="tr-TR" sz="1800" dirty="0">
                <a:solidFill>
                  <a:srgbClr val="000000"/>
                </a:solidFill>
                <a:effectLst/>
                <a:ea typeface="Times New Roman" panose="02020603050405020304" pitchFamily="18" charset="0"/>
              </a:rPr>
              <a:t>Hayatından en çok memnun olduğu bir dönemi yaşadığı Paris</a:t>
            </a:r>
            <a:r>
              <a:rPr lang="en-US" sz="1800" dirty="0">
                <a:solidFill>
                  <a:srgbClr val="000000"/>
                </a:solidFill>
                <a:effectLst/>
                <a:ea typeface="Times New Roman" panose="02020603050405020304" pitchFamily="18" charset="0"/>
              </a:rPr>
              <a:t>’</a:t>
            </a:r>
            <a:r>
              <a:rPr lang="tr-TR" sz="1800" dirty="0">
                <a:solidFill>
                  <a:srgbClr val="000000"/>
                </a:solidFill>
                <a:effectLst/>
                <a:ea typeface="Times New Roman" panose="02020603050405020304" pitchFamily="18" charset="0"/>
              </a:rPr>
              <a:t> te,  yine de İstanbul gözünde tütmektedir. Bir de «Ziya Osman Saba». Bunu, kendisine yazdığı 1 Şabat 1939 tarihli mektubunda :  «Canım İstanbul  : Nasıl  tütmesin ki gözümde, on iki şerefeli minarelerinin üzerinde senin dost çehren gülümsüyordur» diye dile getiriyor. O günlerde yazdığı şiirlerde aile ve memleket özlemini  de mısralarına dökmektedir. İste bir kaç örnek </a:t>
            </a:r>
            <a:r>
              <a:rPr lang="en-US" sz="1800" dirty="0">
                <a:solidFill>
                  <a:srgbClr val="000000"/>
                </a:solidFill>
                <a:effectLst/>
                <a:ea typeface="Times New Roman" panose="02020603050405020304" pitchFamily="18" charset="0"/>
              </a:rPr>
              <a:t>:</a:t>
            </a:r>
            <a:endParaRPr lang="el-GR" sz="1800" dirty="0">
              <a:effectLst/>
              <a:ea typeface="Times New Roman" panose="02020603050405020304" pitchFamily="18" charset="0"/>
            </a:endParaRPr>
          </a:p>
          <a:p>
            <a:pPr marL="179705" marR="179705" algn="just">
              <a:buNone/>
            </a:pPr>
            <a:r>
              <a:rPr lang="tr-TR" sz="1800" i="1" dirty="0">
                <a:solidFill>
                  <a:srgbClr val="000000"/>
                </a:solidFill>
                <a:effectLst/>
                <a:ea typeface="Times New Roman" panose="02020603050405020304" pitchFamily="18" charset="0"/>
              </a:rPr>
              <a:t>Tüylerinin renginden bilirim</a:t>
            </a:r>
            <a:endParaRPr lang="el-GR" sz="1800" dirty="0">
              <a:effectLst/>
              <a:ea typeface="Times New Roman" panose="02020603050405020304" pitchFamily="18" charset="0"/>
            </a:endParaRPr>
          </a:p>
          <a:p>
            <a:pPr marL="179705" marR="179705" algn="just">
              <a:buNone/>
            </a:pPr>
            <a:r>
              <a:rPr lang="tr-TR" sz="1800" i="1" dirty="0">
                <a:solidFill>
                  <a:srgbClr val="000000"/>
                </a:solidFill>
                <a:effectLst/>
                <a:ea typeface="Times New Roman" panose="02020603050405020304" pitchFamily="18" charset="0"/>
              </a:rPr>
              <a:t>Hangi kuş hangi iklimden gelir</a:t>
            </a:r>
            <a:r>
              <a:rPr lang="en-US" sz="1800" i="1" dirty="0">
                <a:solidFill>
                  <a:srgbClr val="000000"/>
                </a:solidFill>
                <a:effectLst/>
                <a:ea typeface="Times New Roman" panose="02020603050405020304" pitchFamily="18" charset="0"/>
              </a:rPr>
              <a:t>;</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 </a:t>
            </a:r>
            <a:r>
              <a:rPr lang="tr-TR" sz="1800" i="1" dirty="0">
                <a:solidFill>
                  <a:srgbClr val="000000"/>
                </a:solidFill>
                <a:effectLst/>
                <a:ea typeface="Times New Roman" panose="02020603050405020304" pitchFamily="18" charset="0"/>
              </a:rPr>
              <a:t>Bugün  hava güzel,</a:t>
            </a:r>
            <a:endParaRPr lang="el-GR" sz="1800" dirty="0">
              <a:effectLst/>
              <a:ea typeface="Times New Roman" panose="02020603050405020304" pitchFamily="18" charset="0"/>
            </a:endParaRPr>
          </a:p>
          <a:p>
            <a:pPr marL="179705" marR="179705" algn="just">
              <a:buNone/>
            </a:pPr>
            <a:r>
              <a:rPr lang="tr-TR" sz="1800" i="1" dirty="0">
                <a:solidFill>
                  <a:srgbClr val="000000"/>
                </a:solidFill>
                <a:effectLst/>
                <a:ea typeface="Times New Roman" panose="02020603050405020304" pitchFamily="18" charset="0"/>
              </a:rPr>
              <a:t>Bugün içim içime sığmıyor.</a:t>
            </a:r>
            <a:endParaRPr lang="el-GR" sz="1800" dirty="0">
              <a:effectLst/>
              <a:ea typeface="Times New Roman" panose="02020603050405020304" pitchFamily="18" charset="0"/>
            </a:endParaRPr>
          </a:p>
          <a:p>
            <a:pPr marL="179705" marR="179705" algn="just">
              <a:buNone/>
            </a:pPr>
            <a:r>
              <a:rPr lang="tr-TR" sz="1800" i="1" dirty="0">
                <a:solidFill>
                  <a:srgbClr val="000000"/>
                </a:solidFill>
                <a:effectLst/>
                <a:ea typeface="Times New Roman" panose="02020603050405020304" pitchFamily="18" charset="0"/>
              </a:rPr>
              <a:t>Annemden mektup aldım.</a:t>
            </a:r>
            <a:endParaRPr lang="el-GR" sz="1800" dirty="0">
              <a:effectLst/>
              <a:ea typeface="Times New Roman" panose="02020603050405020304" pitchFamily="18" charset="0"/>
            </a:endParaRPr>
          </a:p>
          <a:p>
            <a:pPr marL="179705" marR="179705" algn="just">
              <a:buNone/>
            </a:pPr>
            <a:r>
              <a:rPr lang="tr-TR" sz="1800" i="1" dirty="0">
                <a:solidFill>
                  <a:srgbClr val="000000"/>
                </a:solidFill>
                <a:effectLst/>
                <a:ea typeface="Times New Roman" panose="02020603050405020304" pitchFamily="18" charset="0"/>
              </a:rPr>
              <a:t>Memlekette gibiyim.</a:t>
            </a:r>
            <a:endParaRPr lang="el-GR" sz="1800" dirty="0">
              <a:effectLst/>
              <a:ea typeface="Times New Roman" panose="02020603050405020304" pitchFamily="18" charset="0"/>
            </a:endParaRPr>
          </a:p>
          <a:p>
            <a:pPr marL="179705" marR="179705" algn="just">
              <a:buNone/>
            </a:pPr>
            <a:r>
              <a:rPr lang="tr-TR" sz="1800" dirty="0">
                <a:solidFill>
                  <a:srgbClr val="000000"/>
                </a:solidFill>
                <a:effectLst/>
                <a:ea typeface="Times New Roman" panose="02020603050405020304" pitchFamily="18" charset="0"/>
              </a:rPr>
              <a:t>(BUGÜN HAVA GÜZEL adlı şiirden)</a:t>
            </a:r>
            <a:r>
              <a:rPr lang="en-US" sz="1800" b="0" dirty="0">
                <a:solidFill>
                  <a:srgbClr val="000000"/>
                </a:solidFill>
                <a:effectLst/>
                <a:ea typeface="Times New Roman" panose="02020603050405020304" pitchFamily="18" charset="0"/>
              </a:rPr>
              <a:t>(G</a:t>
            </a:r>
            <a:r>
              <a:rPr lang="tr-TR" sz="1800" b="0" dirty="0">
                <a:solidFill>
                  <a:srgbClr val="000000"/>
                </a:solidFill>
                <a:effectLst/>
                <a:ea typeface="Times New Roman" panose="02020603050405020304" pitchFamily="18" charset="0"/>
              </a:rPr>
              <a:t>ü</a:t>
            </a:r>
            <a:r>
              <a:rPr lang="en-US" sz="1800" b="0" dirty="0" err="1">
                <a:solidFill>
                  <a:srgbClr val="000000"/>
                </a:solidFill>
                <a:effectLst/>
                <a:ea typeface="Times New Roman" panose="02020603050405020304" pitchFamily="18" charset="0"/>
              </a:rPr>
              <a:t>ltekin</a:t>
            </a:r>
            <a:r>
              <a:rPr lang="en-US" sz="1800" b="0" dirty="0">
                <a:solidFill>
                  <a:srgbClr val="000000"/>
                </a:solidFill>
                <a:effectLst/>
                <a:ea typeface="Times New Roman" panose="02020603050405020304" pitchFamily="18" charset="0"/>
              </a:rPr>
              <a:t> Samano</a:t>
            </a:r>
            <a:r>
              <a:rPr lang="tr-TR" sz="1800" b="0" dirty="0">
                <a:solidFill>
                  <a:srgbClr val="000000"/>
                </a:solidFill>
                <a:effectLst/>
                <a:ea typeface="Times New Roman" panose="02020603050405020304" pitchFamily="18" charset="0"/>
              </a:rPr>
              <a:t>ğ</a:t>
            </a:r>
            <a:r>
              <a:rPr lang="en-US" sz="1800" b="0" dirty="0" err="1">
                <a:solidFill>
                  <a:srgbClr val="000000"/>
                </a:solidFill>
                <a:effectLst/>
                <a:ea typeface="Times New Roman" panose="02020603050405020304" pitchFamily="18" charset="0"/>
              </a:rPr>
              <a:t>lu</a:t>
            </a:r>
            <a:r>
              <a:rPr lang="tr-TR" sz="1800" b="0" dirty="0">
                <a:solidFill>
                  <a:srgbClr val="000000"/>
                </a:solidFill>
                <a:effectLst/>
                <a:ea typeface="Times New Roman" panose="02020603050405020304" pitchFamily="18" charset="0"/>
              </a:rPr>
              <a:t>, 1988</a:t>
            </a:r>
            <a:r>
              <a:rPr lang="en-US" sz="1800" b="0" dirty="0">
                <a:solidFill>
                  <a:srgbClr val="000000"/>
                </a:solidFill>
                <a:effectLst/>
                <a:ea typeface="Times New Roman" panose="02020603050405020304" pitchFamily="18" charset="0"/>
              </a:rPr>
              <a:t>: 12)</a:t>
            </a:r>
            <a:endParaRPr lang="el-GR" sz="1800" dirty="0">
              <a:effectLst/>
              <a:ea typeface="Times New Roman" panose="02020603050405020304" pitchFamily="18" charset="0"/>
            </a:endParaRPr>
          </a:p>
        </p:txBody>
      </p:sp>
      <p:pic>
        <p:nvPicPr>
          <p:cNvPr id="7170" name="Picture 2" descr="Bir Şiir Bir Hayat: Cahit Sıtkı Tarancı – Eczacılar Burada Platformu">
            <a:extLst>
              <a:ext uri="{FF2B5EF4-FFF2-40B4-BE49-F238E27FC236}">
                <a16:creationId xmlns:a16="http://schemas.microsoft.com/office/drawing/2014/main" id="{D4E023CA-8369-0E5B-55DC-CAB98D747A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5791" y="832630"/>
            <a:ext cx="5151666" cy="5358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82654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263</TotalTime>
  <Words>5000</Words>
  <Application>Microsoft Office PowerPoint</Application>
  <PresentationFormat>Ευρεία οθόνη</PresentationFormat>
  <Paragraphs>291</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Aptos</vt:lpstr>
      <vt:lpstr>Aptos Display</vt:lpstr>
      <vt:lpstr>Arial</vt:lpstr>
      <vt:lpstr>Calibri</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ΕΛΕΝΗ ΧΑΡΑΛΑΜΠΟΥΣ</cp:lastModifiedBy>
  <cp:revision>39</cp:revision>
  <dcterms:created xsi:type="dcterms:W3CDTF">2026-01-19T12:41:24Z</dcterms:created>
  <dcterms:modified xsi:type="dcterms:W3CDTF">2026-02-18T03:29:24Z</dcterms:modified>
</cp:coreProperties>
</file>