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91" r:id="rId2"/>
    <p:sldId id="489" r:id="rId3"/>
    <p:sldId id="456" r:id="rId4"/>
    <p:sldId id="466" r:id="rId5"/>
    <p:sldId id="420" r:id="rId6"/>
    <p:sldId id="436" r:id="rId7"/>
    <p:sldId id="493" r:id="rId8"/>
    <p:sldId id="494" r:id="rId9"/>
    <p:sldId id="467" r:id="rId10"/>
    <p:sldId id="385" r:id="rId11"/>
    <p:sldId id="490" r:id="rId12"/>
    <p:sldId id="426" r:id="rId13"/>
    <p:sldId id="427" r:id="rId14"/>
    <p:sldId id="378" r:id="rId15"/>
    <p:sldId id="421" r:id="rId16"/>
    <p:sldId id="422" r:id="rId17"/>
    <p:sldId id="442" r:id="rId18"/>
    <p:sldId id="424" r:id="rId19"/>
    <p:sldId id="425" r:id="rId20"/>
    <p:sldId id="439" r:id="rId21"/>
    <p:sldId id="438" r:id="rId22"/>
    <p:sldId id="440" r:id="rId23"/>
    <p:sldId id="437" r:id="rId24"/>
    <p:sldId id="495" r:id="rId25"/>
    <p:sldId id="443" r:id="rId26"/>
    <p:sldId id="444" r:id="rId27"/>
    <p:sldId id="445" r:id="rId28"/>
    <p:sldId id="468" r:id="rId29"/>
    <p:sldId id="464" r:id="rId30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B015B-D34B-47AD-0C77-C233066CD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967D100-1ADE-AD3B-F5DE-A7D8B9BE4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ACB663B-E7DC-173B-645B-B84CDA552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4E7355A-DC3A-1D00-6F00-9625F4765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982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D7C20-6E50-3068-A10A-99731C57B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97440D57-8066-F6F2-9FAF-5C7825A01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F21FE59-22F6-3170-8999-2CEC16CDE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F5DFEF2-5E20-BAF8-728A-0A3079A83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0044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02/18/2026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elenecharalampous72@gmail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318512" y="159171"/>
            <a:ext cx="11011475" cy="5098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27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 Το κράτος της Αθήνας</a:t>
            </a:r>
          </a:p>
          <a:p>
            <a:pPr algn="ctr"/>
            <a:r>
              <a:rPr lang="el-GR" sz="2400" b="1" dirty="0"/>
              <a:t>Εξέλιξη των πολιτευμάτων της Αθήνας :</a:t>
            </a:r>
          </a:p>
          <a:p>
            <a:pPr algn="ctr"/>
            <a:r>
              <a:rPr lang="el-GR" sz="2400" dirty="0"/>
              <a:t>Βασιλεία </a:t>
            </a:r>
            <a:r>
              <a:rPr lang="el-GR" sz="2400" dirty="0">
                <a:sym typeface="Wingdings" panose="05000000000000000000" pitchFamily="2" charset="2"/>
              </a:rPr>
              <a:t></a:t>
            </a:r>
            <a:r>
              <a:rPr lang="el-GR" sz="2400" dirty="0"/>
              <a:t> Αριστοκρατία  </a:t>
            </a:r>
            <a:r>
              <a:rPr lang="el-GR" sz="2400" dirty="0">
                <a:sym typeface="Wingdings" panose="05000000000000000000" pitchFamily="2" charset="2"/>
              </a:rPr>
              <a:t> </a:t>
            </a:r>
            <a:r>
              <a:rPr lang="el-GR" sz="2400" dirty="0"/>
              <a:t>Τυραννίδα </a:t>
            </a:r>
            <a:r>
              <a:rPr lang="el-GR" sz="2400" dirty="0">
                <a:sym typeface="Wingdings" panose="05000000000000000000" pitchFamily="2" charset="2"/>
              </a:rPr>
              <a:t> </a:t>
            </a:r>
            <a:r>
              <a:rPr lang="el-GR" sz="2400" dirty="0"/>
              <a:t>Δημοκρατία </a:t>
            </a:r>
          </a:p>
          <a:p>
            <a:pPr algn="ctr"/>
            <a:r>
              <a:rPr lang="el-GR" sz="2400" dirty="0"/>
              <a:t>(1)Νομοθεσία του Δράκοντα (δρακόντεια μέτρα/ αυστηροί νόμοι)</a:t>
            </a:r>
          </a:p>
          <a:p>
            <a:pPr algn="ctr"/>
            <a:r>
              <a:rPr lang="el-GR" sz="2400" dirty="0"/>
              <a:t>(2) Νομοθεσία του Σόλωνα (Σεισάχθεια/</a:t>
            </a:r>
            <a:r>
              <a:rPr lang="el-GR" sz="24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400" dirty="0">
                <a:effectLst/>
                <a:ea typeface="Calibri" panose="020F0502020204030204" pitchFamily="34" charset="0"/>
              </a:rPr>
              <a:t>Κατάργησε τα χρέη, απελευθέρωσε αυτούς που είχαν γίνει δούλοι λόγω χρεών</a:t>
            </a:r>
            <a:r>
              <a:rPr lang="el-GR" sz="2400" dirty="0"/>
              <a:t>)</a:t>
            </a:r>
          </a:p>
          <a:p>
            <a:pPr algn="ctr"/>
            <a:r>
              <a:rPr lang="el-GR" sz="2400" dirty="0"/>
              <a:t>(3) Τυραννίδα του Πεισίστρατου</a:t>
            </a:r>
          </a:p>
          <a:p>
            <a:pPr algn="ctr"/>
            <a:r>
              <a:rPr lang="el-GR" sz="2400" dirty="0"/>
              <a:t>(4) Νομοθεσία του Κλεισθένη  :  α. ενίσχυση της Εκκλησίας του Δήμου /</a:t>
            </a:r>
            <a:r>
              <a:rPr lang="el-GR" sz="24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400" dirty="0">
                <a:effectLst/>
                <a:ea typeface="Calibri" panose="020F0502020204030204" pitchFamily="34" charset="0"/>
              </a:rPr>
              <a:t>συνέλευση όλων των Αθηναίων </a:t>
            </a:r>
            <a:endParaRPr lang="el-GR" sz="2400" dirty="0"/>
          </a:p>
          <a:p>
            <a:pPr algn="ctr"/>
            <a:r>
              <a:rPr lang="el-GR" sz="2400" dirty="0"/>
              <a:t>                                                                          β. ενίσχυση δημοκρατικού πολιτεύματος </a:t>
            </a:r>
          </a:p>
          <a:p>
            <a:pPr algn="ctr"/>
            <a:r>
              <a:rPr lang="el-GR" sz="2400" dirty="0"/>
              <a:t>                      γ. οστρακισμός</a:t>
            </a:r>
            <a:r>
              <a:rPr lang="el-GR" sz="24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400" dirty="0">
                <a:effectLst/>
                <a:ea typeface="Calibri" panose="020F0502020204030204" pitchFamily="34" charset="0"/>
              </a:rPr>
              <a:t>/δεκάχρονη απομάκρυνση από την Αθήνα των πολιτών που θεωρούνταν επικίνδυνοι </a:t>
            </a:r>
            <a:endParaRPr lang="en-US" sz="2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A4ADA8D-0998-ECC1-493E-1D5000A5089D}"/>
              </a:ext>
            </a:extLst>
          </p:cNvPr>
          <p:cNvSpPr/>
          <p:nvPr/>
        </p:nvSpPr>
        <p:spPr>
          <a:xfrm>
            <a:off x="7388089" y="5634614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2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017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49" y="540382"/>
            <a:ext cx="3114676" cy="2128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269392" y="228437"/>
            <a:ext cx="5102708" cy="3700461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chemeClr val="tx1"/>
                </a:solidFill>
              </a:rPr>
              <a:t>Αριστοκρατία</a:t>
            </a:r>
            <a:endParaRPr lang="el-CY" sz="4000" b="1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3261593" y="3309436"/>
            <a:ext cx="4459770" cy="3008182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0000"/>
              </a:lnSpc>
              <a:tabLst>
                <a:tab pos="180340" algn="l"/>
              </a:tabLst>
            </a:pPr>
            <a:r>
              <a:rPr lang="el-GR" sz="4000" b="1" dirty="0">
                <a:solidFill>
                  <a:schemeClr val="tx1"/>
                </a:solidFill>
                <a:ea typeface="Calibri" panose="020F0502020204030204" pitchFamily="34" charset="0"/>
              </a:rPr>
              <a:t>Δημοκρατία</a:t>
            </a:r>
            <a:endParaRPr lang="el-CY" sz="4000" b="1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D0909EF5-9BED-2201-023E-3EC41FAEDBE0}"/>
              </a:ext>
            </a:extLst>
          </p:cNvPr>
          <p:cNvSpPr/>
          <p:nvPr/>
        </p:nvSpPr>
        <p:spPr>
          <a:xfrm>
            <a:off x="7721363" y="2078667"/>
            <a:ext cx="4459770" cy="3700461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l-GR" sz="4000" b="1" dirty="0">
                <a:solidFill>
                  <a:schemeClr val="tx1"/>
                </a:solidFill>
              </a:rPr>
              <a:t>Τυραννίδα</a:t>
            </a: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C6C0-EBDC-3BF3-B119-CF92BFA2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4AC3DF7-E5A7-CCF8-1121-316E0607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7CEF37-DFED-C737-6A98-613DCF8716BA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B805AA6-7F13-1299-0A9B-4CA927E7BBBD}"/>
              </a:ext>
            </a:extLst>
          </p:cNvPr>
          <p:cNvSpPr/>
          <p:nvPr/>
        </p:nvSpPr>
        <p:spPr>
          <a:xfrm>
            <a:off x="2214563" y="3157538"/>
            <a:ext cx="9415462" cy="2157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(1)Νομοθεσία του Δράκοντα </a:t>
            </a:r>
          </a:p>
          <a:p>
            <a:pPr algn="ctr"/>
            <a:r>
              <a:rPr lang="el-GR" sz="3600" dirty="0"/>
              <a:t>(2) Νομοθεσία του Σόλωνα </a:t>
            </a:r>
          </a:p>
          <a:p>
            <a:pPr algn="ctr"/>
            <a:r>
              <a:rPr lang="el-GR" sz="3600" dirty="0"/>
              <a:t>(3) Τυραννίδα του Πεισίστρατου</a:t>
            </a:r>
          </a:p>
          <a:p>
            <a:pPr algn="ctr"/>
            <a:r>
              <a:rPr lang="el-GR" sz="3600" dirty="0"/>
              <a:t>(4) Νομοθεσία του Κλεισθένη  </a:t>
            </a: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7D60B1D-7927-2C65-70B6-6AB594C4FBB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144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F88E5-E794-7D9D-2EF3-ECD7CCF9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1A56559-D0B5-72F2-C18A-0B10CFEE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EA76CAF-CF2E-9252-BE4B-3A92C389F36B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BCE049-9F4F-90C4-5CE9-F1E543BD660D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D1A4538-47FD-9E5B-682F-F6128A7FD467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898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E858B1E-9ECB-023A-9615-438BAD45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3E28990-FCC9-4F95-C7BD-9921BC040B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4EE4C35-1E59-B526-033C-029544173DA7}"/>
              </a:ext>
            </a:extLst>
          </p:cNvPr>
          <p:cNvSpPr/>
          <p:nvPr/>
        </p:nvSpPr>
        <p:spPr>
          <a:xfrm>
            <a:off x="1714500" y="3286125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30989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A38F-C341-8B10-69A5-FA6DE68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552D53A-3320-52F0-AA50-7A31C56E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4DD450B-10DC-E7E5-0B78-D3F410B935F1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A26E1D1-E8C5-51E3-8158-D4C6587D9FF8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Δράκοντα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7170D396-0D7A-5CCA-150B-2996AC61771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67019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48E22-B1F7-A713-0546-4B725BB6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767DEE9-A1B3-ECAE-6658-B8000AA5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8536D45-C576-6D21-A33B-255E56EA12CA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86C05DF-9F80-23B2-2721-3D34200647F1}"/>
              </a:ext>
            </a:extLst>
          </p:cNvPr>
          <p:cNvSpPr/>
          <p:nvPr/>
        </p:nvSpPr>
        <p:spPr>
          <a:xfrm>
            <a:off x="2214563" y="2971800"/>
            <a:ext cx="9415462" cy="2343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(1) συνέλευση όλων των Αθηναίων</a:t>
            </a:r>
          </a:p>
          <a:p>
            <a:pPr algn="ctr"/>
            <a:r>
              <a:rPr lang="el-GR" sz="4000" dirty="0">
                <a:ea typeface="Calibri" panose="020F0502020204030204" pitchFamily="34" charset="0"/>
              </a:rPr>
              <a:t>(2) εκκλησία </a:t>
            </a:r>
            <a:r>
              <a:rPr lang="el-GR" sz="40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4000" dirty="0">
                <a:ea typeface="Calibri" panose="020F0502020204030204" pitchFamily="34" charset="0"/>
              </a:rPr>
              <a:t>των  Αθηναίων</a:t>
            </a:r>
          </a:p>
          <a:p>
            <a:pPr algn="ctr"/>
            <a:r>
              <a:rPr lang="el-GR" sz="4000" dirty="0">
                <a:ea typeface="Calibri" panose="020F0502020204030204" pitchFamily="34" charset="0"/>
              </a:rPr>
              <a:t>(3) δικαστήριο </a:t>
            </a:r>
            <a:r>
              <a:rPr lang="el-GR" sz="40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4000" dirty="0">
                <a:ea typeface="Calibri" panose="020F0502020204030204" pitchFamily="34" charset="0"/>
              </a:rPr>
              <a:t>των Αθηναίων  </a:t>
            </a:r>
          </a:p>
          <a:p>
            <a:pPr algn="ctr"/>
            <a:endParaRPr lang="el-CY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73B8561-3864-EEDB-B661-DAE5850CE5AB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9951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07B2-3265-664E-4588-F984367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3AAFD34-D467-C8FD-2434-A4444BB8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578B5A5-64F0-8102-A48C-A42E0BFFA4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0967308-8065-C2E5-F985-B58C22FB3F1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συνέλευση όλων των Αθηναίων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4EA99B77-4B14-27E9-AE1B-65BC283306D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1748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1270-2729-B186-60BB-4081C385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DE62F0F-01AA-7C28-F190-45195148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CB5938F-123A-F942-E0CD-932B3E0AD08B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Η νομοθετική ρύθμιση  των χρεών,  η σεισάχθεια, σε ποια  νομοθεσία ανήκει;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D5DBC3-6A3A-5D48-7397-D795E14DE37A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dirty="0"/>
              <a:t>  </a:t>
            </a:r>
            <a:endParaRPr lang="el-CY" dirty="0"/>
          </a:p>
          <a:p>
            <a:pPr algn="ctr"/>
            <a:r>
              <a:rPr lang="el-GR" dirty="0"/>
              <a:t>  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5FE5689-0A3F-AC3A-330A-EBDE23017E8C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CC7802B-5B35-6100-FAA6-458AE7415AB0}"/>
              </a:ext>
            </a:extLst>
          </p:cNvPr>
          <p:cNvSpPr/>
          <p:nvPr/>
        </p:nvSpPr>
        <p:spPr>
          <a:xfrm>
            <a:off x="2100264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75618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508F-B3FF-02F5-A16C-5B96DD4E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B81532-AE06-540A-2E79-C0A97306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B0C637-5421-4E2C-C2AD-D6042BAA9E5F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chemeClr val="tx1"/>
                </a:solidFill>
              </a:rPr>
              <a:t>Η νομοθετική ρύθμιση  των χρεών,  η σεισάχθεια, σε ποια  νομοθεσία ανήκει; 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FD095B9-711E-C5A4-DD37-C4DE3B586CC2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Σόλωνα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FCC474E9-5E1E-4799-4497-CB3DE28FB73A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8502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D88FCD0-4137-F103-257F-ADC41F8CF43C}"/>
              </a:ext>
            </a:extLst>
          </p:cNvPr>
          <p:cNvSpPr/>
          <p:nvPr/>
        </p:nvSpPr>
        <p:spPr>
          <a:xfrm>
            <a:off x="190098" y="414337"/>
            <a:ext cx="2677307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ΝΕΟΛΙΘΙΚΗ ΕΠΟΧΗ</a:t>
            </a:r>
            <a:endParaRPr lang="el-CY" sz="3200" b="1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958A6A-DE54-AFFD-6547-3F48C8A0E381}"/>
              </a:ext>
            </a:extLst>
          </p:cNvPr>
          <p:cNvSpPr/>
          <p:nvPr/>
        </p:nvSpPr>
        <p:spPr>
          <a:xfrm>
            <a:off x="3050363" y="422721"/>
            <a:ext cx="2473351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ΕΠΟΧΗ ΤΟΥ ΧΑΛΚΟΥ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39DFA8A-066F-42C0-2C61-1D956DA0B5BA}"/>
              </a:ext>
            </a:extLst>
          </p:cNvPr>
          <p:cNvSpPr/>
          <p:nvPr/>
        </p:nvSpPr>
        <p:spPr>
          <a:xfrm>
            <a:off x="5694860" y="414336"/>
            <a:ext cx="290730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ΓΕΩΜΕΤΡΙΚΗ ΕΠΟΧΗ</a:t>
            </a:r>
            <a:endParaRPr lang="el-CY" sz="3200" b="1" dirty="0"/>
          </a:p>
        </p:txBody>
      </p:sp>
      <p:pic>
        <p:nvPicPr>
          <p:cNvPr id="2050" name="Picture 2" descr="Νεολιθική εποχή (6500-3000 π.Χ.)">
            <a:extLst>
              <a:ext uri="{FF2B5EF4-FFF2-40B4-BE49-F238E27FC236}">
                <a16:creationId xmlns:a16="http://schemas.microsoft.com/office/drawing/2014/main" id="{94FF5B51-ECDA-2F6B-B23A-2090C95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1" y="2014537"/>
            <a:ext cx="2152018" cy="3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-5. Μυκηναϊκός Πολιτισμός, Ο Μυκηναϊκός Κόσμος">
            <a:extLst>
              <a:ext uri="{FF2B5EF4-FFF2-40B4-BE49-F238E27FC236}">
                <a16:creationId xmlns:a16="http://schemas.microsoft.com/office/drawing/2014/main" id="{1D7E5732-3032-4557-E3DB-7C5BBA8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63" y="2233269"/>
            <a:ext cx="2677307" cy="26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574AFF0-75AB-32DB-01D2-F345EA5A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5694860" y="2237143"/>
            <a:ext cx="2677307" cy="2660743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55ACE42-5D72-C1CC-E917-298D03D869A3}"/>
              </a:ext>
            </a:extLst>
          </p:cNvPr>
          <p:cNvSpPr/>
          <p:nvPr/>
        </p:nvSpPr>
        <p:spPr>
          <a:xfrm>
            <a:off x="112606" y="5493544"/>
            <a:ext cx="255310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μόνιμη εγκατάσταση</a:t>
            </a:r>
            <a:endParaRPr lang="el-CY" sz="28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86A68D7-83F0-FDE2-5DEB-CFDAEF1B67DF}"/>
              </a:ext>
            </a:extLst>
          </p:cNvPr>
          <p:cNvSpPr/>
          <p:nvPr/>
        </p:nvSpPr>
        <p:spPr>
          <a:xfrm>
            <a:off x="2868963" y="5490032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εμπόριο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61E5F4F-5E28-85CF-542B-ED99713AE7A4}"/>
              </a:ext>
            </a:extLst>
          </p:cNvPr>
          <p:cNvSpPr/>
          <p:nvPr/>
        </p:nvSpPr>
        <p:spPr>
          <a:xfrm>
            <a:off x="6096001" y="5490032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Α’ Ελληνικός Αποικισμός</a:t>
            </a:r>
            <a:endParaRPr lang="el-CY" sz="28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506F4E8E-907B-3F0A-3AE3-2438390859F9}"/>
              </a:ext>
            </a:extLst>
          </p:cNvPr>
          <p:cNvSpPr/>
          <p:nvPr/>
        </p:nvSpPr>
        <p:spPr>
          <a:xfrm>
            <a:off x="8773309" y="414336"/>
            <a:ext cx="322859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ΑΡΧΑΪΚΗ   ΕΠΟΧΗ</a:t>
            </a:r>
          </a:p>
          <a:p>
            <a:pPr algn="ctr"/>
            <a:r>
              <a:rPr lang="el-GR" sz="3200" b="1" dirty="0"/>
              <a:t> (800 – 479 π.Χ.) </a:t>
            </a:r>
            <a:endParaRPr lang="el-CY" sz="3200" b="1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22E6994-6CC8-CE57-4993-942BA7D6E633}"/>
              </a:ext>
            </a:extLst>
          </p:cNvPr>
          <p:cNvSpPr/>
          <p:nvPr/>
        </p:nvSpPr>
        <p:spPr>
          <a:xfrm>
            <a:off x="8985685" y="5111413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ίδρυση  πόλης -κράτους</a:t>
            </a:r>
            <a:endParaRPr lang="el-CY" sz="2800" b="1" dirty="0"/>
          </a:p>
        </p:txBody>
      </p:sp>
      <p:pic>
        <p:nvPicPr>
          <p:cNvPr id="11" name="Εικόνα 10" descr="Εικόνα που περιέχει κείμενο, Εξώφυλλο βιβλίου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B654E35-ED20-5EE2-BB98-9C61BB7F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9" t="14629" r="14738" b="8704"/>
          <a:stretch>
            <a:fillRect/>
          </a:stretch>
        </p:blipFill>
        <p:spPr>
          <a:xfrm rot="5400000">
            <a:off x="8832135" y="1921892"/>
            <a:ext cx="2660745" cy="3283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91CF7DF4-77B3-4CD7-D061-6DCF7B9F8ADD}"/>
              </a:ext>
            </a:extLst>
          </p:cNvPr>
          <p:cNvSpPr/>
          <p:nvPr/>
        </p:nvSpPr>
        <p:spPr>
          <a:xfrm>
            <a:off x="8985685" y="6065045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Β’ Ελληνικός Αποικισμός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10570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88D2-A92D-0F5C-6F99-C3A13E63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F784189-935E-049C-40B9-6E5C5F07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DD4EDCE-F7FA-2EDB-AFD1-2E6791CD98D4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3CCAB26-EC8F-8819-C429-B62F02B892C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D7A3534F-25F6-634E-56DD-56753C2D02A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19C1B46-EEE8-13A8-81F7-124F2440A42C}"/>
              </a:ext>
            </a:extLst>
          </p:cNvPr>
          <p:cNvSpPr/>
          <p:nvPr/>
        </p:nvSpPr>
        <p:spPr>
          <a:xfrm>
            <a:off x="2214563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474444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FE99A-9BDB-ECD8-4599-11FD9D8FF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A8B733A-1ACC-6F30-BC80-BAA7CEA7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199272B-98AA-D159-B887-1374580CA323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1E83ADA-0D62-4BFC-D259-77507C60FD26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271C4A5-845B-733C-2D6A-E3AF4EE977F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3983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E027-4DFE-4155-FA8F-C51F88B4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212204-3DA2-80E2-C151-8A415395C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E7F742E-55ED-EE97-0484-07D743667DF1}"/>
              </a:ext>
            </a:extLst>
          </p:cNvPr>
          <p:cNvSpPr/>
          <p:nvPr/>
        </p:nvSpPr>
        <p:spPr>
          <a:xfrm>
            <a:off x="-1" y="-1"/>
            <a:ext cx="11868148" cy="19716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 / 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011092A-679B-9179-67AF-8A8D670CA5E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3489F5DD-D027-9352-441C-9EC0735C2B39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3832CA1-8A3F-E1EE-5EDC-2BD59A5EDAF8}"/>
              </a:ext>
            </a:extLst>
          </p:cNvPr>
          <p:cNvSpPr/>
          <p:nvPr/>
        </p:nvSpPr>
        <p:spPr>
          <a:xfrm>
            <a:off x="2014538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1565897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E514B-55BF-4875-69A6-13D27395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FDBE68E-9C3B-70D4-AE6F-05700E454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87BD61-7DF4-0D50-88CA-CB48E16EBDB8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 / 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F48125C-1BB2-2B40-A117-FBC17C9EDE00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CE7603CD-6184-ABDE-0B0D-DED9325A91C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468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46675-5EC4-316D-DF43-8BC37BC6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FB0CF7E-B8AC-8476-CC04-632022EA7EC0}"/>
              </a:ext>
            </a:extLst>
          </p:cNvPr>
          <p:cNvSpPr/>
          <p:nvPr/>
        </p:nvSpPr>
        <p:spPr>
          <a:xfrm>
            <a:off x="2850357" y="30958"/>
            <a:ext cx="3236120" cy="171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Αριστοκρατία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929B8C3-FFF3-FD1D-3473-DE1ACBD10BCA}"/>
              </a:ext>
            </a:extLst>
          </p:cNvPr>
          <p:cNvSpPr/>
          <p:nvPr/>
        </p:nvSpPr>
        <p:spPr>
          <a:xfrm>
            <a:off x="3078954" y="5741192"/>
            <a:ext cx="3000376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Σόλων ο νομοθέτης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50238C8-9579-DEEF-5E76-EAE100A0976D}"/>
              </a:ext>
            </a:extLst>
          </p:cNvPr>
          <p:cNvSpPr/>
          <p:nvPr/>
        </p:nvSpPr>
        <p:spPr>
          <a:xfrm>
            <a:off x="9213058" y="11910"/>
            <a:ext cx="3000376" cy="1714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Δημοκρατία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A5F931F-E075-7924-DB2E-F4A40C003156}"/>
              </a:ext>
            </a:extLst>
          </p:cNvPr>
          <p:cNvSpPr/>
          <p:nvPr/>
        </p:nvSpPr>
        <p:spPr>
          <a:xfrm>
            <a:off x="6086477" y="28575"/>
            <a:ext cx="3143251" cy="1714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Τυραννίδα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F2A3B5A-753C-DD7D-89E4-38C95A44B412}"/>
              </a:ext>
            </a:extLst>
          </p:cNvPr>
          <p:cNvSpPr/>
          <p:nvPr/>
        </p:nvSpPr>
        <p:spPr>
          <a:xfrm>
            <a:off x="0" y="0"/>
            <a:ext cx="2833686" cy="171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Βασιλεία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55B90C2-D8EA-A860-4970-4A16FBAFDFA0}"/>
              </a:ext>
            </a:extLst>
          </p:cNvPr>
          <p:cNvSpPr/>
          <p:nvPr/>
        </p:nvSpPr>
        <p:spPr>
          <a:xfrm>
            <a:off x="47624" y="5741192"/>
            <a:ext cx="3000376" cy="108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Κροίσος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D434671-824A-FEA6-F5A2-57D60ED3FD3E}"/>
              </a:ext>
            </a:extLst>
          </p:cNvPr>
          <p:cNvSpPr/>
          <p:nvPr/>
        </p:nvSpPr>
        <p:spPr>
          <a:xfrm>
            <a:off x="6112670" y="5741192"/>
            <a:ext cx="3000376" cy="10858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Πεισίστρατος</a:t>
            </a:r>
            <a:r>
              <a:rPr lang="el-GR" sz="1800" dirty="0"/>
              <a:t> 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E2C67F3-3759-215B-3EF4-E5CE91E68213}"/>
              </a:ext>
            </a:extLst>
          </p:cNvPr>
          <p:cNvSpPr/>
          <p:nvPr/>
        </p:nvSpPr>
        <p:spPr>
          <a:xfrm>
            <a:off x="9167815" y="5760240"/>
            <a:ext cx="3000376" cy="1085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Κλεισθένης</a:t>
            </a:r>
            <a:r>
              <a:rPr lang="el-GR" sz="1800" dirty="0"/>
              <a:t> </a:t>
            </a:r>
          </a:p>
        </p:txBody>
      </p:sp>
      <p:pic>
        <p:nvPicPr>
          <p:cNvPr id="1026" name="Picture 2" descr="Κλεισθένης - Βικιπαίδεια">
            <a:extLst>
              <a:ext uri="{FF2B5EF4-FFF2-40B4-BE49-F238E27FC236}">
                <a16:creationId xmlns:a16="http://schemas.microsoft.com/office/drawing/2014/main" id="{E89122A7-2574-31D8-DEBB-B453840E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99" y="1714500"/>
            <a:ext cx="2833686" cy="39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Πεισίστρατος περίπου 600-527 π.X. - ΤΟ ΒΗΜΑ">
            <a:extLst>
              <a:ext uri="{FF2B5EF4-FFF2-40B4-BE49-F238E27FC236}">
                <a16:creationId xmlns:a16="http://schemas.microsoft.com/office/drawing/2014/main" id="{F6AF8975-04A5-5588-7857-ED97428F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2414588"/>
            <a:ext cx="3093244" cy="330338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Κροίσος, ο Τελευταίος Βασιλιάς της Λυδίας / TIM LEACH | Skroutz Βιβλία">
            <a:extLst>
              <a:ext uri="{FF2B5EF4-FFF2-40B4-BE49-F238E27FC236}">
                <a16:creationId xmlns:a16="http://schemas.microsoft.com/office/drawing/2014/main" id="{30C51E25-D9E4-430E-3166-6CEA7A483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/>
          <a:stretch>
            <a:fillRect/>
          </a:stretch>
        </p:blipFill>
        <p:spPr bwMode="auto">
          <a:xfrm>
            <a:off x="42265" y="4241002"/>
            <a:ext cx="2996805" cy="1469232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όλων ο Αθηναίος - Βικιπαίδεια">
            <a:extLst>
              <a:ext uri="{FF2B5EF4-FFF2-40B4-BE49-F238E27FC236}">
                <a16:creationId xmlns:a16="http://schemas.microsoft.com/office/drawing/2014/main" id="{E39E5F71-AFD8-F9C7-9703-4C599616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976559"/>
            <a:ext cx="2846788" cy="27336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3270-1DDB-199D-B327-92AB9E1B5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84964207-53E2-8D70-7A38-43E1C4B73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58D0AB5-4321-E154-41B4-B7B3E576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29C41A3-46B4-FC92-DF71-D61593770FB2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9B04CD5-D4A4-0CE8-A1A0-6CA06C60B9C4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DC90DF-7D2E-B996-A704-4B84AFDD6F33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C2464CA-90F5-AFC8-AFA3-FDABBDC5FCF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E77646A-5D4C-1C4D-A918-82FC61D121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4DF1D54-AA6A-A35B-5867-0DC962BDE9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6E9284C-3657-2B88-7E15-754C2876BA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8DEF6DD-DDFE-054D-6896-3432DDE67A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94B4302-7F20-C8CC-324B-9D6398F342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B8AEE67-443A-2451-453B-26D303DDB06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BC26144-9D0F-0827-1E79-FF513AC00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337C199-5EE2-5A0F-73A0-CA2A5FC6016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ABE6B8C-81B6-54B7-772A-E191EAF1AD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DF592D2-1108-CF0F-BE3E-4A96B8BF978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85F30B4-B7B3-F90A-1493-058AF1FFC90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5073E5A-585C-6DEE-E018-8A392864BBD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4644B6EC-D139-88A8-2964-EA0DCED6DC1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CD0500E-8BA7-582C-32CE-0BE7CA07519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7E91BC0D-B366-C075-5F2C-3BA6CC8EAE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F904506-237D-CBD9-AFE2-3178772678E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4377382-CA14-CAE1-B2F7-A8EF3ED50C91}"/>
              </a:ext>
            </a:extLst>
          </p:cNvPr>
          <p:cNvSpPr/>
          <p:nvPr/>
        </p:nvSpPr>
        <p:spPr>
          <a:xfrm>
            <a:off x="227007" y="102325"/>
            <a:ext cx="11779773" cy="1011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ΚΑΤ’ ΟΙΚΟΝ ΕΡΓΑΣΙΑ :</a:t>
            </a:r>
            <a:endParaRPr lang="el-GR" sz="2400" b="1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0000"/>
                </a:solidFill>
              </a:rPr>
              <a:t>«Πού θα θέλατε να ζήσετε; Στην αρχαία Σπάρτη ή στην αρχαία Αθήνα και γιατί;»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0E384FC-5D1D-BBD4-97DA-95F2F67A325B}"/>
              </a:ext>
            </a:extLst>
          </p:cNvPr>
          <p:cNvSpPr/>
          <p:nvPr/>
        </p:nvSpPr>
        <p:spPr>
          <a:xfrm>
            <a:off x="-49817" y="1218321"/>
            <a:ext cx="11974543" cy="55845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Αποτελέσματα εικόνων για σπαρτη αθήνα καρουν ">
            <a:extLst>
              <a:ext uri="{FF2B5EF4-FFF2-40B4-BE49-F238E27FC236}">
                <a16:creationId xmlns:a16="http://schemas.microsoft.com/office/drawing/2014/main" id="{741828C9-A54B-B6AF-34D0-F1F3D81D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93" y="1207437"/>
            <a:ext cx="5615254" cy="55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Σελίδες Ιστορίας και Επιστήμης: Η αρχαία Σπάρτη">
            <a:extLst>
              <a:ext uri="{FF2B5EF4-FFF2-40B4-BE49-F238E27FC236}">
                <a16:creationId xmlns:a16="http://schemas.microsoft.com/office/drawing/2014/main" id="{11995BAD-422E-B903-14C5-0BAF1D794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1"/>
          <a:stretch/>
        </p:blipFill>
        <p:spPr bwMode="auto">
          <a:xfrm>
            <a:off x="280277" y="1205545"/>
            <a:ext cx="6076950" cy="55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F8A2D7F-191D-0AD6-0C13-031C1CAD02FE}"/>
              </a:ext>
            </a:extLst>
          </p:cNvPr>
          <p:cNvSpPr/>
          <p:nvPr/>
        </p:nvSpPr>
        <p:spPr>
          <a:xfrm>
            <a:off x="1869129" y="1287936"/>
            <a:ext cx="3043237" cy="736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FF0000"/>
                </a:solidFill>
              </a:rPr>
              <a:t>Σπάρτη</a:t>
            </a:r>
            <a:endParaRPr lang="el-CY" sz="3600" b="1" dirty="0">
              <a:solidFill>
                <a:srgbClr val="FF0000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C6DD97BE-5692-C29C-6060-956D9EEFA1FA}"/>
              </a:ext>
            </a:extLst>
          </p:cNvPr>
          <p:cNvSpPr/>
          <p:nvPr/>
        </p:nvSpPr>
        <p:spPr>
          <a:xfrm>
            <a:off x="9395409" y="1215581"/>
            <a:ext cx="3043237" cy="736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FF0000"/>
                </a:solidFill>
              </a:rPr>
              <a:t>Αθήνα</a:t>
            </a:r>
            <a:endParaRPr lang="el-CY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2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2C1E6-22D0-84D0-87C5-949665BB1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12D5DB77-DFF1-14ED-55A7-F1E20C756B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C8CA917-7799-253D-8A69-29C7ECAB3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D9C72CE-7777-9C61-DC6E-88C5E576E56B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B5509A6-BA1D-45E6-EAD4-DE49BAA51C09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927CD90-101B-2F5A-9CAE-17E52147837A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2B5CD89-9CC0-359C-D778-321472706FC6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01E6C99-F611-8EC9-4495-7E957FB508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0DE079A-8F84-2831-3715-F01A51C816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7961AFA-5037-02C5-E590-98A56D20BB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AA8B7E0-A53C-A597-8E69-4BB8A181B6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00783CD-AB3F-8A80-3A3E-5489DD7645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D93CA8D-AC87-8774-FAFE-C02808732A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A627CD2-14DA-2C06-242A-914104454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F16AEB-06C3-582A-8266-825F14DAC1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6DD0A2A-D893-7490-B4FF-DA3A80DBD55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F72E6F7-96AA-F42D-6A94-033ABE3EC80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58C2E52-36DD-7F75-8202-73F99A6F8C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36F1F36-2B33-4553-1DF7-D15B1D7200E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2C49C0D-1A3C-E840-5C82-CBD51143D0F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27BA231-4177-9F9F-2B5E-23D90E0F67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F7ED5E9-16F3-0B66-F805-3E33BB95D53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0CFAFE8B-95D0-D7EC-84B3-9F3AACDF49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65D6ABD2-9322-FF5B-7305-B0D4D5F0F962}"/>
              </a:ext>
            </a:extLst>
          </p:cNvPr>
          <p:cNvSpPr/>
          <p:nvPr/>
        </p:nvSpPr>
        <p:spPr>
          <a:xfrm>
            <a:off x="227007" y="102325"/>
            <a:ext cx="11779773" cy="1011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ΚΑΤ’ ΟΙΚΟΝ ΕΡΓΑΣΙΑ :</a:t>
            </a:r>
            <a:endParaRPr lang="el-GR" sz="2400" b="1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b="1" dirty="0">
                <a:solidFill>
                  <a:srgbClr val="FF0000"/>
                </a:solidFill>
              </a:rPr>
              <a:t>«Πού θα θέλατε να ζήσετε; Στην αρχαία Σπάρτη ή στην αρχαία Αθήνα και γιατί;»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A8D0182E-163F-5373-983D-F0ABA8D2AFC1}"/>
              </a:ext>
            </a:extLst>
          </p:cNvPr>
          <p:cNvSpPr/>
          <p:nvPr/>
        </p:nvSpPr>
        <p:spPr>
          <a:xfrm>
            <a:off x="-49817" y="1218321"/>
            <a:ext cx="11974543" cy="55845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6" name="Picture 2" descr="Αποτελέσματα εικόνων για σπαρτη αθήνα καρουν ">
            <a:extLst>
              <a:ext uri="{FF2B5EF4-FFF2-40B4-BE49-F238E27FC236}">
                <a16:creationId xmlns:a16="http://schemas.microsoft.com/office/drawing/2014/main" id="{8BDFB394-0B0E-C7AF-3F35-B05F800C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93" y="1207437"/>
            <a:ext cx="5615254" cy="55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Σελίδες Ιστορίας και Επιστήμης: Η αρχαία Σπάρτη">
            <a:extLst>
              <a:ext uri="{FF2B5EF4-FFF2-40B4-BE49-F238E27FC236}">
                <a16:creationId xmlns:a16="http://schemas.microsoft.com/office/drawing/2014/main" id="{E58886B1-BEF9-40E9-1DF2-53AEBE525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1"/>
          <a:stretch/>
        </p:blipFill>
        <p:spPr bwMode="auto">
          <a:xfrm>
            <a:off x="282055" y="1205545"/>
            <a:ext cx="6076950" cy="55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52227D51-9C9E-5FB9-C02D-1A83BBDDC067}"/>
              </a:ext>
            </a:extLst>
          </p:cNvPr>
          <p:cNvSpPr/>
          <p:nvPr/>
        </p:nvSpPr>
        <p:spPr>
          <a:xfrm>
            <a:off x="1869129" y="1287936"/>
            <a:ext cx="3043237" cy="736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FF0000"/>
                </a:solidFill>
              </a:rPr>
              <a:t>Σπάρτη</a:t>
            </a:r>
            <a:endParaRPr lang="el-CY" sz="3600" b="1" dirty="0">
              <a:solidFill>
                <a:srgbClr val="FF0000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F5394D1C-0747-1E41-D8E1-7B31AEA69B44}"/>
              </a:ext>
            </a:extLst>
          </p:cNvPr>
          <p:cNvSpPr/>
          <p:nvPr/>
        </p:nvSpPr>
        <p:spPr>
          <a:xfrm>
            <a:off x="9395409" y="1215581"/>
            <a:ext cx="2657069" cy="736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FF0000"/>
                </a:solidFill>
              </a:rPr>
              <a:t>Αθήνα</a:t>
            </a:r>
            <a:endParaRPr lang="el-CY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FDD1C-7436-93FA-F465-72962270BDEC}"/>
              </a:ext>
            </a:extLst>
          </p:cNvPr>
          <p:cNvSpPr txBox="1"/>
          <p:nvPr/>
        </p:nvSpPr>
        <p:spPr>
          <a:xfrm>
            <a:off x="451518" y="5144071"/>
            <a:ext cx="50279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ασχολίες  στρατιωτικές</a:t>
            </a:r>
            <a:endParaRPr lang="el-CY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5DE212-9F4A-30E0-6C32-2518412683F4}"/>
              </a:ext>
            </a:extLst>
          </p:cNvPr>
          <p:cNvSpPr txBox="1"/>
          <p:nvPr/>
        </p:nvSpPr>
        <p:spPr>
          <a:xfrm>
            <a:off x="9395409" y="2571842"/>
            <a:ext cx="290581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dirty="0"/>
              <a:t> </a:t>
            </a:r>
            <a:r>
              <a:rPr lang="el-GR" sz="3600" dirty="0"/>
              <a:t>εμπόριο</a:t>
            </a:r>
          </a:p>
          <a:p>
            <a:r>
              <a:rPr lang="el-GR" sz="3600" dirty="0"/>
              <a:t>ναυτιλία</a:t>
            </a:r>
          </a:p>
          <a:p>
            <a:r>
              <a:rPr lang="el-GR" sz="3600" dirty="0"/>
              <a:t>κτηνοτροφία</a:t>
            </a:r>
            <a:endParaRPr lang="el-CY" sz="3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5DA557-6330-7B00-2940-5FF37EB1071A}"/>
              </a:ext>
            </a:extLst>
          </p:cNvPr>
          <p:cNvSpPr txBox="1"/>
          <p:nvPr/>
        </p:nvSpPr>
        <p:spPr>
          <a:xfrm>
            <a:off x="8884680" y="4837466"/>
            <a:ext cx="23497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μόρφωση</a:t>
            </a:r>
            <a:endParaRPr lang="el-CY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A7EDA4-5F42-A59C-553D-634587C72D0B}"/>
              </a:ext>
            </a:extLst>
          </p:cNvPr>
          <p:cNvSpPr txBox="1"/>
          <p:nvPr/>
        </p:nvSpPr>
        <p:spPr>
          <a:xfrm>
            <a:off x="613173" y="4010615"/>
            <a:ext cx="54828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πολεμικές ικανότητες</a:t>
            </a:r>
            <a:endParaRPr lang="el-CY" sz="3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8E6C2D-F666-5163-9D0F-E86484035CEC}"/>
              </a:ext>
            </a:extLst>
          </p:cNvPr>
          <p:cNvSpPr txBox="1"/>
          <p:nvPr/>
        </p:nvSpPr>
        <p:spPr>
          <a:xfrm>
            <a:off x="6456551" y="1991838"/>
            <a:ext cx="29100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δημοκρατία</a:t>
            </a:r>
            <a:endParaRPr lang="el-CY" sz="3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AB0E11-301A-B5A2-AB6E-E702A96D8354}"/>
              </a:ext>
            </a:extLst>
          </p:cNvPr>
          <p:cNvSpPr txBox="1"/>
          <p:nvPr/>
        </p:nvSpPr>
        <p:spPr>
          <a:xfrm>
            <a:off x="441693" y="2561913"/>
            <a:ext cx="29100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ολιγαρχία</a:t>
            </a:r>
            <a:endParaRPr lang="el-CY" sz="3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01CBB-510B-A68D-E34E-70EC8BACCF0E}"/>
              </a:ext>
            </a:extLst>
          </p:cNvPr>
          <p:cNvSpPr txBox="1"/>
          <p:nvPr/>
        </p:nvSpPr>
        <p:spPr>
          <a:xfrm>
            <a:off x="3082527" y="3099798"/>
            <a:ext cx="37837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ζούσαν σε αγέλες </a:t>
            </a:r>
            <a:endParaRPr lang="el-CY" sz="3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777926-7B39-C43E-F57E-D2EFEE46C7D3}"/>
              </a:ext>
            </a:extLst>
          </p:cNvPr>
          <p:cNvSpPr txBox="1"/>
          <p:nvPr/>
        </p:nvSpPr>
        <p:spPr>
          <a:xfrm>
            <a:off x="210553" y="6049793"/>
            <a:ext cx="57609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3600" dirty="0"/>
              <a:t>αθλητικές δραστηριότητες </a:t>
            </a:r>
            <a:endParaRPr lang="el-CY" sz="3600" dirty="0"/>
          </a:p>
        </p:txBody>
      </p:sp>
    </p:spTree>
    <p:extLst>
      <p:ext uri="{BB962C8B-B14F-4D97-AF65-F5344CB8AC3E}">
        <p14:creationId xmlns:p14="http://schemas.microsoft.com/office/powerpoint/2010/main" val="26510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50-53. 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dirty="0">
                <a:solidFill>
                  <a:schemeClr val="tx1"/>
                </a:solidFill>
              </a:rPr>
              <a:t>Χάρτης  Ελλάδας </a:t>
            </a:r>
          </a:p>
          <a:p>
            <a:pPr algn="ctr"/>
            <a:r>
              <a:rPr lang="el-GR" sz="3600" b="1" dirty="0">
                <a:solidFill>
                  <a:schemeClr val="tx1"/>
                </a:solidFill>
              </a:rPr>
              <a:t>- Αθήνα </a:t>
            </a: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E02EC-91D7-3919-8810-362A38F7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2FDFBB0-EAAE-F7BF-C200-B058AF45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6" r="11804" b="19413"/>
          <a:stretch/>
        </p:blipFill>
        <p:spPr>
          <a:xfrm>
            <a:off x="55310" y="0"/>
            <a:ext cx="12136690" cy="669625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5B8511-9C3E-7948-B8B9-9186991B4537}"/>
              </a:ext>
            </a:extLst>
          </p:cNvPr>
          <p:cNvSpPr/>
          <p:nvPr/>
        </p:nvSpPr>
        <p:spPr>
          <a:xfrm>
            <a:off x="384309" y="4129088"/>
            <a:ext cx="3587616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 63.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3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475B94AA-A6AB-2F3A-AC8C-2A4D1F953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478" r="25894" b="20966"/>
          <a:stretch/>
        </p:blipFill>
        <p:spPr>
          <a:xfrm>
            <a:off x="0" y="857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01564-B3E5-07A8-0EE6-07F3F07943CD}"/>
              </a:ext>
            </a:extLst>
          </p:cNvPr>
          <p:cNvSpPr txBox="1"/>
          <p:nvPr/>
        </p:nvSpPr>
        <p:spPr>
          <a:xfrm>
            <a:off x="0" y="5666243"/>
            <a:ext cx="590073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263.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72972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1F5C47A-8341-B3F2-A4B2-5403BD46A6EE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107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κείμενο, χάρτης, Άτλ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E8667AA4-F568-5D61-6FF8-59070037E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125" r="9323"/>
          <a:stretch/>
        </p:blipFill>
        <p:spPr>
          <a:xfrm>
            <a:off x="278294" y="900113"/>
            <a:ext cx="11807691" cy="582930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γράμμα, φάκελο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AF5D74D-E2E3-D616-B2F1-154C36FE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37" y="5355771"/>
            <a:ext cx="2984847" cy="13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F9B34-D531-B6B9-209E-549F3C14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7CE87A-CADE-8657-91C0-75844B462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49BDD1EE-3E1B-E0DA-8B68-69A32F91D033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dirty="0">
                <a:solidFill>
                  <a:schemeClr val="tx1"/>
                </a:solidFill>
              </a:rPr>
              <a:t>Πολιτεύματα </a:t>
            </a:r>
          </a:p>
        </p:txBody>
      </p:sp>
    </p:spTree>
    <p:extLst>
      <p:ext uri="{BB962C8B-B14F-4D97-AF65-F5344CB8AC3E}">
        <p14:creationId xmlns:p14="http://schemas.microsoft.com/office/powerpoint/2010/main" val="313550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9D120-ECD9-E92C-A10D-3F23F670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08A5255-4F1E-C7B6-BCF3-114B0A3C8294}"/>
              </a:ext>
            </a:extLst>
          </p:cNvPr>
          <p:cNvSpPr/>
          <p:nvPr/>
        </p:nvSpPr>
        <p:spPr>
          <a:xfrm>
            <a:off x="2850357" y="30958"/>
            <a:ext cx="3236120" cy="171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Αριστοκρατία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BD8473C-AF5F-F550-03C9-3AB9ACEFAA94}"/>
              </a:ext>
            </a:extLst>
          </p:cNvPr>
          <p:cNvSpPr/>
          <p:nvPr/>
        </p:nvSpPr>
        <p:spPr>
          <a:xfrm>
            <a:off x="3078954" y="5741192"/>
            <a:ext cx="3000376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Σόλων ο νομοθέτης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938A9C0-A806-816C-4A21-6215932C7570}"/>
              </a:ext>
            </a:extLst>
          </p:cNvPr>
          <p:cNvSpPr/>
          <p:nvPr/>
        </p:nvSpPr>
        <p:spPr>
          <a:xfrm>
            <a:off x="9213058" y="11910"/>
            <a:ext cx="3000376" cy="1714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Δημοκρατία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069C445-3F50-F21D-49DA-39FD23BAEFF6}"/>
              </a:ext>
            </a:extLst>
          </p:cNvPr>
          <p:cNvSpPr/>
          <p:nvPr/>
        </p:nvSpPr>
        <p:spPr>
          <a:xfrm>
            <a:off x="6086477" y="28575"/>
            <a:ext cx="3143251" cy="1714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Τυραννίδα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FA07C6A-3F33-D02A-73DE-ECC20A01938C}"/>
              </a:ext>
            </a:extLst>
          </p:cNvPr>
          <p:cNvSpPr/>
          <p:nvPr/>
        </p:nvSpPr>
        <p:spPr>
          <a:xfrm>
            <a:off x="0" y="0"/>
            <a:ext cx="2833686" cy="171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Βασιλεία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3269C107-9488-B1E4-DE4E-6125640E525B}"/>
              </a:ext>
            </a:extLst>
          </p:cNvPr>
          <p:cNvSpPr/>
          <p:nvPr/>
        </p:nvSpPr>
        <p:spPr>
          <a:xfrm>
            <a:off x="47624" y="5741192"/>
            <a:ext cx="3000376" cy="108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Κροίσος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871E2633-F653-E4A0-2924-E1C033DA410C}"/>
              </a:ext>
            </a:extLst>
          </p:cNvPr>
          <p:cNvSpPr/>
          <p:nvPr/>
        </p:nvSpPr>
        <p:spPr>
          <a:xfrm>
            <a:off x="6112670" y="5741192"/>
            <a:ext cx="3000376" cy="10858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Πεισίστρατος</a:t>
            </a:r>
            <a:r>
              <a:rPr lang="el-GR" sz="1800" dirty="0"/>
              <a:t> 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A0C2E810-EEF7-E527-A2A4-14014AB8A914}"/>
              </a:ext>
            </a:extLst>
          </p:cNvPr>
          <p:cNvSpPr/>
          <p:nvPr/>
        </p:nvSpPr>
        <p:spPr>
          <a:xfrm>
            <a:off x="9167815" y="5760240"/>
            <a:ext cx="3000376" cy="1085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Κλεισθένης</a:t>
            </a:r>
            <a:r>
              <a:rPr lang="el-GR" sz="1800" dirty="0"/>
              <a:t> </a:t>
            </a:r>
          </a:p>
        </p:txBody>
      </p:sp>
      <p:pic>
        <p:nvPicPr>
          <p:cNvPr id="1026" name="Picture 2" descr="Κλεισθένης - Βικιπαίδεια">
            <a:extLst>
              <a:ext uri="{FF2B5EF4-FFF2-40B4-BE49-F238E27FC236}">
                <a16:creationId xmlns:a16="http://schemas.microsoft.com/office/drawing/2014/main" id="{E576BCA2-DEF6-39B1-8DC2-D0FE4542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99" y="1714500"/>
            <a:ext cx="2833686" cy="39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Πεισίστρατος περίπου 600-527 π.X. - ΤΟ ΒΗΜΑ">
            <a:extLst>
              <a:ext uri="{FF2B5EF4-FFF2-40B4-BE49-F238E27FC236}">
                <a16:creationId xmlns:a16="http://schemas.microsoft.com/office/drawing/2014/main" id="{B31E1500-F454-0BFE-AF85-B5334DC21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2414588"/>
            <a:ext cx="3093244" cy="330338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Κροίσος, ο Τελευταίος Βασιλιάς της Λυδίας / TIM LEACH | Skroutz Βιβλία">
            <a:extLst>
              <a:ext uri="{FF2B5EF4-FFF2-40B4-BE49-F238E27FC236}">
                <a16:creationId xmlns:a16="http://schemas.microsoft.com/office/drawing/2014/main" id="{B5666207-6AAD-41F6-3186-EFE8B35E7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/>
          <a:stretch>
            <a:fillRect/>
          </a:stretch>
        </p:blipFill>
        <p:spPr bwMode="auto">
          <a:xfrm>
            <a:off x="42265" y="4241002"/>
            <a:ext cx="2996805" cy="1469232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όλων ο Αθηναίος - Βικιπαίδεια">
            <a:extLst>
              <a:ext uri="{FF2B5EF4-FFF2-40B4-BE49-F238E27FC236}">
                <a16:creationId xmlns:a16="http://schemas.microsoft.com/office/drawing/2014/main" id="{6950505D-9D98-45B1-D8B6-12F22664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976559"/>
            <a:ext cx="2846788" cy="27336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7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664</Words>
  <Application>Microsoft Office PowerPoint</Application>
  <PresentationFormat>Ευρεία οθόνη</PresentationFormat>
  <Paragraphs>147</Paragraphs>
  <Slides>29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504</cp:revision>
  <cp:lastPrinted>2024-12-16T05:00:07Z</cp:lastPrinted>
  <dcterms:created xsi:type="dcterms:W3CDTF">2024-09-11T17:26:53Z</dcterms:created>
  <dcterms:modified xsi:type="dcterms:W3CDTF">2026-02-18T03:39:47Z</dcterms:modified>
</cp:coreProperties>
</file>