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430" r:id="rId2"/>
    <p:sldId id="450" r:id="rId3"/>
    <p:sldId id="451" r:id="rId4"/>
    <p:sldId id="262" r:id="rId5"/>
    <p:sldId id="256" r:id="rId6"/>
    <p:sldId id="257" r:id="rId7"/>
    <p:sldId id="265" r:id="rId8"/>
    <p:sldId id="260" r:id="rId9"/>
    <p:sldId id="266" r:id="rId10"/>
    <p:sldId id="440" r:id="rId11"/>
    <p:sldId id="392" r:id="rId12"/>
    <p:sldId id="394" r:id="rId13"/>
    <p:sldId id="393" r:id="rId14"/>
    <p:sldId id="395" r:id="rId15"/>
    <p:sldId id="550" r:id="rId16"/>
    <p:sldId id="396" r:id="rId17"/>
    <p:sldId id="548" r:id="rId18"/>
    <p:sldId id="549" r:id="rId19"/>
  </p:sldIdLst>
  <p:sldSz cx="12192000" cy="6858000"/>
  <p:notesSz cx="7010400" cy="9296400"/>
  <p:defaultTextStyle>
    <a:defPPr>
      <a:defRPr lang="el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4E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 snapToGrid="0">
      <p:cViewPr varScale="1">
        <p:scale>
          <a:sx n="59" d="100"/>
          <a:sy n="59" d="100"/>
        </p:scale>
        <p:origin x="94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2A32B8-9B16-4432-B8E1-FD3A79EF5D81}" type="datetimeFigureOut">
              <a:rPr lang="el-CY" smtClean="0"/>
              <a:t>02/17/2026</a:t>
            </a:fld>
            <a:endParaRPr lang="el-CY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l-CY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77F4B48-6750-40C4-8785-678CB7E3BB9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74686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F4B48-6750-40C4-8785-678CB7E3BB9C}" type="slidenum">
              <a:rPr lang="el-CY" smtClean="0"/>
              <a:t>1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15953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9D48AE-0A34-1AD0-DE75-4D3385EEF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A5BF954-F970-B5DA-98CD-F418CBB94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1BB177F-C41E-0222-533A-92B6118E2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02/17/2026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9932C90-3650-0DEB-0CC4-DDAD5E72E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C3A8799-995D-139D-2E7C-CF5792CA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996853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A59EDDE-DD79-8A23-912A-CA19649D0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E0F6EC0-3D48-EB89-0B61-9F63AE4D4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3917C78-D020-84AD-06AB-A1F87A720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02/17/2026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C878C93-E90D-0E58-65C6-EE98EBAC1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846B60-0DF2-2617-8F4E-5E4B7D45F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884360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19CC27D-CBEC-267A-1837-FF7619FE4B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B27BF71-17CF-B325-E769-A24FA0A6DB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EFA7DB7-54FB-7FE8-ADD4-252DA3023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02/17/2026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D73C582-ACAE-2E73-BFE5-E428B4E6D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3F30325-4857-42F8-DEA4-065B48BA2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572367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D5E37A-5CD5-29D4-2143-5D0F9FE9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A89D895-9D28-0066-568C-167543F80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69210F7-1E15-C8D1-58E6-7B98FDB76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02/17/2026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4BAD916-39ED-1481-75B9-085B2E2B0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8931F5C-8F3E-BB4C-83D5-4AD249D1B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394795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62C524-FE82-30E0-0A9A-9ECCBE217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D084F15-CFE3-99E1-422D-19E5D6B2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8563F4E-A626-16F4-FED1-FF0E5A34C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02/17/2026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7D9D462-6F38-9A54-F4F8-5A167F1A7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8568C06-0E94-BAAD-F1CC-A67A7067B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58704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3BF075-4D79-065D-E65F-8ED6DE171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9833033-0DE5-F221-FE65-1D69F40945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AFE518B-D38A-D2F9-1B2D-29DD98656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B647FE7-70B7-6649-559D-FAF1F652E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02/17/2026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ADF1353-792D-E066-6E3A-406FF8749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B50C8C3-60E9-EDA2-0E14-393B25534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5503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0579EA-76FE-D11E-F12A-3BDCC1CBD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AE195C0-5E9F-C285-ED12-B9BDAF2FD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0ED59D7-ECD7-AAE7-4D12-3FBCABBBE2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B51EFAB3-4CAB-D27A-89D9-FAF6B20B7E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2FEF899-289F-5315-7D5A-6CFF12FF0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4B2EF73-FF83-0969-B4C5-1CCC32658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02/17/2026</a:t>
            </a:fld>
            <a:endParaRPr lang="el-CY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F50148B-852D-5421-912A-33486FF3A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78447AD-86BE-D896-D8CA-008599CAC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6497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298ADE-CEDB-E948-A0C0-770C480F3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83E37CF8-E9FD-D2B4-E224-07B47545B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02/17/2026</a:t>
            </a:fld>
            <a:endParaRPr lang="el-CY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617B3A2-4F58-2D12-D229-E08F87165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5684628-9B86-0FDB-CD1C-1EE2DAC8D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42041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5216CB07-1719-C387-6BFC-DE508D47A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02/17/2026</a:t>
            </a:fld>
            <a:endParaRPr lang="el-CY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CF82915-809A-37A8-B586-C1482CF24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B54BEA6-B907-C6D8-A5D8-6E42D33E4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21048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8030C4-36FC-58EC-E4AB-6243B0C0C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676D63-9BCD-2771-2D78-C080FD5E6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2DD2B1B-A886-1C5B-A0EC-8542DF286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A66C72B-0B16-F511-E4FA-2257529F7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02/17/2026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8C82C32-47DB-6747-F8AA-9EF9332DB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800592E-09B5-CB2C-D6A9-DE4AFE0B2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3930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412277-8EDE-2FBA-8E56-59E345609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A3B39FE-3162-FB11-91D1-541743FC61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2E76131-0C5A-207F-6C79-A751273449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D913E78-42DC-A977-E341-822F508B7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02/17/2026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2E936C0-67B0-BA5E-D927-ADF4347C7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03D727F-36CD-FE55-6BEA-03FCBD4FE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06812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BA06497-C93A-CEF5-4672-DF53D3C8E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10BA97B-74F4-6B17-5260-6B8202A21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29B602D-991B-656E-1783-E4033B7445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EC341A-B424-4232-856C-59CB96D37032}" type="datetimeFigureOut">
              <a:rPr lang="el-CY" smtClean="0"/>
              <a:t>02/17/2026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9D4C19B-0E89-A68B-4837-61603D5324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3FB69BA-4FF7-1DB5-150A-D37FCD5D98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70219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C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e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424544"/>
            <a:ext cx="10951028" cy="475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7813691" y="5561174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832946" y="5059250"/>
            <a:ext cx="6901542" cy="12469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2000" dirty="0">
              <a:solidFill>
                <a:schemeClr val="tx1"/>
              </a:solidFill>
            </a:endParaRPr>
          </a:p>
          <a:p>
            <a:r>
              <a:rPr lang="el-GR" dirty="0">
                <a:solidFill>
                  <a:schemeClr val="tx1"/>
                </a:solidFill>
              </a:rPr>
              <a:t>55. Α2_Θεματικός κύκλος 1: Προσωπικές ιστορίες_ Λεξιλόγιο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E83F3-5C69-EBF6-480E-924D4B03F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585819-3445-38AD-62A2-75A6D19D5FAB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l-GR" dirty="0" err="1"/>
              <a:t>Αυτοαξιολόγηση</a:t>
            </a:r>
            <a:r>
              <a:rPr lang="el-GR" dirty="0"/>
              <a:t> στο σπίτι </a:t>
            </a:r>
            <a:endParaRPr lang="el-CY" dirty="0"/>
          </a:p>
        </p:txBody>
      </p:sp>
      <p:pic>
        <p:nvPicPr>
          <p:cNvPr id="2050" name="Picture 2" descr="Αυτοαξιολόγηση: Χρειάζονται ψύχραιμες και συνετές αντιδράσεις | Alfavita">
            <a:extLst>
              <a:ext uri="{FF2B5EF4-FFF2-40B4-BE49-F238E27FC236}">
                <a16:creationId xmlns:a16="http://schemas.microsoft.com/office/drawing/2014/main" id="{22E16BBA-3FCD-3FB1-48C0-819BA4B98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27995"/>
            <a:ext cx="10515600" cy="4631221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929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χωρισμένο png | PNGEg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7521" y="297741"/>
            <a:ext cx="3314700" cy="261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artoon Man Στοκ Εικονογραφήσεις, Vectors, &amp; Clipart – (1,447,143 Στοκ  Εικονογραφήσεις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465" y="333251"/>
            <a:ext cx="2735192" cy="2685156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030" name="Picture 6" descr="Ο μπαμπάς ξαναπαντρεύεται! - Μαζί Για Το Παιδί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9303" y="3197562"/>
            <a:ext cx="3138040" cy="2630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Ο μπαμπάς ξαναπαντρεύεται! - Μαζί Για Το Παιδί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5373" y="333251"/>
            <a:ext cx="3138040" cy="2630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χωρισμένο png | PNGEg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7521" y="3214039"/>
            <a:ext cx="3314700" cy="261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Άγχος ελεύθερη γυναίκα κινούμενα σχέδια Διάνυσμα από ©lineartestpilot  50490303"/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91" y="3373730"/>
            <a:ext cx="2782934" cy="2782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700465" y="2450235"/>
            <a:ext cx="2735192" cy="568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8461028" y="2522897"/>
            <a:ext cx="2735192" cy="568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125373" y="2512541"/>
            <a:ext cx="2735192" cy="568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326797" y="5777787"/>
            <a:ext cx="2735192" cy="568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841332" y="5791415"/>
            <a:ext cx="2735192" cy="568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8287521" y="5777787"/>
            <a:ext cx="2735192" cy="568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own Arrow 2"/>
          <p:cNvSpPr/>
          <p:nvPr/>
        </p:nvSpPr>
        <p:spPr>
          <a:xfrm rot="2884270">
            <a:off x="6093531" y="211316"/>
            <a:ext cx="1162974" cy="1183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 rot="17812356">
            <a:off x="3945253" y="2991118"/>
            <a:ext cx="1162974" cy="1183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 rot="2884270">
            <a:off x="10759598" y="-9240"/>
            <a:ext cx="1162974" cy="1183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 rot="17812356">
            <a:off x="7508701" y="2782108"/>
            <a:ext cx="1162974" cy="1183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101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χωρισμένο png | PNGEg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7521" y="297741"/>
            <a:ext cx="3314700" cy="261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artoon Man Στοκ Εικονογραφήσεις, Vectors, &amp; Clipart – (1,447,143 Στοκ  Εικονογραφήσεις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465" y="333251"/>
            <a:ext cx="2735192" cy="2685156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030" name="Picture 6" descr="Ο μπαμπάς ξαναπαντρεύεται! - Μαζί Για Το Παιδί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9303" y="3197562"/>
            <a:ext cx="3138040" cy="2630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Ο μπαμπάς ξαναπαντρεύεται! - Μαζί Για Το Παιδί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5373" y="333251"/>
            <a:ext cx="3138040" cy="2630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χωρισμένο png | PNGEg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7521" y="3214039"/>
            <a:ext cx="3314700" cy="261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Άγχος ελεύθερη γυναίκα κινούμενα σχέδια Διάνυσμα από ©lineartestpilot  50490303"/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91" y="3373730"/>
            <a:ext cx="2782934" cy="2782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700465" y="2100649"/>
            <a:ext cx="2735192" cy="91775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ελεύθερος  / ανύπανδρος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461028" y="2522897"/>
            <a:ext cx="2735192" cy="568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χωρισμένος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25373" y="2512541"/>
            <a:ext cx="2735192" cy="568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παντρεμένη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326797" y="5777787"/>
            <a:ext cx="2735192" cy="568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841332" y="5791415"/>
            <a:ext cx="2735192" cy="568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own Arrow 2"/>
          <p:cNvSpPr/>
          <p:nvPr/>
        </p:nvSpPr>
        <p:spPr>
          <a:xfrm rot="2884270">
            <a:off x="6093531" y="211316"/>
            <a:ext cx="1162974" cy="1183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 rot="17812356">
            <a:off x="3945253" y="2991118"/>
            <a:ext cx="1162974" cy="1183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 rot="2884270">
            <a:off x="10759598" y="-9240"/>
            <a:ext cx="1162974" cy="1183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 rot="17812356">
            <a:off x="7508701" y="2782108"/>
            <a:ext cx="1162974" cy="1183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797455" y="5616622"/>
            <a:ext cx="2862340" cy="91775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ελεύθερη  / ανύπανδρη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316845" y="5777787"/>
            <a:ext cx="2735192" cy="568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παντρεμένος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8577275" y="5777787"/>
            <a:ext cx="2735192" cy="568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χωρισμένη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064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61025" y="1374419"/>
            <a:ext cx="11469950" cy="410916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3200" dirty="0">
                <a:solidFill>
                  <a:schemeClr val="tx1"/>
                </a:solidFill>
              </a:rPr>
              <a:t>είμαι   φοιτητής  /  είμαι φοιτήτρια  : σ _ _ _ _ _ _ω</a:t>
            </a:r>
          </a:p>
          <a:p>
            <a:r>
              <a:rPr lang="el-GR" sz="3200" dirty="0">
                <a:solidFill>
                  <a:schemeClr val="tx1"/>
                </a:solidFill>
              </a:rPr>
              <a:t>αδερφός του  μπαμπά  / αδερφός  της  μαμάς  :  θ _ _ _ς  </a:t>
            </a:r>
          </a:p>
          <a:p>
            <a:r>
              <a:rPr lang="el-GR" sz="3200" dirty="0">
                <a:solidFill>
                  <a:schemeClr val="tx1"/>
                </a:solidFill>
              </a:rPr>
              <a:t>σινεμά :  κ _ _ _ _ _ _ _ _ _ _ _ _ς</a:t>
            </a:r>
          </a:p>
          <a:p>
            <a:r>
              <a:rPr lang="el-GR" sz="3200" dirty="0">
                <a:solidFill>
                  <a:schemeClr val="tx1"/>
                </a:solidFill>
              </a:rPr>
              <a:t>ανύπαντρος :  ε _ _ _ _ _ _ _ ς</a:t>
            </a:r>
          </a:p>
          <a:p>
            <a:r>
              <a:rPr lang="el-GR" sz="3200" dirty="0">
                <a:solidFill>
                  <a:schemeClr val="tx1"/>
                </a:solidFill>
              </a:rPr>
              <a:t>ανύπαντρη :  ε _ _ _ _ _ _ η</a:t>
            </a:r>
          </a:p>
          <a:p>
            <a:r>
              <a:rPr lang="el-GR" sz="3200" dirty="0">
                <a:solidFill>
                  <a:schemeClr val="tx1"/>
                </a:solidFill>
              </a:rPr>
              <a:t>ποδόσφαιρο, μπάσκετ, βόλεϊ  : ά _ _ _ _α</a:t>
            </a:r>
          </a:p>
          <a:p>
            <a:endParaRPr lang="el-GR" dirty="0">
              <a:solidFill>
                <a:schemeClr val="tx1"/>
              </a:solidFill>
            </a:endParaRPr>
          </a:p>
          <a:p>
            <a:endParaRPr lang="el-GR" dirty="0">
              <a:solidFill>
                <a:schemeClr val="tx1"/>
              </a:solidFill>
            </a:endParaRPr>
          </a:p>
          <a:p>
            <a:r>
              <a:rPr lang="el-GR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2512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61025" y="1374419"/>
            <a:ext cx="11469950" cy="410916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3200" dirty="0">
                <a:solidFill>
                  <a:schemeClr val="tx1"/>
                </a:solidFill>
              </a:rPr>
              <a:t>είμαι   φοιτητής  /  είμαι φοιτήτρια  : </a:t>
            </a:r>
            <a:r>
              <a:rPr lang="el-GR" sz="3200" dirty="0">
                <a:solidFill>
                  <a:srgbClr val="FF0000"/>
                </a:solidFill>
              </a:rPr>
              <a:t>σπουδάζω</a:t>
            </a:r>
          </a:p>
          <a:p>
            <a:r>
              <a:rPr lang="el-GR" sz="3200" dirty="0">
                <a:solidFill>
                  <a:schemeClr val="tx1"/>
                </a:solidFill>
              </a:rPr>
              <a:t>αδερφός του  μπαμπά  / αδερφός  της  μαμάς  :  </a:t>
            </a:r>
            <a:r>
              <a:rPr lang="el-GR" sz="3200" dirty="0">
                <a:solidFill>
                  <a:srgbClr val="FF0000"/>
                </a:solidFill>
              </a:rPr>
              <a:t>θείος</a:t>
            </a:r>
            <a:r>
              <a:rPr lang="el-GR" sz="3200" dirty="0">
                <a:solidFill>
                  <a:schemeClr val="tx1"/>
                </a:solidFill>
              </a:rPr>
              <a:t>  </a:t>
            </a:r>
          </a:p>
          <a:p>
            <a:r>
              <a:rPr lang="el-GR" sz="3200" dirty="0">
                <a:solidFill>
                  <a:schemeClr val="tx1"/>
                </a:solidFill>
              </a:rPr>
              <a:t>σινεμά :  </a:t>
            </a:r>
            <a:r>
              <a:rPr lang="el-GR" sz="3200" dirty="0">
                <a:solidFill>
                  <a:srgbClr val="FF0000"/>
                </a:solidFill>
              </a:rPr>
              <a:t>κινηματόγραφός</a:t>
            </a:r>
          </a:p>
          <a:p>
            <a:r>
              <a:rPr lang="el-GR" sz="3200" dirty="0">
                <a:solidFill>
                  <a:schemeClr val="tx1"/>
                </a:solidFill>
              </a:rPr>
              <a:t>ανύπαντρος :  </a:t>
            </a:r>
            <a:r>
              <a:rPr lang="el-GR" sz="3200" dirty="0">
                <a:solidFill>
                  <a:srgbClr val="FF0000"/>
                </a:solidFill>
              </a:rPr>
              <a:t>ελεύθερος</a:t>
            </a:r>
          </a:p>
          <a:p>
            <a:r>
              <a:rPr lang="el-GR" sz="3200" dirty="0">
                <a:solidFill>
                  <a:schemeClr val="tx1"/>
                </a:solidFill>
              </a:rPr>
              <a:t>ανύπαντρη :  </a:t>
            </a:r>
            <a:r>
              <a:rPr lang="el-GR" sz="3200" dirty="0">
                <a:solidFill>
                  <a:srgbClr val="FF0000"/>
                </a:solidFill>
              </a:rPr>
              <a:t>ελεύθερη</a:t>
            </a:r>
          </a:p>
          <a:p>
            <a:r>
              <a:rPr lang="el-GR" sz="3200" dirty="0">
                <a:solidFill>
                  <a:schemeClr val="tx1"/>
                </a:solidFill>
              </a:rPr>
              <a:t>ποδόσφαιρο, μπάσκετ, βόλεϊ  : </a:t>
            </a:r>
            <a:r>
              <a:rPr lang="el-GR" sz="3200" dirty="0">
                <a:solidFill>
                  <a:srgbClr val="FF0000"/>
                </a:solidFill>
              </a:rPr>
              <a:t>άθλημα</a:t>
            </a:r>
          </a:p>
          <a:p>
            <a:endParaRPr lang="el-GR" dirty="0">
              <a:solidFill>
                <a:schemeClr val="tx1"/>
              </a:solidFill>
            </a:endParaRPr>
          </a:p>
          <a:p>
            <a:endParaRPr lang="el-GR" dirty="0">
              <a:solidFill>
                <a:schemeClr val="tx1"/>
              </a:solidFill>
            </a:endParaRPr>
          </a:p>
          <a:p>
            <a:r>
              <a:rPr lang="el-GR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821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δημοσιογράφος Στοκ Εικονογραφήσεις, Vectors, &amp; Clipart ...">
            <a:extLst>
              <a:ext uri="{FF2B5EF4-FFF2-40B4-BE49-F238E27FC236}">
                <a16:creationId xmlns:a16="http://schemas.microsoft.com/office/drawing/2014/main" id="{AE5ECC8D-81DB-FC80-20BE-AC556E0880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943" y="1126671"/>
            <a:ext cx="4604657" cy="4604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A0C0A1D-FFE6-5F07-9205-A669061634DD}"/>
              </a:ext>
            </a:extLst>
          </p:cNvPr>
          <p:cNvSpPr txBox="1"/>
          <p:nvPr/>
        </p:nvSpPr>
        <p:spPr>
          <a:xfrm>
            <a:off x="6248402" y="2939924"/>
            <a:ext cx="476794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000" b="1" dirty="0">
                <a:solidFill>
                  <a:schemeClr val="tx1"/>
                </a:solidFill>
              </a:rPr>
              <a:t>Εσύ  έχεις φίλους ; 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29561400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00A35-234C-2619-2743-E5C9F58984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8F47C4E4-E104-E2ED-0677-D9D1BBC58512}"/>
              </a:ext>
            </a:extLst>
          </p:cNvPr>
          <p:cNvSpPr/>
          <p:nvPr/>
        </p:nvSpPr>
        <p:spPr>
          <a:xfrm>
            <a:off x="3594082" y="529279"/>
            <a:ext cx="8173375" cy="556260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3200" dirty="0">
                <a:solidFill>
                  <a:schemeClr val="tx1"/>
                </a:solidFill>
              </a:rPr>
              <a:t>Έχω πολλούς  φίλους.</a:t>
            </a:r>
          </a:p>
          <a:p>
            <a:r>
              <a:rPr lang="el-GR" sz="3200" dirty="0">
                <a:solidFill>
                  <a:schemeClr val="tx1"/>
                </a:solidFill>
              </a:rPr>
              <a:t>Έχω  λίγους  φίλους.</a:t>
            </a:r>
          </a:p>
          <a:p>
            <a:r>
              <a:rPr lang="el-GR" sz="3200" dirty="0">
                <a:solidFill>
                  <a:schemeClr val="tx1"/>
                </a:solidFill>
              </a:rPr>
              <a:t>Η αγαπημένη  μου φίλη είναι η  ______.</a:t>
            </a:r>
          </a:p>
          <a:p>
            <a:r>
              <a:rPr lang="el-GR" sz="3200" dirty="0">
                <a:solidFill>
                  <a:schemeClr val="tx1"/>
                </a:solidFill>
              </a:rPr>
              <a:t>Ο αγαπημένος  μου φίλος  είναι ο ______.</a:t>
            </a:r>
          </a:p>
          <a:p>
            <a:r>
              <a:rPr lang="el-GR" sz="3200" dirty="0">
                <a:solidFill>
                  <a:schemeClr val="tx1"/>
                </a:solidFill>
              </a:rPr>
              <a:t>Είναι  ____ χρονών.  </a:t>
            </a:r>
          </a:p>
          <a:p>
            <a:r>
              <a:rPr lang="el-GR" sz="3200" dirty="0">
                <a:solidFill>
                  <a:schemeClr val="tx1"/>
                </a:solidFill>
              </a:rPr>
              <a:t>Είναι  μαθητής.</a:t>
            </a:r>
          </a:p>
          <a:p>
            <a:r>
              <a:rPr lang="el-GR" sz="3200" dirty="0">
                <a:solidFill>
                  <a:schemeClr val="tx1"/>
                </a:solidFill>
              </a:rPr>
              <a:t>Είναι  μαθήτρια.</a:t>
            </a:r>
          </a:p>
          <a:p>
            <a:r>
              <a:rPr lang="el-GR" sz="3200" dirty="0">
                <a:solidFill>
                  <a:schemeClr val="tx1"/>
                </a:solidFill>
              </a:rPr>
              <a:t>Είναι  από  τη Συρία.</a:t>
            </a:r>
          </a:p>
          <a:p>
            <a:r>
              <a:rPr lang="el-GR" sz="3200" dirty="0">
                <a:solidFill>
                  <a:schemeClr val="tx1"/>
                </a:solidFill>
              </a:rPr>
              <a:t>Είναι  από  τη Ρωσία.</a:t>
            </a: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05925DCA-FF7B-1E57-78D8-E142D53FBCB6}"/>
              </a:ext>
            </a:extLst>
          </p:cNvPr>
          <p:cNvSpPr/>
          <p:nvPr/>
        </p:nvSpPr>
        <p:spPr>
          <a:xfrm>
            <a:off x="87087" y="174171"/>
            <a:ext cx="3506995" cy="3004458"/>
          </a:xfrm>
          <a:prstGeom prst="cloud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chemeClr val="tx1"/>
                </a:solidFill>
              </a:rPr>
              <a:t>Χρησιμοποίησα  </a:t>
            </a:r>
          </a:p>
          <a:p>
            <a:pPr algn="ctr"/>
            <a:r>
              <a:rPr lang="el-GR" sz="3200" b="1" dirty="0">
                <a:solidFill>
                  <a:schemeClr val="tx1"/>
                </a:solidFill>
              </a:rPr>
              <a:t>τις προτάσεις; </a:t>
            </a:r>
          </a:p>
        </p:txBody>
      </p:sp>
      <p:pic>
        <p:nvPicPr>
          <p:cNvPr id="5" name="Picture 2" descr="Βαθμολογία κι έλεγχος προόδου Β' τριμήνου 2018-2019 – 3ο Δημοτικό Σχολείο  Ανω Λιοσίων">
            <a:extLst>
              <a:ext uri="{FF2B5EF4-FFF2-40B4-BE49-F238E27FC236}">
                <a16:creationId xmlns:a16="http://schemas.microsoft.com/office/drawing/2014/main" id="{7884F1D5-A4FF-69E7-C517-62BB6DEE61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491" y="3603172"/>
            <a:ext cx="2366877" cy="275408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586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695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1345210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BBF55FAF-ECAC-1AB4-AA62-49E3E6A6E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85" y="122408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 2">
            <a:extLst>
              <a:ext uri="{FF2B5EF4-FFF2-40B4-BE49-F238E27FC236}">
                <a16:creationId xmlns:a16="http://schemas.microsoft.com/office/drawing/2014/main" id="{9CDDA524-5F5A-4CC0-9EBB-8B2743D7B0FA}"/>
              </a:ext>
            </a:extLst>
          </p:cNvPr>
          <p:cNvSpPr/>
          <p:nvPr/>
        </p:nvSpPr>
        <p:spPr>
          <a:xfrm>
            <a:off x="391886" y="509502"/>
            <a:ext cx="1133573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pic>
        <p:nvPicPr>
          <p:cNvPr id="3" name="Picture 2" descr="Επίπεδη σχεδίαση ισλαμικό τζαμί κινούμενα σχέδια.">
            <a:extLst>
              <a:ext uri="{FF2B5EF4-FFF2-40B4-BE49-F238E27FC236}">
                <a16:creationId xmlns:a16="http://schemas.microsoft.com/office/drawing/2014/main" id="{4AAA0D15-9427-1308-B98E-69496C335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8090" y="1710118"/>
            <a:ext cx="2275795" cy="225492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Εκκλησία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2F2A89CF-836A-CC5F-6E4B-E8DE442665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4069" y="2136239"/>
            <a:ext cx="1543074" cy="194427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Βέλος: Δεξιό 4">
            <a:extLst>
              <a:ext uri="{FF2B5EF4-FFF2-40B4-BE49-F238E27FC236}">
                <a16:creationId xmlns:a16="http://schemas.microsoft.com/office/drawing/2014/main" id="{735A324D-6748-C9A5-EA0E-A72C9F8DEDCF}"/>
              </a:ext>
            </a:extLst>
          </p:cNvPr>
          <p:cNvSpPr/>
          <p:nvPr/>
        </p:nvSpPr>
        <p:spPr>
          <a:xfrm rot="18646688">
            <a:off x="4269657" y="799645"/>
            <a:ext cx="1839686" cy="92511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Βέλος: Δεξιό 5">
            <a:extLst>
              <a:ext uri="{FF2B5EF4-FFF2-40B4-BE49-F238E27FC236}">
                <a16:creationId xmlns:a16="http://schemas.microsoft.com/office/drawing/2014/main" id="{0F119DB5-FB63-6AC8-C351-7F7410A2F1E0}"/>
              </a:ext>
            </a:extLst>
          </p:cNvPr>
          <p:cNvSpPr/>
          <p:nvPr/>
        </p:nvSpPr>
        <p:spPr>
          <a:xfrm rot="11999322">
            <a:off x="6609014" y="1868286"/>
            <a:ext cx="1839686" cy="92511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Βέλος: Δεξιό 6">
            <a:extLst>
              <a:ext uri="{FF2B5EF4-FFF2-40B4-BE49-F238E27FC236}">
                <a16:creationId xmlns:a16="http://schemas.microsoft.com/office/drawing/2014/main" id="{0194D27D-E2AA-7018-C6F2-934097A5B57B}"/>
              </a:ext>
            </a:extLst>
          </p:cNvPr>
          <p:cNvSpPr/>
          <p:nvPr/>
        </p:nvSpPr>
        <p:spPr>
          <a:xfrm rot="3787842">
            <a:off x="8730542" y="4331948"/>
            <a:ext cx="1839686" cy="92511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Βέλος: Δεξιό 7">
            <a:extLst>
              <a:ext uri="{FF2B5EF4-FFF2-40B4-BE49-F238E27FC236}">
                <a16:creationId xmlns:a16="http://schemas.microsoft.com/office/drawing/2014/main" id="{E6867B6E-A0FF-FE58-07DB-630F8A5BFF73}"/>
              </a:ext>
            </a:extLst>
          </p:cNvPr>
          <p:cNvSpPr/>
          <p:nvPr/>
        </p:nvSpPr>
        <p:spPr>
          <a:xfrm rot="18646688">
            <a:off x="9173986" y="1135664"/>
            <a:ext cx="1839686" cy="92511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Βέλος: Δεξιό 9">
            <a:extLst>
              <a:ext uri="{FF2B5EF4-FFF2-40B4-BE49-F238E27FC236}">
                <a16:creationId xmlns:a16="http://schemas.microsoft.com/office/drawing/2014/main" id="{FE5CAD58-C34F-B9B1-EE7C-DA83A773F118}"/>
              </a:ext>
            </a:extLst>
          </p:cNvPr>
          <p:cNvSpPr/>
          <p:nvPr/>
        </p:nvSpPr>
        <p:spPr>
          <a:xfrm rot="7722489">
            <a:off x="1513943" y="3794184"/>
            <a:ext cx="1839686" cy="92511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Βέλος: Δεξιό 10">
            <a:extLst>
              <a:ext uri="{FF2B5EF4-FFF2-40B4-BE49-F238E27FC236}">
                <a16:creationId xmlns:a16="http://schemas.microsoft.com/office/drawing/2014/main" id="{690098D6-BA81-4AB0-0B1E-DE0BC93CB4A5}"/>
              </a:ext>
            </a:extLst>
          </p:cNvPr>
          <p:cNvSpPr/>
          <p:nvPr/>
        </p:nvSpPr>
        <p:spPr>
          <a:xfrm rot="2429790">
            <a:off x="4522911" y="3754000"/>
            <a:ext cx="1839686" cy="92511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0B8BB2FC-E412-E2CA-DE19-97536FAB4B21}"/>
              </a:ext>
            </a:extLst>
          </p:cNvPr>
          <p:cNvSpPr/>
          <p:nvPr/>
        </p:nvSpPr>
        <p:spPr>
          <a:xfrm>
            <a:off x="942190" y="5475514"/>
            <a:ext cx="3020210" cy="87298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</a:rPr>
              <a:t>μουσουλμάνος</a:t>
            </a:r>
          </a:p>
          <a:p>
            <a:pPr algn="ctr"/>
            <a:endParaRPr lang="el-GR" dirty="0"/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FC113160-8653-33F4-C4E0-C2183F1B109D}"/>
              </a:ext>
            </a:extLst>
          </p:cNvPr>
          <p:cNvSpPr/>
          <p:nvPr/>
        </p:nvSpPr>
        <p:spPr>
          <a:xfrm>
            <a:off x="1859861" y="163072"/>
            <a:ext cx="3020210" cy="87298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τζαμί</a:t>
            </a:r>
          </a:p>
        </p:txBody>
      </p:sp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F1237086-F7F9-2173-BC1A-D783443CB2DE}"/>
              </a:ext>
            </a:extLst>
          </p:cNvPr>
          <p:cNvSpPr/>
          <p:nvPr/>
        </p:nvSpPr>
        <p:spPr>
          <a:xfrm>
            <a:off x="4508647" y="5191422"/>
            <a:ext cx="3020210" cy="87298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</a:rPr>
              <a:t>μουσουλμάνα</a:t>
            </a:r>
          </a:p>
        </p:txBody>
      </p:sp>
      <p:sp>
        <p:nvSpPr>
          <p:cNvPr id="15" name="Ορθογώνιο: Στρογγύλεμα γωνιών 14">
            <a:extLst>
              <a:ext uri="{FF2B5EF4-FFF2-40B4-BE49-F238E27FC236}">
                <a16:creationId xmlns:a16="http://schemas.microsoft.com/office/drawing/2014/main" id="{CEFF3BA8-C905-4A6D-4DE4-5F5D2987A98A}"/>
              </a:ext>
            </a:extLst>
          </p:cNvPr>
          <p:cNvSpPr/>
          <p:nvPr/>
        </p:nvSpPr>
        <p:spPr>
          <a:xfrm>
            <a:off x="10332139" y="268879"/>
            <a:ext cx="1679671" cy="87298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>
                <a:solidFill>
                  <a:schemeClr val="tx1"/>
                </a:solidFill>
              </a:rPr>
              <a:t>εκκλησία</a:t>
            </a:r>
          </a:p>
        </p:txBody>
      </p: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D12386B3-4CBC-238C-925E-27EA06A1E9C7}"/>
              </a:ext>
            </a:extLst>
          </p:cNvPr>
          <p:cNvSpPr/>
          <p:nvPr/>
        </p:nvSpPr>
        <p:spPr>
          <a:xfrm>
            <a:off x="8287038" y="5712776"/>
            <a:ext cx="3020210" cy="87298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</a:rPr>
              <a:t>χριστιανός</a:t>
            </a:r>
          </a:p>
        </p:txBody>
      </p:sp>
      <p:sp>
        <p:nvSpPr>
          <p:cNvPr id="17" name="Ορθογώνιο: Στρογγύλεμα γωνιών 16">
            <a:extLst>
              <a:ext uri="{FF2B5EF4-FFF2-40B4-BE49-F238E27FC236}">
                <a16:creationId xmlns:a16="http://schemas.microsoft.com/office/drawing/2014/main" id="{27775DC0-166A-D6A1-24C5-7433A05EDA24}"/>
              </a:ext>
            </a:extLst>
          </p:cNvPr>
          <p:cNvSpPr/>
          <p:nvPr/>
        </p:nvSpPr>
        <p:spPr>
          <a:xfrm>
            <a:off x="6005396" y="230299"/>
            <a:ext cx="3020210" cy="87298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</a:rPr>
              <a:t>ραμαζάνι</a:t>
            </a:r>
          </a:p>
        </p:txBody>
      </p:sp>
      <p:sp>
        <p:nvSpPr>
          <p:cNvPr id="18" name="Βέλος: Δεξιό 17">
            <a:extLst>
              <a:ext uri="{FF2B5EF4-FFF2-40B4-BE49-F238E27FC236}">
                <a16:creationId xmlns:a16="http://schemas.microsoft.com/office/drawing/2014/main" id="{8595A202-ED9E-AC84-72DF-C391356487E0}"/>
              </a:ext>
            </a:extLst>
          </p:cNvPr>
          <p:cNvSpPr/>
          <p:nvPr/>
        </p:nvSpPr>
        <p:spPr>
          <a:xfrm rot="14446371">
            <a:off x="2293792" y="980471"/>
            <a:ext cx="1152089" cy="92511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Βέλος: Δεξιό 18">
            <a:extLst>
              <a:ext uri="{FF2B5EF4-FFF2-40B4-BE49-F238E27FC236}">
                <a16:creationId xmlns:a16="http://schemas.microsoft.com/office/drawing/2014/main" id="{774DD3BE-538B-07CF-02E4-8ACCFC1F2174}"/>
              </a:ext>
            </a:extLst>
          </p:cNvPr>
          <p:cNvSpPr/>
          <p:nvPr/>
        </p:nvSpPr>
        <p:spPr>
          <a:xfrm rot="8920562">
            <a:off x="7394525" y="3442746"/>
            <a:ext cx="1083051" cy="92511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Ορθογώνιο: Στρογγύλεμα γωνιών 19">
            <a:extLst>
              <a:ext uri="{FF2B5EF4-FFF2-40B4-BE49-F238E27FC236}">
                <a16:creationId xmlns:a16="http://schemas.microsoft.com/office/drawing/2014/main" id="{1075E3EE-C2E7-515D-055A-213030FEBFB2}"/>
              </a:ext>
            </a:extLst>
          </p:cNvPr>
          <p:cNvSpPr/>
          <p:nvPr/>
        </p:nvSpPr>
        <p:spPr>
          <a:xfrm>
            <a:off x="5827430" y="3121911"/>
            <a:ext cx="1679671" cy="87298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>
                <a:solidFill>
                  <a:schemeClr val="tx1"/>
                </a:solidFill>
              </a:rPr>
              <a:t>χριστιανή</a:t>
            </a:r>
          </a:p>
        </p:txBody>
      </p:sp>
      <p:sp>
        <p:nvSpPr>
          <p:cNvPr id="21" name="Ορθογώνιο: Στρογγύλεμα γωνιών 20">
            <a:extLst>
              <a:ext uri="{FF2B5EF4-FFF2-40B4-BE49-F238E27FC236}">
                <a16:creationId xmlns:a16="http://schemas.microsoft.com/office/drawing/2014/main" id="{640278AB-1F1F-4434-9EFC-41E724184040}"/>
              </a:ext>
            </a:extLst>
          </p:cNvPr>
          <p:cNvSpPr/>
          <p:nvPr/>
        </p:nvSpPr>
        <p:spPr>
          <a:xfrm>
            <a:off x="5260571" y="1706620"/>
            <a:ext cx="1346958" cy="87298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>
                <a:solidFill>
                  <a:schemeClr val="tx1"/>
                </a:solidFill>
              </a:rPr>
              <a:t>νηστεία</a:t>
            </a:r>
          </a:p>
        </p:txBody>
      </p:sp>
    </p:spTree>
    <p:extLst>
      <p:ext uri="{BB962C8B-B14F-4D97-AF65-F5344CB8AC3E}">
        <p14:creationId xmlns:p14="http://schemas.microsoft.com/office/powerpoint/2010/main" val="4275677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Φεβρουαρίου 2026 (__/02/2026).Τώρα είμαστε στον χειμώνα.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16 Γένια ιδέες για αποθήκευση σήμερα | στυλ γενειάδων, γενειάδα, άνδρες με  μούσι και άλλα">
            <a:extLst>
              <a:ext uri="{FF2B5EF4-FFF2-40B4-BE49-F238E27FC236}">
                <a16:creationId xmlns:a16="http://schemas.microsoft.com/office/drawing/2014/main" id="{FCA16F17-65F3-636E-F2B1-8982FCE5D3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399" y="1041294"/>
            <a:ext cx="845536" cy="76699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A086B3B0-8B90-0383-91AA-A1980943D528}"/>
              </a:ext>
            </a:extLst>
          </p:cNvPr>
          <p:cNvSpPr/>
          <p:nvPr/>
        </p:nvSpPr>
        <p:spPr>
          <a:xfrm rot="10466960" flipV="1">
            <a:off x="8893629" y="2306287"/>
            <a:ext cx="2612571" cy="88174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l-GR" dirty="0">
                <a:solidFill>
                  <a:schemeClr val="tx1"/>
                </a:solidFill>
              </a:rPr>
              <a:t>Έχει μούσι.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  <a:p>
            <a:pPr algn="ctr"/>
            <a:endParaRPr lang="el-GR" dirty="0"/>
          </a:p>
        </p:txBody>
      </p:sp>
      <p:pic>
        <p:nvPicPr>
          <p:cNvPr id="3076" name="Picture 4" descr="Γένι - 3,3 εκατομμύρια εικόνες, εικονογραφήσεις και φωτογραφίες στοκ χωρίς  δικαιώματα | Shutterstock">
            <a:extLst>
              <a:ext uri="{FF2B5EF4-FFF2-40B4-BE49-F238E27FC236}">
                <a16:creationId xmlns:a16="http://schemas.microsoft.com/office/drawing/2014/main" id="{7AA1F868-A172-766B-F6DF-117602F201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984" y="1941203"/>
            <a:ext cx="845536" cy="72674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43286DAA-DC50-5484-445D-1DFA3C6B592F}"/>
              </a:ext>
            </a:extLst>
          </p:cNvPr>
          <p:cNvSpPr/>
          <p:nvPr/>
        </p:nvSpPr>
        <p:spPr>
          <a:xfrm rot="10466960" flipV="1">
            <a:off x="8011883" y="1175973"/>
            <a:ext cx="2612571" cy="88174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l-GR" dirty="0">
                <a:solidFill>
                  <a:schemeClr val="tx1"/>
                </a:solidFill>
              </a:rPr>
              <a:t>Έχει γένια.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  <a:p>
            <a:pPr algn="ctr"/>
            <a:endParaRPr lang="el-GR" dirty="0"/>
          </a:p>
        </p:txBody>
      </p:sp>
      <p:pic>
        <p:nvPicPr>
          <p:cNvPr id="1026" name="Picture 2" descr="Καρτούν φαλακρός άντρας με μουστάκι Διάνυσμα από ...">
            <a:extLst>
              <a:ext uri="{FF2B5EF4-FFF2-40B4-BE49-F238E27FC236}">
                <a16:creationId xmlns:a16="http://schemas.microsoft.com/office/drawing/2014/main" id="{6962DD59-C0C6-400F-231F-2242BCDF8D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301" y="2817731"/>
            <a:ext cx="772163" cy="72674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15845E6A-6B13-7D6A-2BF2-60AF3EEA5A85}"/>
              </a:ext>
            </a:extLst>
          </p:cNvPr>
          <p:cNvSpPr/>
          <p:nvPr/>
        </p:nvSpPr>
        <p:spPr>
          <a:xfrm rot="10466960" flipV="1">
            <a:off x="8011883" y="3553281"/>
            <a:ext cx="2612571" cy="88174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l-GR" dirty="0">
                <a:solidFill>
                  <a:schemeClr val="tx1"/>
                </a:solidFill>
              </a:rPr>
              <a:t>Έχει μουστάκι.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  <a:p>
            <a:pPr algn="ctr"/>
            <a:endParaRPr lang="el-GR" dirty="0"/>
          </a:p>
        </p:txBody>
      </p:sp>
      <p:pic>
        <p:nvPicPr>
          <p:cNvPr id="1028" name="Picture 4" descr="Άνδρα φαλακρός καρτούν - εικονογράφηση φορέα Διάνυσμα από ©baavli 28819327">
            <a:extLst>
              <a:ext uri="{FF2B5EF4-FFF2-40B4-BE49-F238E27FC236}">
                <a16:creationId xmlns:a16="http://schemas.microsoft.com/office/drawing/2014/main" id="{D08E682B-6D2C-C644-5BF0-AC1EBDF174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279" y="3755932"/>
            <a:ext cx="772163" cy="71700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7C136007-7DAD-A742-51A5-E6E930562955}"/>
              </a:ext>
            </a:extLst>
          </p:cNvPr>
          <p:cNvSpPr/>
          <p:nvPr/>
        </p:nvSpPr>
        <p:spPr>
          <a:xfrm rot="10466960" flipV="1">
            <a:off x="8638818" y="267561"/>
            <a:ext cx="2612571" cy="5423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1"/>
              </a:solidFill>
            </a:endParaRPr>
          </a:p>
          <a:p>
            <a:pPr algn="ctr"/>
            <a:endParaRPr lang="el-GR" dirty="0">
              <a:solidFill>
                <a:schemeClr val="tx1"/>
              </a:solidFill>
            </a:endParaRPr>
          </a:p>
          <a:p>
            <a:pPr algn="ctr"/>
            <a:r>
              <a:rPr lang="el-GR" dirty="0">
                <a:solidFill>
                  <a:schemeClr val="tx1"/>
                </a:solidFill>
              </a:rPr>
              <a:t>Είναι φαλακρός.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l-GR" dirty="0"/>
          </a:p>
        </p:txBody>
      </p:sp>
      <p:pic>
        <p:nvPicPr>
          <p:cNvPr id="1030" name="Picture 6" descr="Χαριτωμένο Κορίτσι Κινουμένων Σχεδίων Μακριά Σγουρά Μαλλιά Μεγάλες Μπούκλες  Ντυμένες Διάνυσμα από ©yadviga 662758338">
            <a:extLst>
              <a:ext uri="{FF2B5EF4-FFF2-40B4-BE49-F238E27FC236}">
                <a16:creationId xmlns:a16="http://schemas.microsoft.com/office/drawing/2014/main" id="{4FF5E896-33E1-33ED-05F3-AB5431221A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279" y="4937173"/>
            <a:ext cx="720209" cy="71700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EB4B1511-A308-9261-C95E-951936EC04E9}"/>
              </a:ext>
            </a:extLst>
          </p:cNvPr>
          <p:cNvSpPr/>
          <p:nvPr/>
        </p:nvSpPr>
        <p:spPr>
          <a:xfrm rot="10466960" flipV="1">
            <a:off x="8135882" y="5759297"/>
            <a:ext cx="2612571" cy="5423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1"/>
              </a:solidFill>
            </a:endParaRPr>
          </a:p>
          <a:p>
            <a:pPr algn="ctr"/>
            <a:endParaRPr lang="el-GR" dirty="0">
              <a:solidFill>
                <a:schemeClr val="tx1"/>
              </a:solidFill>
            </a:endParaRPr>
          </a:p>
          <a:p>
            <a:pPr algn="ctr"/>
            <a:r>
              <a:rPr lang="el-GR" dirty="0">
                <a:solidFill>
                  <a:schemeClr val="tx1"/>
                </a:solidFill>
              </a:rPr>
              <a:t>Έχει σγουρά μαλλιά.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l-GR" dirty="0"/>
          </a:p>
        </p:txBody>
      </p:sp>
      <p:pic>
        <p:nvPicPr>
          <p:cNvPr id="1032" name="Picture 8" descr="Εβραίος άνδρας με πεϊσές ντυμένος με μαύρο κοστούμι Διανυσματική απεικόνιση  Διανυσματική απεικόνιση - εικονογραφία από αυθεντικό, ντυμένος: 196402939">
            <a:extLst>
              <a:ext uri="{FF2B5EF4-FFF2-40B4-BE49-F238E27FC236}">
                <a16:creationId xmlns:a16="http://schemas.microsoft.com/office/drawing/2014/main" id="{86543AC1-4682-A4DF-AD12-97CA3412AF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3209" y="5865640"/>
            <a:ext cx="826848" cy="82684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F7DBAC6E-C105-B57D-7405-F2810575990A}"/>
              </a:ext>
            </a:extLst>
          </p:cNvPr>
          <p:cNvSpPr/>
          <p:nvPr/>
        </p:nvSpPr>
        <p:spPr>
          <a:xfrm rot="10466960" flipV="1">
            <a:off x="7806375" y="4586913"/>
            <a:ext cx="3023585" cy="8309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1"/>
              </a:solidFill>
            </a:endParaRPr>
          </a:p>
          <a:p>
            <a:pPr algn="ctr"/>
            <a:r>
              <a:rPr lang="el-GR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l-GR" dirty="0">
                <a:solidFill>
                  <a:schemeClr val="tx1"/>
                </a:solidFill>
              </a:rPr>
              <a:t>Ο Δαβίδ έχει  δύο   μπούκλες .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l-GR" dirty="0"/>
          </a:p>
        </p:txBody>
      </p:sp>
      <p:cxnSp>
        <p:nvCxnSpPr>
          <p:cNvPr id="11" name="Ευθεία γραμμή σύνδεσης 10">
            <a:extLst>
              <a:ext uri="{FF2B5EF4-FFF2-40B4-BE49-F238E27FC236}">
                <a16:creationId xmlns:a16="http://schemas.microsoft.com/office/drawing/2014/main" id="{4A233B62-8FBD-07E4-B53C-7E6C20DF5FCD}"/>
              </a:ext>
            </a:extLst>
          </p:cNvPr>
          <p:cNvCxnSpPr>
            <a:stCxn id="1032" idx="6"/>
            <a:endCxn id="9" idx="3"/>
          </p:cNvCxnSpPr>
          <p:nvPr/>
        </p:nvCxnSpPr>
        <p:spPr>
          <a:xfrm flipV="1">
            <a:off x="2090057" y="5148632"/>
            <a:ext cx="5723407" cy="11304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26CF25B-53CC-A3C6-376B-98A5E65A49DE}"/>
              </a:ext>
            </a:extLst>
          </p:cNvPr>
          <p:cNvSpPr txBox="1"/>
          <p:nvPr/>
        </p:nvSpPr>
        <p:spPr>
          <a:xfrm>
            <a:off x="401723" y="190005"/>
            <a:ext cx="20900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800" b="1" i="0" dirty="0">
                <a:effectLst/>
                <a:latin typeface="Arial" panose="020B0604020202020204" pitchFamily="34" charset="0"/>
              </a:rPr>
              <a:t>Ταίριαξε! </a:t>
            </a:r>
            <a:endParaRPr lang="el-GR" sz="2800" dirty="0"/>
          </a:p>
        </p:txBody>
      </p:sp>
      <p:pic>
        <p:nvPicPr>
          <p:cNvPr id="12" name="Picture 2" descr="Εικονογράφηση δασκάλου καρτούν Απεικόνιση αποθεμάτων ...">
            <a:extLst>
              <a:ext uri="{FF2B5EF4-FFF2-40B4-BE49-F238E27FC236}">
                <a16:creationId xmlns:a16="http://schemas.microsoft.com/office/drawing/2014/main" id="{63011F2D-04B3-C562-DD12-F2CE90FC30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8661" y="45786"/>
            <a:ext cx="862386" cy="81165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5966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0FDC00D-6B6E-10C5-0A13-1F9DC11A8BEF}"/>
              </a:ext>
            </a:extLst>
          </p:cNvPr>
          <p:cNvSpPr txBox="1"/>
          <p:nvPr/>
        </p:nvSpPr>
        <p:spPr>
          <a:xfrm>
            <a:off x="750065" y="5033488"/>
            <a:ext cx="4953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 </a:t>
            </a:r>
            <a:r>
              <a:rPr lang="el-GR" sz="4800" dirty="0"/>
              <a:t>υπογραφή</a:t>
            </a:r>
            <a:r>
              <a:rPr lang="el-GR" dirty="0"/>
              <a:t> </a:t>
            </a:r>
          </a:p>
        </p:txBody>
      </p:sp>
      <p:pic>
        <p:nvPicPr>
          <p:cNvPr id="3074" name="Picture 2" descr="Μέσα απόδειξης των στοιχείων ταυτότητας των πολιτών">
            <a:extLst>
              <a:ext uri="{FF2B5EF4-FFF2-40B4-BE49-F238E27FC236}">
                <a16:creationId xmlns:a16="http://schemas.microsoft.com/office/drawing/2014/main" id="{3654F0D4-2154-7257-6CA9-41C293DF47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2492" y="217562"/>
            <a:ext cx="1962777" cy="116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4,200+ Cartoon Of Passport Stock Illustrations, Royalty-Free Vector  Graphics &amp; Clip Art - iStock">
            <a:extLst>
              <a:ext uri="{FF2B5EF4-FFF2-40B4-BE49-F238E27FC236}">
                <a16:creationId xmlns:a16="http://schemas.microsoft.com/office/drawing/2014/main" id="{1AFC179F-77E3-5B36-B436-FCC2DC79DF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7269" y="1449479"/>
            <a:ext cx="3110593" cy="1543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υπογραφή Στοκ Εικονογραφήσεις, Vectors, &amp; Clipart – (285,275 Στοκ  Εικονογραφήσεις)">
            <a:extLst>
              <a:ext uri="{FF2B5EF4-FFF2-40B4-BE49-F238E27FC236}">
                <a16:creationId xmlns:a16="http://schemas.microsoft.com/office/drawing/2014/main" id="{57CEE185-01A2-F475-8846-D211F259F4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492" y="3055747"/>
            <a:ext cx="2390775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Ένα γράμμα για την Ιωάννα, Γλώσσα Α΄τάξη, β΄τεύχος. Βήμα- βήμα η ενότητα  στο τετράδιο εργασιών">
            <a:extLst>
              <a:ext uri="{FF2B5EF4-FFF2-40B4-BE49-F238E27FC236}">
                <a16:creationId xmlns:a16="http://schemas.microsoft.com/office/drawing/2014/main" id="{7080765A-6426-E397-561F-D3AE76C686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492" y="5033488"/>
            <a:ext cx="2390775" cy="1606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73D49CA-C68A-89B2-2DB1-B79373A2D7A3}"/>
              </a:ext>
            </a:extLst>
          </p:cNvPr>
          <p:cNvSpPr txBox="1"/>
          <p:nvPr/>
        </p:nvSpPr>
        <p:spPr>
          <a:xfrm>
            <a:off x="951509" y="670349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dirty="0"/>
              <a:t>διεύθυνση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701171-36ED-3698-FCB3-88E815879034}"/>
              </a:ext>
            </a:extLst>
          </p:cNvPr>
          <p:cNvSpPr txBox="1"/>
          <p:nvPr/>
        </p:nvSpPr>
        <p:spPr>
          <a:xfrm>
            <a:off x="854840" y="3551344"/>
            <a:ext cx="405053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dirty="0"/>
              <a:t>ταυτότητα </a:t>
            </a:r>
          </a:p>
          <a:p>
            <a:endParaRPr lang="el-GR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1B939A-56A8-2698-2077-87F809710B79}"/>
              </a:ext>
            </a:extLst>
          </p:cNvPr>
          <p:cNvSpPr txBox="1"/>
          <p:nvPr/>
        </p:nvSpPr>
        <p:spPr>
          <a:xfrm>
            <a:off x="854840" y="2132417"/>
            <a:ext cx="484822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dirty="0"/>
              <a:t>διαβατήριο </a:t>
            </a:r>
          </a:p>
          <a:p>
            <a:endParaRPr lang="el-GR" dirty="0"/>
          </a:p>
        </p:txBody>
      </p:sp>
      <p:cxnSp>
        <p:nvCxnSpPr>
          <p:cNvPr id="10" name="Ευθύγραμμο βέλος σύνδεσης 9">
            <a:extLst>
              <a:ext uri="{FF2B5EF4-FFF2-40B4-BE49-F238E27FC236}">
                <a16:creationId xmlns:a16="http://schemas.microsoft.com/office/drawing/2014/main" id="{67B938D2-52BA-D0D7-1B55-CAD620B9E6B2}"/>
              </a:ext>
            </a:extLst>
          </p:cNvPr>
          <p:cNvCxnSpPr/>
          <p:nvPr/>
        </p:nvCxnSpPr>
        <p:spPr>
          <a:xfrm flipH="1">
            <a:off x="9797143" y="5529943"/>
            <a:ext cx="1175657" cy="53340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Ευθεία γραμμή σύνδεσης 11">
            <a:extLst>
              <a:ext uri="{FF2B5EF4-FFF2-40B4-BE49-F238E27FC236}">
                <a16:creationId xmlns:a16="http://schemas.microsoft.com/office/drawing/2014/main" id="{ABE40FE7-20BD-62BA-0304-D7C824020CD7}"/>
              </a:ext>
            </a:extLst>
          </p:cNvPr>
          <p:cNvCxnSpPr/>
          <p:nvPr/>
        </p:nvCxnSpPr>
        <p:spPr>
          <a:xfrm>
            <a:off x="3080657" y="1197429"/>
            <a:ext cx="6093222" cy="48659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33E414B8-0F00-825B-4AE7-3804254DDFDB}"/>
              </a:ext>
            </a:extLst>
          </p:cNvPr>
          <p:cNvSpPr txBox="1"/>
          <p:nvPr/>
        </p:nvSpPr>
        <p:spPr>
          <a:xfrm>
            <a:off x="401723" y="190005"/>
            <a:ext cx="20900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800" b="1" i="0" dirty="0">
                <a:effectLst/>
                <a:latin typeface="Arial" panose="020B0604020202020204" pitchFamily="34" charset="0"/>
              </a:rPr>
              <a:t>Ταίριαξε! </a:t>
            </a:r>
            <a:endParaRPr lang="el-GR" sz="2800" dirty="0"/>
          </a:p>
        </p:txBody>
      </p:sp>
      <p:pic>
        <p:nvPicPr>
          <p:cNvPr id="5" name="Picture 2" descr="Εικονογράφηση δασκάλου καρτούν Απεικόνιση αποθεμάτων ...">
            <a:extLst>
              <a:ext uri="{FF2B5EF4-FFF2-40B4-BE49-F238E27FC236}">
                <a16:creationId xmlns:a16="http://schemas.microsoft.com/office/drawing/2014/main" id="{81EA6C26-6B03-FF9E-23EC-166077CDDA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8661" y="45786"/>
            <a:ext cx="862386" cy="81165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5750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Μεγάλη οικογένεια με γονείς και τέσσερα παιδιά, μέρος της ...">
            <a:extLst>
              <a:ext uri="{FF2B5EF4-FFF2-40B4-BE49-F238E27FC236}">
                <a16:creationId xmlns:a16="http://schemas.microsoft.com/office/drawing/2014/main" id="{B4313D3B-716F-7FD8-3873-0014B4B435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209" y="971891"/>
            <a:ext cx="5088391" cy="508839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AE7CFF66-B048-BF9D-885D-3E12932E70F4}"/>
              </a:ext>
            </a:extLst>
          </p:cNvPr>
          <p:cNvSpPr/>
          <p:nvPr/>
        </p:nvSpPr>
        <p:spPr>
          <a:xfrm>
            <a:off x="5497286" y="971891"/>
            <a:ext cx="6585857" cy="4914218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u="sng" dirty="0"/>
              <a:t>Οι  γονείς  του </a:t>
            </a:r>
            <a:r>
              <a:rPr lang="en-US" sz="4400" u="sng" dirty="0"/>
              <a:t>Omar</a:t>
            </a:r>
          </a:p>
          <a:p>
            <a:pPr algn="ctr"/>
            <a:endParaRPr lang="en-US" sz="4400" dirty="0"/>
          </a:p>
          <a:p>
            <a:pPr algn="ctr"/>
            <a:endParaRPr lang="en-US" sz="4400" dirty="0"/>
          </a:p>
          <a:p>
            <a:pPr algn="ctr"/>
            <a:endParaRPr lang="en-US" sz="4400" dirty="0"/>
          </a:p>
          <a:p>
            <a:pPr algn="ctr"/>
            <a:endParaRPr lang="en-US" sz="4400" dirty="0"/>
          </a:p>
          <a:p>
            <a:pPr algn="ctr"/>
            <a:endParaRPr lang="el-GR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2B42D7-1333-66C6-D7C6-9E87E0BAE959}"/>
              </a:ext>
            </a:extLst>
          </p:cNvPr>
          <p:cNvSpPr txBox="1"/>
          <p:nvPr/>
        </p:nvSpPr>
        <p:spPr>
          <a:xfrm>
            <a:off x="474209" y="212943"/>
            <a:ext cx="65858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Γράψε ένα κείμενο 50 λέξεων !</a:t>
            </a:r>
            <a:endParaRPr lang="el-GR" sz="3200" b="1" dirty="0"/>
          </a:p>
        </p:txBody>
      </p:sp>
      <p:pic>
        <p:nvPicPr>
          <p:cNvPr id="2050" name="Picture 2" descr="Εικονογράφηση δασκάλου καρτούν Απεικόνιση αποθεμάτων ...">
            <a:extLst>
              <a:ext uri="{FF2B5EF4-FFF2-40B4-BE49-F238E27FC236}">
                <a16:creationId xmlns:a16="http://schemas.microsoft.com/office/drawing/2014/main" id="{8DD3C612-EB7E-5E1D-4D7E-BDAFA05A5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7375" y="24832"/>
            <a:ext cx="862386" cy="81165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2469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Βαθμολογία κι έλεγχος προόδου Β' τριμήνου 2018-2019 – 3ο Δημοτικό Σχολείο  Ανω Λιοσίων">
            <a:extLst>
              <a:ext uri="{FF2B5EF4-FFF2-40B4-BE49-F238E27FC236}">
                <a16:creationId xmlns:a16="http://schemas.microsoft.com/office/drawing/2014/main" id="{265EAE65-7AAA-A1F0-CAF0-B9FA55C4F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220" y="2798200"/>
            <a:ext cx="3086780" cy="3918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95649710-EC23-0511-4E23-9A0E99234190}"/>
              </a:ext>
            </a:extLst>
          </p:cNvPr>
          <p:cNvSpPr/>
          <p:nvPr/>
        </p:nvSpPr>
        <p:spPr>
          <a:xfrm>
            <a:off x="87086" y="141514"/>
            <a:ext cx="4920343" cy="3037115"/>
          </a:xfrm>
          <a:prstGeom prst="cloud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</a:rPr>
              <a:t>Χρησιμοποίησα  τις λέξεις; </a:t>
            </a:r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0CF6FE94-1CFD-D0F8-B1E7-0628267EE63C}"/>
              </a:ext>
            </a:extLst>
          </p:cNvPr>
          <p:cNvSpPr/>
          <p:nvPr/>
        </p:nvSpPr>
        <p:spPr>
          <a:xfrm>
            <a:off x="7097487" y="217714"/>
            <a:ext cx="3086780" cy="6096000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2800" dirty="0"/>
              <a:t>μελαχρινός-ή-ό</a:t>
            </a:r>
          </a:p>
          <a:p>
            <a:r>
              <a:rPr lang="el-GR" sz="2800" dirty="0"/>
              <a:t>ψηλός–ή-ό</a:t>
            </a:r>
          </a:p>
          <a:p>
            <a:r>
              <a:rPr lang="el-GR" sz="2800" dirty="0"/>
              <a:t>νέος-α-ο</a:t>
            </a:r>
          </a:p>
          <a:p>
            <a:r>
              <a:rPr lang="el-GR" sz="2800" dirty="0"/>
              <a:t>αδύνατος-η-ο </a:t>
            </a:r>
          </a:p>
          <a:p>
            <a:r>
              <a:rPr lang="el-GR" sz="2800" dirty="0"/>
              <a:t>όμορφος-η-ο</a:t>
            </a:r>
          </a:p>
          <a:p>
            <a:r>
              <a:rPr lang="el-GR" sz="2800" dirty="0"/>
              <a:t>ωραίος-α-ο</a:t>
            </a:r>
          </a:p>
          <a:p>
            <a:r>
              <a:rPr lang="el-GR" sz="2800" dirty="0"/>
              <a:t>ευγενικός </a:t>
            </a:r>
          </a:p>
          <a:p>
            <a:r>
              <a:rPr lang="el-GR" sz="2800" dirty="0"/>
              <a:t>φιλικός</a:t>
            </a:r>
          </a:p>
          <a:p>
            <a:r>
              <a:rPr lang="el-GR" sz="2800" dirty="0"/>
              <a:t>εργατικός </a:t>
            </a:r>
          </a:p>
          <a:p>
            <a:r>
              <a:rPr lang="el-GR" sz="2800" dirty="0"/>
              <a:t>καλοσυνάτος </a:t>
            </a:r>
          </a:p>
          <a:p>
            <a:r>
              <a:rPr lang="el-GR" sz="2800" dirty="0"/>
              <a:t>καλός</a:t>
            </a:r>
          </a:p>
        </p:txBody>
      </p:sp>
    </p:spTree>
    <p:extLst>
      <p:ext uri="{BB962C8B-B14F-4D97-AF65-F5344CB8AC3E}">
        <p14:creationId xmlns:p14="http://schemas.microsoft.com/office/powerpoint/2010/main" val="1599308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Επίπεδη σχεδίαση ισλαμικό τζαμί κινούμενα σχέδια.">
            <a:extLst>
              <a:ext uri="{FF2B5EF4-FFF2-40B4-BE49-F238E27FC236}">
                <a16:creationId xmlns:a16="http://schemas.microsoft.com/office/drawing/2014/main" id="{B74FA53C-F1A0-E92E-D7FD-2CF4405AE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977" y="174171"/>
            <a:ext cx="19431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Ένα καρτούν μουσουλμάνο αγόρι που διαβάζει το Κοράνι Διανυσματική  απεικόνιση - εικονογραφία από φίλων, ινδονησία: 210834411">
            <a:extLst>
              <a:ext uri="{FF2B5EF4-FFF2-40B4-BE49-F238E27FC236}">
                <a16:creationId xmlns:a16="http://schemas.microsoft.com/office/drawing/2014/main" id="{205C5E7F-E5B7-783F-FD82-ED9A885064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668" y="222477"/>
            <a:ext cx="1732189" cy="173218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Εκκλησία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AF1101DD-D1CE-36A0-2752-22B937A39D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4383" y="321130"/>
            <a:ext cx="1026001" cy="1292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68A89B5A-550E-66AA-9B4B-A1DA9046D6CC}"/>
              </a:ext>
            </a:extLst>
          </p:cNvPr>
          <p:cNvSpPr/>
          <p:nvPr/>
        </p:nvSpPr>
        <p:spPr>
          <a:xfrm flipV="1">
            <a:off x="163285" y="2503714"/>
            <a:ext cx="5519057" cy="386442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l-GR" dirty="0"/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97D23182-89D9-CC4F-665A-0643B2D97622}"/>
              </a:ext>
            </a:extLst>
          </p:cNvPr>
          <p:cNvSpPr/>
          <p:nvPr/>
        </p:nvSpPr>
        <p:spPr>
          <a:xfrm flipV="1">
            <a:off x="5867401" y="2503708"/>
            <a:ext cx="5954484" cy="386442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AE9FCCE5-FF39-96A6-B68F-0AACF6D3C0E4}"/>
              </a:ext>
            </a:extLst>
          </p:cNvPr>
          <p:cNvSpPr/>
          <p:nvPr/>
        </p:nvSpPr>
        <p:spPr>
          <a:xfrm>
            <a:off x="1522639" y="1865959"/>
            <a:ext cx="2220686" cy="44971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Χουσεΐν- 14 </a:t>
            </a: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5091CDCD-BC2F-9E61-C37C-0100A2A51F10}"/>
              </a:ext>
            </a:extLst>
          </p:cNvPr>
          <p:cNvSpPr/>
          <p:nvPr/>
        </p:nvSpPr>
        <p:spPr>
          <a:xfrm>
            <a:off x="8546646" y="1954666"/>
            <a:ext cx="2220686" cy="44971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Γιάννης-75 </a:t>
            </a:r>
          </a:p>
        </p:txBody>
      </p:sp>
      <p:pic>
        <p:nvPicPr>
          <p:cNvPr id="6" name="Picture 2" descr="Cartoon grandfather - 85 χιλιάδες εικόνες, εικονογραφήσεις ...">
            <a:extLst>
              <a:ext uri="{FF2B5EF4-FFF2-40B4-BE49-F238E27FC236}">
                <a16:creationId xmlns:a16="http://schemas.microsoft.com/office/drawing/2014/main" id="{25ADF6AE-A9DC-3CDA-1BDD-1D157CC72D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6755" y="174171"/>
            <a:ext cx="1794785" cy="163566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714FCC6-8034-A8F2-8A8B-103ECD134FA3}"/>
              </a:ext>
            </a:extLst>
          </p:cNvPr>
          <p:cNvSpPr txBox="1"/>
          <p:nvPr/>
        </p:nvSpPr>
        <p:spPr>
          <a:xfrm>
            <a:off x="3877348" y="37811"/>
            <a:ext cx="36099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i="0" dirty="0">
                <a:effectLst/>
                <a:latin typeface="Arial" panose="020B0604020202020204" pitchFamily="34" charset="0"/>
              </a:rPr>
              <a:t>Γράψε ένα κείμενο 50 λέξεων !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918254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14083-A77C-395A-AD2A-96891DF1D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Βαθμολογία κι έλεγχος προόδου Β' τριμήνου 2018-2019 – 3ο Δημοτικό Σχολείο  Ανω Λιοσίων">
            <a:extLst>
              <a:ext uri="{FF2B5EF4-FFF2-40B4-BE49-F238E27FC236}">
                <a16:creationId xmlns:a16="http://schemas.microsoft.com/office/drawing/2014/main" id="{364F650B-55E3-732E-2055-803A325257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220" y="2798200"/>
            <a:ext cx="3086780" cy="3918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E118323F-C4BA-CB63-B852-0F616CE344A0}"/>
              </a:ext>
            </a:extLst>
          </p:cNvPr>
          <p:cNvSpPr/>
          <p:nvPr/>
        </p:nvSpPr>
        <p:spPr>
          <a:xfrm>
            <a:off x="87086" y="141514"/>
            <a:ext cx="4920343" cy="3037115"/>
          </a:xfrm>
          <a:prstGeom prst="cloud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</a:rPr>
              <a:t>Χρησιμοποίησα  τις λέξεις; </a:t>
            </a: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28C61F97-CD9C-1518-39F1-CF47A4F464A5}"/>
              </a:ext>
            </a:extLst>
          </p:cNvPr>
          <p:cNvSpPr/>
          <p:nvPr/>
        </p:nvSpPr>
        <p:spPr>
          <a:xfrm>
            <a:off x="7097487" y="217714"/>
            <a:ext cx="4920342" cy="6096000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καστανός-ή-ό</a:t>
            </a:r>
          </a:p>
          <a:p>
            <a:r>
              <a:rPr lang="el-GR" dirty="0"/>
              <a:t>ξανθός-ή/-</a:t>
            </a:r>
            <a:r>
              <a:rPr lang="el-GR" dirty="0" err="1"/>
              <a:t>ιά</a:t>
            </a:r>
            <a:r>
              <a:rPr lang="el-GR" dirty="0"/>
              <a:t>–ό</a:t>
            </a:r>
          </a:p>
          <a:p>
            <a:r>
              <a:rPr lang="el-GR" dirty="0"/>
              <a:t>ψηλός–ή-ό</a:t>
            </a:r>
          </a:p>
          <a:p>
            <a:r>
              <a:rPr lang="el-GR" dirty="0"/>
              <a:t>νέος-α-ο</a:t>
            </a:r>
          </a:p>
          <a:p>
            <a:r>
              <a:rPr lang="el-GR" dirty="0"/>
              <a:t>μικρός-ή-ό</a:t>
            </a:r>
          </a:p>
          <a:p>
            <a:r>
              <a:rPr lang="el-GR" dirty="0"/>
              <a:t>αδύνατος-η-ο </a:t>
            </a:r>
          </a:p>
          <a:p>
            <a:r>
              <a:rPr lang="el-GR" dirty="0"/>
              <a:t>όμορφος-η-ο</a:t>
            </a:r>
          </a:p>
          <a:p>
            <a:r>
              <a:rPr lang="el-GR" dirty="0"/>
              <a:t>ωραίος-α-ο</a:t>
            </a:r>
          </a:p>
          <a:p>
            <a:r>
              <a:rPr lang="el-GR" dirty="0"/>
              <a:t>ευγενικός </a:t>
            </a:r>
          </a:p>
          <a:p>
            <a:r>
              <a:rPr lang="el-GR" dirty="0"/>
              <a:t>φιλικός</a:t>
            </a:r>
          </a:p>
          <a:p>
            <a:r>
              <a:rPr lang="el-GR" dirty="0"/>
              <a:t>εργατικός </a:t>
            </a:r>
          </a:p>
          <a:p>
            <a:r>
              <a:rPr lang="el-GR" dirty="0"/>
              <a:t>καλοσυνάτος </a:t>
            </a:r>
          </a:p>
          <a:p>
            <a:r>
              <a:rPr lang="el-GR" dirty="0"/>
              <a:t>καλός</a:t>
            </a:r>
          </a:p>
          <a:p>
            <a:r>
              <a:rPr lang="el-GR" dirty="0"/>
              <a:t>έφηβος</a:t>
            </a:r>
          </a:p>
          <a:p>
            <a:r>
              <a:rPr lang="el-GR" dirty="0"/>
              <a:t>ηλικιωμένος</a:t>
            </a:r>
          </a:p>
          <a:p>
            <a:r>
              <a:rPr lang="el-GR" dirty="0"/>
              <a:t>Ρώσος/Ρωσίδα</a:t>
            </a:r>
          </a:p>
          <a:p>
            <a:r>
              <a:rPr lang="el-GR" dirty="0"/>
              <a:t>Ρουμάνος/Ρουμάνα</a:t>
            </a:r>
          </a:p>
          <a:p>
            <a:r>
              <a:rPr lang="el-GR" dirty="0"/>
              <a:t>Πακιστανός/Πακιστανή</a:t>
            </a:r>
          </a:p>
          <a:p>
            <a:r>
              <a:rPr lang="el-GR" dirty="0" err="1"/>
              <a:t>Σύρ</a:t>
            </a:r>
            <a:r>
              <a:rPr lang="el-GR" dirty="0"/>
              <a:t>(ι)</a:t>
            </a:r>
            <a:r>
              <a:rPr lang="el-GR" dirty="0" err="1"/>
              <a:t>ος</a:t>
            </a:r>
            <a:r>
              <a:rPr lang="el-GR" dirty="0"/>
              <a:t>/ Σύρια</a:t>
            </a:r>
          </a:p>
          <a:p>
            <a:r>
              <a:rPr lang="el-GR" dirty="0"/>
              <a:t>χριστιανός</a:t>
            </a:r>
          </a:p>
          <a:p>
            <a:r>
              <a:rPr lang="el-GR" dirty="0"/>
              <a:t>μουσουλμάνος</a:t>
            </a:r>
          </a:p>
          <a:p>
            <a:endParaRPr lang="el-GR" dirty="0"/>
          </a:p>
          <a:p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221288219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1072</TotalTime>
  <Words>336</Words>
  <Application>Microsoft Office PowerPoint</Application>
  <PresentationFormat>Ευρεία οθόνη</PresentationFormat>
  <Paragraphs>130</Paragraphs>
  <Slides>18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2" baseType="lpstr">
      <vt:lpstr>Aptos</vt:lpstr>
      <vt:lpstr>Aptos Display</vt:lpstr>
      <vt:lpstr>Arial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Αυτοαξιολόγηση στο σπίτι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Eleni Charalambous</dc:creator>
  <cp:lastModifiedBy>ΕΛΕΝΗ ΧΑΡΑΛΑΜΠΟΥΣ</cp:lastModifiedBy>
  <cp:revision>137</cp:revision>
  <cp:lastPrinted>2025-03-10T05:24:13Z</cp:lastPrinted>
  <dcterms:created xsi:type="dcterms:W3CDTF">2025-02-12T05:42:48Z</dcterms:created>
  <dcterms:modified xsi:type="dcterms:W3CDTF">2026-02-17T19:10:33Z</dcterms:modified>
</cp:coreProperties>
</file>