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0" r:id="rId2"/>
    <p:sldId id="450" r:id="rId3"/>
    <p:sldId id="451" r:id="rId4"/>
    <p:sldId id="625" r:id="rId5"/>
    <p:sldId id="407" r:id="rId6"/>
    <p:sldId id="408" r:id="rId7"/>
    <p:sldId id="409" r:id="rId8"/>
    <p:sldId id="626" r:id="rId9"/>
    <p:sldId id="275" r:id="rId10"/>
    <p:sldId id="632" r:id="rId11"/>
    <p:sldId id="627" r:id="rId12"/>
    <p:sldId id="633" r:id="rId13"/>
    <p:sldId id="628" r:id="rId14"/>
    <p:sldId id="634" r:id="rId15"/>
    <p:sldId id="635" r:id="rId16"/>
    <p:sldId id="636" r:id="rId17"/>
    <p:sldId id="286" r:id="rId18"/>
    <p:sldId id="440" r:id="rId19"/>
    <p:sldId id="637" r:id="rId20"/>
    <p:sldId id="638" r:id="rId21"/>
    <p:sldId id="639" r:id="rId22"/>
    <p:sldId id="548" r:id="rId23"/>
    <p:sldId id="549" r:id="rId24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7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727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39C56-2FFB-2BF7-3E77-85A49AF9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01867-5EEA-7841-3ECB-68B9950C1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AA55-6BF9-19EE-FA4E-7AD883D7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F2A9A-7194-62C5-4EC0-8A1A56F3D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54. Α2_Θεματικός κύκλος 1: Προσωπικές ιστορίες_ Ουδέτερα ανισοσύλλαβα ουσιαστικά σε –μα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1795-A6B6-79F1-FFE6-F35055B9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02C58E80-D108-9E12-4B72-5DF77E60DADB}"/>
              </a:ext>
            </a:extLst>
          </p:cNvPr>
          <p:cNvSpPr/>
          <p:nvPr/>
        </p:nvSpPr>
        <p:spPr>
          <a:xfrm>
            <a:off x="2604407" y="4221284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E2841DA-3413-411D-E2B0-10799CBE636D}"/>
              </a:ext>
            </a:extLst>
          </p:cNvPr>
          <p:cNvSpPr/>
          <p:nvPr/>
        </p:nvSpPr>
        <p:spPr>
          <a:xfrm>
            <a:off x="2604407" y="5050637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98D12-A3FB-BC96-B1DB-D21ABB005C56}"/>
              </a:ext>
            </a:extLst>
          </p:cNvPr>
          <p:cNvSpPr/>
          <p:nvPr/>
        </p:nvSpPr>
        <p:spPr>
          <a:xfrm>
            <a:off x="561296" y="5050637"/>
            <a:ext cx="178389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-μα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C271D2-30BC-1D2F-EF42-E0E0BADDDF92}"/>
              </a:ext>
            </a:extLst>
          </p:cNvPr>
          <p:cNvSpPr/>
          <p:nvPr/>
        </p:nvSpPr>
        <p:spPr>
          <a:xfrm>
            <a:off x="4814208" y="5005729"/>
            <a:ext cx="1880506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</a:t>
            </a:r>
            <a:r>
              <a:rPr lang="el-GR" sz="4400" dirty="0" err="1">
                <a:solidFill>
                  <a:srgbClr val="FF0000"/>
                </a:solidFill>
              </a:rPr>
              <a:t>ματα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8E50E-F727-58A3-1265-F400848F4D99}"/>
              </a:ext>
            </a:extLst>
          </p:cNvPr>
          <p:cNvSpPr/>
          <p:nvPr/>
        </p:nvSpPr>
        <p:spPr>
          <a:xfrm>
            <a:off x="748392" y="4176720"/>
            <a:ext cx="1409701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BEA1B-D24E-5444-B731-91810D6BED9F}"/>
              </a:ext>
            </a:extLst>
          </p:cNvPr>
          <p:cNvSpPr/>
          <p:nvPr/>
        </p:nvSpPr>
        <p:spPr>
          <a:xfrm>
            <a:off x="4800598" y="4274848"/>
            <a:ext cx="190772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1E415-347F-EA92-26FE-2A3475DCB90B}"/>
              </a:ext>
            </a:extLst>
          </p:cNvPr>
          <p:cNvSpPr txBox="1"/>
          <p:nvPr/>
        </p:nvSpPr>
        <p:spPr>
          <a:xfrm>
            <a:off x="421820" y="3019532"/>
            <a:ext cx="728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πατ</a:t>
            </a:r>
            <a:r>
              <a:rPr lang="el-GR" sz="3200" dirty="0">
                <a:highlight>
                  <a:srgbClr val="FFFF00"/>
                </a:highlight>
              </a:rPr>
              <a:t>ώ</a:t>
            </a:r>
            <a:r>
              <a:rPr lang="el-GR" sz="3200" dirty="0">
                <a:solidFill>
                  <a:srgbClr val="FF0000"/>
                </a:solidFill>
              </a:rPr>
              <a:t>ματα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898D7-9CC6-2FE3-A0D7-B3CBE949EEC4}"/>
              </a:ext>
            </a:extLst>
          </p:cNvPr>
          <p:cNvSpPr txBox="1"/>
          <p:nvPr/>
        </p:nvSpPr>
        <p:spPr>
          <a:xfrm>
            <a:off x="337457" y="515035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π</a:t>
            </a:r>
            <a:r>
              <a:rPr lang="el-GR" sz="3200" dirty="0">
                <a:highlight>
                  <a:srgbClr val="FFFF00"/>
                </a:highlight>
              </a:rPr>
              <a:t>ά</a:t>
            </a:r>
            <a:r>
              <a:rPr lang="el-GR" sz="3200" dirty="0"/>
              <a:t>τω</a:t>
            </a:r>
            <a:r>
              <a:rPr lang="el-GR" sz="3200" dirty="0">
                <a:solidFill>
                  <a:srgbClr val="FF0000"/>
                </a:solidFill>
              </a:rPr>
              <a:t>μα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. </a:t>
            </a:r>
          </a:p>
        </p:txBody>
      </p:sp>
      <p:pic>
        <p:nvPicPr>
          <p:cNvPr id="2050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CFF2D6B1-912F-E43A-88A8-BB56D5B8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67" y="99685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4D90A6A3-C7FD-2368-723A-32BBD17C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57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1176244F-9988-8D19-5B5C-811F2602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52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CFA3-057B-DB3D-0B92-6A3F58635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C56E1158-D81E-6983-811C-9B393E58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BE554EB-62FE-B698-77FB-C08487E7AE86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Κατανόηση Γραπτού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Λόγου</a:t>
            </a:r>
          </a:p>
        </p:txBody>
      </p:sp>
    </p:spTree>
    <p:extLst>
      <p:ext uri="{BB962C8B-B14F-4D97-AF65-F5344CB8AC3E}">
        <p14:creationId xmlns:p14="http://schemas.microsoft.com/office/powerpoint/2010/main" val="325890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CE6AB-201E-B5D7-D1E9-9672D2875148}"/>
              </a:ext>
            </a:extLst>
          </p:cNvPr>
          <p:cNvSpPr txBox="1"/>
          <p:nvPr/>
        </p:nvSpPr>
        <p:spPr>
          <a:xfrm>
            <a:off x="674914" y="819835"/>
            <a:ext cx="11179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</a:rPr>
              <a:t>Πρωτάθλημα</a:t>
            </a:r>
            <a:r>
              <a:rPr lang="el-GR" sz="3200" b="1" i="0" dirty="0">
                <a:effectLst/>
                <a:latin typeface="Arial" panose="020B0604020202020204" pitchFamily="34" charset="0"/>
              </a:rPr>
              <a:t> ποδοσφαίρου για τη σεζόν 2025-2026</a:t>
            </a:r>
          </a:p>
          <a:p>
            <a:endParaRPr lang="el-GR" sz="3200" dirty="0">
              <a:latin typeface="Arial" panose="020B0604020202020204" pitchFamily="34" charset="0"/>
            </a:endParaRPr>
          </a:p>
          <a:p>
            <a:r>
              <a:rPr lang="el-GR" sz="3200" dirty="0">
                <a:latin typeface="Arial" panose="020B0604020202020204" pitchFamily="34" charset="0"/>
              </a:rPr>
              <a:t>Βαθμολογία  :  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237A5ABB-258E-2440-635F-B34CC8A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3221"/>
              </p:ext>
            </p:extLst>
          </p:nvPr>
        </p:nvGraphicFramePr>
        <p:xfrm>
          <a:off x="823686" y="2940352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793000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471584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666228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337392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800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Νίκες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Ισοπαλίες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Ήττες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Βαθμολογία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7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Ομόνοια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ΑΕΚ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Απόλλωνας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1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Πάφος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4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Άρης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2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ΑΠΟΕΛ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33721"/>
                  </a:ext>
                </a:extLst>
              </a:tr>
            </a:tbl>
          </a:graphicData>
        </a:graphic>
      </p:graphicFrame>
      <p:pic>
        <p:nvPicPr>
          <p:cNvPr id="1026" name="Picture 2" descr="Σήμα της νίκης - Δωρεάν διανυσματικά emoji στο creazilla.com">
            <a:extLst>
              <a:ext uri="{FF2B5EF4-FFF2-40B4-BE49-F238E27FC236}">
                <a16:creationId xmlns:a16="http://schemas.microsoft.com/office/drawing/2014/main" id="{B7D123DA-A892-E699-6176-4B28F153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045364"/>
            <a:ext cx="688261" cy="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α πρόταση για τις ισοπαλίες | Chess24">
            <a:extLst>
              <a:ext uri="{FF2B5EF4-FFF2-40B4-BE49-F238E27FC236}">
                <a16:creationId xmlns:a16="http://schemas.microsoft.com/office/drawing/2014/main" id="{136D8CFB-8081-9746-C7BD-15D437E1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13" y="1972377"/>
            <a:ext cx="1113745" cy="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ceracademies.gr (@socceracademies) • Facebook">
            <a:extLst>
              <a:ext uri="{FF2B5EF4-FFF2-40B4-BE49-F238E27FC236}">
                <a16:creationId xmlns:a16="http://schemas.microsoft.com/office/drawing/2014/main" id="{17DB287B-1B13-8453-0179-E7E9B402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06" y="1727816"/>
            <a:ext cx="750433" cy="9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2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FEE2-0244-E482-9224-363D2B85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0A06E17F-D80E-FC67-4486-BD33CF08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CB968AA-E58A-ABAD-630C-1F465F78D530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Γραπτού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Λόγου</a:t>
            </a:r>
          </a:p>
        </p:txBody>
      </p:sp>
    </p:spTree>
    <p:extLst>
      <p:ext uri="{BB962C8B-B14F-4D97-AF65-F5344CB8AC3E}">
        <p14:creationId xmlns:p14="http://schemas.microsoft.com/office/powerpoint/2010/main" val="232341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28273E5E-AB88-77E2-913A-BC6973F7BB1E}"/>
              </a:ext>
            </a:extLst>
          </p:cNvPr>
          <p:cNvSpPr/>
          <p:nvPr/>
        </p:nvSpPr>
        <p:spPr>
          <a:xfrm>
            <a:off x="478972" y="0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Σου  αρέσουν τα  φορέματα;</a:t>
            </a: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76E13BB-B94C-4018-2A22-08369AB63120}"/>
              </a:ext>
            </a:extLst>
          </p:cNvPr>
          <p:cNvSpPr/>
          <p:nvPr/>
        </p:nvSpPr>
        <p:spPr>
          <a:xfrm>
            <a:off x="6934200" y="1328057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pic>
        <p:nvPicPr>
          <p:cNvPr id="1026" name="Picture 2" descr="Παραμυθένια πριγκίπισσα. Σχεδιασμένες φανταστικές κοπέλες σε όμορφα φορέματα,  καρτούν πριγκίπισσες και βασίλισσες, παιδικά διανυσμ Διανυσματική  απεικόνιση - εικονογραφία από : 172876845">
            <a:extLst>
              <a:ext uri="{FF2B5EF4-FFF2-40B4-BE49-F238E27FC236}">
                <a16:creationId xmlns:a16="http://schemas.microsoft.com/office/drawing/2014/main" id="{2E19EE8F-B2DD-2CFA-AC87-842039CC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1" y="3113314"/>
            <a:ext cx="2748643" cy="30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7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E66E7EC8-4C15-1CF0-DEFB-EC162A0D63C1}"/>
              </a:ext>
            </a:extLst>
          </p:cNvPr>
          <p:cNvSpPr/>
          <p:nvPr/>
        </p:nvSpPr>
        <p:spPr>
          <a:xfrm>
            <a:off x="468087" y="141514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Ασχολούμαι  με τα αθλήματα.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4D8F39E1-2E94-8A48-1291-E40E6F00D9E7}"/>
              </a:ext>
            </a:extLst>
          </p:cNvPr>
          <p:cNvSpPr/>
          <p:nvPr/>
        </p:nvSpPr>
        <p:spPr>
          <a:xfrm>
            <a:off x="6204858" y="2258785"/>
            <a:ext cx="2721429" cy="275408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Μου ____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___ </a:t>
            </a:r>
          </a:p>
        </p:txBody>
      </p:sp>
      <p:pic>
        <p:nvPicPr>
          <p:cNvPr id="2050" name="Picture 2" descr="vector illustration of kids playing basketball">
            <a:extLst>
              <a:ext uri="{FF2B5EF4-FFF2-40B4-BE49-F238E27FC236}">
                <a16:creationId xmlns:a16="http://schemas.microsoft.com/office/drawing/2014/main" id="{9EF86B70-F251-DD35-00BA-FE6462A2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88" y="312965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boy playing tennis ball | Premium AI-generated vector">
            <a:extLst>
              <a:ext uri="{FF2B5EF4-FFF2-40B4-BE49-F238E27FC236}">
                <a16:creationId xmlns:a16="http://schemas.microsoft.com/office/drawing/2014/main" id="{4FACD53B-8C55-6245-807D-81999A38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88" y="4523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αγόρι που παίζει ποδόσφαιρο, καρτούν χαρακτήρας 2 Απεικόνιση αποθεμάτων -  εικονογραφία από επίπεδος, αστείος: 273770708">
            <a:extLst>
              <a:ext uri="{FF2B5EF4-FFF2-40B4-BE49-F238E27FC236}">
                <a16:creationId xmlns:a16="http://schemas.microsoft.com/office/drawing/2014/main" id="{8A87939F-F1A1-332D-D52F-87EB8523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81" y="473199"/>
            <a:ext cx="1249134" cy="13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5BDC2EB1-A497-6376-482A-BCFACAB3BED6}"/>
              </a:ext>
            </a:extLst>
          </p:cNvPr>
          <p:cNvSpPr/>
          <p:nvPr/>
        </p:nvSpPr>
        <p:spPr>
          <a:xfrm rot="18546751">
            <a:off x="8266455" y="1670533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AE4E51C-2E4A-BBE4-9C12-8BC249E9C0B6}"/>
              </a:ext>
            </a:extLst>
          </p:cNvPr>
          <p:cNvSpPr/>
          <p:nvPr/>
        </p:nvSpPr>
        <p:spPr>
          <a:xfrm rot="13484641">
            <a:off x="5643673" y="1757457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129A55CD-1847-7F5E-C7CA-CE1BF949E2D4}"/>
              </a:ext>
            </a:extLst>
          </p:cNvPr>
          <p:cNvSpPr/>
          <p:nvPr/>
        </p:nvSpPr>
        <p:spPr>
          <a:xfrm rot="1991687">
            <a:off x="8632839" y="4395780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15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νατολικά – Σελίδα 25 από 89 – Πυγολαμπίδες">
            <a:extLst>
              <a:ext uri="{FF2B5EF4-FFF2-40B4-BE49-F238E27FC236}">
                <a16:creationId xmlns:a16="http://schemas.microsoft.com/office/drawing/2014/main" id="{3B225802-C40E-84A0-617B-0308F2FD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762680"/>
            <a:ext cx="5296635" cy="36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1372F724-9B16-5F87-A63B-8AB34B9F558F}"/>
              </a:ext>
            </a:extLst>
          </p:cNvPr>
          <p:cNvSpPr/>
          <p:nvPr/>
        </p:nvSpPr>
        <p:spPr>
          <a:xfrm>
            <a:off x="7130144" y="489857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Δεν λέμε ________.</a:t>
            </a:r>
          </a:p>
        </p:txBody>
      </p:sp>
    </p:spTree>
    <p:extLst>
      <p:ext uri="{BB962C8B-B14F-4D97-AF65-F5344CB8AC3E}">
        <p14:creationId xmlns:p14="http://schemas.microsoft.com/office/powerpoint/2010/main" val="74626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79" y="2960905"/>
            <a:ext cx="11585121" cy="3216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/>
              <a:t>       </a:t>
            </a:r>
          </a:p>
          <a:p>
            <a:pPr marL="0" indent="0">
              <a:buNone/>
            </a:pPr>
            <a:endParaRPr lang="el-GR" sz="6000" dirty="0"/>
          </a:p>
          <a:p>
            <a:pPr marL="0" indent="0">
              <a:buNone/>
            </a:pPr>
            <a:r>
              <a:rPr lang="el-GR" sz="6000" dirty="0"/>
              <a:t>     </a:t>
            </a:r>
            <a:endParaRPr lang="en-US" sz="6000" dirty="0"/>
          </a:p>
        </p:txBody>
      </p:sp>
      <p:pic>
        <p:nvPicPr>
          <p:cNvPr id="4098" name="Picture 2" descr="Οι μαθητές μαθαίνουν από τον δάσκαλο Clipart">
            <a:extLst>
              <a:ext uri="{FF2B5EF4-FFF2-40B4-BE49-F238E27FC236}">
                <a16:creationId xmlns:a16="http://schemas.microsoft.com/office/drawing/2014/main" id="{E95C4D96-1A00-5D6F-1B6D-2BDD8D31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2113190"/>
            <a:ext cx="4597173" cy="3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Φυσαλίδα ομιλίας: Έλλειψη 14">
            <a:extLst>
              <a:ext uri="{FF2B5EF4-FFF2-40B4-BE49-F238E27FC236}">
                <a16:creationId xmlns:a16="http://schemas.microsoft.com/office/drawing/2014/main" id="{B83472E5-9196-8AF5-42E1-2812403AB426}"/>
              </a:ext>
            </a:extLst>
          </p:cNvPr>
          <p:cNvSpPr/>
          <p:nvPr/>
        </p:nvSpPr>
        <p:spPr>
          <a:xfrm>
            <a:off x="1444739" y="1643743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Το _________</a:t>
            </a:r>
          </a:p>
          <a:p>
            <a:pPr algn="ctr"/>
            <a:r>
              <a:rPr lang="el-GR" sz="4000" dirty="0"/>
              <a:t>σήμερα   θα είναι μικρό. </a:t>
            </a:r>
            <a:endParaRPr lang="en-US" sz="4000" dirty="0"/>
          </a:p>
          <a:p>
            <a:pPr algn="ctr"/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6820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0ED3-243E-CF75-B93A-4B14E56E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A6337D4-246C-9486-39F4-4F293830F355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διαμέρισμα</a:t>
            </a:r>
            <a:endParaRPr lang="el-CY" sz="28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8988025-C860-4AC1-47E5-E81DA90DCDAF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μάθημα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F89B111-BF0C-5F83-371A-67093EC29357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πάπλωμα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DCAC360-CB44-8E85-6DE5-64580F299393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χρήμα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8885EB9-3B47-BDA3-375D-BBAFC3242441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όνομα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6D9AB70-E5E6-99A3-1C3E-4031C79B8A13}"/>
              </a:ext>
            </a:extLst>
          </p:cNvPr>
          <p:cNvSpPr/>
          <p:nvPr/>
        </p:nvSpPr>
        <p:spPr>
          <a:xfrm>
            <a:off x="5627914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κατάστημα</a:t>
            </a:r>
            <a:endParaRPr lang="el-CY" sz="28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42BA5F2-01F8-173E-CFBA-DA3D51406AF7}"/>
              </a:ext>
            </a:extLst>
          </p:cNvPr>
          <p:cNvSpPr/>
          <p:nvPr/>
        </p:nvSpPr>
        <p:spPr>
          <a:xfrm>
            <a:off x="8392885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γεύμα</a:t>
            </a:r>
            <a:endParaRPr lang="el-CY" sz="36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B3507FA-C959-EF26-C8CF-6A3BACC54683}"/>
              </a:ext>
            </a:extLst>
          </p:cNvPr>
          <p:cNvSpPr/>
          <p:nvPr/>
        </p:nvSpPr>
        <p:spPr>
          <a:xfrm>
            <a:off x="8425542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στόμα</a:t>
            </a:r>
            <a:endParaRPr lang="el-CY" sz="3600" dirty="0"/>
          </a:p>
        </p:txBody>
      </p:sp>
      <p:pic>
        <p:nvPicPr>
          <p:cNvPr id="1026" name="Picture 2" descr="Διαμέρισμ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9A98F014-7050-39A0-4279-AF4C9BF4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141516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3E845BB6-2B53-9F7C-3B05-3CF077F5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4" y="141516"/>
            <a:ext cx="1790700" cy="18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cartoon Διανύσματα Αρχείου, Royalty Free Money cartoon  Εικονογραφήσεις | Depositphotos">
            <a:extLst>
              <a:ext uri="{FF2B5EF4-FFF2-40B4-BE49-F238E27FC236}">
                <a16:creationId xmlns:a16="http://schemas.microsoft.com/office/drawing/2014/main" id="{9CB9C071-74AF-65F0-4DCE-7D45257C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52" y="163288"/>
            <a:ext cx="2143125" cy="1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όγραμμα Σχολικά Γεύματα – 1ο Δημοτικό Σχολείο Λαμίας">
            <a:extLst>
              <a:ext uri="{FF2B5EF4-FFF2-40B4-BE49-F238E27FC236}">
                <a16:creationId xmlns:a16="http://schemas.microsoft.com/office/drawing/2014/main" id="{315A7465-F004-AE9A-C7C0-D474D030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7892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αιδικό Πάπλωμα Μονό Dimcol Lion 534 160X240 Green">
            <a:extLst>
              <a:ext uri="{FF2B5EF4-FFF2-40B4-BE49-F238E27FC236}">
                <a16:creationId xmlns:a16="http://schemas.microsoft.com/office/drawing/2014/main" id="{5958070D-B240-A5FE-A7CE-EFCB5C28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" y="3189516"/>
            <a:ext cx="2565626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άθημα Στοκ Εικονογραφήσεις, Vectors, &amp; Clipart – (244,496 Στοκ  Εικονογραφήσεις)">
            <a:extLst>
              <a:ext uri="{FF2B5EF4-FFF2-40B4-BE49-F238E27FC236}">
                <a16:creationId xmlns:a16="http://schemas.microsoft.com/office/drawing/2014/main" id="{F2F981FF-3600-4B5F-11A6-B6F89CA9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80" y="3327627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E40B2EFE-2280-CC5C-50CB-4958F1A6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87" y="3429000"/>
            <a:ext cx="1115912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BA1E1E4F-7A90-35BE-5AF5-E9B24380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7" y="3429000"/>
            <a:ext cx="1492318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στόμα Στοκ Εικονογραφήσεις, Vectors, &amp; Clipart – (430,282 Στοκ  Εικονογραφήσεις)">
            <a:extLst>
              <a:ext uri="{FF2B5EF4-FFF2-40B4-BE49-F238E27FC236}">
                <a16:creationId xmlns:a16="http://schemas.microsoft.com/office/drawing/2014/main" id="{079AF6E8-E31C-F28F-6A84-01E4B5A0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7" y="3299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FFE2E-8FC2-357C-A1E3-FB8EC945DCF4}"/>
              </a:ext>
            </a:extLst>
          </p:cNvPr>
          <p:cNvSpPr txBox="1"/>
          <p:nvPr/>
        </p:nvSpPr>
        <p:spPr>
          <a:xfrm>
            <a:off x="1850571" y="5304749"/>
            <a:ext cx="988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Ουδέτερα ανισοσύλλαβα ουσιαστικά σε –μα (π.χ. όνομα, πράγμα, βλέμμα, χρώμα…)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5DC4BFC-C73A-9649-1F4E-69A0FA2C2458}"/>
              </a:ext>
            </a:extLst>
          </p:cNvPr>
          <p:cNvSpPr/>
          <p:nvPr/>
        </p:nvSpPr>
        <p:spPr>
          <a:xfrm>
            <a:off x="7021287" y="1861458"/>
            <a:ext cx="4713513" cy="1785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Βγείτε  ήσυχα για διάλειμμα!</a:t>
            </a:r>
            <a:endParaRPr lang="el-CY" sz="4400" dirty="0"/>
          </a:p>
        </p:txBody>
      </p:sp>
      <p:pic>
        <p:nvPicPr>
          <p:cNvPr id="1028" name="Picture 4" descr="Μαθητές στην Πένα | » Ιδού ο μαθητής!">
            <a:extLst>
              <a:ext uri="{FF2B5EF4-FFF2-40B4-BE49-F238E27FC236}">
                <a16:creationId xmlns:a16="http://schemas.microsoft.com/office/drawing/2014/main" id="{895EE857-19A1-A1DD-5F15-DAE98A0F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2" y="1809750"/>
            <a:ext cx="5431242" cy="31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20CB-B812-AA0C-D1E0-41DF1C888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D68468-39C8-40E7-4BB9-516BBAC3269B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επάγγελμα</a:t>
            </a:r>
            <a:endParaRPr lang="el-CY" sz="32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2CBBA43-A49F-C5A1-035C-2CA88DDC0D8E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απόγευμα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6B6EA78-7E7B-7067-6E7C-D9383218508D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άθλημα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A5562F4-3978-0A04-52AA-ECCDC8E0D9AA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πάτωμα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DCE825D-8119-989F-4750-2EAC5791C576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γράμμα</a:t>
            </a:r>
            <a:endParaRPr lang="el-CY" sz="36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7CDCC67-5A81-3C8D-3D16-5FE98A3816F3}"/>
              </a:ext>
            </a:extLst>
          </p:cNvPr>
          <p:cNvSpPr/>
          <p:nvPr/>
        </p:nvSpPr>
        <p:spPr>
          <a:xfrm>
            <a:off x="5725885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διάβασμα</a:t>
            </a:r>
            <a:endParaRPr lang="el-CY" sz="3600" dirty="0"/>
          </a:p>
        </p:txBody>
      </p:sp>
      <p:pic>
        <p:nvPicPr>
          <p:cNvPr id="2052" name="Picture 4" descr="Επαγγέλματα καρτούν χαρακτήρες set1.2 Διάνυσμα από ©Voysla 44145583">
            <a:extLst>
              <a:ext uri="{FF2B5EF4-FFF2-40B4-BE49-F238E27FC236}">
                <a16:creationId xmlns:a16="http://schemas.microsoft.com/office/drawing/2014/main" id="{98E9E575-F52D-D3BB-703F-91B21536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0"/>
            <a:ext cx="2198913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tter-clipart-1 - Σύλλογος Εκπαιδευτικών Π.Ε. &quot;Κώστας Σωτηρίου&quot;Σύλλογος  Εκπαιδευτικών Π.Ε. &quot;Κώστας Σωτηρίου&quot;">
            <a:extLst>
              <a:ext uri="{FF2B5EF4-FFF2-40B4-BE49-F238E27FC236}">
                <a16:creationId xmlns:a16="http://schemas.microsoft.com/office/drawing/2014/main" id="{63159B88-858A-9E56-3378-2EEDDE67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8" y="32657"/>
            <a:ext cx="188595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Άτομο στην οικιακή δραστηριότητα, πλένοντας Mopping απομονωμένα πάτωμα  κινούμενα σχέδια Διανυσματική απεικόνιση - εικονογραφία από : 110739657">
            <a:extLst>
              <a:ext uri="{FF2B5EF4-FFF2-40B4-BE49-F238E27FC236}">
                <a16:creationId xmlns:a16="http://schemas.microsoft.com/office/drawing/2014/main" id="{363C0040-F80E-DC6F-8AA9-BBB56EB8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5" y="195943"/>
            <a:ext cx="2143125" cy="18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Αθλητισμός και παιδιά: Σπορ που ενδείκνυνται για μικρά παιδιά - Action In  Sports Cyprus">
            <a:extLst>
              <a:ext uri="{FF2B5EF4-FFF2-40B4-BE49-F238E27FC236}">
                <a16:creationId xmlns:a16="http://schemas.microsoft.com/office/drawing/2014/main" id="{5D07FF67-F59E-1E67-F273-0FA420E3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3320145"/>
            <a:ext cx="2302328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πογευμάτων Στοκ Εικονογραφήσεις, Vectors, &amp; Clipart – (72,577 Στοκ  Εικονογραφήσεις)">
            <a:extLst>
              <a:ext uri="{FF2B5EF4-FFF2-40B4-BE49-F238E27FC236}">
                <a16:creationId xmlns:a16="http://schemas.microsoft.com/office/drawing/2014/main" id="{60BFF18A-0B9E-C4AE-B278-004275CD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3" y="3168919"/>
            <a:ext cx="2845252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Το διάβασμα των παιδιών με διάσπαση προσοχής- 10 βασικές συμβουλές |  Alfavita">
            <a:extLst>
              <a:ext uri="{FF2B5EF4-FFF2-40B4-BE49-F238E27FC236}">
                <a16:creationId xmlns:a16="http://schemas.microsoft.com/office/drawing/2014/main" id="{B4D8EBA1-6A51-EE4E-AB3B-DB0B3C0D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33172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BEEA17D-F5E7-AC6E-4DBD-B41D7376EB1D}"/>
              </a:ext>
            </a:extLst>
          </p:cNvPr>
          <p:cNvSpPr/>
          <p:nvPr/>
        </p:nvSpPr>
        <p:spPr>
          <a:xfrm>
            <a:off x="8458199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χρώμα</a:t>
            </a:r>
            <a:endParaRPr lang="el-CY" sz="3600" dirty="0"/>
          </a:p>
        </p:txBody>
      </p:sp>
      <p:pic>
        <p:nvPicPr>
          <p:cNvPr id="5122" name="Picture 2" descr="Cartoon color scheme Images - Free Download on Freepik">
            <a:extLst>
              <a:ext uri="{FF2B5EF4-FFF2-40B4-BE49-F238E27FC236}">
                <a16:creationId xmlns:a16="http://schemas.microsoft.com/office/drawing/2014/main" id="{9F29D176-4C92-ADCC-DD8B-BE1459D7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4" y="195943"/>
            <a:ext cx="2305050" cy="14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77D1961-8C6B-A261-AEB4-CFA61711BDF5}"/>
              </a:ext>
            </a:extLst>
          </p:cNvPr>
          <p:cNvSpPr/>
          <p:nvPr/>
        </p:nvSpPr>
        <p:spPr>
          <a:xfrm>
            <a:off x="8639174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ψέμα</a:t>
            </a:r>
            <a:endParaRPr lang="el-CY" sz="3600" dirty="0"/>
          </a:p>
        </p:txBody>
      </p:sp>
      <p:pic>
        <p:nvPicPr>
          <p:cNvPr id="5130" name="Picture 10" descr="Πώς να σταματήσετε να λέτε ψέματα - ertnews.gr">
            <a:extLst>
              <a:ext uri="{FF2B5EF4-FFF2-40B4-BE49-F238E27FC236}">
                <a16:creationId xmlns:a16="http://schemas.microsoft.com/office/drawing/2014/main" id="{2106BA36-6B74-1862-AB12-BC33E2AF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4" y="3317236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- ΜΑΘΑΙΝΩ ΝΑ ΤΟΝΙΖΩ ΣΩΣΤΑ Να θυμάσαι να βάζεις τόνους !  Προπαροξύτονη : λέξη που τονίζεται στην προπαραλήγουσα (π.χ. άνεμος)  Παροξύτονη : λέξη που τονίζεται στην παραλήγουσα (π.χ. πάρε) Οξύτονη :">
            <a:extLst>
              <a:ext uri="{FF2B5EF4-FFF2-40B4-BE49-F238E27FC236}">
                <a16:creationId xmlns:a16="http://schemas.microsoft.com/office/drawing/2014/main" id="{44DB6159-11A7-4BC6-E286-0AE2EA00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9" y="363311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C689D48B-98E3-9E8C-60F2-DFAD8D4EDF74}"/>
              </a:ext>
            </a:extLst>
          </p:cNvPr>
          <p:cNvSpPr/>
          <p:nvPr/>
        </p:nvSpPr>
        <p:spPr>
          <a:xfrm rot="1316469">
            <a:off x="9555918" y="197935"/>
            <a:ext cx="2052008" cy="22167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Τονίζω!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25D06-A27F-6E11-D030-3486FB50C86B}"/>
              </a:ext>
            </a:extLst>
          </p:cNvPr>
          <p:cNvSpPr txBox="1"/>
          <p:nvPr/>
        </p:nvSpPr>
        <p:spPr>
          <a:xfrm>
            <a:off x="1953985" y="762883"/>
            <a:ext cx="8284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μάθημα, διάλειμμα, ποίημα, πείραμα, σχεδιάγραμμα, πρόγραμμα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74C0E-88A0-8D97-042F-87695ADB335E}"/>
              </a:ext>
            </a:extLst>
          </p:cNvPr>
          <p:cNvSpPr txBox="1"/>
          <p:nvPr/>
        </p:nvSpPr>
        <p:spPr>
          <a:xfrm>
            <a:off x="620486" y="2703419"/>
            <a:ext cx="9896341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Σήμερα τ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 _______________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ήταν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πολύ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σύντομα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Στις  επτά  και  στις έντεκα το πρωί κάνουμε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δύο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μικρά   _________________ για καφέ.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 Ο μαθητής διαβάζει δύο ωραία  ______________ για την άνοιξη.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Τα παιδιά κάνουν ______________ στο μάθημα της Φυσικής.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Κοιτάζω 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τα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______________για να βρω την έξοδο του κτιρίου.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Τα εβδομαδιαία  ________________του σχολείου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δεν είναι έτοιμα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  <p:pic>
        <p:nvPicPr>
          <p:cNvPr id="1028" name="Picture 4" descr="μαθηματικά Στοκ Εικονογραφήσεις, Vectors, &amp; Clipart – (254,357 Στοκ  Εικονογραφήσεις)">
            <a:extLst>
              <a:ext uri="{FF2B5EF4-FFF2-40B4-BE49-F238E27FC236}">
                <a16:creationId xmlns:a16="http://schemas.microsoft.com/office/drawing/2014/main" id="{4B1617B0-0382-2AD5-BAA0-97273FE0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16" y="2000254"/>
            <a:ext cx="156785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ffee Break Cartoon Royalty Free SVG, Cliparts, Vectors, and Stock  Illustration. Image 65604850.">
            <a:extLst>
              <a:ext uri="{FF2B5EF4-FFF2-40B4-BE49-F238E27FC236}">
                <a16:creationId xmlns:a16="http://schemas.microsoft.com/office/drawing/2014/main" id="{EC550495-38BD-2382-7AF7-0D8F766F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11" y="3079758"/>
            <a:ext cx="1278203" cy="9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οίηση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C1DBE71-71B0-C790-84D6-95A4C5A8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09" y="3940188"/>
            <a:ext cx="802821" cy="7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είραμα Στοκ Εικονογραφήσεις, Vectors, &amp; Clipart – (353,270 Στοκ  Εικονογραφήσεις)">
            <a:extLst>
              <a:ext uri="{FF2B5EF4-FFF2-40B4-BE49-F238E27FC236}">
                <a16:creationId xmlns:a16="http://schemas.microsoft.com/office/drawing/2014/main" id="{3D3D8E42-27A1-402D-63A3-FD040F6D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39" y="4118883"/>
            <a:ext cx="869662" cy="9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ποτύπωση κτιρίων :: Art-damianos">
            <a:extLst>
              <a:ext uri="{FF2B5EF4-FFF2-40B4-BE49-F238E27FC236}">
                <a16:creationId xmlns:a16="http://schemas.microsoft.com/office/drawing/2014/main" id="{E7CD1B39-4EF4-55E0-2192-27717259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01" y="5338151"/>
            <a:ext cx="1746802" cy="11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Εκπαίδευση Χρονοδιάγραμμα Κινούμενα Σχέδια Σπίτια Νεράιδα Χρονοδιάγραμμα  Διάνυσμα Εβδομαδιαία Σχεδιαστή Διάνυσμα από ©VectorTradition 524968750">
            <a:extLst>
              <a:ext uri="{FF2B5EF4-FFF2-40B4-BE49-F238E27FC236}">
                <a16:creationId xmlns:a16="http://schemas.microsoft.com/office/drawing/2014/main" id="{26FC1644-9CE0-8CB6-AF84-CC0941353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>
            <a:fillRect/>
          </a:stretch>
        </p:blipFill>
        <p:spPr bwMode="auto">
          <a:xfrm>
            <a:off x="8008224" y="5580197"/>
            <a:ext cx="1502772" cy="9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7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D77CBFAC-D679-AB8B-D8F0-2D7F587B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936AA41-AC51-43B5-6534-8C24580538F0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Κατανόηση  Προφορικού Λόγου</a:t>
            </a:r>
          </a:p>
        </p:txBody>
      </p:sp>
    </p:spTree>
    <p:extLst>
      <p:ext uri="{BB962C8B-B14F-4D97-AF65-F5344CB8AC3E}">
        <p14:creationId xmlns:p14="http://schemas.microsoft.com/office/powerpoint/2010/main" val="64634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7AF915A-73BC-C2C3-05BC-9106D6AE352A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διαμέρισμα</a:t>
            </a:r>
            <a:endParaRPr lang="el-CY" sz="28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520D23D-8540-EB4E-F07B-D3D0AC52BF22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μάθημα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48989B9-8684-5DCF-2D30-E5ED7DECED1B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πάπλωμα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80BFB9B-888F-C26B-AE30-56BEA4A8165C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χρήμα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8C1D31B-F0F7-B65C-DD54-42296DF3870F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όνομα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1FDE483-F874-AA2C-EC2F-5530751369BE}"/>
              </a:ext>
            </a:extLst>
          </p:cNvPr>
          <p:cNvSpPr/>
          <p:nvPr/>
        </p:nvSpPr>
        <p:spPr>
          <a:xfrm>
            <a:off x="5627914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κατάστημα</a:t>
            </a:r>
            <a:endParaRPr lang="el-CY" sz="28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829B078-2E47-0DBD-7587-526668046C73}"/>
              </a:ext>
            </a:extLst>
          </p:cNvPr>
          <p:cNvSpPr/>
          <p:nvPr/>
        </p:nvSpPr>
        <p:spPr>
          <a:xfrm>
            <a:off x="8392885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γεύμα</a:t>
            </a:r>
            <a:endParaRPr lang="el-CY" sz="36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2BF779C-DBB6-B77E-1FF6-A80A3F327B82}"/>
              </a:ext>
            </a:extLst>
          </p:cNvPr>
          <p:cNvSpPr/>
          <p:nvPr/>
        </p:nvSpPr>
        <p:spPr>
          <a:xfrm>
            <a:off x="8425542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στόμα</a:t>
            </a:r>
            <a:endParaRPr lang="el-CY" sz="3600" dirty="0"/>
          </a:p>
        </p:txBody>
      </p:sp>
      <p:pic>
        <p:nvPicPr>
          <p:cNvPr id="1026" name="Picture 2" descr="Διαμέρισμ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5037489-4449-3F30-BD18-E86127C6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141516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88FE3F5B-6D8C-92C9-402F-7B19E1E8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4" y="141516"/>
            <a:ext cx="1790700" cy="18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cartoon Διανύσματα Αρχείου, Royalty Free Money cartoon  Εικονογραφήσεις | Depositphotos">
            <a:extLst>
              <a:ext uri="{FF2B5EF4-FFF2-40B4-BE49-F238E27FC236}">
                <a16:creationId xmlns:a16="http://schemas.microsoft.com/office/drawing/2014/main" id="{528FFF72-826A-6A31-A926-C6685B53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52" y="163288"/>
            <a:ext cx="2143125" cy="1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όγραμμα Σχολικά Γεύματα – 1ο Δημοτικό Σχολείο Λαμίας">
            <a:extLst>
              <a:ext uri="{FF2B5EF4-FFF2-40B4-BE49-F238E27FC236}">
                <a16:creationId xmlns:a16="http://schemas.microsoft.com/office/drawing/2014/main" id="{F8C96F26-1D58-2634-9E5F-B3AA3446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7892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αιδικό Πάπλωμα Μονό Dimcol Lion 534 160X240 Green">
            <a:extLst>
              <a:ext uri="{FF2B5EF4-FFF2-40B4-BE49-F238E27FC236}">
                <a16:creationId xmlns:a16="http://schemas.microsoft.com/office/drawing/2014/main" id="{76872AA5-5867-110D-88BF-CCF1862D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" y="3189516"/>
            <a:ext cx="2565626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άθημα Στοκ Εικονογραφήσεις, Vectors, &amp; Clipart – (244,496 Στοκ  Εικονογραφήσεις)">
            <a:extLst>
              <a:ext uri="{FF2B5EF4-FFF2-40B4-BE49-F238E27FC236}">
                <a16:creationId xmlns:a16="http://schemas.microsoft.com/office/drawing/2014/main" id="{1A42797B-44A9-C5CC-FFD1-E7E0D065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80" y="3327627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B8513113-E2BE-A5E8-34C2-C6AB9762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87" y="3429000"/>
            <a:ext cx="1115912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F802A26F-0B07-D231-C04E-C895B92F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7" y="3429000"/>
            <a:ext cx="1492318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στόμα Στοκ Εικονογραφήσεις, Vectors, &amp; Clipart – (430,282 Στοκ  Εικονογραφήσεις)">
            <a:extLst>
              <a:ext uri="{FF2B5EF4-FFF2-40B4-BE49-F238E27FC236}">
                <a16:creationId xmlns:a16="http://schemas.microsoft.com/office/drawing/2014/main" id="{190A84EC-799D-6F9E-A3B8-7FAFC2F9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7" y="3299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EC462-2D81-CE3C-9836-5556A363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8E37760-B884-B21B-6F58-C45578671EDB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επάγγελμα</a:t>
            </a:r>
            <a:endParaRPr lang="el-CY" sz="32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F71478E-FA0C-BA25-3327-ABB7931EB987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απόγευμα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C59037C-EF12-58E9-33BB-1225A4289E42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άθλημα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E5F8EEC-D98D-2AFA-A6CB-1A40C6369728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πάτωμα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ACEDD57-ED98-6091-7A6D-5F2EC34C13B6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γράμμα</a:t>
            </a:r>
            <a:endParaRPr lang="el-CY" sz="36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23CD453-B0CB-F3FA-3D2D-A824D380F09E}"/>
              </a:ext>
            </a:extLst>
          </p:cNvPr>
          <p:cNvSpPr/>
          <p:nvPr/>
        </p:nvSpPr>
        <p:spPr>
          <a:xfrm>
            <a:off x="5725885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διάβασμα</a:t>
            </a:r>
            <a:endParaRPr lang="el-CY" sz="3600" dirty="0"/>
          </a:p>
        </p:txBody>
      </p:sp>
      <p:pic>
        <p:nvPicPr>
          <p:cNvPr id="2052" name="Picture 4" descr="Επαγγέλματα καρτούν χαρακτήρες set1.2 Διάνυσμα από ©Voysla 44145583">
            <a:extLst>
              <a:ext uri="{FF2B5EF4-FFF2-40B4-BE49-F238E27FC236}">
                <a16:creationId xmlns:a16="http://schemas.microsoft.com/office/drawing/2014/main" id="{3E3D6E94-5532-2AFD-3971-28B08E42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0"/>
            <a:ext cx="2198913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tter-clipart-1 - Σύλλογος Εκπαιδευτικών Π.Ε. &quot;Κώστας Σωτηρίου&quot;Σύλλογος  Εκπαιδευτικών Π.Ε. &quot;Κώστας Σωτηρίου&quot;">
            <a:extLst>
              <a:ext uri="{FF2B5EF4-FFF2-40B4-BE49-F238E27FC236}">
                <a16:creationId xmlns:a16="http://schemas.microsoft.com/office/drawing/2014/main" id="{766246B4-C19C-55AE-15FB-13A7D26F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8" y="32657"/>
            <a:ext cx="188595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Άτομο στην οικιακή δραστηριότητα, πλένοντας Mopping απομονωμένα πάτωμα  κινούμενα σχέδια Διανυσματική απεικόνιση - εικονογραφία από : 110739657">
            <a:extLst>
              <a:ext uri="{FF2B5EF4-FFF2-40B4-BE49-F238E27FC236}">
                <a16:creationId xmlns:a16="http://schemas.microsoft.com/office/drawing/2014/main" id="{25BD07E0-FC02-B532-A225-D427CB2D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5" y="195943"/>
            <a:ext cx="2143125" cy="18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Αθλητισμός και παιδιά: Σπορ που ενδείκνυνται για μικρά παιδιά - Action In  Sports Cyprus">
            <a:extLst>
              <a:ext uri="{FF2B5EF4-FFF2-40B4-BE49-F238E27FC236}">
                <a16:creationId xmlns:a16="http://schemas.microsoft.com/office/drawing/2014/main" id="{70BB794C-FB42-0047-5C74-BC9A0881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3320145"/>
            <a:ext cx="2302328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πογευμάτων Στοκ Εικονογραφήσεις, Vectors, &amp; Clipart – (72,577 Στοκ  Εικονογραφήσεις)">
            <a:extLst>
              <a:ext uri="{FF2B5EF4-FFF2-40B4-BE49-F238E27FC236}">
                <a16:creationId xmlns:a16="http://schemas.microsoft.com/office/drawing/2014/main" id="{C532D59C-186F-3C96-9837-9EF22A31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3" y="3168919"/>
            <a:ext cx="2845252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Το διάβασμα των παιδιών με διάσπαση προσοχής- 10 βασικές συμβουλές |  Alfavita">
            <a:extLst>
              <a:ext uri="{FF2B5EF4-FFF2-40B4-BE49-F238E27FC236}">
                <a16:creationId xmlns:a16="http://schemas.microsoft.com/office/drawing/2014/main" id="{DD05B211-A2E5-E769-99AD-64F52761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33172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23B851C1-5836-3234-4570-29308B047686}"/>
              </a:ext>
            </a:extLst>
          </p:cNvPr>
          <p:cNvSpPr/>
          <p:nvPr/>
        </p:nvSpPr>
        <p:spPr>
          <a:xfrm>
            <a:off x="8937171" y="62594"/>
            <a:ext cx="1578429" cy="166551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το</a:t>
            </a:r>
            <a:endParaRPr lang="el-CY" sz="4800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0F63444-68E4-0334-711F-3A63E8B24911}"/>
              </a:ext>
            </a:extLst>
          </p:cNvPr>
          <p:cNvSpPr/>
          <p:nvPr/>
        </p:nvSpPr>
        <p:spPr>
          <a:xfrm>
            <a:off x="9018816" y="3647889"/>
            <a:ext cx="1578429" cy="166551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τα</a:t>
            </a:r>
            <a:endParaRPr lang="el-CY" sz="4800" dirty="0"/>
          </a:p>
        </p:txBody>
      </p:sp>
      <p:sp>
        <p:nvSpPr>
          <p:cNvPr id="14" name="Δεξί άγκιστρο 13">
            <a:extLst>
              <a:ext uri="{FF2B5EF4-FFF2-40B4-BE49-F238E27FC236}">
                <a16:creationId xmlns:a16="http://schemas.microsoft.com/office/drawing/2014/main" id="{ED9AECDD-9BE9-5C3F-DB20-84334EDDF006}"/>
              </a:ext>
            </a:extLst>
          </p:cNvPr>
          <p:cNvSpPr/>
          <p:nvPr/>
        </p:nvSpPr>
        <p:spPr>
          <a:xfrm>
            <a:off x="10515600" y="1104559"/>
            <a:ext cx="1785257" cy="3543641"/>
          </a:xfrm>
          <a:prstGeom prst="rightBrac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D886CE0E-F844-F59D-2D03-E061FC732DB8}"/>
              </a:ext>
            </a:extLst>
          </p:cNvPr>
          <p:cNvSpPr/>
          <p:nvPr/>
        </p:nvSpPr>
        <p:spPr>
          <a:xfrm>
            <a:off x="9002483" y="1807030"/>
            <a:ext cx="1578429" cy="1665514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-μα</a:t>
            </a:r>
            <a:endParaRPr lang="el-CY" sz="4800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8F561E70-5D35-9986-BB2A-B02F0015C3FB}"/>
              </a:ext>
            </a:extLst>
          </p:cNvPr>
          <p:cNvSpPr/>
          <p:nvPr/>
        </p:nvSpPr>
        <p:spPr>
          <a:xfrm>
            <a:off x="8930365" y="5382986"/>
            <a:ext cx="2302328" cy="1665514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-</a:t>
            </a:r>
            <a:r>
              <a:rPr lang="el-GR" sz="4000" dirty="0" err="1"/>
              <a:t>ματα</a:t>
            </a:r>
            <a:endParaRPr lang="el-CY" sz="4000" dirty="0"/>
          </a:p>
        </p:txBody>
      </p:sp>
      <p:sp>
        <p:nvSpPr>
          <p:cNvPr id="17" name="Αριστερό άγκιστρο 16">
            <a:extLst>
              <a:ext uri="{FF2B5EF4-FFF2-40B4-BE49-F238E27FC236}">
                <a16:creationId xmlns:a16="http://schemas.microsoft.com/office/drawing/2014/main" id="{74CBE7B6-446A-A469-D03B-513CDF632E0A}"/>
              </a:ext>
            </a:extLst>
          </p:cNvPr>
          <p:cNvSpPr/>
          <p:nvPr/>
        </p:nvSpPr>
        <p:spPr>
          <a:xfrm>
            <a:off x="8588827" y="2514600"/>
            <a:ext cx="413656" cy="3886200"/>
          </a:xfrm>
          <a:prstGeom prst="leftBrac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0138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εικόνιση Διάνυσμα Της Ομάδας Κινουμένων Σχεδίων Ποδοσφαίρου Παιδιά Ένα  Στάδιο Διάνυσμα από ©tigatelu 296977386">
            <a:extLst>
              <a:ext uri="{FF2B5EF4-FFF2-40B4-BE49-F238E27FC236}">
                <a16:creationId xmlns:a16="http://schemas.microsoft.com/office/drawing/2014/main" id="{15978DD5-5B0E-F746-2638-57BCFB85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>
            <a:fillRect/>
          </a:stretch>
        </p:blipFill>
        <p:spPr bwMode="auto">
          <a:xfrm>
            <a:off x="281895" y="97972"/>
            <a:ext cx="511741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Φίλοι του ποδοσφαίρου και τους αντιπάλους Διάνυσμα από ©Kakigori 184884030">
            <a:extLst>
              <a:ext uri="{FF2B5EF4-FFF2-40B4-BE49-F238E27FC236}">
                <a16:creationId xmlns:a16="http://schemas.microsoft.com/office/drawing/2014/main" id="{036B706C-1090-F5EF-A78D-010E4715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2" y="97972"/>
            <a:ext cx="6215743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10312E1-05B5-9527-5AA6-858157215FCA}"/>
              </a:ext>
            </a:extLst>
          </p:cNvPr>
          <p:cNvSpPr/>
          <p:nvPr/>
        </p:nvSpPr>
        <p:spPr>
          <a:xfrm>
            <a:off x="1990952" y="4386943"/>
            <a:ext cx="2189162" cy="18614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το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CAA0150-1834-FDCC-E92E-CDB221255159}"/>
              </a:ext>
            </a:extLst>
          </p:cNvPr>
          <p:cNvSpPr/>
          <p:nvPr/>
        </p:nvSpPr>
        <p:spPr>
          <a:xfrm>
            <a:off x="8011888" y="4256313"/>
            <a:ext cx="2189162" cy="18614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D4E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τα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6063BA2-C905-6F3F-D34A-58CA3C68B12C}"/>
              </a:ext>
            </a:extLst>
          </p:cNvPr>
          <p:cNvSpPr/>
          <p:nvPr/>
        </p:nvSpPr>
        <p:spPr>
          <a:xfrm>
            <a:off x="861647" y="3352800"/>
            <a:ext cx="133726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μάθημα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9D41F9F-93F1-6AC5-CD99-38E56C07259D}"/>
              </a:ext>
            </a:extLst>
          </p:cNvPr>
          <p:cNvSpPr/>
          <p:nvPr/>
        </p:nvSpPr>
        <p:spPr>
          <a:xfrm>
            <a:off x="2323532" y="3352800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στόμα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452C652-DFA0-0D93-3B14-909D82C04720}"/>
              </a:ext>
            </a:extLst>
          </p:cNvPr>
          <p:cNvSpPr/>
          <p:nvPr/>
        </p:nvSpPr>
        <p:spPr>
          <a:xfrm>
            <a:off x="3652723" y="3352800"/>
            <a:ext cx="115666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γράμμα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CD001BA-919D-27BC-47DF-290B7F94FE15}"/>
              </a:ext>
            </a:extLst>
          </p:cNvPr>
          <p:cNvSpPr/>
          <p:nvPr/>
        </p:nvSpPr>
        <p:spPr>
          <a:xfrm>
            <a:off x="273448" y="2226129"/>
            <a:ext cx="1092146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πάτωμα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730E989-BBD2-908E-29AA-C907E4C0E3C0}"/>
              </a:ext>
            </a:extLst>
          </p:cNvPr>
          <p:cNvSpPr/>
          <p:nvPr/>
        </p:nvSpPr>
        <p:spPr>
          <a:xfrm>
            <a:off x="3145971" y="2013858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γεύμα</a:t>
            </a:r>
            <a:endParaRPr lang="el-CY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33185D0-0B75-3EFE-3F42-B068559B2332}"/>
              </a:ext>
            </a:extLst>
          </p:cNvPr>
          <p:cNvSpPr/>
          <p:nvPr/>
        </p:nvSpPr>
        <p:spPr>
          <a:xfrm>
            <a:off x="1451544" y="2144486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χρήμα</a:t>
            </a:r>
            <a:endParaRPr lang="el-CY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B158E78-5B88-AD16-C27D-682E1EB552F7}"/>
              </a:ext>
            </a:extLst>
          </p:cNvPr>
          <p:cNvSpPr/>
          <p:nvPr/>
        </p:nvSpPr>
        <p:spPr>
          <a:xfrm>
            <a:off x="4413589" y="2111829"/>
            <a:ext cx="16460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διαμέρισμα</a:t>
            </a:r>
            <a:endParaRPr lang="el-CY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1DDF555-BC73-9ECC-65FA-0FF3471FECA3}"/>
              </a:ext>
            </a:extLst>
          </p:cNvPr>
          <p:cNvSpPr/>
          <p:nvPr/>
        </p:nvSpPr>
        <p:spPr>
          <a:xfrm>
            <a:off x="7097488" y="1502232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6120904F-8B90-746C-A95A-ED944E7D5614}"/>
              </a:ext>
            </a:extLst>
          </p:cNvPr>
          <p:cNvSpPr/>
          <p:nvPr/>
        </p:nvSpPr>
        <p:spPr>
          <a:xfrm>
            <a:off x="8735219" y="1518559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4DFB2016-4FF2-BB46-A374-4A1A5F7B9DDD}"/>
              </a:ext>
            </a:extLst>
          </p:cNvPr>
          <p:cNvSpPr/>
          <p:nvPr/>
        </p:nvSpPr>
        <p:spPr>
          <a:xfrm>
            <a:off x="10434524" y="1556658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2139502B-0ED5-2354-5463-BCA6A04F9B1B}"/>
              </a:ext>
            </a:extLst>
          </p:cNvPr>
          <p:cNvSpPr/>
          <p:nvPr/>
        </p:nvSpPr>
        <p:spPr>
          <a:xfrm>
            <a:off x="10640219" y="2773136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8AC012E-3150-D332-AC49-0808F91274C1}"/>
              </a:ext>
            </a:extLst>
          </p:cNvPr>
          <p:cNvSpPr/>
          <p:nvPr/>
        </p:nvSpPr>
        <p:spPr>
          <a:xfrm>
            <a:off x="8649269" y="2778580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62F1569-1D97-13B4-B26D-9C6DFFEF7D08}"/>
              </a:ext>
            </a:extLst>
          </p:cNvPr>
          <p:cNvSpPr/>
          <p:nvPr/>
        </p:nvSpPr>
        <p:spPr>
          <a:xfrm>
            <a:off x="6634841" y="2773136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5C2FC45-E16D-9473-7FDC-9D39A393C022}"/>
              </a:ext>
            </a:extLst>
          </p:cNvPr>
          <p:cNvSpPr/>
          <p:nvPr/>
        </p:nvSpPr>
        <p:spPr>
          <a:xfrm>
            <a:off x="5485264" y="1502232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02021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1E0A-BCEA-0B25-44AA-CE87186A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F92B7512-C3CF-4ADF-5C76-817E2274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65F5910-F43C-5226-3076-D376D4210CF8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 Προφορικού Λόγου</a:t>
            </a:r>
          </a:p>
        </p:txBody>
      </p:sp>
    </p:spTree>
    <p:extLst>
      <p:ext uri="{BB962C8B-B14F-4D97-AF65-F5344CB8AC3E}">
        <p14:creationId xmlns:p14="http://schemas.microsoft.com/office/powerpoint/2010/main" val="416299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604407" y="4221284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04407" y="5050637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296" y="5050637"/>
            <a:ext cx="178389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-μα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4208" y="5005729"/>
            <a:ext cx="1880506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</a:t>
            </a:r>
            <a:r>
              <a:rPr lang="el-GR" sz="4400" dirty="0" err="1">
                <a:solidFill>
                  <a:srgbClr val="FF0000"/>
                </a:solidFill>
              </a:rPr>
              <a:t>ματα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392" y="4176720"/>
            <a:ext cx="1409701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8" y="4274848"/>
            <a:ext cx="190772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B147F-3D0E-7B72-05C9-703A6349FD80}"/>
              </a:ext>
            </a:extLst>
          </p:cNvPr>
          <p:cNvSpPr txBox="1"/>
          <p:nvPr/>
        </p:nvSpPr>
        <p:spPr>
          <a:xfrm>
            <a:off x="421820" y="3019532"/>
            <a:ext cx="728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56E35-CA2F-5375-0553-5CF73BC1F73C}"/>
              </a:ext>
            </a:extLst>
          </p:cNvPr>
          <p:cNvSpPr txBox="1"/>
          <p:nvPr/>
        </p:nvSpPr>
        <p:spPr>
          <a:xfrm>
            <a:off x="337457" y="515035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πάτω</a:t>
            </a:r>
            <a:r>
              <a:rPr lang="el-GR" sz="3200" dirty="0">
                <a:solidFill>
                  <a:srgbClr val="FF0000"/>
                </a:solidFill>
              </a:rPr>
              <a:t>μα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. </a:t>
            </a:r>
          </a:p>
        </p:txBody>
      </p:sp>
      <p:pic>
        <p:nvPicPr>
          <p:cNvPr id="2050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B9218F4F-6D68-041E-D980-913B9E2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67" y="99685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76CEFB58-CEF2-DFBF-CD50-F1FB1757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57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D41BFCE5-988B-AACF-E2D7-63CF3015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52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343</Words>
  <Application>Microsoft Office PowerPoint</Application>
  <PresentationFormat>Ευρεία οθόνη</PresentationFormat>
  <Paragraphs>140</Paragraphs>
  <Slides>23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131</cp:revision>
  <cp:lastPrinted>2025-03-10T05:24:13Z</cp:lastPrinted>
  <dcterms:created xsi:type="dcterms:W3CDTF">2025-02-12T05:42:48Z</dcterms:created>
  <dcterms:modified xsi:type="dcterms:W3CDTF">2026-02-22T09:09:14Z</dcterms:modified>
</cp:coreProperties>
</file>