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430" r:id="rId2"/>
    <p:sldId id="552" r:id="rId3"/>
    <p:sldId id="451" r:id="rId4"/>
    <p:sldId id="574" r:id="rId5"/>
    <p:sldId id="562" r:id="rId6"/>
    <p:sldId id="584" r:id="rId7"/>
    <p:sldId id="553" r:id="rId8"/>
    <p:sldId id="576" r:id="rId9"/>
    <p:sldId id="554" r:id="rId10"/>
    <p:sldId id="577" r:id="rId11"/>
    <p:sldId id="555" r:id="rId12"/>
    <p:sldId id="578" r:id="rId13"/>
    <p:sldId id="556" r:id="rId14"/>
    <p:sldId id="579" r:id="rId15"/>
    <p:sldId id="557" r:id="rId16"/>
    <p:sldId id="580" r:id="rId17"/>
    <p:sldId id="558" r:id="rId18"/>
    <p:sldId id="581" r:id="rId19"/>
    <p:sldId id="559" r:id="rId20"/>
    <p:sldId id="582" r:id="rId21"/>
    <p:sldId id="560" r:id="rId22"/>
    <p:sldId id="583" r:id="rId23"/>
    <p:sldId id="561" r:id="rId24"/>
    <p:sldId id="551" r:id="rId25"/>
    <p:sldId id="266" r:id="rId26"/>
    <p:sldId id="440" r:id="rId27"/>
    <p:sldId id="563" r:id="rId28"/>
    <p:sldId id="564" r:id="rId29"/>
    <p:sldId id="565" r:id="rId30"/>
    <p:sldId id="566" r:id="rId31"/>
    <p:sldId id="567" r:id="rId32"/>
    <p:sldId id="568" r:id="rId33"/>
    <p:sldId id="569" r:id="rId34"/>
    <p:sldId id="570" r:id="rId35"/>
    <p:sldId id="571" r:id="rId36"/>
    <p:sldId id="264" r:id="rId37"/>
    <p:sldId id="265" r:id="rId38"/>
    <p:sldId id="575" r:id="rId39"/>
    <p:sldId id="267" r:id="rId40"/>
    <p:sldId id="268" r:id="rId41"/>
    <p:sldId id="269" r:id="rId42"/>
    <p:sldId id="270" r:id="rId43"/>
    <p:sldId id="295" r:id="rId44"/>
    <p:sldId id="297" r:id="rId45"/>
    <p:sldId id="299" r:id="rId46"/>
    <p:sldId id="257" r:id="rId47"/>
    <p:sldId id="258" r:id="rId48"/>
    <p:sldId id="259" r:id="rId49"/>
    <p:sldId id="260" r:id="rId50"/>
    <p:sldId id="262" r:id="rId51"/>
    <p:sldId id="311" r:id="rId52"/>
    <p:sldId id="548" r:id="rId53"/>
    <p:sldId id="549" r:id="rId54"/>
  </p:sldIdLst>
  <p:sldSz cx="12192000" cy="6858000"/>
  <p:notesSz cx="7010400" cy="9296400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60"/>
  </p:normalViewPr>
  <p:slideViewPr>
    <p:cSldViewPr snapToGrid="0">
      <p:cViewPr varScale="1">
        <p:scale>
          <a:sx n="59" d="100"/>
          <a:sy n="59" d="100"/>
        </p:scale>
        <p:origin x="9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2A32B8-9B16-4432-B8E1-FD3A79EF5D81}" type="datetimeFigureOut">
              <a:rPr lang="el-CY" smtClean="0"/>
              <a:t>02/22/2026</a:t>
            </a:fld>
            <a:endParaRPr lang="el-CY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l-CY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7F4B48-6750-40C4-8785-678CB7E3BB9C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74686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7F4B48-6750-40C4-8785-678CB7E3BB9C}" type="slidenum">
              <a:rPr lang="el-CY" smtClean="0"/>
              <a:t>1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15953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44D47-B76E-4230-9117-F844B203EAB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698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44D47-B76E-4230-9117-F844B203EAB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637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9D48AE-0A34-1AD0-DE75-4D3385EEFA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A5BF954-F970-B5DA-98CD-F418CBB94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1BB177F-C41E-0222-533A-92B6118E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02/22/2026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9932C90-3650-0DEB-0CC4-DDAD5E72E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C3A8799-995D-139D-2E7C-CF5792CA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996853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59EDDE-DD79-8A23-912A-CA19649D0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4E0F6EC0-3D48-EB89-0B61-9F63AE4D48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3917C78-D020-84AD-06AB-A1F87A720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02/22/2026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C878C93-E90D-0E58-65C6-EE98EBAC1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0846B60-0DF2-2617-8F4E-5E4B7D45F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88436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C19CC27D-CBEC-267A-1837-FF7619FE4B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B27BF71-17CF-B325-E769-A24FA0A6D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EFA7DB7-54FB-7FE8-ADD4-252DA3023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02/22/2026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73C582-ACAE-2E73-BFE5-E428B4E6D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3F30325-4857-42F8-DEA4-065B48BA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572367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D5E37A-5CD5-29D4-2143-5D0F9FE9F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A89D895-9D28-0066-568C-167543F80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69210F7-1E15-C8D1-58E6-7B98FDB76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02/22/2026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4BAD916-39ED-1481-75B9-085B2E2B0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8931F5C-8F3E-BB4C-83D5-4AD249D1B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39479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D62C524-FE82-30E0-0A9A-9ECCBE217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D084F15-CFE3-99E1-422D-19E5D6B21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8563F4E-A626-16F4-FED1-FF0E5A34C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02/22/2026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7D9D462-6F38-9A54-F4F8-5A167F1A7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8568C06-0E94-BAAD-F1CC-A67A7067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58704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A3BF075-4D79-065D-E65F-8ED6DE171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9833033-0DE5-F221-FE65-1D69F4094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7AFE518B-D38A-D2F9-1B2D-29DD98656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EB647FE7-70B7-6649-559D-FAF1F652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02/22/2026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ADF1353-792D-E066-6E3A-406FF8749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B50C8C3-60E9-EDA2-0E14-393B25534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550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0579EA-76FE-D11E-F12A-3BDCC1CBD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AE195C0-5E9F-C285-ED12-B9BDAF2FD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30ED59D7-ECD7-AAE7-4D12-3FBCABBBE2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51EFAB3-4CAB-D27A-89D9-FAF6B20B7E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2FEF899-289F-5315-7D5A-6CFF12FF0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4B2EF73-FF83-0969-B4C5-1CCC32658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02/22/2026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F50148B-852D-5421-912A-33486FF3A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578447AD-86BE-D896-D8CA-008599CAC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64971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1298ADE-CEDB-E948-A0C0-770C480F3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3E37CF8-E9FD-D2B4-E224-07B47545B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02/22/2026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617B3A2-4F58-2D12-D229-E08F87165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65684628-9B86-0FDB-CD1C-1EE2DAC8D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420412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5216CB07-1719-C387-6BFC-DE508D47A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02/22/2026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CF82915-809A-37A8-B586-C1482CF2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B54BEA6-B907-C6D8-A5D8-6E42D33E4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10482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C8030C4-36FC-58EC-E4AB-6243B0C0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1676D63-9BCD-2771-2D78-C080FD5E6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2DD2B1B-A886-1C5B-A0EC-8542DF286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A66C72B-0B16-F511-E4FA-2257529F7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02/22/2026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8C82C32-47DB-6747-F8AA-9EF9332DB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800592E-09B5-CB2C-D6A9-DE4AFE0B2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939308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9412277-8EDE-2FBA-8E56-59E345609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BA3B39FE-3162-FB11-91D1-541743FC61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2E76131-0C5A-207F-6C79-A75127344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D913E78-42DC-A977-E341-822F508B7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341A-B424-4232-856C-59CB96D37032}" type="datetimeFigureOut">
              <a:rPr lang="el-CY" smtClean="0"/>
              <a:t>02/22/2026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2E936C0-67B0-BA5E-D927-ADF4347C7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03D727F-36CD-FE55-6BEA-03FCBD4FE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10681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4BA06497-C93A-CEF5-4672-DF53D3C8E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10BA97B-74F4-6B17-5260-6B8202A21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29B602D-991B-656E-1783-E4033B7445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EC341A-B424-4232-856C-59CB96D37032}" type="datetimeFigureOut">
              <a:rPr lang="el-CY" smtClean="0"/>
              <a:t>02/22/2026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9D4C19B-0E89-A68B-4837-61603D532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3FB69BA-4FF7-1DB5-150A-D37FCD5D98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6DE6C5-04EF-4683-9462-4AE751B16FE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702196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WFCf7V9NnQ?feature=oembed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24544"/>
            <a:ext cx="10951028" cy="475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4062249" y="2938299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Μαθαίνω Ελληνικά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7813691" y="5561174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 err="1">
                <a:solidFill>
                  <a:schemeClr val="tx1"/>
                </a:solidFill>
              </a:rPr>
              <a:t>Δρ</a:t>
            </a:r>
            <a:r>
              <a:rPr lang="el-GR" sz="1350" dirty="0">
                <a:solidFill>
                  <a:schemeClr val="tx1"/>
                </a:solidFill>
              </a:rPr>
              <a:t> Ελένη Χαραλάμπους  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832946" y="5059250"/>
            <a:ext cx="6901542" cy="12469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2000" dirty="0">
              <a:solidFill>
                <a:schemeClr val="tx1"/>
              </a:solidFill>
            </a:endParaRPr>
          </a:p>
          <a:p>
            <a:r>
              <a:rPr lang="el-GR" dirty="0">
                <a:solidFill>
                  <a:schemeClr val="tx1"/>
                </a:solidFill>
              </a:rPr>
              <a:t>5</a:t>
            </a:r>
            <a:r>
              <a:rPr lang="en-US" dirty="0">
                <a:solidFill>
                  <a:schemeClr val="tx1"/>
                </a:solidFill>
              </a:rPr>
              <a:t>6</a:t>
            </a:r>
            <a:r>
              <a:rPr lang="el-GR" dirty="0">
                <a:solidFill>
                  <a:schemeClr val="tx1"/>
                </a:solidFill>
              </a:rPr>
              <a:t>. Α2_Θεματικός κύκλος 2: Σχολική ζωή και εκπαιδευτικό ιστορικό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_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Παρατατικός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D964B-4B4F-E106-BF56-5CDADBF816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5739ED6D-E235-1C12-8524-CA88587E0708}"/>
              </a:ext>
            </a:extLst>
          </p:cNvPr>
          <p:cNvSpPr/>
          <p:nvPr/>
        </p:nvSpPr>
        <p:spPr>
          <a:xfrm>
            <a:off x="489857" y="1600200"/>
            <a:ext cx="4441371" cy="348342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Έγραφα γράμμα στον Άγιο Βασίλη.</a:t>
            </a:r>
          </a:p>
        </p:txBody>
      </p:sp>
      <p:pic>
        <p:nvPicPr>
          <p:cNvPr id="3074" name="Picture 2" descr="ΦΙΛΟΛΟΓΟΥΠΟΛΗ: Γράφω καλά στο διαγώνισμα της Νεοελληνικής Λογοτεχνίας  (Γυμνάσιο)">
            <a:extLst>
              <a:ext uri="{FF2B5EF4-FFF2-40B4-BE49-F238E27FC236}">
                <a16:creationId xmlns:a16="http://schemas.microsoft.com/office/drawing/2014/main" id="{DB2A561D-6091-7C67-FBAB-375E055D8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929" y="989239"/>
            <a:ext cx="4575401" cy="44746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96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8A761-9D64-5564-0716-84DF36A75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E4086040-2137-278B-4159-D71CFB336573}"/>
              </a:ext>
            </a:extLst>
          </p:cNvPr>
          <p:cNvSpPr/>
          <p:nvPr/>
        </p:nvSpPr>
        <p:spPr>
          <a:xfrm>
            <a:off x="1447800" y="1556657"/>
            <a:ext cx="4201886" cy="366848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Διάβαζα</a:t>
            </a:r>
          </a:p>
          <a:p>
            <a:pPr algn="ctr"/>
            <a:r>
              <a:rPr lang="el-GR" sz="4400" dirty="0">
                <a:solidFill>
                  <a:schemeClr val="tx1"/>
                </a:solidFill>
              </a:rPr>
              <a:t>________.</a:t>
            </a:r>
          </a:p>
        </p:txBody>
      </p:sp>
      <p:pic>
        <p:nvPicPr>
          <p:cNvPr id="4098" name="Picture 2" descr="Διαβάζω στη στιγμή - Κέντρο Αγωγής Παιδιού &amp; Εφήβου">
            <a:extLst>
              <a:ext uri="{FF2B5EF4-FFF2-40B4-BE49-F238E27FC236}">
                <a16:creationId xmlns:a16="http://schemas.microsoft.com/office/drawing/2014/main" id="{5C1DFE0D-BCF4-F3EE-BE36-F19DF2D57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1138917"/>
            <a:ext cx="4766450" cy="3988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59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E0E5BD-8EA2-352B-0B2F-BA62FA919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6086DD80-5E19-EED7-2132-A35BF6DA70F8}"/>
              </a:ext>
            </a:extLst>
          </p:cNvPr>
          <p:cNvSpPr/>
          <p:nvPr/>
        </p:nvSpPr>
        <p:spPr>
          <a:xfrm>
            <a:off x="631371" y="1434873"/>
            <a:ext cx="4766450" cy="398825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Διάβαζα</a:t>
            </a:r>
          </a:p>
          <a:p>
            <a:pPr algn="ctr"/>
            <a:r>
              <a:rPr lang="el-GR" sz="4400" dirty="0">
                <a:solidFill>
                  <a:schemeClr val="tx1"/>
                </a:solidFill>
              </a:rPr>
              <a:t>παραμύθια.</a:t>
            </a:r>
          </a:p>
        </p:txBody>
      </p:sp>
      <p:pic>
        <p:nvPicPr>
          <p:cNvPr id="4098" name="Picture 2" descr="Διαβάζω στη στιγμή - Κέντρο Αγωγής Παιδιού &amp; Εφήβου">
            <a:extLst>
              <a:ext uri="{FF2B5EF4-FFF2-40B4-BE49-F238E27FC236}">
                <a16:creationId xmlns:a16="http://schemas.microsoft.com/office/drawing/2014/main" id="{3B9B4888-5D63-700E-B994-DF329DD4B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1138917"/>
            <a:ext cx="4766450" cy="3988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38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C382C-E418-680C-075F-2B65112B7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F9338523-D18A-5A80-8E1A-A10C0200D2B8}"/>
              </a:ext>
            </a:extLst>
          </p:cNvPr>
          <p:cNvSpPr/>
          <p:nvPr/>
        </p:nvSpPr>
        <p:spPr>
          <a:xfrm>
            <a:off x="827314" y="1055915"/>
            <a:ext cx="4245428" cy="399505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Αγαπούσα</a:t>
            </a:r>
          </a:p>
          <a:p>
            <a:pPr algn="ctr"/>
            <a:r>
              <a:rPr lang="el-GR" sz="4400" dirty="0">
                <a:solidFill>
                  <a:schemeClr val="tx1"/>
                </a:solidFill>
              </a:rPr>
              <a:t>______.</a:t>
            </a:r>
          </a:p>
        </p:txBody>
      </p:sp>
      <p:pic>
        <p:nvPicPr>
          <p:cNvPr id="5122" name="Picture 2" descr="20.000+ δωρεάν Cartoon Love και εικονογραφήσεις για Αγάπη - Pixabay">
            <a:extLst>
              <a:ext uri="{FF2B5EF4-FFF2-40B4-BE49-F238E27FC236}">
                <a16:creationId xmlns:a16="http://schemas.microsoft.com/office/drawing/2014/main" id="{80173666-B984-AF38-CB16-FC06D05A2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124" y="1285875"/>
            <a:ext cx="3863068" cy="38630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297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52629-750F-FC64-9911-824F55EC1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5C284EE9-EAB8-535E-EABB-70F59822A75D}"/>
              </a:ext>
            </a:extLst>
          </p:cNvPr>
          <p:cNvSpPr/>
          <p:nvPr/>
        </p:nvSpPr>
        <p:spPr>
          <a:xfrm>
            <a:off x="827314" y="1055915"/>
            <a:ext cx="4245428" cy="399505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Αγαπούσα</a:t>
            </a:r>
          </a:p>
          <a:p>
            <a:pPr algn="ctr"/>
            <a:r>
              <a:rPr lang="el-GR" sz="4400" dirty="0">
                <a:solidFill>
                  <a:schemeClr val="tx1"/>
                </a:solidFill>
              </a:rPr>
              <a:t>τον Νικολάκη.</a:t>
            </a:r>
          </a:p>
        </p:txBody>
      </p:sp>
      <p:pic>
        <p:nvPicPr>
          <p:cNvPr id="5122" name="Picture 2" descr="20.000+ δωρεάν Cartoon Love και εικονογραφήσεις για Αγάπη - Pixabay">
            <a:extLst>
              <a:ext uri="{FF2B5EF4-FFF2-40B4-BE49-F238E27FC236}">
                <a16:creationId xmlns:a16="http://schemas.microsoft.com/office/drawing/2014/main" id="{76D0489C-199B-33EA-E19C-8B4F08CE2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124" y="1285875"/>
            <a:ext cx="3863068" cy="38630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85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9C6B4-1E3D-7BC9-C738-2F7FE3B1C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99D650A2-A607-C5C7-4E09-DC6FCC54B4F0}"/>
              </a:ext>
            </a:extLst>
          </p:cNvPr>
          <p:cNvSpPr/>
          <p:nvPr/>
        </p:nvSpPr>
        <p:spPr>
          <a:xfrm>
            <a:off x="1186543" y="1023257"/>
            <a:ext cx="4245428" cy="399505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Μιλούσα </a:t>
            </a:r>
          </a:p>
          <a:p>
            <a:pPr algn="ctr"/>
            <a:r>
              <a:rPr lang="el-GR" sz="4400" dirty="0">
                <a:solidFill>
                  <a:schemeClr val="tx1"/>
                </a:solidFill>
              </a:rPr>
              <a:t>__________.</a:t>
            </a:r>
          </a:p>
        </p:txBody>
      </p:sp>
      <p:pic>
        <p:nvPicPr>
          <p:cNvPr id="6146" name="Picture 2" descr="καρτούν έφηβος μιλάει στο κινητό Απεικόνιση αποθεμάτων - εικονογραφία από  προσχολικός, συζητήστε: 191429410">
            <a:extLst>
              <a:ext uri="{FF2B5EF4-FFF2-40B4-BE49-F238E27FC236}">
                <a16:creationId xmlns:a16="http://schemas.microsoft.com/office/drawing/2014/main" id="{178FA771-CF94-EA2B-CF1F-05B53E35F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815" y="653142"/>
            <a:ext cx="5020355" cy="52932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40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70EA10-54F1-16F0-636C-1A4683874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EFCAFD36-F767-D817-8CC1-BB28FE5CD8A8}"/>
              </a:ext>
            </a:extLst>
          </p:cNvPr>
          <p:cNvSpPr/>
          <p:nvPr/>
        </p:nvSpPr>
        <p:spPr>
          <a:xfrm>
            <a:off x="1186543" y="1023257"/>
            <a:ext cx="4245428" cy="399505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tx1"/>
                </a:solidFill>
              </a:rPr>
              <a:t>Μιλούσα </a:t>
            </a:r>
          </a:p>
          <a:p>
            <a:pPr algn="ctr"/>
            <a:r>
              <a:rPr lang="el-GR" sz="3600" dirty="0">
                <a:solidFill>
                  <a:schemeClr val="tx1"/>
                </a:solidFill>
              </a:rPr>
              <a:t>κάθε μέρα από το τηλέφωνο με τη γιαγιά μου.</a:t>
            </a:r>
          </a:p>
        </p:txBody>
      </p:sp>
      <p:pic>
        <p:nvPicPr>
          <p:cNvPr id="6146" name="Picture 2" descr="καρτούν έφηβος μιλάει στο κινητό Απεικόνιση αποθεμάτων - εικονογραφία από  προσχολικός, συζητήστε: 191429410">
            <a:extLst>
              <a:ext uri="{FF2B5EF4-FFF2-40B4-BE49-F238E27FC236}">
                <a16:creationId xmlns:a16="http://schemas.microsoft.com/office/drawing/2014/main" id="{12355CB8-68F0-0E76-67D4-E74DBDC1E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815" y="653142"/>
            <a:ext cx="5020355" cy="52932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139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5FA3C6-10E6-AE0B-1DD3-E18A7108F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12D1A336-FD4B-24FF-3B05-5CC53FCD0480}"/>
              </a:ext>
            </a:extLst>
          </p:cNvPr>
          <p:cNvSpPr/>
          <p:nvPr/>
        </p:nvSpPr>
        <p:spPr>
          <a:xfrm>
            <a:off x="947057" y="1066800"/>
            <a:ext cx="4245428" cy="399505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Είχα</a:t>
            </a:r>
          </a:p>
          <a:p>
            <a:pPr algn="ctr"/>
            <a:r>
              <a:rPr lang="el-GR" sz="4400" dirty="0">
                <a:solidFill>
                  <a:schemeClr val="tx1"/>
                </a:solidFill>
              </a:rPr>
              <a:t>__________.</a:t>
            </a:r>
          </a:p>
        </p:txBody>
      </p:sp>
      <p:pic>
        <p:nvPicPr>
          <p:cNvPr id="7170" name="Picture 2" descr="Άνδρας που αδειάζει τις τσέπες του Απεικόνιση αποθεμάτων - εικονογραφία από  εσώρουχα, φτωχός: 42104563">
            <a:extLst>
              <a:ext uri="{FF2B5EF4-FFF2-40B4-BE49-F238E27FC236}">
                <a16:creationId xmlns:a16="http://schemas.microsoft.com/office/drawing/2014/main" id="{4EB8F401-034D-1AB0-0D16-7BE13BEB0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502" y="724536"/>
            <a:ext cx="5586412" cy="54089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23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08C2D5-752E-71CE-3BF8-1086CE519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5E294A96-F3C6-3D97-C082-E6F075ABB64D}"/>
              </a:ext>
            </a:extLst>
          </p:cNvPr>
          <p:cNvSpPr/>
          <p:nvPr/>
        </p:nvSpPr>
        <p:spPr>
          <a:xfrm>
            <a:off x="947057" y="1066800"/>
            <a:ext cx="4245428" cy="399505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Είχα</a:t>
            </a:r>
          </a:p>
          <a:p>
            <a:pPr algn="ctr"/>
            <a:r>
              <a:rPr lang="el-GR" sz="4400" dirty="0">
                <a:solidFill>
                  <a:schemeClr val="tx1"/>
                </a:solidFill>
              </a:rPr>
              <a:t>πολλά κέρματα στον κουμπαρά μου.</a:t>
            </a:r>
          </a:p>
        </p:txBody>
      </p:sp>
      <p:pic>
        <p:nvPicPr>
          <p:cNvPr id="7170" name="Picture 2" descr="Άνδρας που αδειάζει τις τσέπες του Απεικόνιση αποθεμάτων - εικονογραφία από  εσώρουχα, φτωχός: 42104563">
            <a:extLst>
              <a:ext uri="{FF2B5EF4-FFF2-40B4-BE49-F238E27FC236}">
                <a16:creationId xmlns:a16="http://schemas.microsoft.com/office/drawing/2014/main" id="{FF5B0808-06EC-93D3-AE89-EEF540841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502" y="724536"/>
            <a:ext cx="5586412" cy="54089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49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BBFA3-50A5-AD36-B1B6-FC0586CD86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2C71BA85-0A0A-02C1-7F56-67411DE8BD45}"/>
              </a:ext>
            </a:extLst>
          </p:cNvPr>
          <p:cNvSpPr/>
          <p:nvPr/>
        </p:nvSpPr>
        <p:spPr>
          <a:xfrm>
            <a:off x="598715" y="1186543"/>
            <a:ext cx="4245428" cy="399505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Πήγαινα</a:t>
            </a:r>
          </a:p>
          <a:p>
            <a:pPr algn="ctr"/>
            <a:r>
              <a:rPr lang="el-GR" sz="4400" dirty="0">
                <a:solidFill>
                  <a:schemeClr val="tx1"/>
                </a:solidFill>
              </a:rPr>
              <a:t>__________.</a:t>
            </a:r>
          </a:p>
        </p:txBody>
      </p:sp>
      <p:pic>
        <p:nvPicPr>
          <p:cNvPr id="8194" name="Picture 2" descr="Τα παιδιά πηγαίνουν σχολείο Διανυσματική απεικόνιση - εικονογραφία από  χέρι, φίλων: 33316717">
            <a:extLst>
              <a:ext uri="{FF2B5EF4-FFF2-40B4-BE49-F238E27FC236}">
                <a16:creationId xmlns:a16="http://schemas.microsoft.com/office/drawing/2014/main" id="{7D3C5F64-77BB-3A50-B356-7E3E7B481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323" y="819490"/>
            <a:ext cx="5219019" cy="52190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946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485DF-5D0F-7018-EB41-13534E3BDF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Ημερολόγιο - Δωρεάν εικόνες διανυσματικά clipart στο creazilla.com">
            <a:extLst>
              <a:ext uri="{FF2B5EF4-FFF2-40B4-BE49-F238E27FC236}">
                <a16:creationId xmlns:a16="http://schemas.microsoft.com/office/drawing/2014/main" id="{0450A419-36F8-F8AF-559A-E6AA18680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3" y="344767"/>
            <a:ext cx="1624210" cy="147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Ορθογώνιο 2">
            <a:extLst>
              <a:ext uri="{FF2B5EF4-FFF2-40B4-BE49-F238E27FC236}">
                <a16:creationId xmlns:a16="http://schemas.microsoft.com/office/drawing/2014/main" id="{FB8E91E0-3E5B-3846-1A74-3BEEBAD738FE}"/>
              </a:ext>
            </a:extLst>
          </p:cNvPr>
          <p:cNvSpPr/>
          <p:nvPr/>
        </p:nvSpPr>
        <p:spPr>
          <a:xfrm>
            <a:off x="593661" y="731861"/>
            <a:ext cx="1133573" cy="701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dirty="0">
                <a:solidFill>
                  <a:schemeClr val="tx1"/>
                </a:solidFill>
              </a:rPr>
              <a:t>Ημερομηνία</a:t>
            </a:r>
            <a:endParaRPr lang="en-US" sz="1350" dirty="0">
              <a:solidFill>
                <a:schemeClr val="tx1"/>
              </a:solidFill>
            </a:endParaRPr>
          </a:p>
          <a:p>
            <a:pPr algn="ctr"/>
            <a:r>
              <a:rPr lang="el-GR" sz="1350" dirty="0">
                <a:solidFill>
                  <a:schemeClr val="tx1"/>
                </a:solidFill>
              </a:rPr>
              <a:t> </a:t>
            </a:r>
            <a:endParaRPr lang="el-CY" sz="1350" dirty="0">
              <a:solidFill>
                <a:schemeClr val="tx1"/>
              </a:solidFill>
            </a:endParaRPr>
          </a:p>
        </p:txBody>
      </p:sp>
      <p:pic>
        <p:nvPicPr>
          <p:cNvPr id="1026" name="Picture 2" descr="Cartoon school boy - 269 χιλιάδες εικόνες, εικονογραφήσεις και φωτογραφίες  στοκ χωρίς δικαιώματα | Shutterstock">
            <a:extLst>
              <a:ext uri="{FF2B5EF4-FFF2-40B4-BE49-F238E27FC236}">
                <a16:creationId xmlns:a16="http://schemas.microsoft.com/office/drawing/2014/main" id="{0A89B5A2-4A15-140C-565B-E6EEAAAAD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274" y="651224"/>
            <a:ext cx="4904693" cy="55555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Φυσαλίδα ομιλίας: Ορθογώνιο με στρογγυλεμένες γωνίες 3">
            <a:extLst>
              <a:ext uri="{FF2B5EF4-FFF2-40B4-BE49-F238E27FC236}">
                <a16:creationId xmlns:a16="http://schemas.microsoft.com/office/drawing/2014/main" id="{83C944F1-8B63-6684-9CEB-D63E069A700A}"/>
              </a:ext>
            </a:extLst>
          </p:cNvPr>
          <p:cNvSpPr/>
          <p:nvPr/>
        </p:nvSpPr>
        <p:spPr>
          <a:xfrm>
            <a:off x="7402286" y="344767"/>
            <a:ext cx="4441371" cy="2329543"/>
          </a:xfrm>
          <a:prstGeom prst="wedgeRoundRect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Όταν ήμασταν μικροί </a:t>
            </a:r>
          </a:p>
        </p:txBody>
      </p:sp>
    </p:spTree>
    <p:extLst>
      <p:ext uri="{BB962C8B-B14F-4D97-AF65-F5344CB8AC3E}">
        <p14:creationId xmlns:p14="http://schemas.microsoft.com/office/powerpoint/2010/main" val="3234902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9931F-F0EF-4686-34CB-5E3293A23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235E5A6D-D615-76DE-77CB-67A7EED48048}"/>
              </a:ext>
            </a:extLst>
          </p:cNvPr>
          <p:cNvSpPr/>
          <p:nvPr/>
        </p:nvSpPr>
        <p:spPr>
          <a:xfrm>
            <a:off x="598715" y="1186543"/>
            <a:ext cx="4245428" cy="399505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Πήγαινα</a:t>
            </a:r>
          </a:p>
          <a:p>
            <a:pPr algn="ctr"/>
            <a:r>
              <a:rPr lang="el-GR" sz="4400" dirty="0">
                <a:solidFill>
                  <a:schemeClr val="tx1"/>
                </a:solidFill>
              </a:rPr>
              <a:t>στο σχολείο με τα πόδια.</a:t>
            </a:r>
          </a:p>
        </p:txBody>
      </p:sp>
      <p:pic>
        <p:nvPicPr>
          <p:cNvPr id="8194" name="Picture 2" descr="Τα παιδιά πηγαίνουν σχολείο Διανυσματική απεικόνιση - εικονογραφία από  χέρι, φίλων: 33316717">
            <a:extLst>
              <a:ext uri="{FF2B5EF4-FFF2-40B4-BE49-F238E27FC236}">
                <a16:creationId xmlns:a16="http://schemas.microsoft.com/office/drawing/2014/main" id="{3C6608D7-7EA8-1294-5F46-8A2EE9B70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323" y="819490"/>
            <a:ext cx="5219019" cy="52190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23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12503-8B4F-1563-952F-35503F968E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27637369-E9FD-0F74-5F52-170B0D0CE077}"/>
              </a:ext>
            </a:extLst>
          </p:cNvPr>
          <p:cNvSpPr/>
          <p:nvPr/>
        </p:nvSpPr>
        <p:spPr>
          <a:xfrm>
            <a:off x="435429" y="1121229"/>
            <a:ext cx="4245428" cy="399505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Έτρωγα</a:t>
            </a:r>
          </a:p>
          <a:p>
            <a:pPr algn="ctr"/>
            <a:r>
              <a:rPr lang="el-GR" sz="4400" dirty="0">
                <a:solidFill>
                  <a:schemeClr val="tx1"/>
                </a:solidFill>
              </a:rPr>
              <a:t>__________.</a:t>
            </a:r>
          </a:p>
        </p:txBody>
      </p:sp>
      <p:pic>
        <p:nvPicPr>
          <p:cNvPr id="9218" name="Picture 2" descr="Εικονογράφηση Διάνυσμα Του Cartoon Μικρό Αγόρι Τρώει Ψωμί Διάνυσμα από  ©tigatelu 567137778">
            <a:extLst>
              <a:ext uri="{FF2B5EF4-FFF2-40B4-BE49-F238E27FC236}">
                <a16:creationId xmlns:a16="http://schemas.microsoft.com/office/drawing/2014/main" id="{225BC546-5736-9299-533D-3816B795B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905" y="672031"/>
            <a:ext cx="4828494" cy="48934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52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EFAEE-EAE3-0987-87EF-FD8F6BB2B1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3E185506-C3D6-603D-DABE-994E3FF6EDD1}"/>
              </a:ext>
            </a:extLst>
          </p:cNvPr>
          <p:cNvSpPr/>
          <p:nvPr/>
        </p:nvSpPr>
        <p:spPr>
          <a:xfrm>
            <a:off x="435429" y="1121229"/>
            <a:ext cx="4245428" cy="399505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Έτρωγα</a:t>
            </a:r>
          </a:p>
          <a:p>
            <a:pPr algn="ctr"/>
            <a:r>
              <a:rPr lang="el-GR" sz="4400" dirty="0">
                <a:solidFill>
                  <a:schemeClr val="tx1"/>
                </a:solidFill>
              </a:rPr>
              <a:t>τοστ.</a:t>
            </a:r>
          </a:p>
        </p:txBody>
      </p:sp>
      <p:pic>
        <p:nvPicPr>
          <p:cNvPr id="9218" name="Picture 2" descr="Εικονογράφηση Διάνυσμα Του Cartoon Μικρό Αγόρι Τρώει Ψωμί Διάνυσμα από  ©tigatelu 567137778">
            <a:extLst>
              <a:ext uri="{FF2B5EF4-FFF2-40B4-BE49-F238E27FC236}">
                <a16:creationId xmlns:a16="http://schemas.microsoft.com/office/drawing/2014/main" id="{C22AB932-EA82-178C-F51E-6E7968BF7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905" y="672031"/>
            <a:ext cx="4828494" cy="48934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65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9D1F6-018B-ED49-C7D5-EE85DD7EF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3A9D20B1-E1A1-472A-052E-E534376BD149}"/>
              </a:ext>
            </a:extLst>
          </p:cNvPr>
          <p:cNvSpPr/>
          <p:nvPr/>
        </p:nvSpPr>
        <p:spPr>
          <a:xfrm>
            <a:off x="1001486" y="968829"/>
            <a:ext cx="4245428" cy="399505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Έπινα</a:t>
            </a:r>
          </a:p>
          <a:p>
            <a:pPr algn="ctr"/>
            <a:r>
              <a:rPr lang="el-GR" sz="4400" dirty="0">
                <a:solidFill>
                  <a:schemeClr val="tx1"/>
                </a:solidFill>
              </a:rPr>
              <a:t>πολύ νερό.</a:t>
            </a:r>
          </a:p>
        </p:txBody>
      </p:sp>
      <p:pic>
        <p:nvPicPr>
          <p:cNvPr id="10242" name="Picture 2" descr="Παιδιά καρτούν πίνουν νερό διανυσματική απεικόνιση. εικονογραφία από ύδωρ -  108905967">
            <a:extLst>
              <a:ext uri="{FF2B5EF4-FFF2-40B4-BE49-F238E27FC236}">
                <a16:creationId xmlns:a16="http://schemas.microsoft.com/office/drawing/2014/main" id="{A22248EC-ECF6-270E-5BD8-302C9A276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642" y="1091291"/>
            <a:ext cx="4245428" cy="37650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43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slamic cartoon Royalty-Free Διανύσματα">
            <a:extLst>
              <a:ext uri="{FF2B5EF4-FFF2-40B4-BE49-F238E27FC236}">
                <a16:creationId xmlns:a16="http://schemas.microsoft.com/office/drawing/2014/main" id="{397078ED-FE4D-8B4F-ADB1-EE10EA557C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27"/>
          <a:stretch>
            <a:fillRect/>
          </a:stretch>
        </p:blipFill>
        <p:spPr bwMode="auto">
          <a:xfrm>
            <a:off x="626610" y="517754"/>
            <a:ext cx="1796140" cy="15178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πλεξίδες Στοκ Εικονογραφήσεις, Vectors, &amp; Clipart – (8,602 Στοκ  Εικονογραφήσεις)">
            <a:extLst>
              <a:ext uri="{FF2B5EF4-FFF2-40B4-BE49-F238E27FC236}">
                <a16:creationId xmlns:a16="http://schemas.microsoft.com/office/drawing/2014/main" id="{FE99D57A-13E9-C3F4-9909-0365747944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853413" y="517754"/>
            <a:ext cx="1970314" cy="15178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Islamic cartoon Royalty-Free Διανύσματα">
            <a:extLst>
              <a:ext uri="{FF2B5EF4-FFF2-40B4-BE49-F238E27FC236}">
                <a16:creationId xmlns:a16="http://schemas.microsoft.com/office/drawing/2014/main" id="{BB34C41E-3199-F5E9-D4C6-4B91035E55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92"/>
          <a:stretch>
            <a:fillRect/>
          </a:stretch>
        </p:blipFill>
        <p:spPr bwMode="auto">
          <a:xfrm>
            <a:off x="6890657" y="517754"/>
            <a:ext cx="2192793" cy="139269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πλεξίδες Στοκ Εικονογραφήσεις, Vectors, &amp; Clipart – (8,602 Στοκ  Εικονογραφήσεις)">
            <a:extLst>
              <a:ext uri="{FF2B5EF4-FFF2-40B4-BE49-F238E27FC236}">
                <a16:creationId xmlns:a16="http://schemas.microsoft.com/office/drawing/2014/main" id="{05C04597-34C6-F599-AA46-FD22907C68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9591673" y="517754"/>
            <a:ext cx="1696810" cy="13926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Ευθεία γραμμή σύνδεσης 6">
            <a:extLst>
              <a:ext uri="{FF2B5EF4-FFF2-40B4-BE49-F238E27FC236}">
                <a16:creationId xmlns:a16="http://schemas.microsoft.com/office/drawing/2014/main" id="{E9A28583-E423-2045-1A60-CA33FD8B632A}"/>
              </a:ext>
            </a:extLst>
          </p:cNvPr>
          <p:cNvCxnSpPr/>
          <p:nvPr/>
        </p:nvCxnSpPr>
        <p:spPr>
          <a:xfrm>
            <a:off x="6389914" y="0"/>
            <a:ext cx="0" cy="6858000"/>
          </a:xfrm>
          <a:prstGeom prst="line">
            <a:avLst/>
          </a:prstGeom>
          <a:ln w="76200">
            <a:prstDash val="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Ορθογώνιο: Στρογγύλεμα γωνιών 7">
            <a:extLst>
              <a:ext uri="{FF2B5EF4-FFF2-40B4-BE49-F238E27FC236}">
                <a16:creationId xmlns:a16="http://schemas.microsoft.com/office/drawing/2014/main" id="{31C9A89B-878E-FE73-3818-51C529D5ABCA}"/>
              </a:ext>
            </a:extLst>
          </p:cNvPr>
          <p:cNvSpPr/>
          <p:nvPr/>
        </p:nvSpPr>
        <p:spPr>
          <a:xfrm>
            <a:off x="174172" y="2166256"/>
            <a:ext cx="6008904" cy="4528457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/>
              <a:t>Όταν ήμουν μικρός 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10" name="Ορθογώνιο: Στρογγύλεμα γωνιών 9">
            <a:extLst>
              <a:ext uri="{FF2B5EF4-FFF2-40B4-BE49-F238E27FC236}">
                <a16:creationId xmlns:a16="http://schemas.microsoft.com/office/drawing/2014/main" id="{EA828F8F-9620-5453-3C2A-D0A13885C492}"/>
              </a:ext>
            </a:extLst>
          </p:cNvPr>
          <p:cNvSpPr/>
          <p:nvPr/>
        </p:nvSpPr>
        <p:spPr>
          <a:xfrm>
            <a:off x="6596754" y="2166256"/>
            <a:ext cx="5497276" cy="4528457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/>
              <a:t>Όταν ήμουν μικρή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4314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14083-A77C-395A-AD2A-96891DF1D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Βαθμολογία κι έλεγχος προόδου Β' τριμήνου 2018-2019 – 3ο Δημοτικό Σχολείο  Ανω Λιοσίων">
            <a:extLst>
              <a:ext uri="{FF2B5EF4-FFF2-40B4-BE49-F238E27FC236}">
                <a16:creationId xmlns:a16="http://schemas.microsoft.com/office/drawing/2014/main" id="{364F650B-55E3-732E-2055-803A32525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220" y="2798200"/>
            <a:ext cx="3086780" cy="391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E118323F-C4BA-CB63-B852-0F616CE344A0}"/>
              </a:ext>
            </a:extLst>
          </p:cNvPr>
          <p:cNvSpPr/>
          <p:nvPr/>
        </p:nvSpPr>
        <p:spPr>
          <a:xfrm>
            <a:off x="87086" y="141514"/>
            <a:ext cx="4920343" cy="3037115"/>
          </a:xfrm>
          <a:prstGeom prst="cloud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>
                <a:solidFill>
                  <a:schemeClr val="tx1"/>
                </a:solidFill>
              </a:rPr>
              <a:t>Χρησιμοποίησα  τις λέξεις; </a:t>
            </a: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28C61F97-CD9C-1518-39F1-CF47A4F464A5}"/>
              </a:ext>
            </a:extLst>
          </p:cNvPr>
          <p:cNvSpPr/>
          <p:nvPr/>
        </p:nvSpPr>
        <p:spPr>
          <a:xfrm>
            <a:off x="7097487" y="217714"/>
            <a:ext cx="4920342" cy="609600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4000" dirty="0"/>
              <a:t>ήμουν</a:t>
            </a:r>
          </a:p>
          <a:p>
            <a:r>
              <a:rPr lang="el-GR" sz="4000" dirty="0"/>
              <a:t>πήγαινα</a:t>
            </a:r>
          </a:p>
          <a:p>
            <a:r>
              <a:rPr lang="el-GR" sz="4000" dirty="0"/>
              <a:t>έπαιζα</a:t>
            </a:r>
          </a:p>
          <a:p>
            <a:r>
              <a:rPr lang="el-GR" sz="4000" dirty="0"/>
              <a:t>έκανα </a:t>
            </a:r>
          </a:p>
          <a:p>
            <a:r>
              <a:rPr lang="el-GR" sz="4000" dirty="0"/>
              <a:t>είχα</a:t>
            </a:r>
          </a:p>
          <a:p>
            <a:r>
              <a:rPr lang="el-GR" sz="4000" dirty="0"/>
              <a:t>αγαπούσα </a:t>
            </a:r>
          </a:p>
          <a:p>
            <a:r>
              <a:rPr lang="el-GR" sz="4000" dirty="0"/>
              <a:t>παρακολουθούσα</a:t>
            </a:r>
          </a:p>
        </p:txBody>
      </p:sp>
    </p:spTree>
    <p:extLst>
      <p:ext uri="{BB962C8B-B14F-4D97-AF65-F5344CB8AC3E}">
        <p14:creationId xmlns:p14="http://schemas.microsoft.com/office/powerpoint/2010/main" val="614263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FE83F3-5C69-EBF6-480E-924D4B03F8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8585819-3445-38AD-62A2-75A6D19D5FAB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5715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l-GR" dirty="0" err="1"/>
              <a:t>Αυτοαξιολόγηση</a:t>
            </a:r>
            <a:r>
              <a:rPr lang="el-GR" dirty="0"/>
              <a:t> στο σπίτι </a:t>
            </a:r>
            <a:endParaRPr lang="el-CY" dirty="0"/>
          </a:p>
        </p:txBody>
      </p:sp>
      <p:pic>
        <p:nvPicPr>
          <p:cNvPr id="2050" name="Picture 2" descr="Αυτοαξιολόγηση: Χρειάζονται ψύχραιμες και συνετές αντιδράσεις | Alfavita">
            <a:extLst>
              <a:ext uri="{FF2B5EF4-FFF2-40B4-BE49-F238E27FC236}">
                <a16:creationId xmlns:a16="http://schemas.microsoft.com/office/drawing/2014/main" id="{22E16BBA-3FCD-3FB1-48C0-819BA4B9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7995"/>
            <a:ext cx="10515600" cy="4631221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9296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7D5E5-5FFF-E308-A6E5-73B61FC2E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9219FC57-D6A1-C1D8-6DF6-49EAAD3BD369}"/>
              </a:ext>
            </a:extLst>
          </p:cNvPr>
          <p:cNvSpPr/>
          <p:nvPr/>
        </p:nvSpPr>
        <p:spPr>
          <a:xfrm>
            <a:off x="892628" y="1556657"/>
            <a:ext cx="3200400" cy="306977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έτρεχα</a:t>
            </a:r>
          </a:p>
        </p:txBody>
      </p:sp>
      <p:pic>
        <p:nvPicPr>
          <p:cNvPr id="2050" name="Picture 2" descr="Τρέξιμο κινούμενα σχέδια διανυσματικά αγόρι έτοιμες εικόνες Clip Art εικόνα  Διάνυσμα από ©Dolimac 109331282">
            <a:extLst>
              <a:ext uri="{FF2B5EF4-FFF2-40B4-BE49-F238E27FC236}">
                <a16:creationId xmlns:a16="http://schemas.microsoft.com/office/drawing/2014/main" id="{FEA6501A-4882-1CEF-27DC-AD2ADA31D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367801"/>
            <a:ext cx="5101998" cy="61223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25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D4B7D-6A8C-B9AB-CBDB-2BC234A68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54FF80B2-DE3F-0E46-8CFB-CE409D093A27}"/>
              </a:ext>
            </a:extLst>
          </p:cNvPr>
          <p:cNvSpPr/>
          <p:nvPr/>
        </p:nvSpPr>
        <p:spPr>
          <a:xfrm>
            <a:off x="1240972" y="1894114"/>
            <a:ext cx="3200400" cy="306977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έγραφα</a:t>
            </a:r>
          </a:p>
        </p:txBody>
      </p:sp>
      <p:pic>
        <p:nvPicPr>
          <p:cNvPr id="3074" name="Picture 2" descr="ΦΙΛΟΛΟΓΟΥΠΟΛΗ: Γράφω καλά στο διαγώνισμα της Νεοελληνικής Λογοτεχνίας  (Γυμνάσιο)">
            <a:extLst>
              <a:ext uri="{FF2B5EF4-FFF2-40B4-BE49-F238E27FC236}">
                <a16:creationId xmlns:a16="http://schemas.microsoft.com/office/drawing/2014/main" id="{5C01820E-0626-046D-C2E9-A9D39A05D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929" y="989239"/>
            <a:ext cx="4575401" cy="44746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89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C759B5-672B-993B-F22A-7922FB653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AB3061B7-F244-53B6-721A-95BF13E7EFC4}"/>
              </a:ext>
            </a:extLst>
          </p:cNvPr>
          <p:cNvSpPr/>
          <p:nvPr/>
        </p:nvSpPr>
        <p:spPr>
          <a:xfrm>
            <a:off x="1447800" y="1556657"/>
            <a:ext cx="3200400" cy="306977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διάβαζα</a:t>
            </a:r>
          </a:p>
        </p:txBody>
      </p:sp>
      <p:pic>
        <p:nvPicPr>
          <p:cNvPr id="4098" name="Picture 2" descr="Διαβάζω στη στιγμή - Κέντρο Αγωγής Παιδιού &amp; Εφήβου">
            <a:extLst>
              <a:ext uri="{FF2B5EF4-FFF2-40B4-BE49-F238E27FC236}">
                <a16:creationId xmlns:a16="http://schemas.microsoft.com/office/drawing/2014/main" id="{39F07473-3215-EC06-1EC6-95918D329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1138917"/>
            <a:ext cx="4766450" cy="39882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16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6600" dirty="0"/>
              <a:t>Σήμερα είναι ______, __ Φεβρουαρίου 2026 (__/02/2026).Τώρα είμαστε στον χειμώνα.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978111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E277E4-5BA1-9AEA-87AB-A6D5AB441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BBEB3AA6-D75C-B559-5C94-12A12DA2B6B7}"/>
              </a:ext>
            </a:extLst>
          </p:cNvPr>
          <p:cNvSpPr/>
          <p:nvPr/>
        </p:nvSpPr>
        <p:spPr>
          <a:xfrm>
            <a:off x="827314" y="1055915"/>
            <a:ext cx="4245428" cy="399505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αγαπούσα</a:t>
            </a:r>
          </a:p>
        </p:txBody>
      </p:sp>
      <p:pic>
        <p:nvPicPr>
          <p:cNvPr id="5122" name="Picture 2" descr="20.000+ δωρεάν Cartoon Love και εικονογραφήσεις για Αγάπη - Pixabay">
            <a:extLst>
              <a:ext uri="{FF2B5EF4-FFF2-40B4-BE49-F238E27FC236}">
                <a16:creationId xmlns:a16="http://schemas.microsoft.com/office/drawing/2014/main" id="{CD127B1B-A521-EDD8-2033-D06027AB2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124" y="1285875"/>
            <a:ext cx="3863068" cy="386306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02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6E5A49-70D8-A60B-7273-F246F33C44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0130BC45-6D5A-B5D8-B56C-33570B7238A3}"/>
              </a:ext>
            </a:extLst>
          </p:cNvPr>
          <p:cNvSpPr/>
          <p:nvPr/>
        </p:nvSpPr>
        <p:spPr>
          <a:xfrm>
            <a:off x="1186543" y="1023257"/>
            <a:ext cx="4245428" cy="399505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μιλούσα</a:t>
            </a:r>
          </a:p>
        </p:txBody>
      </p:sp>
      <p:pic>
        <p:nvPicPr>
          <p:cNvPr id="6146" name="Picture 2" descr="καρτούν έφηβος μιλάει στο κινητό Απεικόνιση αποθεμάτων - εικονογραφία από  προσχολικός, συζητήστε: 191429410">
            <a:extLst>
              <a:ext uri="{FF2B5EF4-FFF2-40B4-BE49-F238E27FC236}">
                <a16:creationId xmlns:a16="http://schemas.microsoft.com/office/drawing/2014/main" id="{9EA08DEF-E3AF-99E5-4350-371941185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815" y="653142"/>
            <a:ext cx="5020355" cy="52932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984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4CA75-E4F2-92C8-847B-6A362B93F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9A17483D-53A4-4808-759B-835CE30FD01E}"/>
              </a:ext>
            </a:extLst>
          </p:cNvPr>
          <p:cNvSpPr/>
          <p:nvPr/>
        </p:nvSpPr>
        <p:spPr>
          <a:xfrm>
            <a:off x="947057" y="1066800"/>
            <a:ext cx="4245428" cy="399505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είχα</a:t>
            </a:r>
          </a:p>
        </p:txBody>
      </p:sp>
      <p:pic>
        <p:nvPicPr>
          <p:cNvPr id="7170" name="Picture 2" descr="Άνδρας που αδειάζει τις τσέπες του Απεικόνιση αποθεμάτων - εικονογραφία από  εσώρουχα, φτωχός: 42104563">
            <a:extLst>
              <a:ext uri="{FF2B5EF4-FFF2-40B4-BE49-F238E27FC236}">
                <a16:creationId xmlns:a16="http://schemas.microsoft.com/office/drawing/2014/main" id="{9479120B-2714-1D33-D6B3-419554D41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502" y="724536"/>
            <a:ext cx="5586412" cy="54089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03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6317E0-708D-7C41-37C3-3F257ABEE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43CCDE61-07F9-02D2-F912-0C29F0FF204F}"/>
              </a:ext>
            </a:extLst>
          </p:cNvPr>
          <p:cNvSpPr/>
          <p:nvPr/>
        </p:nvSpPr>
        <p:spPr>
          <a:xfrm>
            <a:off x="598715" y="1186543"/>
            <a:ext cx="4245428" cy="399505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πήγαινα</a:t>
            </a:r>
          </a:p>
        </p:txBody>
      </p:sp>
      <p:pic>
        <p:nvPicPr>
          <p:cNvPr id="8194" name="Picture 2" descr="Τα παιδιά πηγαίνουν σχολείο Διανυσματική απεικόνιση - εικονογραφία από  χέρι, φίλων: 33316717">
            <a:extLst>
              <a:ext uri="{FF2B5EF4-FFF2-40B4-BE49-F238E27FC236}">
                <a16:creationId xmlns:a16="http://schemas.microsoft.com/office/drawing/2014/main" id="{161F5114-11DE-F159-FCB5-0E9BDFC0E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323" y="819490"/>
            <a:ext cx="5219019" cy="52190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762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0DEB7-637A-93A4-2AA7-2CF30CB7E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84D962C7-E355-5371-7FF4-9F8186656EFB}"/>
              </a:ext>
            </a:extLst>
          </p:cNvPr>
          <p:cNvSpPr/>
          <p:nvPr/>
        </p:nvSpPr>
        <p:spPr>
          <a:xfrm>
            <a:off x="435429" y="1121229"/>
            <a:ext cx="4245428" cy="399505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έτρωγα</a:t>
            </a:r>
          </a:p>
        </p:txBody>
      </p:sp>
      <p:pic>
        <p:nvPicPr>
          <p:cNvPr id="9218" name="Picture 2" descr="Εικονογράφηση Διάνυσμα Του Cartoon Μικρό Αγόρι Τρώει Ψωμί Διάνυσμα από  ©tigatelu 567137778">
            <a:extLst>
              <a:ext uri="{FF2B5EF4-FFF2-40B4-BE49-F238E27FC236}">
                <a16:creationId xmlns:a16="http://schemas.microsoft.com/office/drawing/2014/main" id="{30194CC2-494E-F761-F316-3E4EAA737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905" y="672031"/>
            <a:ext cx="4828494" cy="48934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2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5397F-0523-0ED5-701F-B67550F39F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99F6CA47-6CC6-BB3D-5B91-5986E3AFECE7}"/>
              </a:ext>
            </a:extLst>
          </p:cNvPr>
          <p:cNvSpPr/>
          <p:nvPr/>
        </p:nvSpPr>
        <p:spPr>
          <a:xfrm>
            <a:off x="1001486" y="968829"/>
            <a:ext cx="4245428" cy="399505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έπινα</a:t>
            </a:r>
          </a:p>
        </p:txBody>
      </p:sp>
      <p:pic>
        <p:nvPicPr>
          <p:cNvPr id="10242" name="Picture 2" descr="Παιδιά καρτούν πίνουν νερό διανυσματική απεικόνιση. εικονογραφία από ύδωρ -  108905967">
            <a:extLst>
              <a:ext uri="{FF2B5EF4-FFF2-40B4-BE49-F238E27FC236}">
                <a16:creationId xmlns:a16="http://schemas.microsoft.com/office/drawing/2014/main" id="{A729C020-0EED-5FEA-9D85-EE5CFB26D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642" y="1091291"/>
            <a:ext cx="4245428" cy="37650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80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43" y="649967"/>
            <a:ext cx="10515600" cy="523920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7200" dirty="0">
                <a:solidFill>
                  <a:srgbClr val="FF0000"/>
                </a:solidFill>
              </a:rPr>
              <a:t>Τι έκανες χθες;</a:t>
            </a:r>
          </a:p>
          <a:p>
            <a:pPr marL="0" indent="0">
              <a:buNone/>
            </a:pPr>
            <a:r>
              <a:rPr lang="el-GR" sz="7200" dirty="0"/>
              <a:t>Χθες  πήγα  στο σχολείο.</a:t>
            </a:r>
          </a:p>
          <a:p>
            <a:pPr marL="0" indent="0">
              <a:buNone/>
            </a:pPr>
            <a:endParaRPr lang="el-GR" sz="7200" dirty="0"/>
          </a:p>
          <a:p>
            <a:pPr marL="0" indent="0">
              <a:buNone/>
            </a:pPr>
            <a:r>
              <a:rPr lang="el-GR" sz="7200" dirty="0"/>
              <a:t>(</a:t>
            </a:r>
            <a:r>
              <a:rPr lang="el-GR" sz="7200" dirty="0">
                <a:solidFill>
                  <a:srgbClr val="00B050"/>
                </a:solidFill>
              </a:rPr>
              <a:t>πηγαίνω</a:t>
            </a:r>
            <a:r>
              <a:rPr lang="el-GR" sz="7200" dirty="0"/>
              <a:t>)</a:t>
            </a:r>
          </a:p>
          <a:p>
            <a:endParaRPr lang="en-US" dirty="0"/>
          </a:p>
        </p:txBody>
      </p:sp>
      <p:pic>
        <p:nvPicPr>
          <p:cNvPr id="2" name="Picture 2" descr="Cartoon school boy - 269 χιλιάδες εικόνες, εικονογραφήσεις και φωτογραφίες  στοκ χωρίς δικαιώματα | Shutterstock">
            <a:extLst>
              <a:ext uri="{FF2B5EF4-FFF2-40B4-BE49-F238E27FC236}">
                <a16:creationId xmlns:a16="http://schemas.microsoft.com/office/drawing/2014/main" id="{F44CE705-9A59-A382-2A56-F93AA27FD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593" y="3118437"/>
            <a:ext cx="2800350" cy="263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84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7255"/>
            <a:ext cx="10515600" cy="5783489"/>
          </a:xfrm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sz="7200" dirty="0">
                <a:solidFill>
                  <a:srgbClr val="FF0000"/>
                </a:solidFill>
              </a:rPr>
              <a:t>Τι έκανες χθες;</a:t>
            </a:r>
          </a:p>
          <a:p>
            <a:pPr marL="0" indent="0">
              <a:buNone/>
            </a:pPr>
            <a:r>
              <a:rPr lang="el-GR" sz="7200" dirty="0"/>
              <a:t>Μετά επέστρεψα στο σπίτι.</a:t>
            </a:r>
          </a:p>
          <a:p>
            <a:pPr marL="0" indent="0">
              <a:buNone/>
            </a:pPr>
            <a:endParaRPr lang="el-GR" sz="7200" dirty="0"/>
          </a:p>
          <a:p>
            <a:pPr marL="0" indent="0">
              <a:buNone/>
            </a:pPr>
            <a:r>
              <a:rPr lang="el-GR" sz="7200" dirty="0"/>
              <a:t>(</a:t>
            </a:r>
            <a:r>
              <a:rPr lang="el-GR" sz="7200" dirty="0">
                <a:solidFill>
                  <a:srgbClr val="00B050"/>
                </a:solidFill>
              </a:rPr>
              <a:t>επιστρέφω</a:t>
            </a:r>
            <a:r>
              <a:rPr lang="el-GR" sz="7200" dirty="0"/>
              <a:t>)</a:t>
            </a:r>
          </a:p>
          <a:p>
            <a:pPr marL="0" indent="0">
              <a:buNone/>
            </a:pPr>
            <a:endParaRPr lang="el-GR" sz="7200" dirty="0"/>
          </a:p>
          <a:p>
            <a:pPr marL="0" indent="0">
              <a:buNone/>
            </a:pPr>
            <a:r>
              <a:rPr lang="el-GR" sz="7200" dirty="0"/>
              <a:t>Έφαγα  και είδα  τηλεόραση.</a:t>
            </a:r>
          </a:p>
          <a:p>
            <a:pPr marL="0" indent="0">
              <a:buNone/>
            </a:pPr>
            <a:endParaRPr lang="el-GR" sz="7200" dirty="0"/>
          </a:p>
          <a:p>
            <a:pPr marL="0" indent="0">
              <a:buNone/>
            </a:pPr>
            <a:r>
              <a:rPr lang="el-GR" sz="7200" dirty="0"/>
              <a:t>(</a:t>
            </a:r>
            <a:r>
              <a:rPr lang="el-GR" sz="7200" dirty="0">
                <a:solidFill>
                  <a:srgbClr val="00B050"/>
                </a:solidFill>
              </a:rPr>
              <a:t>τρώω/βλέπω</a:t>
            </a:r>
            <a:r>
              <a:rPr lang="el-GR" sz="7200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596 Vector για «Child coming home», εικόνες και γραφικά vector στοκ |  Shutterstock">
            <a:extLst>
              <a:ext uri="{FF2B5EF4-FFF2-40B4-BE49-F238E27FC236}">
                <a16:creationId xmlns:a16="http://schemas.microsoft.com/office/drawing/2014/main" id="{31775727-D372-428F-DA07-AFC9EF521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53" y="1979159"/>
            <a:ext cx="3120118" cy="203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Τα παιδιά βλέπουν τηλεόραση. Τα παιδιά: Vector στοκ (χωρίς δικαιώματα)  1369181924 | Shutterstock">
            <a:extLst>
              <a:ext uri="{FF2B5EF4-FFF2-40B4-BE49-F238E27FC236}">
                <a16:creationId xmlns:a16="http://schemas.microsoft.com/office/drawing/2014/main" id="{4C692D36-6A84-A863-6C90-58E1AA7E72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47"/>
          <a:stretch>
            <a:fillRect/>
          </a:stretch>
        </p:blipFill>
        <p:spPr bwMode="auto">
          <a:xfrm>
            <a:off x="6960053" y="4848554"/>
            <a:ext cx="2571750" cy="147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93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76540"/>
            <a:ext cx="10515600" cy="4351338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7200" dirty="0">
                <a:solidFill>
                  <a:srgbClr val="FF0000"/>
                </a:solidFill>
              </a:rPr>
              <a:t>Τι έκανες χθες;</a:t>
            </a:r>
          </a:p>
          <a:p>
            <a:pPr marL="0" indent="0">
              <a:buNone/>
            </a:pPr>
            <a:r>
              <a:rPr lang="el-GR" sz="7200" dirty="0"/>
              <a:t>Έκανα μπάνιο.</a:t>
            </a:r>
          </a:p>
          <a:p>
            <a:pPr marL="0" indent="0">
              <a:buNone/>
            </a:pPr>
            <a:r>
              <a:rPr lang="el-GR" sz="7200" dirty="0"/>
              <a:t>(</a:t>
            </a:r>
            <a:r>
              <a:rPr lang="el-GR" sz="7200" dirty="0">
                <a:solidFill>
                  <a:srgbClr val="00B050"/>
                </a:solidFill>
              </a:rPr>
              <a:t>κάνω</a:t>
            </a:r>
            <a:r>
              <a:rPr lang="el-GR" sz="7200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Αγόρι κάνει μπάνιο στο μπάνιο Διάνυσμα από ©interactimages 183041714">
            <a:extLst>
              <a:ext uri="{FF2B5EF4-FFF2-40B4-BE49-F238E27FC236}">
                <a16:creationId xmlns:a16="http://schemas.microsoft.com/office/drawing/2014/main" id="{3526C7BD-8B44-E6C3-DF07-35F70ECBFE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" t="7541" r="-3511" b="8480"/>
          <a:stretch>
            <a:fillRect/>
          </a:stretch>
        </p:blipFill>
        <p:spPr bwMode="auto">
          <a:xfrm>
            <a:off x="6945766" y="2271033"/>
            <a:ext cx="3936660" cy="2681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44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57" y="617310"/>
            <a:ext cx="10515600" cy="5413375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sz="7200" dirty="0">
                <a:solidFill>
                  <a:srgbClr val="FF0000"/>
                </a:solidFill>
              </a:rPr>
              <a:t>Τι έκανες χθες;</a:t>
            </a:r>
          </a:p>
          <a:p>
            <a:pPr marL="0" indent="0">
              <a:buNone/>
            </a:pPr>
            <a:r>
              <a:rPr lang="el-GR" sz="7200" dirty="0"/>
              <a:t>Το απόγευμα μίλησα στο τηλέφωνο  με  τους  φίλους μου, / με τις  φίλες  μου/ με τους συγγενείς μου. </a:t>
            </a:r>
          </a:p>
          <a:p>
            <a:pPr marL="0" indent="0">
              <a:buNone/>
            </a:pPr>
            <a:endParaRPr lang="el-GR" sz="7200" dirty="0"/>
          </a:p>
          <a:p>
            <a:pPr marL="0" indent="0">
              <a:buNone/>
            </a:pPr>
            <a:r>
              <a:rPr lang="el-GR" sz="7200" dirty="0"/>
              <a:t>(</a:t>
            </a:r>
            <a:r>
              <a:rPr lang="el-GR" sz="7200" dirty="0">
                <a:solidFill>
                  <a:srgbClr val="00B050"/>
                </a:solidFill>
              </a:rPr>
              <a:t>τηλεφωνώ</a:t>
            </a:r>
            <a:r>
              <a:rPr lang="el-GR" sz="7200" dirty="0"/>
              <a:t>)</a:t>
            </a:r>
            <a:endParaRPr lang="en-US" dirty="0"/>
          </a:p>
        </p:txBody>
      </p:sp>
      <p:pic>
        <p:nvPicPr>
          <p:cNvPr id="4098" name="Picture 2" descr="Phone call boy - 50 χιλιάδες εικόνες, εικονογραφήσεις και φωτογραφίες στοκ  χωρίς δικαιώματα | Shutterstock">
            <a:extLst>
              <a:ext uri="{FF2B5EF4-FFF2-40B4-BE49-F238E27FC236}">
                <a16:creationId xmlns:a16="http://schemas.microsoft.com/office/drawing/2014/main" id="{7372198A-C0A8-CE86-0CED-6F5ED4A4A6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11"/>
          <a:stretch>
            <a:fillRect/>
          </a:stretch>
        </p:blipFill>
        <p:spPr bwMode="auto">
          <a:xfrm>
            <a:off x="7666264" y="3429000"/>
            <a:ext cx="2628900" cy="234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02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FA6FD5-63C0-42F9-BF35-853F7548F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Χθες  όλη  μέρα ………..</a:t>
            </a:r>
          </a:p>
        </p:txBody>
      </p:sp>
      <p:pic>
        <p:nvPicPr>
          <p:cNvPr id="4" name="Ηλεκτρονικά πολυμέσα 3" title="Μαθαίνουμε τον Αόριστο και τον Παρατατικό τραγουδώντας με την κυρία Σιντορέ">
            <a:hlinkClick r:id="" action="ppaction://media"/>
            <a:extLst>
              <a:ext uri="{FF2B5EF4-FFF2-40B4-BE49-F238E27FC236}">
                <a16:creationId xmlns:a16="http://schemas.microsoft.com/office/drawing/2014/main" id="{1AB3787E-31BA-7288-6FB3-D7E362CC7D2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44725" y="1825625"/>
            <a:ext cx="77009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0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97867" y="2558713"/>
            <a:ext cx="2770909" cy="316188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4000" dirty="0"/>
              <a:t>Πηγαίνω 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3653070" y="2558713"/>
            <a:ext cx="2770909" cy="3161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Πήγα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1492" y="2558713"/>
            <a:ext cx="2770909" cy="3161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Πήγαινα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6962969" y="1347721"/>
            <a:ext cx="2770909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600" dirty="0"/>
              <a:t>Τώρα</a:t>
            </a:r>
            <a:endParaRPr lang="en-US" sz="6600" dirty="0"/>
          </a:p>
        </p:txBody>
      </p:sp>
      <p:sp>
        <p:nvSpPr>
          <p:cNvPr id="9" name="TextBox 8"/>
          <p:cNvSpPr txBox="1"/>
          <p:nvPr/>
        </p:nvSpPr>
        <p:spPr>
          <a:xfrm>
            <a:off x="529669" y="1304046"/>
            <a:ext cx="2770909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600" dirty="0"/>
              <a:t>Παλιά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653070" y="1347721"/>
            <a:ext cx="2770909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600" dirty="0"/>
              <a:t>Χθες </a:t>
            </a:r>
            <a:endParaRPr lang="en-US" sz="6600" dirty="0"/>
          </a:p>
        </p:txBody>
      </p:sp>
      <p:sp>
        <p:nvSpPr>
          <p:cNvPr id="11" name="TextBox 10"/>
          <p:cNvSpPr txBox="1"/>
          <p:nvPr/>
        </p:nvSpPr>
        <p:spPr>
          <a:xfrm>
            <a:off x="7274115" y="6013938"/>
            <a:ext cx="214861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800" dirty="0"/>
              <a:t>ενεστώτας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529669" y="6013938"/>
            <a:ext cx="2465524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800" dirty="0"/>
              <a:t>παρατατικός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152055" y="6013938"/>
            <a:ext cx="177293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800" dirty="0"/>
              <a:t>αόριστος</a:t>
            </a:r>
            <a:endParaRPr lang="en-US" sz="2800" dirty="0"/>
          </a:p>
        </p:txBody>
      </p:sp>
      <p:pic>
        <p:nvPicPr>
          <p:cNvPr id="5122" name="Picture 2" descr="PRESENT and PAST Antonyms Word Card Vector Template. Stock Illustration -  Illustration of cartoon, caucasian: 199873667">
            <a:extLst>
              <a:ext uri="{FF2B5EF4-FFF2-40B4-BE49-F238E27FC236}">
                <a16:creationId xmlns:a16="http://schemas.microsoft.com/office/drawing/2014/main" id="{B72277DA-0F71-2528-9714-F316C227C0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0" b="12099"/>
          <a:stretch>
            <a:fillRect/>
          </a:stretch>
        </p:blipFill>
        <p:spPr bwMode="auto">
          <a:xfrm>
            <a:off x="943594" y="0"/>
            <a:ext cx="1959428" cy="13207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PRESENT and PAST Antonyms Word Card Vector Template. Stock Illustration -  Illustration of cartoon, caucasian: 199873667">
            <a:extLst>
              <a:ext uri="{FF2B5EF4-FFF2-40B4-BE49-F238E27FC236}">
                <a16:creationId xmlns:a16="http://schemas.microsoft.com/office/drawing/2014/main" id="{84CEE39E-F452-D3FD-A7FD-AAD43FAC3E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36" b="24013"/>
          <a:stretch>
            <a:fillRect/>
          </a:stretch>
        </p:blipFill>
        <p:spPr bwMode="auto">
          <a:xfrm>
            <a:off x="4528238" y="124500"/>
            <a:ext cx="1074308" cy="10129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Μια οικογένεια κάνει ποδήλατο σε παραλία Διανυσματική απεικόνιση -  εικονογραφία από lifestyle, bicuspids: 155877019">
            <a:extLst>
              <a:ext uri="{FF2B5EF4-FFF2-40B4-BE49-F238E27FC236}">
                <a16:creationId xmlns:a16="http://schemas.microsoft.com/office/drawing/2014/main" id="{7FF714A6-486C-48FA-F09C-510DD6BB28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9"/>
          <a:stretch>
            <a:fillRect/>
          </a:stretch>
        </p:blipFill>
        <p:spPr bwMode="auto">
          <a:xfrm>
            <a:off x="7097867" y="153914"/>
            <a:ext cx="2150317" cy="1012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RESENT and PAST Antonyms Word Card Vector Template. Stock Illustration -  Illustration of cartoon, caucasian: 199873667">
            <a:extLst>
              <a:ext uri="{FF2B5EF4-FFF2-40B4-BE49-F238E27FC236}">
                <a16:creationId xmlns:a16="http://schemas.microsoft.com/office/drawing/2014/main" id="{EA64007F-EBED-4D9A-999B-2355298FA7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8536" b="66992"/>
          <a:stretch>
            <a:fillRect/>
          </a:stretch>
        </p:blipFill>
        <p:spPr bwMode="auto">
          <a:xfrm flipH="1">
            <a:off x="8534920" y="50918"/>
            <a:ext cx="922517" cy="7556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2460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049819" y="1397215"/>
            <a:ext cx="2770909" cy="16349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7200" dirty="0"/>
              <a:t> φορ</a:t>
            </a:r>
            <a:r>
              <a:rPr lang="el-GR" sz="7200" dirty="0">
                <a:solidFill>
                  <a:srgbClr val="FF0000"/>
                </a:solidFill>
              </a:rPr>
              <a:t>ώ</a:t>
            </a:r>
            <a:r>
              <a:rPr lang="el-GR" sz="7200" dirty="0"/>
              <a:t> </a:t>
            </a:r>
            <a:endParaRPr lang="en-US" sz="7200" dirty="0"/>
          </a:p>
        </p:txBody>
      </p:sp>
      <p:sp>
        <p:nvSpPr>
          <p:cNvPr id="5" name="Rectangle 4"/>
          <p:cNvSpPr/>
          <p:nvPr/>
        </p:nvSpPr>
        <p:spPr>
          <a:xfrm>
            <a:off x="8049819" y="36298"/>
            <a:ext cx="3334657" cy="12269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 </a:t>
            </a:r>
            <a:r>
              <a:rPr lang="el-GR" sz="6000" dirty="0"/>
              <a:t>φόρε</a:t>
            </a:r>
            <a:r>
              <a:rPr lang="el-GR" sz="6000" dirty="0">
                <a:solidFill>
                  <a:srgbClr val="FF0000"/>
                </a:solidFill>
              </a:rPr>
              <a:t>σα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049819" y="3109728"/>
            <a:ext cx="2770909" cy="12269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/>
              <a:t>φορ</a:t>
            </a:r>
            <a:r>
              <a:rPr lang="el-GR" sz="4000" dirty="0">
                <a:solidFill>
                  <a:srgbClr val="FF0000"/>
                </a:solidFill>
              </a:rPr>
              <a:t>ούσα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9055" y="1948873"/>
            <a:ext cx="2770909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2860" y="2965179"/>
            <a:ext cx="2770909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600" dirty="0"/>
              <a:t>Τώρα</a:t>
            </a:r>
            <a:endParaRPr lang="en-US" sz="6600" dirty="0"/>
          </a:p>
        </p:txBody>
      </p:sp>
      <p:sp>
        <p:nvSpPr>
          <p:cNvPr id="9" name="TextBox 8"/>
          <p:cNvSpPr txBox="1"/>
          <p:nvPr/>
        </p:nvSpPr>
        <p:spPr>
          <a:xfrm>
            <a:off x="408048" y="155231"/>
            <a:ext cx="2770909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600" dirty="0"/>
              <a:t>Παλιά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2860" y="1593702"/>
            <a:ext cx="2770909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600" dirty="0"/>
              <a:t>Χθες 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203200" y="4470645"/>
            <a:ext cx="11988800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3600" dirty="0"/>
              <a:t>Τώρα </a:t>
            </a:r>
            <a:r>
              <a:rPr lang="el-GR" sz="3600" dirty="0">
                <a:solidFill>
                  <a:srgbClr val="FF0000"/>
                </a:solidFill>
              </a:rPr>
              <a:t>φορώ</a:t>
            </a:r>
            <a:r>
              <a:rPr lang="el-GR" sz="3600" dirty="0"/>
              <a:t> παντελόνια και μαύρες μπλούζες ενώ  παλιά </a:t>
            </a:r>
            <a:r>
              <a:rPr lang="el-GR" sz="3600" dirty="0">
                <a:solidFill>
                  <a:srgbClr val="FF0000"/>
                </a:solidFill>
              </a:rPr>
              <a:t>φορούσα</a:t>
            </a:r>
            <a:r>
              <a:rPr lang="el-GR" sz="3600" dirty="0"/>
              <a:t> φορέματα.</a:t>
            </a:r>
          </a:p>
          <a:p>
            <a:r>
              <a:rPr lang="el-GR" sz="3600" dirty="0"/>
              <a:t>Τώρα </a:t>
            </a:r>
            <a:r>
              <a:rPr lang="el-GR" sz="3600" dirty="0">
                <a:solidFill>
                  <a:srgbClr val="FF0000"/>
                </a:solidFill>
              </a:rPr>
              <a:t>φορώ</a:t>
            </a:r>
            <a:r>
              <a:rPr lang="el-GR" sz="3600" dirty="0"/>
              <a:t> παντελόνια και μαύρες μπλούζες ενώ  παλιά </a:t>
            </a:r>
            <a:r>
              <a:rPr lang="el-GR" sz="3600" dirty="0">
                <a:solidFill>
                  <a:srgbClr val="FF0000"/>
                </a:solidFill>
              </a:rPr>
              <a:t>φορούσα</a:t>
            </a:r>
            <a:r>
              <a:rPr lang="el-GR" sz="3600" dirty="0"/>
              <a:t>  μπλούζες με παιδικούς ήρωες.</a:t>
            </a:r>
          </a:p>
        </p:txBody>
      </p:sp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F38A692E-2E39-CAA6-E3EF-EF990298574E}"/>
              </a:ext>
            </a:extLst>
          </p:cNvPr>
          <p:cNvCxnSpPr>
            <a:endCxn id="5" idx="1"/>
          </p:cNvCxnSpPr>
          <p:nvPr/>
        </p:nvCxnSpPr>
        <p:spPr>
          <a:xfrm flipV="1">
            <a:off x="3178957" y="649763"/>
            <a:ext cx="4870862" cy="1385866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829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74098" y="3116335"/>
            <a:ext cx="2770909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3200" dirty="0"/>
              <a:t>παρακολουθ</a:t>
            </a:r>
            <a:r>
              <a:rPr lang="el-GR" sz="3200" dirty="0">
                <a:solidFill>
                  <a:srgbClr val="FF0000"/>
                </a:solidFill>
              </a:rPr>
              <a:t>ώ</a:t>
            </a:r>
            <a:r>
              <a:rPr lang="el-GR" sz="3200" dirty="0"/>
              <a:t>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7647048" y="503467"/>
            <a:ext cx="3156527" cy="71430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/>
              <a:t> </a:t>
            </a:r>
            <a:r>
              <a:rPr lang="el-GR" sz="3200" dirty="0"/>
              <a:t>παρακολούθ</a:t>
            </a:r>
            <a:r>
              <a:rPr lang="el-GR" sz="3200" dirty="0">
                <a:solidFill>
                  <a:srgbClr val="FF0000"/>
                </a:solidFill>
              </a:rPr>
              <a:t>ησα</a:t>
            </a:r>
            <a:r>
              <a:rPr lang="el-GR" sz="6000" dirty="0"/>
              <a:t> </a:t>
            </a:r>
            <a:endParaRPr lang="en-US" sz="6000" dirty="0"/>
          </a:p>
        </p:txBody>
      </p:sp>
      <p:sp>
        <p:nvSpPr>
          <p:cNvPr id="6" name="Rectangle 5"/>
          <p:cNvSpPr/>
          <p:nvPr/>
        </p:nvSpPr>
        <p:spPr>
          <a:xfrm>
            <a:off x="7674098" y="1729961"/>
            <a:ext cx="4174838" cy="10840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sz="4000" dirty="0"/>
              <a:t> </a:t>
            </a:r>
            <a:r>
              <a:rPr lang="el-GR" sz="3200" dirty="0"/>
              <a:t>παρακολουθ</a:t>
            </a:r>
            <a:r>
              <a:rPr lang="el-GR" sz="3200" dirty="0">
                <a:solidFill>
                  <a:srgbClr val="FF0000"/>
                </a:solidFill>
              </a:rPr>
              <a:t>ούσα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70255" y="2931669"/>
            <a:ext cx="2770909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0836" y="3277023"/>
            <a:ext cx="2770909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600" dirty="0"/>
              <a:t>Τώρα</a:t>
            </a:r>
            <a:endParaRPr lang="en-US" sz="6600" dirty="0"/>
          </a:p>
        </p:txBody>
      </p:sp>
      <p:sp>
        <p:nvSpPr>
          <p:cNvPr id="9" name="TextBox 8"/>
          <p:cNvSpPr txBox="1"/>
          <p:nvPr/>
        </p:nvSpPr>
        <p:spPr>
          <a:xfrm>
            <a:off x="148775" y="505715"/>
            <a:ext cx="2770909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600" dirty="0"/>
              <a:t>Παλιά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48775" y="1784390"/>
            <a:ext cx="2770909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6600" dirty="0"/>
              <a:t>Χθες 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110836" y="4750356"/>
            <a:ext cx="119888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3600" dirty="0"/>
              <a:t>Τώρα παρακολουθώ στην τηλεόραση  τις ειδήσεις ενώ παλιά  μόνο κινούμενα σχέδια.   </a:t>
            </a:r>
          </a:p>
        </p:txBody>
      </p:sp>
      <p:cxnSp>
        <p:nvCxnSpPr>
          <p:cNvPr id="2" name="Ευθεία γραμμή σύνδεσης 1">
            <a:extLst>
              <a:ext uri="{FF2B5EF4-FFF2-40B4-BE49-F238E27FC236}">
                <a16:creationId xmlns:a16="http://schemas.microsoft.com/office/drawing/2014/main" id="{3A64151A-3702-1240-9E3F-07055F8AE898}"/>
              </a:ext>
            </a:extLst>
          </p:cNvPr>
          <p:cNvCxnSpPr/>
          <p:nvPr/>
        </p:nvCxnSpPr>
        <p:spPr>
          <a:xfrm flipV="1">
            <a:off x="2919684" y="1006118"/>
            <a:ext cx="4870862" cy="1385866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560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348" y="1166842"/>
            <a:ext cx="2173574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800" dirty="0"/>
              <a:t>Λέω</a:t>
            </a:r>
          </a:p>
          <a:p>
            <a:r>
              <a:rPr lang="el-GR" sz="4800" dirty="0"/>
              <a:t>Λες</a:t>
            </a:r>
          </a:p>
          <a:p>
            <a:r>
              <a:rPr lang="el-GR" sz="4800" dirty="0"/>
              <a:t>Λέει </a:t>
            </a:r>
          </a:p>
          <a:p>
            <a:r>
              <a:rPr lang="el-GR" sz="4800" dirty="0"/>
              <a:t>Λέμε</a:t>
            </a:r>
          </a:p>
          <a:p>
            <a:r>
              <a:rPr lang="el-GR" sz="4800" dirty="0"/>
              <a:t>Λέτε</a:t>
            </a:r>
          </a:p>
          <a:p>
            <a:r>
              <a:rPr lang="el-GR" sz="4800" dirty="0"/>
              <a:t>Λένε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89775" y="1166842"/>
            <a:ext cx="2472185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800" dirty="0">
                <a:solidFill>
                  <a:srgbClr val="FF0000"/>
                </a:solidFill>
              </a:rPr>
              <a:t>Είπ</a:t>
            </a:r>
            <a:r>
              <a:rPr lang="el-GR" sz="4800" dirty="0"/>
              <a:t>α</a:t>
            </a:r>
          </a:p>
          <a:p>
            <a:r>
              <a:rPr lang="el-GR" sz="4800" dirty="0">
                <a:solidFill>
                  <a:srgbClr val="FF0000"/>
                </a:solidFill>
              </a:rPr>
              <a:t>Είπ</a:t>
            </a:r>
            <a:r>
              <a:rPr lang="el-GR" sz="4800" dirty="0"/>
              <a:t>ες</a:t>
            </a:r>
          </a:p>
          <a:p>
            <a:r>
              <a:rPr lang="el-GR" sz="4800" dirty="0">
                <a:solidFill>
                  <a:srgbClr val="FF0000"/>
                </a:solidFill>
              </a:rPr>
              <a:t>Είπ</a:t>
            </a:r>
            <a:r>
              <a:rPr lang="el-GR" sz="4800" dirty="0"/>
              <a:t>ε</a:t>
            </a:r>
          </a:p>
          <a:p>
            <a:r>
              <a:rPr lang="el-GR" sz="4800" dirty="0">
                <a:solidFill>
                  <a:srgbClr val="FF0000"/>
                </a:solidFill>
              </a:rPr>
              <a:t>Είπ</a:t>
            </a:r>
            <a:r>
              <a:rPr lang="el-GR" sz="4800" dirty="0"/>
              <a:t>αμε</a:t>
            </a:r>
          </a:p>
          <a:p>
            <a:r>
              <a:rPr lang="el-GR" sz="4800" dirty="0">
                <a:solidFill>
                  <a:srgbClr val="FF0000"/>
                </a:solidFill>
              </a:rPr>
              <a:t>Είπ</a:t>
            </a:r>
            <a:r>
              <a:rPr lang="el-GR" sz="4800" dirty="0"/>
              <a:t>ατε</a:t>
            </a:r>
          </a:p>
          <a:p>
            <a:r>
              <a:rPr lang="el-GR" sz="4800" dirty="0">
                <a:solidFill>
                  <a:srgbClr val="FF0000"/>
                </a:solidFill>
              </a:rPr>
              <a:t>είπ</a:t>
            </a:r>
            <a:r>
              <a:rPr lang="el-GR" sz="4800" dirty="0"/>
              <a:t>αν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endParaRPr lang="en-GB" sz="4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813" y="1166840"/>
            <a:ext cx="2971987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800" dirty="0">
                <a:solidFill>
                  <a:srgbClr val="FF0000"/>
                </a:solidFill>
              </a:rPr>
              <a:t>έ-</a:t>
            </a:r>
            <a:r>
              <a:rPr lang="el-GR" sz="4800" dirty="0" err="1"/>
              <a:t>λε</a:t>
            </a:r>
            <a:r>
              <a:rPr lang="el-GR" sz="4800" dirty="0"/>
              <a:t>-γ</a:t>
            </a:r>
            <a:r>
              <a:rPr lang="el-GR" sz="4800" dirty="0">
                <a:solidFill>
                  <a:srgbClr val="FF0000"/>
                </a:solidFill>
              </a:rPr>
              <a:t>-α</a:t>
            </a:r>
            <a:endParaRPr lang="el-GR" sz="4800" dirty="0"/>
          </a:p>
          <a:p>
            <a:r>
              <a:rPr lang="el-GR" sz="4800" dirty="0">
                <a:solidFill>
                  <a:srgbClr val="FF0000"/>
                </a:solidFill>
              </a:rPr>
              <a:t>έ-</a:t>
            </a:r>
            <a:r>
              <a:rPr lang="el-GR" sz="4800" dirty="0" err="1"/>
              <a:t>λε</a:t>
            </a:r>
            <a:r>
              <a:rPr lang="el-GR" sz="4800" dirty="0"/>
              <a:t>-γ-</a:t>
            </a:r>
            <a:r>
              <a:rPr lang="el-GR" sz="4800" dirty="0" err="1">
                <a:solidFill>
                  <a:srgbClr val="FF0000"/>
                </a:solidFill>
              </a:rPr>
              <a:t>ες</a:t>
            </a:r>
            <a:endParaRPr lang="el-GR" sz="4800" dirty="0"/>
          </a:p>
          <a:p>
            <a:r>
              <a:rPr lang="el-GR" sz="4800" dirty="0">
                <a:solidFill>
                  <a:srgbClr val="FF0000"/>
                </a:solidFill>
              </a:rPr>
              <a:t>έ-</a:t>
            </a:r>
            <a:r>
              <a:rPr lang="el-GR" sz="4800" dirty="0" err="1"/>
              <a:t>λε</a:t>
            </a:r>
            <a:r>
              <a:rPr lang="el-GR" sz="4800" dirty="0"/>
              <a:t>-γ</a:t>
            </a:r>
            <a:r>
              <a:rPr lang="el-GR" sz="4800" dirty="0">
                <a:solidFill>
                  <a:srgbClr val="FF0000"/>
                </a:solidFill>
              </a:rPr>
              <a:t>-ε</a:t>
            </a:r>
            <a:endParaRPr lang="el-GR" sz="4800" dirty="0"/>
          </a:p>
          <a:p>
            <a:r>
              <a:rPr lang="el-GR" sz="4800" dirty="0"/>
              <a:t>λέγαμε</a:t>
            </a:r>
          </a:p>
          <a:p>
            <a:r>
              <a:rPr lang="el-GR" sz="4800" dirty="0"/>
              <a:t>λέγατε</a:t>
            </a:r>
          </a:p>
          <a:p>
            <a:r>
              <a:rPr lang="el-GR" sz="4800" dirty="0">
                <a:solidFill>
                  <a:srgbClr val="FF0000"/>
                </a:solidFill>
              </a:rPr>
              <a:t>έ-</a:t>
            </a:r>
            <a:r>
              <a:rPr lang="el-GR" sz="4800" dirty="0" err="1"/>
              <a:t>λε</a:t>
            </a:r>
            <a:r>
              <a:rPr lang="el-GR" sz="4800" dirty="0"/>
              <a:t>-γ</a:t>
            </a:r>
            <a:r>
              <a:rPr lang="el-GR" sz="4800" dirty="0">
                <a:solidFill>
                  <a:srgbClr val="FF0000"/>
                </a:solidFill>
              </a:rPr>
              <a:t>-αν</a:t>
            </a:r>
            <a:endParaRPr lang="el-GR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8812135" y="1166840"/>
            <a:ext cx="3188801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800" dirty="0"/>
              <a:t>Θα  πω</a:t>
            </a:r>
          </a:p>
          <a:p>
            <a:r>
              <a:rPr lang="el-GR" sz="4800" dirty="0"/>
              <a:t>Θα πεις</a:t>
            </a:r>
          </a:p>
          <a:p>
            <a:r>
              <a:rPr lang="el-GR" sz="4800" dirty="0"/>
              <a:t>Θα πει</a:t>
            </a:r>
          </a:p>
          <a:p>
            <a:r>
              <a:rPr lang="el-GR" sz="4800" dirty="0"/>
              <a:t>Θα πούμε</a:t>
            </a:r>
          </a:p>
          <a:p>
            <a:r>
              <a:rPr lang="el-GR" sz="4800" dirty="0"/>
              <a:t>Θα πείτε</a:t>
            </a:r>
          </a:p>
          <a:p>
            <a:r>
              <a:rPr lang="el-GR" sz="4800" dirty="0"/>
              <a:t>Θα πουν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0093653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80602" y="3552414"/>
            <a:ext cx="2540978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400" dirty="0"/>
              <a:t>διαβά</a:t>
            </a:r>
            <a:r>
              <a:rPr lang="el-GR" sz="4400" dirty="0">
                <a:solidFill>
                  <a:srgbClr val="0070C0"/>
                </a:solidFill>
              </a:rPr>
              <a:t>ζ</a:t>
            </a:r>
            <a:r>
              <a:rPr lang="el-GR" sz="4400" dirty="0">
                <a:solidFill>
                  <a:srgbClr val="FF0000"/>
                </a:solidFill>
              </a:rPr>
              <a:t>ω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68948" y="2099638"/>
            <a:ext cx="2321171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400" dirty="0">
                <a:solidFill>
                  <a:srgbClr val="FF0000"/>
                </a:solidFill>
              </a:rPr>
              <a:t>διάβα</a:t>
            </a:r>
            <a:r>
              <a:rPr lang="el-GR" sz="4400" dirty="0">
                <a:solidFill>
                  <a:srgbClr val="0070C0"/>
                </a:solidFill>
              </a:rPr>
              <a:t>σ</a:t>
            </a:r>
            <a:r>
              <a:rPr lang="el-GR" sz="4400" dirty="0">
                <a:solidFill>
                  <a:srgbClr val="FF0000"/>
                </a:solidFill>
              </a:rPr>
              <a:t>α</a:t>
            </a:r>
            <a:r>
              <a:rPr lang="el-GR" dirty="0"/>
              <a:t>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970856" y="5098008"/>
            <a:ext cx="3226776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400" dirty="0">
                <a:solidFill>
                  <a:srgbClr val="FF0000"/>
                </a:solidFill>
              </a:rPr>
              <a:t>Θα</a:t>
            </a:r>
            <a:r>
              <a:rPr lang="el-GR" sz="4400" dirty="0"/>
              <a:t> διαβά</a:t>
            </a:r>
            <a:r>
              <a:rPr lang="el-GR" sz="4400" dirty="0">
                <a:solidFill>
                  <a:srgbClr val="0070C0"/>
                </a:solidFill>
              </a:rPr>
              <a:t>σ</a:t>
            </a:r>
            <a:r>
              <a:rPr lang="el-GR" sz="4400" dirty="0">
                <a:solidFill>
                  <a:srgbClr val="FF0000"/>
                </a:solidFill>
              </a:rPr>
              <a:t>ω</a:t>
            </a:r>
            <a:r>
              <a:rPr lang="el-GR" sz="4400" dirty="0"/>
              <a:t>   </a:t>
            </a:r>
            <a:endParaRPr lang="en-US" sz="4400" dirty="0"/>
          </a:p>
        </p:txBody>
      </p:sp>
      <p:pic>
        <p:nvPicPr>
          <p:cNvPr id="1026" name="Picture 2" descr="400+ δωρεάν εικόνες για Cartoon School και Σχολείο -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6315" y="219807"/>
            <a:ext cx="4044462" cy="175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96685" y="712176"/>
            <a:ext cx="2540978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400" dirty="0"/>
              <a:t>διάβα</a:t>
            </a:r>
            <a:r>
              <a:rPr lang="el-GR" sz="4400" dirty="0">
                <a:solidFill>
                  <a:srgbClr val="0070C0"/>
                </a:solidFill>
              </a:rPr>
              <a:t>ζ</a:t>
            </a:r>
            <a:r>
              <a:rPr lang="el-GR" sz="4400" dirty="0">
                <a:solidFill>
                  <a:srgbClr val="FF0000"/>
                </a:solidFill>
              </a:rPr>
              <a:t>α</a:t>
            </a:r>
            <a:r>
              <a:rPr lang="el-G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348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70584" y="4233606"/>
            <a:ext cx="2250831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400" dirty="0"/>
              <a:t>Γρά</a:t>
            </a:r>
            <a:r>
              <a:rPr lang="el-GR" sz="4400" dirty="0">
                <a:solidFill>
                  <a:srgbClr val="0070C0"/>
                </a:solidFill>
              </a:rPr>
              <a:t>φ</a:t>
            </a:r>
            <a:r>
              <a:rPr lang="el-GR" sz="4400" dirty="0">
                <a:solidFill>
                  <a:srgbClr val="FF0000"/>
                </a:solidFill>
              </a:rPr>
              <a:t>ω</a:t>
            </a:r>
            <a:r>
              <a:rPr lang="el-GR" dirty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8343" y="3848886"/>
            <a:ext cx="2151185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400" dirty="0">
                <a:solidFill>
                  <a:srgbClr val="FF0000"/>
                </a:solidFill>
              </a:rPr>
              <a:t>Έ</a:t>
            </a:r>
            <a:r>
              <a:rPr lang="el-GR" sz="4400" dirty="0"/>
              <a:t>γρα</a:t>
            </a:r>
            <a:r>
              <a:rPr lang="el-GR" sz="4400" dirty="0">
                <a:solidFill>
                  <a:srgbClr val="0070C0"/>
                </a:solidFill>
              </a:rPr>
              <a:t>ψ</a:t>
            </a:r>
            <a:r>
              <a:rPr lang="el-GR" sz="4400" dirty="0">
                <a:solidFill>
                  <a:srgbClr val="FF0000"/>
                </a:solidFill>
              </a:rPr>
              <a:t>α</a:t>
            </a:r>
            <a:r>
              <a:rPr lang="el-GR" dirty="0"/>
              <a:t> 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44928" y="4803108"/>
            <a:ext cx="3226776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400" dirty="0">
                <a:solidFill>
                  <a:srgbClr val="FF0000"/>
                </a:solidFill>
              </a:rPr>
              <a:t>Θα</a:t>
            </a:r>
            <a:r>
              <a:rPr lang="el-GR" sz="4400" dirty="0"/>
              <a:t> γρά</a:t>
            </a:r>
            <a:r>
              <a:rPr lang="el-GR" sz="4400" dirty="0">
                <a:solidFill>
                  <a:srgbClr val="0070C0"/>
                </a:solidFill>
              </a:rPr>
              <a:t>ψ</a:t>
            </a:r>
            <a:r>
              <a:rPr lang="el-GR" sz="4400" dirty="0">
                <a:solidFill>
                  <a:srgbClr val="FF0000"/>
                </a:solidFill>
              </a:rPr>
              <a:t>ω</a:t>
            </a:r>
            <a:r>
              <a:rPr lang="el-GR" sz="4400" dirty="0"/>
              <a:t>   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 rot="1628464">
            <a:off x="5887287" y="5553241"/>
            <a:ext cx="1787768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400" dirty="0"/>
              <a:t>Γρά</a:t>
            </a:r>
            <a:r>
              <a:rPr lang="el-GR" sz="4400" dirty="0">
                <a:solidFill>
                  <a:srgbClr val="0070C0"/>
                </a:solidFill>
              </a:rPr>
              <a:t>ψ</a:t>
            </a:r>
            <a:r>
              <a:rPr lang="el-GR" sz="4400" dirty="0">
                <a:solidFill>
                  <a:srgbClr val="FF0000"/>
                </a:solidFill>
              </a:rPr>
              <a:t>ε</a:t>
            </a:r>
            <a:r>
              <a:rPr lang="el-GR" sz="4400" dirty="0"/>
              <a:t>    </a:t>
            </a:r>
            <a:endParaRPr lang="en-US" sz="4400" dirty="0"/>
          </a:p>
        </p:txBody>
      </p:sp>
      <p:pic>
        <p:nvPicPr>
          <p:cNvPr id="2050" name="Picture 2" descr="ΦΙΛΟΛΟΓΟΥΠΟΛΗ: Γράφω καλά στο διαγώνισμα της Νεοελληνικής Λογοτεχνίας  (Γυμνάσιο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2129" y="281353"/>
            <a:ext cx="4219575" cy="201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09396" y="2315090"/>
            <a:ext cx="2250831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400" dirty="0">
                <a:solidFill>
                  <a:srgbClr val="FF0000"/>
                </a:solidFill>
              </a:rPr>
              <a:t>έ</a:t>
            </a:r>
            <a:r>
              <a:rPr lang="el-GR" sz="4400" dirty="0"/>
              <a:t>γρα</a:t>
            </a:r>
            <a:r>
              <a:rPr lang="el-GR" sz="4400" dirty="0">
                <a:solidFill>
                  <a:srgbClr val="0070C0"/>
                </a:solidFill>
              </a:rPr>
              <a:t>φ</a:t>
            </a:r>
            <a:r>
              <a:rPr lang="el-GR" sz="4400" dirty="0">
                <a:solidFill>
                  <a:srgbClr val="FF0000"/>
                </a:solidFill>
              </a:rPr>
              <a:t>α</a:t>
            </a:r>
            <a:r>
              <a:rPr lang="el-G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4076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829" y="922111"/>
            <a:ext cx="10515600" cy="435133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4400" u="sng" dirty="0">
                <a:solidFill>
                  <a:srgbClr val="FF0000"/>
                </a:solidFill>
              </a:rPr>
              <a:t>ΣΧΟΛΙΚΗ ΖΩΗ </a:t>
            </a:r>
          </a:p>
          <a:p>
            <a:pPr marL="0" indent="0">
              <a:buNone/>
            </a:pPr>
            <a:r>
              <a:rPr lang="el-GR" sz="4400" dirty="0"/>
              <a:t>Εδώ και  κάποιους  μήνες </a:t>
            </a:r>
            <a:r>
              <a:rPr lang="en-US" sz="4400" dirty="0"/>
              <a:t>_______</a:t>
            </a:r>
            <a:r>
              <a:rPr lang="el-GR" sz="4400" dirty="0"/>
              <a:t> στο Γυμνάσιο  Παλουριώτισσας. Όταν ήμουν μικρός/ μικρή </a:t>
            </a:r>
            <a:r>
              <a:rPr lang="en-US" sz="4400" dirty="0"/>
              <a:t>________</a:t>
            </a:r>
            <a:r>
              <a:rPr lang="el-GR" sz="4400" dirty="0"/>
              <a:t>σχολείο  στη Συρία/ στον Λίβανο/ στην Πολωνία. Τώρα </a:t>
            </a:r>
            <a:r>
              <a:rPr lang="en-US" sz="4400" dirty="0"/>
              <a:t>_____</a:t>
            </a:r>
            <a:r>
              <a:rPr lang="el-GR" sz="4400" dirty="0"/>
              <a:t>στις  6:00. Όταν ήμουν  στο δημοτικό </a:t>
            </a:r>
            <a:r>
              <a:rPr lang="en-US" sz="4400" dirty="0"/>
              <a:t>_________</a:t>
            </a:r>
            <a:r>
              <a:rPr lang="el-GR" sz="4400" dirty="0"/>
              <a:t>στις 6:45.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898126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4400" u="sng" dirty="0">
                <a:solidFill>
                  <a:srgbClr val="FF0000"/>
                </a:solidFill>
              </a:rPr>
              <a:t>ΣΧΟΛΙΚΗ ΖΩΗ </a:t>
            </a:r>
          </a:p>
          <a:p>
            <a:pPr marL="0" indent="0">
              <a:buNone/>
            </a:pPr>
            <a:r>
              <a:rPr lang="el-GR" sz="4400" dirty="0"/>
              <a:t>Όταν ήμουν  στο δημοτικό ________λίγο, ενώ τώρα  στο  γυμνάσιο ______πολύ. Τότε _____πολλούς  φίλους αλλά  τώρα ____λίγους  και καλούς. Τότε _____τα μπισκότα της μαμάς μου ενώ τώρα ___________κάτι από το κυλικείο/ καντίνα.   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075151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695568"/>
              </p:ext>
            </p:extLst>
          </p:nvPr>
        </p:nvGraphicFramePr>
        <p:xfrm>
          <a:off x="711529" y="977361"/>
          <a:ext cx="8596746" cy="56652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5582">
                  <a:extLst>
                    <a:ext uri="{9D8B030D-6E8A-4147-A177-3AD203B41FA5}">
                      <a16:colId xmlns:a16="http://schemas.microsoft.com/office/drawing/2014/main" val="2264646635"/>
                    </a:ext>
                  </a:extLst>
                </a:gridCol>
                <a:gridCol w="2865582">
                  <a:extLst>
                    <a:ext uri="{9D8B030D-6E8A-4147-A177-3AD203B41FA5}">
                      <a16:colId xmlns:a16="http://schemas.microsoft.com/office/drawing/2014/main" val="3278212468"/>
                    </a:ext>
                  </a:extLst>
                </a:gridCol>
                <a:gridCol w="2865582">
                  <a:extLst>
                    <a:ext uri="{9D8B030D-6E8A-4147-A177-3AD203B41FA5}">
                      <a16:colId xmlns:a16="http://schemas.microsoft.com/office/drawing/2014/main" val="3794873589"/>
                    </a:ext>
                  </a:extLst>
                </a:gridCol>
              </a:tblGrid>
              <a:tr h="757997">
                <a:tc>
                  <a:txBody>
                    <a:bodyPr/>
                    <a:lstStyle/>
                    <a:p>
                      <a:r>
                        <a:rPr lang="el-G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ΤΩΡΑ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ΧΘΕΣ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ΠΑΛΙΑ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51355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ξυπνώ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ξύπν</a:t>
                      </a:r>
                      <a:r>
                        <a:rPr lang="el-GR" sz="4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ησα</a:t>
                      </a:r>
                      <a:endParaRPr lang="en-US" sz="4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ξυπν</a:t>
                      </a:r>
                      <a:r>
                        <a:rPr lang="el-GR" sz="4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ούσα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96969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πηγαίνω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πήγ</a:t>
                      </a:r>
                      <a:r>
                        <a:rPr lang="el-GR" sz="4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</a:t>
                      </a:r>
                      <a:endParaRPr lang="en-US" sz="4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πήγαιν</a:t>
                      </a:r>
                      <a:r>
                        <a:rPr lang="el-GR" sz="4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</a:t>
                      </a:r>
                      <a:endParaRPr lang="en-US" sz="4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7645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γράφω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4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έ</a:t>
                      </a:r>
                      <a:r>
                        <a:rPr lang="el-G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γρα</a:t>
                      </a:r>
                      <a:r>
                        <a:rPr lang="el-GR" sz="4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ψα</a:t>
                      </a:r>
                      <a:endParaRPr lang="en-US" sz="4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4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έ</a:t>
                      </a:r>
                      <a:r>
                        <a:rPr lang="el-G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γρα</a:t>
                      </a:r>
                      <a:r>
                        <a:rPr lang="el-GR" sz="4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φα</a:t>
                      </a:r>
                      <a:endParaRPr lang="en-US" sz="4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6807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διαβάζω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διάβα</a:t>
                      </a:r>
                      <a:r>
                        <a:rPr lang="el-GR" sz="4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σα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διάβα</a:t>
                      </a:r>
                      <a:r>
                        <a:rPr lang="el-GR" sz="4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ζα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8510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τρώω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έφαγ</a:t>
                      </a:r>
                      <a:r>
                        <a:rPr lang="el-GR" sz="4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</a:t>
                      </a:r>
                      <a:endParaRPr lang="en-US" sz="4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4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έ</a:t>
                      </a:r>
                      <a:r>
                        <a:rPr lang="el-G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τρωγ</a:t>
                      </a:r>
                      <a:r>
                        <a:rPr lang="el-GR" sz="4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</a:t>
                      </a:r>
                      <a:endParaRPr lang="en-US" sz="4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9701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βλέπω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είδ</a:t>
                      </a:r>
                      <a:r>
                        <a:rPr lang="el-GR" sz="4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</a:t>
                      </a:r>
                      <a:endParaRPr lang="en-US" sz="4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4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έ</a:t>
                      </a:r>
                      <a:r>
                        <a:rPr lang="el-G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βλεπ</a:t>
                      </a:r>
                      <a:r>
                        <a:rPr lang="el-GR" sz="4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</a:t>
                      </a:r>
                      <a:endParaRPr lang="en-US" sz="4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4804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κοιμάμαι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κοιμή</a:t>
                      </a:r>
                      <a:r>
                        <a:rPr lang="el-GR" sz="4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θηκα</a:t>
                      </a:r>
                      <a:endParaRPr lang="en-US" sz="4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4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κοιμόμουν</a:t>
                      </a:r>
                      <a:r>
                        <a:rPr lang="el-GR" sz="4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</a:t>
                      </a:r>
                      <a:endParaRPr lang="en-US" sz="4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891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56508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745" y="772679"/>
            <a:ext cx="11723255" cy="4351338"/>
          </a:xfrm>
          <a:ln>
            <a:solidFill>
              <a:schemeClr val="tx1"/>
            </a:solidFill>
          </a:ln>
        </p:spPr>
        <p:txBody>
          <a:bodyPr>
            <a:normAutofit fontScale="85000" lnSpcReduction="10000"/>
          </a:bodyPr>
          <a:lstStyle/>
          <a:p>
            <a:endParaRPr lang="el-GR" sz="5400" dirty="0"/>
          </a:p>
          <a:p>
            <a:endParaRPr lang="el-GR" sz="5400" dirty="0"/>
          </a:p>
          <a:p>
            <a:r>
              <a:rPr lang="el-GR" sz="5400" dirty="0"/>
              <a:t>Χθες  ………στο ζαχαροπλαστείο. (πηγαίνω)</a:t>
            </a:r>
          </a:p>
          <a:p>
            <a:r>
              <a:rPr lang="el-GR" sz="5400" dirty="0"/>
              <a:t>Κάθε  μέρα …………στο σχολείο. (πηγαίνω)</a:t>
            </a:r>
          </a:p>
          <a:p>
            <a:r>
              <a:rPr lang="el-GR" sz="5400" dirty="0"/>
              <a:t>Όταν ήμουν μικρή ………</a:t>
            </a:r>
            <a:r>
              <a:rPr lang="en-US" sz="5400" dirty="0"/>
              <a:t>…..</a:t>
            </a:r>
            <a:r>
              <a:rPr lang="el-GR" sz="5400" dirty="0" err="1"/>
              <a:t>στ</a:t>
            </a:r>
            <a:r>
              <a:rPr lang="en-US" sz="5400" dirty="0"/>
              <a:t>o </a:t>
            </a:r>
            <a:r>
              <a:rPr lang="el-GR" sz="5400" dirty="0"/>
              <a:t>πάρκο</a:t>
            </a:r>
            <a:r>
              <a:rPr lang="en-US" sz="5400" dirty="0"/>
              <a:t>. </a:t>
            </a:r>
            <a:r>
              <a:rPr lang="el-GR" sz="5400" dirty="0"/>
              <a:t>(πηγαίνω)</a:t>
            </a:r>
          </a:p>
          <a:p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749021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φοιτητές καρτούν Στοκ Εικονογραφήσεις, Vectors, &amp; Clipart – (51,608 Στοκ  Εικονογραφήσεις)">
            <a:extLst>
              <a:ext uri="{FF2B5EF4-FFF2-40B4-BE49-F238E27FC236}">
                <a16:creationId xmlns:a16="http://schemas.microsoft.com/office/drawing/2014/main" id="{A609BCB6-F464-FCC1-744F-CED610D9D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287" y="164446"/>
            <a:ext cx="4013426" cy="56485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ομιλίας: Ορθογώνιο με στρογγυλεμένες γωνίες 1">
            <a:extLst>
              <a:ext uri="{FF2B5EF4-FFF2-40B4-BE49-F238E27FC236}">
                <a16:creationId xmlns:a16="http://schemas.microsoft.com/office/drawing/2014/main" id="{FF47D278-CF9A-1D79-81B0-32D349821F1B}"/>
              </a:ext>
            </a:extLst>
          </p:cNvPr>
          <p:cNvSpPr/>
          <p:nvPr/>
        </p:nvSpPr>
        <p:spPr>
          <a:xfrm>
            <a:off x="108857" y="620486"/>
            <a:ext cx="3799114" cy="2057400"/>
          </a:xfrm>
          <a:prstGeom prst="wedgeRoundRect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Όταν ήσουν μικρός, τι έτρωγες;</a:t>
            </a:r>
          </a:p>
        </p:txBody>
      </p:sp>
      <p:sp>
        <p:nvSpPr>
          <p:cNvPr id="3" name="Φυσαλίδα ομιλίας: Ορθογώνιο με στρογγυλεμένες γωνίες 2">
            <a:extLst>
              <a:ext uri="{FF2B5EF4-FFF2-40B4-BE49-F238E27FC236}">
                <a16:creationId xmlns:a16="http://schemas.microsoft.com/office/drawing/2014/main" id="{9B301055-2491-48F1-D3DE-637F250ED9DA}"/>
              </a:ext>
            </a:extLst>
          </p:cNvPr>
          <p:cNvSpPr/>
          <p:nvPr/>
        </p:nvSpPr>
        <p:spPr>
          <a:xfrm>
            <a:off x="8284029" y="315686"/>
            <a:ext cx="3799114" cy="2057400"/>
          </a:xfrm>
          <a:prstGeom prst="wedgeRoundRectCallo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4000" dirty="0">
                <a:solidFill>
                  <a:schemeClr val="tx1"/>
                </a:solidFill>
              </a:rPr>
              <a:t>Έτρωγα _________.</a:t>
            </a:r>
          </a:p>
        </p:txBody>
      </p:sp>
      <p:pic>
        <p:nvPicPr>
          <p:cNvPr id="11270" name="Picture 6" descr="Βοδινό Μπριζόλα υδατογραφία clipart απεικόνιση: Vector στοκ (χωρίς  δικαιώματα) 2538907037 | Shutterstock">
            <a:extLst>
              <a:ext uri="{FF2B5EF4-FFF2-40B4-BE49-F238E27FC236}">
                <a16:creationId xmlns:a16="http://schemas.microsoft.com/office/drawing/2014/main" id="{C73FA5F8-9175-17FE-48C1-F10549993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829" y="4467625"/>
            <a:ext cx="2057400" cy="22193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ρύζι Στοκ Εικονογραφήσεις, Vectors, &amp; Clipart – (406,667 Στοκ  Εικονογραφήσεις)">
            <a:extLst>
              <a:ext uri="{FF2B5EF4-FFF2-40B4-BE49-F238E27FC236}">
                <a16:creationId xmlns:a16="http://schemas.microsoft.com/office/drawing/2014/main" id="{6C90DAE1-6841-9949-54A0-08EBF8BCD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146" y="4566077"/>
            <a:ext cx="2143125" cy="2143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Cartoon cooking rice - 27 χιλιάδες εικόνες, εικονογραφήσεις και φωτογραφίες  στοκ χωρίς δικαιώματα | Shutterstock">
            <a:extLst>
              <a:ext uri="{FF2B5EF4-FFF2-40B4-BE49-F238E27FC236}">
                <a16:creationId xmlns:a16="http://schemas.microsoft.com/office/drawing/2014/main" id="{E9490910-4FCF-6E3C-B63B-737B64E25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472" y="4484915"/>
            <a:ext cx="2143126" cy="21431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Γάλα και δημητριακά στο πιάτο εικονίδιο πρωινό Διάνυσμα από ©jemastock  443252400">
            <a:extLst>
              <a:ext uri="{FF2B5EF4-FFF2-40B4-BE49-F238E27FC236}">
                <a16:creationId xmlns:a16="http://schemas.microsoft.com/office/drawing/2014/main" id="{ABD5C235-FC2B-48D1-1BE8-8A2959D8A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4066695"/>
            <a:ext cx="2286000" cy="2000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164.043 Vector για «Δημητριακά», εικόνες και γραφικά vector στοκ |  Shutterstock">
            <a:extLst>
              <a:ext uri="{FF2B5EF4-FFF2-40B4-BE49-F238E27FC236}">
                <a16:creationId xmlns:a16="http://schemas.microsoft.com/office/drawing/2014/main" id="{2AC67684-83A3-C4D8-9252-6210B24C76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10" b="65102"/>
          <a:stretch>
            <a:fillRect/>
          </a:stretch>
        </p:blipFill>
        <p:spPr bwMode="auto">
          <a:xfrm>
            <a:off x="93463" y="3170543"/>
            <a:ext cx="2143125" cy="20191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Sliced Cake Cartoon Colored Clipart Illustration Stock Vector Image &amp; Art -  Alamy">
            <a:extLst>
              <a:ext uri="{FF2B5EF4-FFF2-40B4-BE49-F238E27FC236}">
                <a16:creationId xmlns:a16="http://schemas.microsoft.com/office/drawing/2014/main" id="{586A2F01-B172-95CB-818B-52023D46F3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254" y="4718618"/>
            <a:ext cx="1933575" cy="16757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0472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745" y="772679"/>
            <a:ext cx="11723255" cy="4351338"/>
          </a:xfrm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endParaRPr lang="el-GR" sz="5400" dirty="0"/>
          </a:p>
          <a:p>
            <a:endParaRPr lang="el-GR" sz="5400" dirty="0"/>
          </a:p>
          <a:p>
            <a:r>
              <a:rPr lang="el-GR" sz="5400" dirty="0"/>
              <a:t>Χθες  εμείς ………στο ζαχαροπλαστείο. (πηγαίνω)</a:t>
            </a:r>
          </a:p>
          <a:p>
            <a:r>
              <a:rPr lang="el-GR" sz="5400" dirty="0"/>
              <a:t>Κάθε  μέρα εμείς …………στο σχολείο. (πηγαίνω)</a:t>
            </a:r>
          </a:p>
          <a:p>
            <a:r>
              <a:rPr lang="el-GR" sz="5400" dirty="0"/>
              <a:t>Όταν ήμασταν μικρές ………στο πάρκο.(πηγαίνω)</a:t>
            </a:r>
          </a:p>
          <a:p>
            <a:pPr marL="0" indent="0">
              <a:buNone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10828650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745" y="772679"/>
            <a:ext cx="11723255" cy="4351338"/>
          </a:xfrm>
          <a:ln>
            <a:solidFill>
              <a:schemeClr val="tx1"/>
            </a:solidFill>
          </a:ln>
        </p:spPr>
        <p:txBody>
          <a:bodyPr>
            <a:normAutofit fontScale="77500" lnSpcReduction="20000"/>
          </a:bodyPr>
          <a:lstStyle/>
          <a:p>
            <a:endParaRPr lang="el-GR" sz="5400" dirty="0"/>
          </a:p>
          <a:p>
            <a:endParaRPr lang="el-GR" sz="5400" dirty="0"/>
          </a:p>
          <a:p>
            <a:r>
              <a:rPr lang="el-GR" sz="5400" dirty="0"/>
              <a:t>Χθες  εσείς ………στο ζαχαροπλαστείο; (πηγαίνω)</a:t>
            </a:r>
          </a:p>
          <a:p>
            <a:r>
              <a:rPr lang="el-GR" sz="5400" dirty="0"/>
              <a:t>Κάθε  μέρα εσείς …………στο σχολείο. (πηγαίνω)</a:t>
            </a:r>
          </a:p>
          <a:p>
            <a:r>
              <a:rPr lang="el-GR" sz="5400" dirty="0"/>
              <a:t>Όταν ήσασταν  μικρές ………στο πάρκο;(πηγαίνω)</a:t>
            </a:r>
          </a:p>
          <a:p>
            <a:pPr marL="0" indent="0">
              <a:buNone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8813099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30" y="1821656"/>
            <a:ext cx="4452342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3465131" y="1819441"/>
            <a:ext cx="1897774" cy="72718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33925" y="1597738"/>
            <a:ext cx="1897774" cy="7271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3107451" y="3584194"/>
            <a:ext cx="1897774" cy="72718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5235795" y="4309161"/>
            <a:ext cx="1897774" cy="7271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488294" y="3371359"/>
            <a:ext cx="1897774" cy="727184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Διάλειμμα </a:t>
            </a:r>
            <a:endParaRPr lang="el-CY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8695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1345210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Φωνή 260220_210042">
            <a:hlinkClick r:id="" action="ppaction://media"/>
            <a:extLst>
              <a:ext uri="{FF2B5EF4-FFF2-40B4-BE49-F238E27FC236}">
                <a16:creationId xmlns:a16="http://schemas.microsoft.com/office/drawing/2014/main" id="{F84EC354-8AB0-E390-328C-0AE6C345BEFA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797300"/>
            <a:ext cx="406400" cy="406400"/>
          </a:xfrm>
        </p:spPr>
      </p:pic>
      <p:pic>
        <p:nvPicPr>
          <p:cNvPr id="12290" name="Picture 2" descr="Listening clipart Φωτογραφίες Αρχείου, Royalty Free Listening clipart  Εικόνες | DepositPhotos">
            <a:extLst>
              <a:ext uri="{FF2B5EF4-FFF2-40B4-BE49-F238E27FC236}">
                <a16:creationId xmlns:a16="http://schemas.microsoft.com/office/drawing/2014/main" id="{6DDB8ECD-8852-B201-2ACD-41323334A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170" y="870857"/>
            <a:ext cx="2852855" cy="465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44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9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60CF9599-E2D7-08BD-CDFC-00D54D84CA15}"/>
              </a:ext>
            </a:extLst>
          </p:cNvPr>
          <p:cNvSpPr/>
          <p:nvPr/>
        </p:nvSpPr>
        <p:spPr>
          <a:xfrm>
            <a:off x="696685" y="990599"/>
            <a:ext cx="5849032" cy="507274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Έτρεχα</a:t>
            </a:r>
          </a:p>
          <a:p>
            <a:pPr algn="ctr"/>
            <a:r>
              <a:rPr lang="el-GR" sz="4400" dirty="0">
                <a:solidFill>
                  <a:schemeClr val="tx1"/>
                </a:solidFill>
              </a:rPr>
              <a:t>______________.</a:t>
            </a:r>
          </a:p>
        </p:txBody>
      </p:sp>
      <p:pic>
        <p:nvPicPr>
          <p:cNvPr id="2050" name="Picture 2" descr="Τρέξιμο κινούμενα σχέδια διανυσματικά αγόρι έτοιμες εικόνες Clip Art εικόνα  Διάνυσμα από ©Dolimac 109331282">
            <a:extLst>
              <a:ext uri="{FF2B5EF4-FFF2-40B4-BE49-F238E27FC236}">
                <a16:creationId xmlns:a16="http://schemas.microsoft.com/office/drawing/2014/main" id="{843606A6-9DDE-1445-1F9B-EEBD8253C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5717" y="367801"/>
            <a:ext cx="5101998" cy="61223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95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12A69-6E2F-E260-F22F-43840469D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80AB2F9E-25F1-E5C8-4DB6-7A884A48ABC5}"/>
              </a:ext>
            </a:extLst>
          </p:cNvPr>
          <p:cNvSpPr/>
          <p:nvPr/>
        </p:nvSpPr>
        <p:spPr>
          <a:xfrm>
            <a:off x="892628" y="1556657"/>
            <a:ext cx="4669972" cy="376645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Έτρεχα</a:t>
            </a:r>
          </a:p>
          <a:p>
            <a:pPr algn="ctr"/>
            <a:r>
              <a:rPr lang="el-GR" sz="4400" dirty="0">
                <a:solidFill>
                  <a:schemeClr val="tx1"/>
                </a:solidFill>
              </a:rPr>
              <a:t>πιο γρήγορα από την αδερφή μου.</a:t>
            </a:r>
          </a:p>
        </p:txBody>
      </p:sp>
      <p:pic>
        <p:nvPicPr>
          <p:cNvPr id="2050" name="Picture 2" descr="Τρέξιμο κινούμενα σχέδια διανυσματικά αγόρι έτοιμες εικόνες Clip Art εικόνα  Διάνυσμα από ©Dolimac 109331282">
            <a:extLst>
              <a:ext uri="{FF2B5EF4-FFF2-40B4-BE49-F238E27FC236}">
                <a16:creationId xmlns:a16="http://schemas.microsoft.com/office/drawing/2014/main" id="{1F7D89DF-5F7B-8249-C926-AD4AEF9CE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2" y="378686"/>
            <a:ext cx="5101998" cy="61223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50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56E1A-4259-CEA3-D082-9E8B189FB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βάλ 1">
            <a:extLst>
              <a:ext uri="{FF2B5EF4-FFF2-40B4-BE49-F238E27FC236}">
                <a16:creationId xmlns:a16="http://schemas.microsoft.com/office/drawing/2014/main" id="{C5703EE0-7205-0CFE-0B9D-75B4BE59E774}"/>
              </a:ext>
            </a:extLst>
          </p:cNvPr>
          <p:cNvSpPr/>
          <p:nvPr/>
        </p:nvSpPr>
        <p:spPr>
          <a:xfrm>
            <a:off x="489857" y="1600200"/>
            <a:ext cx="4441371" cy="3483429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tx1"/>
                </a:solidFill>
              </a:rPr>
              <a:t>Έγραφα ________.</a:t>
            </a:r>
          </a:p>
        </p:txBody>
      </p:sp>
      <p:pic>
        <p:nvPicPr>
          <p:cNvPr id="3074" name="Picture 2" descr="ΦΙΛΟΛΟΓΟΥΠΟΛΗ: Γράφω καλά στο διαγώνισμα της Νεοελληνικής Λογοτεχνίας  (Γυμνάσιο)">
            <a:extLst>
              <a:ext uri="{FF2B5EF4-FFF2-40B4-BE49-F238E27FC236}">
                <a16:creationId xmlns:a16="http://schemas.microsoft.com/office/drawing/2014/main" id="{F26F61D8-5FD0-93C8-9C61-A2799A5DE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929" y="989239"/>
            <a:ext cx="4575401" cy="44746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07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1203</TotalTime>
  <Words>533</Words>
  <Application>Microsoft Office PowerPoint</Application>
  <PresentationFormat>Ευρεία οθόνη</PresentationFormat>
  <Paragraphs>214</Paragraphs>
  <Slides>53</Slides>
  <Notes>3</Notes>
  <HiddenSlides>0</HiddenSlides>
  <MMClips>2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53</vt:i4>
      </vt:variant>
    </vt:vector>
  </HeadingPairs>
  <TitlesOfParts>
    <vt:vector size="57" baseType="lpstr">
      <vt:lpstr>Aptos</vt:lpstr>
      <vt:lpstr>Aptos Display</vt:lpstr>
      <vt:lpstr>Arial</vt:lpstr>
      <vt:lpstr>Θέμα του Office</vt:lpstr>
      <vt:lpstr>Παρουσίαση του PowerPoint</vt:lpstr>
      <vt:lpstr>Παρουσίαση του PowerPoint</vt:lpstr>
      <vt:lpstr>Παρουσίαση του PowerPoint</vt:lpstr>
      <vt:lpstr>Χθες  όλη  μέρα ………..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Αυτοαξιολόγηση στο σπίτι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Eleni Charalambous</dc:creator>
  <cp:lastModifiedBy>ΕΛΕΝΗ ΧΑΡΑΛΑΜΠΟΥΣ</cp:lastModifiedBy>
  <cp:revision>173</cp:revision>
  <cp:lastPrinted>2025-03-10T05:24:13Z</cp:lastPrinted>
  <dcterms:created xsi:type="dcterms:W3CDTF">2025-02-12T05:42:48Z</dcterms:created>
  <dcterms:modified xsi:type="dcterms:W3CDTF">2026-02-22T13:01:49Z</dcterms:modified>
</cp:coreProperties>
</file>