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32" r:id="rId2"/>
    <p:sldId id="431" r:id="rId3"/>
    <p:sldId id="450" r:id="rId4"/>
    <p:sldId id="455" r:id="rId5"/>
    <p:sldId id="472" r:id="rId6"/>
    <p:sldId id="471" r:id="rId7"/>
    <p:sldId id="473" r:id="rId8"/>
    <p:sldId id="443" r:id="rId9"/>
    <p:sldId id="498" r:id="rId10"/>
    <p:sldId id="454" r:id="rId11"/>
    <p:sldId id="502" r:id="rId12"/>
    <p:sldId id="504" r:id="rId13"/>
    <p:sldId id="470" r:id="rId14"/>
    <p:sldId id="499" r:id="rId15"/>
    <p:sldId id="456" r:id="rId16"/>
    <p:sldId id="452" r:id="rId17"/>
    <p:sldId id="500" r:id="rId18"/>
    <p:sldId id="501" r:id="rId19"/>
    <p:sldId id="445" r:id="rId20"/>
    <p:sldId id="496" r:id="rId21"/>
    <p:sldId id="490" r:id="rId22"/>
    <p:sldId id="497" r:id="rId23"/>
    <p:sldId id="491" r:id="rId24"/>
    <p:sldId id="434" r:id="rId25"/>
    <p:sldId id="460" r:id="rId26"/>
    <p:sldId id="459" r:id="rId27"/>
    <p:sldId id="458" r:id="rId28"/>
    <p:sldId id="461" r:id="rId29"/>
    <p:sldId id="462" r:id="rId30"/>
    <p:sldId id="463" r:id="rId31"/>
    <p:sldId id="464" r:id="rId32"/>
    <p:sldId id="465" r:id="rId33"/>
    <p:sldId id="466" r:id="rId34"/>
    <p:sldId id="467" r:id="rId35"/>
    <p:sldId id="469" r:id="rId36"/>
    <p:sldId id="468" r:id="rId37"/>
    <p:sldId id="495" r:id="rId38"/>
    <p:sldId id="492" r:id="rId39"/>
    <p:sldId id="493" r:id="rId40"/>
    <p:sldId id="494" r:id="rId41"/>
  </p:sldIdLst>
  <p:sldSz cx="12192000" cy="6858000"/>
  <p:notesSz cx="7010400" cy="92964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71652" autoAdjust="0"/>
  </p:normalViewPr>
  <p:slideViewPr>
    <p:cSldViewPr snapToGrid="0">
      <p:cViewPr varScale="1">
        <p:scale>
          <a:sx n="45" d="100"/>
          <a:sy n="45" d="100"/>
        </p:scale>
        <p:origin x="14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0178D61-79AD-4A18-9775-FF22552B9D0F}" type="datetimeFigureOut">
              <a:rPr lang="en-US" smtClean="0"/>
              <a:t>2/23/2026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9B499D8-807C-4820-8F79-7F55EA3570FB}" type="slidenum">
              <a:rPr lang="en-US" smtClean="0"/>
              <a:t>‹#›</a:t>
            </a:fld>
            <a:endParaRPr lang="en-US"/>
          </a:p>
        </p:txBody>
      </p:sp>
    </p:spTree>
    <p:extLst>
      <p:ext uri="{BB962C8B-B14F-4D97-AF65-F5344CB8AC3E}">
        <p14:creationId xmlns:p14="http://schemas.microsoft.com/office/powerpoint/2010/main" val="355729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l-CY"/>
          </a:p>
        </p:txBody>
      </p:sp>
      <p:sp>
        <p:nvSpPr>
          <p:cNvPr id="3" name="Θέση ημερομηνίας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70AEE7-090B-492B-BA46-EC04CBAAAF43}" type="datetimeFigureOut">
              <a:rPr lang="el-CY" smtClean="0"/>
              <a:t>02/23/2026</a:t>
            </a:fld>
            <a:endParaRPr lang="el-CY"/>
          </a:p>
        </p:txBody>
      </p:sp>
      <p:sp>
        <p:nvSpPr>
          <p:cNvPr id="4" name="Θέση εικόνας διαφάνειας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l-CY"/>
          </a:p>
        </p:txBody>
      </p:sp>
      <p:sp>
        <p:nvSpPr>
          <p:cNvPr id="5" name="Θέση σημειώσεων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92423D-AC2F-40EE-9C12-15061559E47E}" type="slidenum">
              <a:rPr lang="el-CY" smtClean="0"/>
              <a:t>‹#›</a:t>
            </a:fld>
            <a:endParaRPr lang="el-CY"/>
          </a:p>
        </p:txBody>
      </p:sp>
    </p:spTree>
    <p:extLst>
      <p:ext uri="{BB962C8B-B14F-4D97-AF65-F5344CB8AC3E}">
        <p14:creationId xmlns:p14="http://schemas.microsoft.com/office/powerpoint/2010/main" val="228488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D492423D-AC2F-40EE-9C12-15061559E47E}" type="slidenum">
              <a:rPr lang="el-CY" smtClean="0"/>
              <a:t>1</a:t>
            </a:fld>
            <a:endParaRPr lang="el-CY"/>
          </a:p>
        </p:txBody>
      </p:sp>
    </p:spTree>
    <p:extLst>
      <p:ext uri="{BB962C8B-B14F-4D97-AF65-F5344CB8AC3E}">
        <p14:creationId xmlns:p14="http://schemas.microsoft.com/office/powerpoint/2010/main" val="1057987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9314D-F4A5-CCF5-C1EC-946EEA3F5FE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A5A14797-4EB2-43B0-B6AD-00CD45016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650E768B-0324-2F5F-43EF-B934E844417B}"/>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5" name="Θέση υποσέλιδου 4">
            <a:extLst>
              <a:ext uri="{FF2B5EF4-FFF2-40B4-BE49-F238E27FC236}">
                <a16:creationId xmlns:a16="http://schemas.microsoft.com/office/drawing/2014/main" id="{3186BA59-CF95-D374-7135-F7D3E06B31C1}"/>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6AB37822-B364-B92F-B81E-515EE66EA5B4}"/>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4245084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B1CD6C-9A4D-FAA6-AC18-DAE5164F36AD}"/>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98CBE611-320D-5A5F-5015-8DDAD4B90E1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350EBF4F-2F5B-71EB-166B-7594088F7A59}"/>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5" name="Θέση υποσέλιδου 4">
            <a:extLst>
              <a:ext uri="{FF2B5EF4-FFF2-40B4-BE49-F238E27FC236}">
                <a16:creationId xmlns:a16="http://schemas.microsoft.com/office/drawing/2014/main" id="{BB7AF278-79B6-D024-7482-DF00EB325B39}"/>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D10ED157-7F17-C08F-6AC1-AC998466AFDE}"/>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59325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7ACB3C2-BEBE-1F05-FD9E-631020E4FD02}"/>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05679089-194A-935C-FA75-B39520ECAA1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7E6F4F32-954D-27D6-9569-804A407924EE}"/>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5" name="Θέση υποσέλιδου 4">
            <a:extLst>
              <a:ext uri="{FF2B5EF4-FFF2-40B4-BE49-F238E27FC236}">
                <a16:creationId xmlns:a16="http://schemas.microsoft.com/office/drawing/2014/main" id="{B5E88954-1D36-8A91-088D-6F2F133F99D4}"/>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2C556F2F-F5B9-AD1A-5465-9B5E85038804}"/>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14737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559690-E128-9EF8-54B2-2D2803F81191}"/>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2344EBA6-44E7-C5F2-3965-09315128A29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E4B6BFA-C848-F19F-598D-46338C6AF588}"/>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5" name="Θέση υποσέλιδου 4">
            <a:extLst>
              <a:ext uri="{FF2B5EF4-FFF2-40B4-BE49-F238E27FC236}">
                <a16:creationId xmlns:a16="http://schemas.microsoft.com/office/drawing/2014/main" id="{39ACEC73-8B64-1D69-2BE3-FF6DE8363C6B}"/>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99DB6C0E-0F01-DB2D-62D1-5960807F56C7}"/>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1097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E652A1-EF5D-3C84-6FE6-C2CC8CFA380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E44A7AF1-63FC-F350-1131-70D67C71BC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2450C761-EA0E-A988-BE25-B624F5A27CBA}"/>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5" name="Θέση υποσέλιδου 4">
            <a:extLst>
              <a:ext uri="{FF2B5EF4-FFF2-40B4-BE49-F238E27FC236}">
                <a16:creationId xmlns:a16="http://schemas.microsoft.com/office/drawing/2014/main" id="{7E9F9515-331B-C30A-413E-316914B59B52}"/>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8565B47B-CAB7-58D3-114B-40A6CBF86062}"/>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268337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6C51E7-294B-CD15-91D2-E40D78DBD824}"/>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7666BDD3-03F1-9C36-8DCE-30F11F1D519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42813C01-CCBB-E448-DB02-E8011384AD2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79E1A6B0-018B-7348-5B9C-29812F1DDDD8}"/>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6" name="Θέση υποσέλιδου 5">
            <a:extLst>
              <a:ext uri="{FF2B5EF4-FFF2-40B4-BE49-F238E27FC236}">
                <a16:creationId xmlns:a16="http://schemas.microsoft.com/office/drawing/2014/main" id="{B0342237-B556-7AD4-D148-D5E13AA8B1E2}"/>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FB5F4E80-7C5C-2799-6ADB-B5C98D0C52D7}"/>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63717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BA5D6A-9D1A-F70C-D573-6EB1A97B274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2F570ED2-B17F-E687-A2C4-1044AAC890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D410E68-A594-6402-3452-318D293DA215}"/>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1ECC0146-D128-CE7D-4666-C80040BFB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AE4DE02-3F15-A5F1-D955-FE5E694FC42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C288924C-B737-0BEB-82B9-7AF5F43EB9B3}"/>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8" name="Θέση υποσέλιδου 7">
            <a:extLst>
              <a:ext uri="{FF2B5EF4-FFF2-40B4-BE49-F238E27FC236}">
                <a16:creationId xmlns:a16="http://schemas.microsoft.com/office/drawing/2014/main" id="{9CAC97D4-C07F-3245-1385-3E0DC581B332}"/>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3AF20B07-A291-C83A-3689-6E386E0E4DA5}"/>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17621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587DD25-E59C-65F2-0D3C-A4503CF1F93F}"/>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203AFECE-BD00-7478-82A1-FE50352105AC}"/>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4" name="Θέση υποσέλιδου 3">
            <a:extLst>
              <a:ext uri="{FF2B5EF4-FFF2-40B4-BE49-F238E27FC236}">
                <a16:creationId xmlns:a16="http://schemas.microsoft.com/office/drawing/2014/main" id="{AB43011B-BC17-61FB-A449-C2AAC95E4A95}"/>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B21CF8DF-AF28-BA2E-5E29-85E9C2F7402E}"/>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136655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7F52C95-630B-A2A2-4487-EC3B28D6B5F3}"/>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3" name="Θέση υποσέλιδου 2">
            <a:extLst>
              <a:ext uri="{FF2B5EF4-FFF2-40B4-BE49-F238E27FC236}">
                <a16:creationId xmlns:a16="http://schemas.microsoft.com/office/drawing/2014/main" id="{64CFFAE6-D1E0-C625-7467-D4F0E45CBA26}"/>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1AE2AB00-4447-A6DF-AD67-2D7122D817C0}"/>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30929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0BC957-07F0-C8E7-3AD0-EE0ED514067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CB0DB612-D7E4-1345-F874-3C1E7D3E6A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4A8BEB27-0435-57CC-C358-DD430621C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1CCDE04-F74C-57A7-BAC0-01DE9F60918B}"/>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6" name="Θέση υποσέλιδου 5">
            <a:extLst>
              <a:ext uri="{FF2B5EF4-FFF2-40B4-BE49-F238E27FC236}">
                <a16:creationId xmlns:a16="http://schemas.microsoft.com/office/drawing/2014/main" id="{96EF83C0-2712-D062-EDFC-F99ED8416FAB}"/>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E463ABB4-0156-3DE5-E8CF-1C7E66245E17}"/>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80071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4B034F-A097-7832-A6D7-58FD1A5B7DC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20DED503-2C7E-D344-3A68-D5D54B4B9B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4C2F7AD5-8EEC-6889-550F-149B3FF28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2CF72DF2-4F91-E228-4809-314BFD9AFD94}"/>
              </a:ext>
            </a:extLst>
          </p:cNvPr>
          <p:cNvSpPr>
            <a:spLocks noGrp="1"/>
          </p:cNvSpPr>
          <p:nvPr>
            <p:ph type="dt" sz="half" idx="10"/>
          </p:nvPr>
        </p:nvSpPr>
        <p:spPr/>
        <p:txBody>
          <a:bodyPr/>
          <a:lstStyle/>
          <a:p>
            <a:fld id="{13BB64F4-244C-4F83-9265-066FD2D3DF0E}" type="datetimeFigureOut">
              <a:rPr lang="el-CY" smtClean="0"/>
              <a:t>02/23/2026</a:t>
            </a:fld>
            <a:endParaRPr lang="el-CY"/>
          </a:p>
        </p:txBody>
      </p:sp>
      <p:sp>
        <p:nvSpPr>
          <p:cNvPr id="6" name="Θέση υποσέλιδου 5">
            <a:extLst>
              <a:ext uri="{FF2B5EF4-FFF2-40B4-BE49-F238E27FC236}">
                <a16:creationId xmlns:a16="http://schemas.microsoft.com/office/drawing/2014/main" id="{3092D27A-351E-234E-0BC2-3F7E9B241AFB}"/>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846D9748-6146-211F-DC5F-49B49D09C874}"/>
              </a:ext>
            </a:extLst>
          </p:cNvPr>
          <p:cNvSpPr>
            <a:spLocks noGrp="1"/>
          </p:cNvSpPr>
          <p:nvPr>
            <p:ph type="sldNum" sz="quarter" idx="12"/>
          </p:nvPr>
        </p:nvSpPr>
        <p:spPr/>
        <p:txBody>
          <a:bodyPr/>
          <a:lstStyle/>
          <a:p>
            <a:fld id="{485B4E88-A9F3-443D-886B-F07B9176C694}" type="slidenum">
              <a:rPr lang="el-CY" smtClean="0"/>
              <a:t>‹#›</a:t>
            </a:fld>
            <a:endParaRPr lang="el-CY"/>
          </a:p>
        </p:txBody>
      </p:sp>
    </p:spTree>
    <p:extLst>
      <p:ext uri="{BB962C8B-B14F-4D97-AF65-F5344CB8AC3E}">
        <p14:creationId xmlns:p14="http://schemas.microsoft.com/office/powerpoint/2010/main" val="27812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142FB87-7495-AA99-3A32-9D4DA9E7A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99ECC264-E2DE-8F15-05F9-0300CF4BF1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A32290A9-AE70-A92E-E56F-3F9776CC6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BB64F4-244C-4F83-9265-066FD2D3DF0E}" type="datetimeFigureOut">
              <a:rPr lang="el-CY" smtClean="0"/>
              <a:t>02/23/2026</a:t>
            </a:fld>
            <a:endParaRPr lang="el-CY"/>
          </a:p>
        </p:txBody>
      </p:sp>
      <p:sp>
        <p:nvSpPr>
          <p:cNvPr id="5" name="Θέση υποσέλιδου 4">
            <a:extLst>
              <a:ext uri="{FF2B5EF4-FFF2-40B4-BE49-F238E27FC236}">
                <a16:creationId xmlns:a16="http://schemas.microsoft.com/office/drawing/2014/main" id="{EBF5AC82-AD18-29BC-4F62-F12BD9BA2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2BDD87E0-3DEA-4C41-E2AA-C009D0EC2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5B4E88-A9F3-443D-886B-F07B9176C694}" type="slidenum">
              <a:rPr lang="el-CY" smtClean="0"/>
              <a:t>‹#›</a:t>
            </a:fld>
            <a:endParaRPr lang="el-CY"/>
          </a:p>
        </p:txBody>
      </p:sp>
    </p:spTree>
    <p:extLst>
      <p:ext uri="{BB962C8B-B14F-4D97-AF65-F5344CB8AC3E}">
        <p14:creationId xmlns:p14="http://schemas.microsoft.com/office/powerpoint/2010/main" val="3234070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4.jpeg"/><Relationship Id="rId12"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eg"/><Relationship Id="rId15" Type="http://schemas.openxmlformats.org/officeDocument/2006/relationships/hyperlink" Target="mailto:elenecharalampous72@gmail.com" TargetMode="External"/><Relationship Id="rId10" Type="http://schemas.openxmlformats.org/officeDocument/2006/relationships/image" Target="../media/image7.jpeg"/><Relationship Id="rId4" Type="http://schemas.microsoft.com/office/2007/relationships/hdphoto" Target="../media/hdphoto1.wdp"/><Relationship Id="rId9" Type="http://schemas.openxmlformats.org/officeDocument/2006/relationships/image" Target="../media/image6.jpe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lamia.gr/basiki-selida/mnimeio-leonida"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iefimerida.gr/ellada/bebilosan-agalma-toy-leonida-stis-thermopyles" TargetMode="External"/><Relationship Id="rId2" Type="http://schemas.openxmlformats.org/officeDocument/2006/relationships/slideLayout" Target="../slideLayouts/slideLayout8.xml"/><Relationship Id="rId1" Type="http://schemas.openxmlformats.org/officeDocument/2006/relationships/video" Target="https://www.youtube.com/embed/tB6CzPH5CPM?start=26&amp;feature=oembed"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VaXw4RG3gDg?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EZoajBHfL9c?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2024 Απλό Μικρό Ημερολόγιο Γραφείου Kawaii Φοιτητικό - Temu Greece">
            <a:extLst>
              <a:ext uri="{FF2B5EF4-FFF2-40B4-BE49-F238E27FC236}">
                <a16:creationId xmlns:a16="http://schemas.microsoft.com/office/drawing/2014/main" id="{D87D720D-29DD-D724-8CE0-70104F3192D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CY"/>
          </a:p>
        </p:txBody>
      </p:sp>
      <p:pic>
        <p:nvPicPr>
          <p:cNvPr id="3" name="Εικόνα 2">
            <a:extLst>
              <a:ext uri="{FF2B5EF4-FFF2-40B4-BE49-F238E27FC236}">
                <a16:creationId xmlns:a16="http://schemas.microsoft.com/office/drawing/2014/main" id="{D45793A0-F5A4-BB2C-A231-4D238E885C2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8271" t="1256" r="51196" b="52222"/>
          <a:stretch/>
        </p:blipFill>
        <p:spPr>
          <a:xfrm>
            <a:off x="409807" y="-183374"/>
            <a:ext cx="11829585" cy="6620107"/>
          </a:xfrm>
          <a:prstGeom prst="rect">
            <a:avLst/>
          </a:prstGeom>
        </p:spPr>
      </p:pic>
      <p:sp>
        <p:nvSpPr>
          <p:cNvPr id="4" name="Ορθογώνιο 3">
            <a:extLst>
              <a:ext uri="{FF2B5EF4-FFF2-40B4-BE49-F238E27FC236}">
                <a16:creationId xmlns:a16="http://schemas.microsoft.com/office/drawing/2014/main" id="{76944798-81F6-64D6-B10F-BD4C067B4893}"/>
              </a:ext>
            </a:extLst>
          </p:cNvPr>
          <p:cNvSpPr/>
          <p:nvPr/>
        </p:nvSpPr>
        <p:spPr>
          <a:xfrm>
            <a:off x="333606" y="0"/>
            <a:ext cx="11858393" cy="631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6" name="Ορθογώνιο 5">
            <a:extLst>
              <a:ext uri="{FF2B5EF4-FFF2-40B4-BE49-F238E27FC236}">
                <a16:creationId xmlns:a16="http://schemas.microsoft.com/office/drawing/2014/main" id="{9E5207EC-F7AD-04DE-49E8-A4E9FBCA0E27}"/>
              </a:ext>
            </a:extLst>
          </p:cNvPr>
          <p:cNvSpPr/>
          <p:nvPr/>
        </p:nvSpPr>
        <p:spPr>
          <a:xfrm>
            <a:off x="304799" y="6092959"/>
            <a:ext cx="6019801" cy="65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7" name="Ορθογώνιο 6">
            <a:extLst>
              <a:ext uri="{FF2B5EF4-FFF2-40B4-BE49-F238E27FC236}">
                <a16:creationId xmlns:a16="http://schemas.microsoft.com/office/drawing/2014/main" id="{1919D3FB-167C-81FF-181C-AA85C92A77E0}"/>
              </a:ext>
            </a:extLst>
          </p:cNvPr>
          <p:cNvSpPr/>
          <p:nvPr/>
        </p:nvSpPr>
        <p:spPr>
          <a:xfrm rot="5400000" flipV="1">
            <a:off x="-2997089" y="2997088"/>
            <a:ext cx="6858001" cy="863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9" name="Ορθογώνιο 8">
            <a:extLst>
              <a:ext uri="{FF2B5EF4-FFF2-40B4-BE49-F238E27FC236}">
                <a16:creationId xmlns:a16="http://schemas.microsoft.com/office/drawing/2014/main" id="{0A9E3F99-A34C-6947-64D3-5635E4E5C91A}"/>
              </a:ext>
            </a:extLst>
          </p:cNvPr>
          <p:cNvSpPr/>
          <p:nvPr/>
        </p:nvSpPr>
        <p:spPr>
          <a:xfrm rot="5400000" flipV="1">
            <a:off x="8302281" y="2997087"/>
            <a:ext cx="6858001" cy="8638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pic>
        <p:nvPicPr>
          <p:cNvPr id="12" name="Εικόνα 11"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8375C738-A17D-0776-1C3A-5479BA6CD387}"/>
              </a:ext>
            </a:extLst>
          </p:cNvPr>
          <p:cNvPicPr>
            <a:picLocks noChangeAspect="1"/>
          </p:cNvPicPr>
          <p:nvPr/>
        </p:nvPicPr>
        <p:blipFill>
          <a:blip r:embed="rId5" cstate="hqprint">
            <a:extLst>
              <a:ext uri="{28A0092B-C50C-407E-A947-70E740481C1C}">
                <a14:useLocalDpi xmlns:a14="http://schemas.microsoft.com/office/drawing/2010/main" val="0"/>
              </a:ext>
            </a:extLst>
          </a:blip>
          <a:srcRect l="6983" t="6653" r="16984" b="33970"/>
          <a:stretch/>
        </p:blipFill>
        <p:spPr>
          <a:xfrm rot="5400000">
            <a:off x="154985" y="5218430"/>
            <a:ext cx="1507223" cy="1687288"/>
          </a:xfrm>
          <a:prstGeom prst="rect">
            <a:avLst/>
          </a:prstGeom>
        </p:spPr>
      </p:pic>
      <p:pic>
        <p:nvPicPr>
          <p:cNvPr id="14" name="Εικόνα 13"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C3F394E0-44AC-499C-0C79-3B735AB76358}"/>
              </a:ext>
            </a:extLst>
          </p:cNvPr>
          <p:cNvPicPr>
            <a:picLocks noChangeAspect="1"/>
          </p:cNvPicPr>
          <p:nvPr/>
        </p:nvPicPr>
        <p:blipFill>
          <a:blip r:embed="rId6" cstate="hqprint">
            <a:extLst>
              <a:ext uri="{28A0092B-C50C-407E-A947-70E740481C1C}">
                <a14:useLocalDpi xmlns:a14="http://schemas.microsoft.com/office/drawing/2010/main" val="0"/>
              </a:ext>
            </a:extLst>
          </a:blip>
          <a:srcRect l="47489" t="40729" r="17743" b="8397"/>
          <a:stretch/>
        </p:blipFill>
        <p:spPr>
          <a:xfrm rot="5400000">
            <a:off x="-319715" y="3255010"/>
            <a:ext cx="2384332" cy="1687287"/>
          </a:xfrm>
          <a:prstGeom prst="rect">
            <a:avLst/>
          </a:prstGeom>
        </p:spPr>
      </p:pic>
      <p:pic>
        <p:nvPicPr>
          <p:cNvPr id="16" name="Εικόνα 15" descr="Εικόνα που περιέχει κείμενο, βιβλίο, ζωγραφική, τέχνη&#10;&#10;Περιγραφή που δημιουργήθηκε αυτόματα">
            <a:extLst>
              <a:ext uri="{FF2B5EF4-FFF2-40B4-BE49-F238E27FC236}">
                <a16:creationId xmlns:a16="http://schemas.microsoft.com/office/drawing/2014/main" id="{94067CD2-F982-C7DA-D861-7941D2479C17}"/>
              </a:ext>
            </a:extLst>
          </p:cNvPr>
          <p:cNvPicPr>
            <a:picLocks noChangeAspect="1"/>
          </p:cNvPicPr>
          <p:nvPr/>
        </p:nvPicPr>
        <p:blipFill>
          <a:blip r:embed="rId7" cstate="hqprint">
            <a:extLst>
              <a:ext uri="{28A0092B-C50C-407E-A947-70E740481C1C}">
                <a14:useLocalDpi xmlns:a14="http://schemas.microsoft.com/office/drawing/2010/main" val="0"/>
              </a:ext>
            </a:extLst>
          </a:blip>
          <a:srcRect l="32857" t="15714" r="29643" b="15556"/>
          <a:stretch/>
        </p:blipFill>
        <p:spPr>
          <a:xfrm>
            <a:off x="0" y="-42819"/>
            <a:ext cx="1726436" cy="2946266"/>
          </a:xfrm>
          <a:prstGeom prst="rect">
            <a:avLst/>
          </a:prstGeom>
        </p:spPr>
      </p:pic>
      <p:pic>
        <p:nvPicPr>
          <p:cNvPr id="17" name="Εικόνα 16" descr="Εικόνα που περιέχει κείμενο, βιβλίο, ζωγραφική, τέχνη&#10;&#10;Περιγραφή που δημιουργήθηκε αυτόματα">
            <a:extLst>
              <a:ext uri="{FF2B5EF4-FFF2-40B4-BE49-F238E27FC236}">
                <a16:creationId xmlns:a16="http://schemas.microsoft.com/office/drawing/2014/main" id="{5D4BEE36-0624-A409-CB5C-67865E36C79B}"/>
              </a:ext>
            </a:extLst>
          </p:cNvPr>
          <p:cNvPicPr>
            <a:picLocks noChangeAspect="1"/>
          </p:cNvPicPr>
          <p:nvPr/>
        </p:nvPicPr>
        <p:blipFill>
          <a:blip r:embed="rId8" cstate="hqprint">
            <a:extLst>
              <a:ext uri="{28A0092B-C50C-407E-A947-70E740481C1C}">
                <a14:useLocalDpi xmlns:a14="http://schemas.microsoft.com/office/drawing/2010/main" val="0"/>
              </a:ext>
            </a:extLst>
          </a:blip>
          <a:srcRect l="32857" t="15714" r="29643" b="15556"/>
          <a:stretch/>
        </p:blipFill>
        <p:spPr>
          <a:xfrm>
            <a:off x="10428305" y="-42819"/>
            <a:ext cx="1716095" cy="2946266"/>
          </a:xfrm>
          <a:prstGeom prst="rect">
            <a:avLst/>
          </a:prstGeom>
        </p:spPr>
      </p:pic>
      <p:pic>
        <p:nvPicPr>
          <p:cNvPr id="18" name="Εικόνα 17"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EE80E8C3-D546-64F4-0EC3-19497D196526}"/>
              </a:ext>
            </a:extLst>
          </p:cNvPr>
          <p:cNvPicPr>
            <a:picLocks noChangeAspect="1"/>
          </p:cNvPicPr>
          <p:nvPr/>
        </p:nvPicPr>
        <p:blipFill>
          <a:blip r:embed="rId9" cstate="hqprint">
            <a:extLst>
              <a:ext uri="{28A0092B-C50C-407E-A947-70E740481C1C}">
                <a14:useLocalDpi xmlns:a14="http://schemas.microsoft.com/office/drawing/2010/main" val="0"/>
              </a:ext>
            </a:extLst>
          </a:blip>
          <a:srcRect l="47489" t="40729" r="17743" b="8397"/>
          <a:stretch/>
        </p:blipFill>
        <p:spPr>
          <a:xfrm rot="5400000">
            <a:off x="9719431" y="3649465"/>
            <a:ext cx="3306626" cy="1687287"/>
          </a:xfrm>
          <a:prstGeom prst="rect">
            <a:avLst/>
          </a:prstGeom>
        </p:spPr>
      </p:pic>
      <p:pic>
        <p:nvPicPr>
          <p:cNvPr id="19" name="Εικόνα 18"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84B645F4-A4B3-464D-1DC3-4DAF2D6C9A2F}"/>
              </a:ext>
            </a:extLst>
          </p:cNvPr>
          <p:cNvPicPr>
            <a:picLocks noChangeAspect="1"/>
          </p:cNvPicPr>
          <p:nvPr/>
        </p:nvPicPr>
        <p:blipFill>
          <a:blip r:embed="rId10" cstate="hqprint">
            <a:extLst>
              <a:ext uri="{28A0092B-C50C-407E-A947-70E740481C1C}">
                <a14:useLocalDpi xmlns:a14="http://schemas.microsoft.com/office/drawing/2010/main" val="0"/>
              </a:ext>
            </a:extLst>
          </a:blip>
          <a:srcRect l="47489" t="40729" r="17743" b="8397"/>
          <a:stretch/>
        </p:blipFill>
        <p:spPr>
          <a:xfrm rot="5400000">
            <a:off x="2635192" y="5192653"/>
            <a:ext cx="765040" cy="2565650"/>
          </a:xfrm>
          <a:prstGeom prst="rect">
            <a:avLst/>
          </a:prstGeom>
        </p:spPr>
      </p:pic>
      <p:pic>
        <p:nvPicPr>
          <p:cNvPr id="20" name="Εικόνα 19" descr="Εικόνα που περιέχει κείμενο, βιβλίο, ζωγραφική, τέχνη&#10;&#10;Περιγραφή που δημιουργήθηκε αυτόματα">
            <a:extLst>
              <a:ext uri="{FF2B5EF4-FFF2-40B4-BE49-F238E27FC236}">
                <a16:creationId xmlns:a16="http://schemas.microsoft.com/office/drawing/2014/main" id="{E5AE41B2-6BFB-E4AA-F778-AC3A001A5F20}"/>
              </a:ext>
            </a:extLst>
          </p:cNvPr>
          <p:cNvPicPr>
            <a:picLocks noChangeAspect="1"/>
          </p:cNvPicPr>
          <p:nvPr/>
        </p:nvPicPr>
        <p:blipFill>
          <a:blip r:embed="rId11">
            <a:extLst>
              <a:ext uri="{28A0092B-C50C-407E-A947-70E740481C1C}">
                <a14:useLocalDpi xmlns:a14="http://schemas.microsoft.com/office/drawing/2010/main" val="0"/>
              </a:ext>
            </a:extLst>
          </a:blip>
          <a:srcRect l="32857" t="15714" r="29643" b="15556"/>
          <a:stretch/>
        </p:blipFill>
        <p:spPr>
          <a:xfrm>
            <a:off x="4192446" y="6092959"/>
            <a:ext cx="7934601" cy="765040"/>
          </a:xfrm>
          <a:prstGeom prst="rect">
            <a:avLst/>
          </a:prstGeom>
        </p:spPr>
      </p:pic>
      <p:pic>
        <p:nvPicPr>
          <p:cNvPr id="21" name="Εικόνα 20"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954255B3-B5F1-58C6-736D-876C23784848}"/>
              </a:ext>
            </a:extLst>
          </p:cNvPr>
          <p:cNvPicPr>
            <a:picLocks noChangeAspect="1"/>
          </p:cNvPicPr>
          <p:nvPr/>
        </p:nvPicPr>
        <p:blipFill>
          <a:blip r:embed="rId12" cstate="hqprint">
            <a:extLst>
              <a:ext uri="{28A0092B-C50C-407E-A947-70E740481C1C}">
                <a14:useLocalDpi xmlns:a14="http://schemas.microsoft.com/office/drawing/2010/main" val="0"/>
              </a:ext>
            </a:extLst>
          </a:blip>
          <a:srcRect l="6983" t="6653" r="16984" b="33970"/>
          <a:stretch/>
        </p:blipFill>
        <p:spPr>
          <a:xfrm rot="5400000">
            <a:off x="1706858" y="-2195"/>
            <a:ext cx="980266" cy="961790"/>
          </a:xfrm>
          <a:prstGeom prst="rect">
            <a:avLst/>
          </a:prstGeom>
        </p:spPr>
      </p:pic>
      <p:pic>
        <p:nvPicPr>
          <p:cNvPr id="22" name="Εικόνα 21"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C710280C-B88A-1222-4BE5-E60A9E0DD618}"/>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2715710" y="-114207"/>
            <a:ext cx="980267" cy="1055916"/>
          </a:xfrm>
          <a:prstGeom prst="rect">
            <a:avLst/>
          </a:prstGeom>
        </p:spPr>
      </p:pic>
      <p:pic>
        <p:nvPicPr>
          <p:cNvPr id="23" name="Εικόνα 22"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C5B4F9AA-87DE-DAB4-936D-6487EB6C9186}"/>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4974487" y="-156520"/>
            <a:ext cx="980267" cy="1055916"/>
          </a:xfrm>
          <a:prstGeom prst="rect">
            <a:avLst/>
          </a:prstGeom>
        </p:spPr>
      </p:pic>
      <p:pic>
        <p:nvPicPr>
          <p:cNvPr id="24" name="Εικόνα 23"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B91B7855-E33C-9077-620E-9D8B7617CD5D}"/>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7151437" y="-28947"/>
            <a:ext cx="980267" cy="1055916"/>
          </a:xfrm>
          <a:prstGeom prst="rect">
            <a:avLst/>
          </a:prstGeom>
        </p:spPr>
      </p:pic>
      <p:pic>
        <p:nvPicPr>
          <p:cNvPr id="25" name="Εικόνα 24" descr="Εικόνα που περιέχει κείμενο, βιβλίο, γραφικός χαρακτήρας&#10;&#10;Περιγραφή που δημιουργήθηκε αυτόματα">
            <a:extLst>
              <a:ext uri="{FF2B5EF4-FFF2-40B4-BE49-F238E27FC236}">
                <a16:creationId xmlns:a16="http://schemas.microsoft.com/office/drawing/2014/main" id="{E26BF758-DC37-1DF3-17E5-9D0FD9A2D677}"/>
              </a:ext>
            </a:extLst>
          </p:cNvPr>
          <p:cNvPicPr>
            <a:picLocks noChangeAspect="1"/>
          </p:cNvPicPr>
          <p:nvPr/>
        </p:nvPicPr>
        <p:blipFill>
          <a:blip r:embed="rId13" cstate="hqprint">
            <a:extLst>
              <a:ext uri="{28A0092B-C50C-407E-A947-70E740481C1C}">
                <a14:useLocalDpi xmlns:a14="http://schemas.microsoft.com/office/drawing/2010/main" val="0"/>
              </a:ext>
            </a:extLst>
          </a:blip>
          <a:srcRect l="47489" t="40729" r="17743" b="8397"/>
          <a:stretch/>
        </p:blipFill>
        <p:spPr>
          <a:xfrm rot="5400000">
            <a:off x="8960278" y="-64578"/>
            <a:ext cx="980267" cy="1055916"/>
          </a:xfrm>
          <a:prstGeom prst="rect">
            <a:avLst/>
          </a:prstGeom>
        </p:spPr>
      </p:pic>
      <p:pic>
        <p:nvPicPr>
          <p:cNvPr id="26" name="Εικόνα 25"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65145922-EA87-9FE7-C86C-557DEF31FB13}"/>
              </a:ext>
            </a:extLst>
          </p:cNvPr>
          <p:cNvPicPr>
            <a:picLocks noChangeAspect="1"/>
          </p:cNvPicPr>
          <p:nvPr/>
        </p:nvPicPr>
        <p:blipFill>
          <a:blip r:embed="rId14" cstate="hqprint">
            <a:extLst>
              <a:ext uri="{28A0092B-C50C-407E-A947-70E740481C1C}">
                <a14:useLocalDpi xmlns:a14="http://schemas.microsoft.com/office/drawing/2010/main" val="0"/>
              </a:ext>
            </a:extLst>
          </a:blip>
          <a:srcRect l="6983" t="6653" r="16984" b="33970"/>
          <a:stretch/>
        </p:blipFill>
        <p:spPr>
          <a:xfrm rot="5400000">
            <a:off x="6087215" y="-175091"/>
            <a:ext cx="980266" cy="1218302"/>
          </a:xfrm>
          <a:prstGeom prst="rect">
            <a:avLst/>
          </a:prstGeom>
        </p:spPr>
      </p:pic>
      <p:pic>
        <p:nvPicPr>
          <p:cNvPr id="27" name="Εικόνα 26"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84882B1A-F31F-FF7C-C3F3-D3F61F4BE9E5}"/>
              </a:ext>
            </a:extLst>
          </p:cNvPr>
          <p:cNvPicPr>
            <a:picLocks noChangeAspect="1"/>
          </p:cNvPicPr>
          <p:nvPr/>
        </p:nvPicPr>
        <p:blipFill>
          <a:blip r:embed="rId14" cstate="hqprint">
            <a:extLst>
              <a:ext uri="{28A0092B-C50C-407E-A947-70E740481C1C}">
                <a14:useLocalDpi xmlns:a14="http://schemas.microsoft.com/office/drawing/2010/main" val="0"/>
              </a:ext>
            </a:extLst>
          </a:blip>
          <a:srcRect l="6983" t="6653" r="16984" b="33970"/>
          <a:stretch/>
        </p:blipFill>
        <p:spPr>
          <a:xfrm rot="5400000">
            <a:off x="3846877" y="-211231"/>
            <a:ext cx="980266" cy="1218302"/>
          </a:xfrm>
          <a:prstGeom prst="rect">
            <a:avLst/>
          </a:prstGeom>
        </p:spPr>
      </p:pic>
      <p:pic>
        <p:nvPicPr>
          <p:cNvPr id="28" name="Εικόνα 27"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ACF09CC6-533E-0BF7-7287-A8BBEA0DB8F1}"/>
              </a:ext>
            </a:extLst>
          </p:cNvPr>
          <p:cNvPicPr>
            <a:picLocks noChangeAspect="1"/>
          </p:cNvPicPr>
          <p:nvPr/>
        </p:nvPicPr>
        <p:blipFill>
          <a:blip r:embed="rId12" cstate="hqprint">
            <a:extLst>
              <a:ext uri="{28A0092B-C50C-407E-A947-70E740481C1C}">
                <a14:useLocalDpi xmlns:a14="http://schemas.microsoft.com/office/drawing/2010/main" val="0"/>
              </a:ext>
            </a:extLst>
          </a:blip>
          <a:srcRect l="6983" t="6653" r="16984" b="33970"/>
          <a:stretch/>
        </p:blipFill>
        <p:spPr>
          <a:xfrm rot="5400000">
            <a:off x="8069567" y="-82975"/>
            <a:ext cx="980266" cy="961790"/>
          </a:xfrm>
          <a:prstGeom prst="rect">
            <a:avLst/>
          </a:prstGeom>
        </p:spPr>
      </p:pic>
      <p:pic>
        <p:nvPicPr>
          <p:cNvPr id="29" name="Εικόνα 28" descr="Εικόνα που περιέχει κείμενο, τέχνη, εσωτερικός χώρος, μουσείο&#10;&#10;Περιγραφή που δημιουργήθηκε αυτόματα">
            <a:extLst>
              <a:ext uri="{FF2B5EF4-FFF2-40B4-BE49-F238E27FC236}">
                <a16:creationId xmlns:a16="http://schemas.microsoft.com/office/drawing/2014/main" id="{B47CAED7-0D26-84CB-CD5F-FFC026BC026B}"/>
              </a:ext>
            </a:extLst>
          </p:cNvPr>
          <p:cNvPicPr>
            <a:picLocks noChangeAspect="1"/>
          </p:cNvPicPr>
          <p:nvPr/>
        </p:nvPicPr>
        <p:blipFill>
          <a:blip r:embed="rId12" cstate="hqprint">
            <a:extLst>
              <a:ext uri="{28A0092B-C50C-407E-A947-70E740481C1C}">
                <a14:useLocalDpi xmlns:a14="http://schemas.microsoft.com/office/drawing/2010/main" val="0"/>
              </a:ext>
            </a:extLst>
          </a:blip>
          <a:srcRect l="6983" t="6653" r="16984" b="33970"/>
          <a:stretch/>
        </p:blipFill>
        <p:spPr>
          <a:xfrm rot="5400000">
            <a:off x="9892810" y="-33582"/>
            <a:ext cx="980266" cy="961790"/>
          </a:xfrm>
          <a:prstGeom prst="rect">
            <a:avLst/>
          </a:prstGeom>
        </p:spPr>
      </p:pic>
      <p:sp>
        <p:nvSpPr>
          <p:cNvPr id="11" name="Ορθογώνιο 10">
            <a:extLst>
              <a:ext uri="{FF2B5EF4-FFF2-40B4-BE49-F238E27FC236}">
                <a16:creationId xmlns:a16="http://schemas.microsoft.com/office/drawing/2014/main" id="{CD957A83-0AEC-AAA2-4CDC-6E22D519A868}"/>
              </a:ext>
            </a:extLst>
          </p:cNvPr>
          <p:cNvSpPr/>
          <p:nvPr/>
        </p:nvSpPr>
        <p:spPr>
          <a:xfrm>
            <a:off x="132542" y="61734"/>
            <a:ext cx="12030650" cy="56031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1600" b="1" baseline="30000" dirty="0"/>
          </a:p>
          <a:p>
            <a:pPr algn="ctr"/>
            <a:endParaRPr lang="el-GR" b="1" dirty="0"/>
          </a:p>
          <a:p>
            <a:pPr algn="ctr"/>
            <a:r>
              <a:rPr lang="el-GR" b="1" dirty="0"/>
              <a:t>29</a:t>
            </a:r>
            <a:r>
              <a:rPr lang="el-GR" sz="2400" b="1" baseline="30000" dirty="0"/>
              <a:t>Ο</a:t>
            </a:r>
            <a:r>
              <a:rPr lang="el-GR" sz="2400" b="1" dirty="0"/>
              <a:t> </a:t>
            </a:r>
            <a:r>
              <a:rPr lang="en-US" b="1" dirty="0"/>
              <a:t> </a:t>
            </a:r>
            <a:r>
              <a:rPr lang="el-GR" b="1" dirty="0"/>
              <a:t> ΜΑΘΗΜΑ :</a:t>
            </a:r>
            <a:r>
              <a:rPr lang="en-US" b="1" dirty="0"/>
              <a:t> </a:t>
            </a:r>
            <a:r>
              <a:rPr lang="el-GR" b="1" dirty="0"/>
              <a:t>Οι Περσικοί Πόλεμοι – Συγκρούσεις </a:t>
            </a:r>
          </a:p>
          <a:p>
            <a:r>
              <a:rPr lang="el-GR" b="1" dirty="0">
                <a:solidFill>
                  <a:schemeClr val="tx1"/>
                </a:solidFill>
              </a:rPr>
              <a:t>Μάχη Μαραθώνα </a:t>
            </a:r>
            <a:r>
              <a:rPr lang="el-GR" dirty="0">
                <a:solidFill>
                  <a:schemeClr val="tx1"/>
                </a:solidFill>
              </a:rPr>
              <a:t>: </a:t>
            </a:r>
            <a:r>
              <a:rPr lang="el-GR" dirty="0">
                <a:solidFill>
                  <a:schemeClr val="tx1"/>
                </a:solidFill>
                <a:effectLst/>
                <a:ea typeface="Times New Roman" panose="02020603050405020304" pitchFamily="18" charset="0"/>
                <a:cs typeface="Times New Roman" panose="02020603050405020304" pitchFamily="18" charset="0"/>
              </a:rPr>
              <a:t>490 π.Χ. </a:t>
            </a:r>
          </a:p>
          <a:p>
            <a:r>
              <a:rPr lang="el-GR" dirty="0">
                <a:solidFill>
                  <a:schemeClr val="tx1"/>
                </a:solidFill>
                <a:ea typeface="Times New Roman" panose="02020603050405020304" pitchFamily="18" charset="0"/>
                <a:cs typeface="Times New Roman" panose="02020603050405020304" pitchFamily="18" charset="0"/>
              </a:rPr>
              <a:t>Πρωταγωνιστές : </a:t>
            </a:r>
            <a:r>
              <a:rPr lang="el-GR" dirty="0">
                <a:solidFill>
                  <a:schemeClr val="tx1"/>
                </a:solidFill>
                <a:effectLst/>
                <a:ea typeface="Times New Roman" panose="02020603050405020304" pitchFamily="18" charset="0"/>
                <a:cs typeface="Times New Roman" panose="02020603050405020304" pitchFamily="18" charset="0"/>
              </a:rPr>
              <a:t>Δάτης</a:t>
            </a:r>
            <a:r>
              <a:rPr lang="en-US" dirty="0">
                <a:solidFill>
                  <a:schemeClr val="tx1"/>
                </a:solidFill>
                <a:effectLst/>
                <a:ea typeface="Times New Roman" panose="02020603050405020304" pitchFamily="18" charset="0"/>
                <a:cs typeface="Times New Roman" panose="02020603050405020304" pitchFamily="18" charset="0"/>
              </a:rPr>
              <a:t>  &amp; </a:t>
            </a:r>
            <a:r>
              <a:rPr lang="el-GR" dirty="0">
                <a:solidFill>
                  <a:schemeClr val="tx1"/>
                </a:solidFill>
                <a:effectLst/>
                <a:ea typeface="Times New Roman" panose="02020603050405020304" pitchFamily="18" charset="0"/>
                <a:cs typeface="Times New Roman" panose="02020603050405020304" pitchFamily="18" charset="0"/>
              </a:rPr>
              <a:t> Αρταφέρνης</a:t>
            </a:r>
            <a:r>
              <a:rPr lang="el-GR" dirty="0">
                <a:solidFill>
                  <a:schemeClr val="tx1"/>
                </a:solidFill>
                <a:ea typeface="Times New Roman" panose="02020603050405020304" pitchFamily="18" charset="0"/>
                <a:cs typeface="Times New Roman" panose="02020603050405020304" pitchFamily="18" charset="0"/>
              </a:rPr>
              <a:t>  </a:t>
            </a:r>
            <a:r>
              <a:rPr lang="en-US" dirty="0">
                <a:solidFill>
                  <a:schemeClr val="tx1"/>
                </a:solidFill>
                <a:ea typeface="Times New Roman" panose="02020603050405020304" pitchFamily="18" charset="0"/>
                <a:cs typeface="Times New Roman" panose="02020603050405020304" pitchFamily="18" charset="0"/>
              </a:rPr>
              <a:t>vs .</a:t>
            </a:r>
            <a:r>
              <a:rPr lang="el-GR" dirty="0">
                <a:solidFill>
                  <a:schemeClr val="tx1"/>
                </a:solidFill>
                <a:ea typeface="Times New Roman" panose="02020603050405020304" pitchFamily="18" charset="0"/>
                <a:cs typeface="Times New Roman" panose="02020603050405020304" pitchFamily="18" charset="0"/>
              </a:rPr>
              <a:t>  </a:t>
            </a:r>
            <a:r>
              <a:rPr lang="el-GR" dirty="0">
                <a:solidFill>
                  <a:schemeClr val="tx1"/>
                </a:solidFill>
                <a:effectLst/>
                <a:ea typeface="Times New Roman" panose="02020603050405020304" pitchFamily="18" charset="0"/>
                <a:cs typeface="Times New Roman" panose="02020603050405020304" pitchFamily="18" charset="0"/>
              </a:rPr>
              <a:t>Μιλτιάδης </a:t>
            </a:r>
          </a:p>
          <a:p>
            <a:r>
              <a:rPr lang="el-GR" dirty="0">
                <a:solidFill>
                  <a:schemeClr val="tx1"/>
                </a:solidFill>
                <a:ea typeface="Times New Roman" panose="02020603050405020304" pitchFamily="18" charset="0"/>
                <a:cs typeface="Times New Roman" panose="02020603050405020304" pitchFamily="18" charset="0"/>
                <a:sym typeface="Wingdings" panose="05000000000000000000" pitchFamily="2" charset="2"/>
              </a:rPr>
              <a:t>Αποτέλεσμα : </a:t>
            </a:r>
            <a:r>
              <a:rPr lang="el-GR" dirty="0">
                <a:solidFill>
                  <a:schemeClr val="tx1"/>
                </a:solidFill>
                <a:effectLst/>
                <a:ea typeface="Times New Roman" panose="02020603050405020304" pitchFamily="18" charset="0"/>
                <a:cs typeface="Times New Roman" panose="02020603050405020304" pitchFamily="18" charset="0"/>
                <a:sym typeface="Wingdings" panose="05000000000000000000" pitchFamily="2" charset="2"/>
              </a:rPr>
              <a:t> </a:t>
            </a:r>
            <a:r>
              <a:rPr lang="el-GR" dirty="0">
                <a:solidFill>
                  <a:schemeClr val="tx1"/>
                </a:solidFill>
                <a:ea typeface="Times New Roman" panose="02020603050405020304" pitchFamily="18" charset="0"/>
                <a:cs typeface="Times New Roman" panose="02020603050405020304" pitchFamily="18" charset="0"/>
                <a:sym typeface="Wingdings" panose="05000000000000000000" pitchFamily="2" charset="2"/>
              </a:rPr>
              <a:t>Ν</a:t>
            </a:r>
            <a:r>
              <a:rPr lang="el-GR" dirty="0">
                <a:solidFill>
                  <a:schemeClr val="tx1"/>
                </a:solidFill>
                <a:effectLst/>
                <a:ea typeface="Times New Roman" panose="02020603050405020304" pitchFamily="18" charset="0"/>
                <a:cs typeface="Times New Roman" panose="02020603050405020304" pitchFamily="18" charset="0"/>
              </a:rPr>
              <a:t>ίκη των Ελλήνων </a:t>
            </a:r>
            <a:r>
              <a:rPr lang="el-GR" dirty="0">
                <a:solidFill>
                  <a:schemeClr val="tx1"/>
                </a:solidFill>
                <a:effectLst/>
                <a:ea typeface="Times New Roman" panose="02020603050405020304" pitchFamily="18" charset="0"/>
                <a:cs typeface="Times New Roman" panose="02020603050405020304" pitchFamily="18" charset="0"/>
                <a:sym typeface="Wingdings" panose="05000000000000000000" pitchFamily="2" charset="2"/>
              </a:rPr>
              <a:t> </a:t>
            </a:r>
            <a:r>
              <a:rPr lang="el-GR" dirty="0">
                <a:solidFill>
                  <a:schemeClr val="tx1"/>
                </a:solidFill>
                <a:effectLst/>
                <a:ea typeface="Times New Roman" panose="02020603050405020304" pitchFamily="18" charset="0"/>
                <a:cs typeface="Times New Roman" panose="02020603050405020304" pitchFamily="18" charset="0"/>
              </a:rPr>
              <a:t>Η υπεροχή των Ελλήνων σε θέματα στρατηγικής</a:t>
            </a:r>
          </a:p>
          <a:p>
            <a:r>
              <a:rPr lang="el-GR" b="1" dirty="0">
                <a:solidFill>
                  <a:schemeClr val="tx1"/>
                </a:solidFill>
              </a:rPr>
              <a:t>Μάχη </a:t>
            </a:r>
            <a:r>
              <a:rPr lang="el-GR" b="1" dirty="0" err="1">
                <a:solidFill>
                  <a:schemeClr val="tx1"/>
                </a:solidFill>
              </a:rPr>
              <a:t>Θερμοπυλών</a:t>
            </a:r>
            <a:r>
              <a:rPr lang="el-GR" b="1" dirty="0">
                <a:solidFill>
                  <a:schemeClr val="tx1"/>
                </a:solidFill>
              </a:rPr>
              <a:t> </a:t>
            </a:r>
            <a:r>
              <a:rPr lang="el-GR" dirty="0">
                <a:solidFill>
                  <a:schemeClr val="tx1"/>
                </a:solidFill>
              </a:rPr>
              <a:t>: </a:t>
            </a:r>
            <a:r>
              <a:rPr lang="el-GR" dirty="0">
                <a:solidFill>
                  <a:schemeClr val="tx1"/>
                </a:solidFill>
                <a:effectLst/>
                <a:ea typeface="Times New Roman" panose="02020603050405020304" pitchFamily="18" charset="0"/>
                <a:cs typeface="Times New Roman" panose="02020603050405020304" pitchFamily="18" charset="0"/>
              </a:rPr>
              <a:t>480 π.Χ. </a:t>
            </a:r>
          </a:p>
          <a:p>
            <a:r>
              <a:rPr lang="el-GR" dirty="0">
                <a:solidFill>
                  <a:schemeClr val="tx1"/>
                </a:solidFill>
                <a:ea typeface="Times New Roman" panose="02020603050405020304" pitchFamily="18" charset="0"/>
                <a:cs typeface="Times New Roman" panose="02020603050405020304" pitchFamily="18" charset="0"/>
              </a:rPr>
              <a:t>Πρωταγωνιστές : </a:t>
            </a:r>
            <a:r>
              <a:rPr lang="el-GR" dirty="0">
                <a:solidFill>
                  <a:schemeClr val="tx1"/>
                </a:solidFill>
                <a:effectLst/>
                <a:ea typeface="Times New Roman" panose="02020603050405020304" pitchFamily="18" charset="0"/>
                <a:cs typeface="Times New Roman" panose="02020603050405020304" pitchFamily="18" charset="0"/>
              </a:rPr>
              <a:t>Ξέρξης </a:t>
            </a:r>
            <a:r>
              <a:rPr lang="en-US" dirty="0">
                <a:solidFill>
                  <a:schemeClr val="tx1"/>
                </a:solidFill>
                <a:ea typeface="Times New Roman" panose="02020603050405020304" pitchFamily="18" charset="0"/>
                <a:cs typeface="Times New Roman" panose="02020603050405020304" pitchFamily="18" charset="0"/>
              </a:rPr>
              <a:t> vs. </a:t>
            </a:r>
            <a:r>
              <a:rPr lang="el-GR" dirty="0">
                <a:solidFill>
                  <a:schemeClr val="tx1"/>
                </a:solidFill>
                <a:effectLst/>
                <a:ea typeface="Times New Roman" panose="02020603050405020304" pitchFamily="18" charset="0"/>
                <a:cs typeface="Times New Roman" panose="02020603050405020304" pitchFamily="18" charset="0"/>
              </a:rPr>
              <a:t>Λεωνίδας </a:t>
            </a:r>
          </a:p>
          <a:p>
            <a:r>
              <a:rPr lang="el-GR" dirty="0">
                <a:solidFill>
                  <a:schemeClr val="tx1"/>
                </a:solidFill>
                <a:ea typeface="Times New Roman" panose="02020603050405020304" pitchFamily="18" charset="0"/>
                <a:cs typeface="Times New Roman" panose="02020603050405020304" pitchFamily="18" charset="0"/>
                <a:sym typeface="Wingdings" panose="05000000000000000000" pitchFamily="2" charset="2"/>
              </a:rPr>
              <a:t>Αποτέλεσμα : </a:t>
            </a:r>
            <a:r>
              <a:rPr lang="el-GR" dirty="0">
                <a:solidFill>
                  <a:schemeClr val="tx1"/>
                </a:solidFill>
                <a:effectLst/>
                <a:ea typeface="Times New Roman" panose="02020603050405020304" pitchFamily="18" charset="0"/>
                <a:cs typeface="Times New Roman" panose="02020603050405020304" pitchFamily="18" charset="0"/>
              </a:rPr>
              <a:t> </a:t>
            </a:r>
            <a:r>
              <a:rPr lang="el-GR" dirty="0">
                <a:solidFill>
                  <a:schemeClr val="tx1"/>
                </a:solidFill>
                <a:ea typeface="Times New Roman" panose="02020603050405020304" pitchFamily="18" charset="0"/>
                <a:cs typeface="Times New Roman" panose="02020603050405020304" pitchFamily="18" charset="0"/>
              </a:rPr>
              <a:t>Ή</a:t>
            </a:r>
            <a:r>
              <a:rPr lang="el-GR" dirty="0">
                <a:solidFill>
                  <a:schemeClr val="tx1"/>
                </a:solidFill>
                <a:effectLst/>
                <a:ea typeface="Times New Roman" panose="02020603050405020304" pitchFamily="18" charset="0"/>
                <a:cs typeface="Times New Roman" panose="02020603050405020304" pitchFamily="18" charset="0"/>
              </a:rPr>
              <a:t>ττα των Ελλήνων </a:t>
            </a:r>
            <a:r>
              <a:rPr lang="el-GR" dirty="0">
                <a:solidFill>
                  <a:schemeClr val="tx1"/>
                </a:solidFill>
                <a:effectLst/>
                <a:ea typeface="Times New Roman" panose="02020603050405020304" pitchFamily="18" charset="0"/>
                <a:cs typeface="Times New Roman" panose="02020603050405020304" pitchFamily="18" charset="0"/>
                <a:sym typeface="Wingdings" panose="05000000000000000000" pitchFamily="2" charset="2"/>
              </a:rPr>
              <a:t> </a:t>
            </a:r>
            <a:r>
              <a:rPr lang="el-GR" dirty="0">
                <a:solidFill>
                  <a:schemeClr val="tx1"/>
                </a:solidFill>
                <a:ea typeface="Times New Roman" panose="02020603050405020304" pitchFamily="18" charset="0"/>
                <a:cs typeface="Helvetica" panose="020B0604020202020204" pitchFamily="34" charset="0"/>
                <a:sym typeface="Wingdings" panose="05000000000000000000" pitchFamily="2" charset="2"/>
              </a:rPr>
              <a:t>Π</a:t>
            </a:r>
            <a:r>
              <a:rPr lang="el-GR" dirty="0">
                <a:solidFill>
                  <a:schemeClr val="tx1"/>
                </a:solidFill>
                <a:effectLst/>
                <a:ea typeface="Times New Roman" panose="02020603050405020304" pitchFamily="18" charset="0"/>
                <a:cs typeface="Helvetica" panose="020B0604020202020204" pitchFamily="34" charset="0"/>
              </a:rPr>
              <a:t>ροδοσία του Εφιάλτη</a:t>
            </a:r>
          </a:p>
          <a:p>
            <a:r>
              <a:rPr lang="el-GR" b="1" dirty="0">
                <a:solidFill>
                  <a:schemeClr val="tx1"/>
                </a:solidFill>
                <a:effectLst/>
                <a:ea typeface="Times New Roman" panose="02020603050405020304" pitchFamily="18" charset="0"/>
                <a:cs typeface="Helvetica" panose="020B0604020202020204" pitchFamily="34" charset="0"/>
              </a:rPr>
              <a:t>Ναυμαχία στη Σαλαμίνα</a:t>
            </a:r>
            <a:r>
              <a:rPr lang="el-GR" b="1" dirty="0">
                <a:solidFill>
                  <a:schemeClr val="tx1"/>
                </a:solidFill>
                <a:ea typeface="Times New Roman" panose="02020603050405020304" pitchFamily="18" charset="0"/>
                <a:cs typeface="Helvetica" panose="020B0604020202020204" pitchFamily="34" charset="0"/>
              </a:rPr>
              <a:t> </a:t>
            </a:r>
            <a:r>
              <a:rPr lang="el-GR" dirty="0">
                <a:solidFill>
                  <a:schemeClr val="tx1"/>
                </a:solidFill>
                <a:ea typeface="Times New Roman" panose="02020603050405020304" pitchFamily="18" charset="0"/>
                <a:cs typeface="Helvetica" panose="020B0604020202020204" pitchFamily="34" charset="0"/>
              </a:rPr>
              <a:t>: </a:t>
            </a:r>
            <a:r>
              <a:rPr lang="el-GR" dirty="0">
                <a:solidFill>
                  <a:schemeClr val="tx1"/>
                </a:solidFill>
                <a:effectLst/>
                <a:ea typeface="Times New Roman" panose="02020603050405020304" pitchFamily="18" charset="0"/>
                <a:cs typeface="Times New Roman" panose="02020603050405020304" pitchFamily="18" charset="0"/>
              </a:rPr>
              <a:t>480 π.Χ. </a:t>
            </a:r>
          </a:p>
          <a:p>
            <a:r>
              <a:rPr lang="el-GR" dirty="0">
                <a:solidFill>
                  <a:schemeClr val="tx1"/>
                </a:solidFill>
                <a:ea typeface="Times New Roman" panose="02020603050405020304" pitchFamily="18" charset="0"/>
                <a:cs typeface="Times New Roman" panose="02020603050405020304" pitchFamily="18" charset="0"/>
              </a:rPr>
              <a:t>Πρωταγωνιστές  : </a:t>
            </a:r>
            <a:r>
              <a:rPr lang="el-GR" dirty="0">
                <a:solidFill>
                  <a:schemeClr val="tx1"/>
                </a:solidFill>
                <a:effectLst/>
                <a:ea typeface="Times New Roman" panose="02020603050405020304" pitchFamily="18" charset="0"/>
                <a:cs typeface="Helvetica" panose="020B0604020202020204" pitchFamily="34" charset="0"/>
              </a:rPr>
              <a:t>Ξέρξης </a:t>
            </a:r>
            <a:r>
              <a:rPr lang="en-US" dirty="0">
                <a:solidFill>
                  <a:schemeClr val="tx1"/>
                </a:solidFill>
                <a:ea typeface="Times New Roman" panose="02020603050405020304" pitchFamily="18" charset="0"/>
                <a:cs typeface="Helvetica" panose="020B0604020202020204" pitchFamily="34" charset="0"/>
              </a:rPr>
              <a:t>vs.</a:t>
            </a:r>
            <a:r>
              <a:rPr lang="el-GR" dirty="0">
                <a:solidFill>
                  <a:schemeClr val="tx1"/>
                </a:solidFill>
                <a:ea typeface="Times New Roman" panose="02020603050405020304" pitchFamily="18" charset="0"/>
                <a:cs typeface="Helvetica" panose="020B0604020202020204" pitchFamily="34" charset="0"/>
              </a:rPr>
              <a:t> Θεμιστοκλής</a:t>
            </a:r>
            <a:endParaRPr lang="el-GR" dirty="0">
              <a:solidFill>
                <a:schemeClr val="tx1"/>
              </a:solidFill>
              <a:effectLst/>
              <a:ea typeface="Times New Roman" panose="02020603050405020304" pitchFamily="18" charset="0"/>
              <a:cs typeface="Helvetica" panose="020B0604020202020204" pitchFamily="34" charset="0"/>
            </a:endParaRPr>
          </a:p>
          <a:p>
            <a:r>
              <a:rPr lang="el-GR" dirty="0">
                <a:solidFill>
                  <a:schemeClr val="tx1"/>
                </a:solidFill>
                <a:ea typeface="Times New Roman" panose="02020603050405020304" pitchFamily="18" charset="0"/>
                <a:cs typeface="Helvetica" panose="020B0604020202020204" pitchFamily="34" charset="0"/>
                <a:sym typeface="Wingdings" panose="05000000000000000000" pitchFamily="2" charset="2"/>
              </a:rPr>
              <a:t>Αποτέλεσμα : </a:t>
            </a:r>
            <a:r>
              <a:rPr lang="el-GR" dirty="0">
                <a:solidFill>
                  <a:schemeClr val="tx1"/>
                </a:solidFill>
                <a:effectLst/>
                <a:ea typeface="Times New Roman" panose="02020603050405020304" pitchFamily="18" charset="0"/>
                <a:cs typeface="Times New Roman" panose="02020603050405020304" pitchFamily="18" charset="0"/>
                <a:sym typeface="Wingdings" panose="05000000000000000000" pitchFamily="2" charset="2"/>
              </a:rPr>
              <a:t> </a:t>
            </a:r>
            <a:r>
              <a:rPr lang="el-GR" dirty="0">
                <a:solidFill>
                  <a:schemeClr val="tx1"/>
                </a:solidFill>
                <a:effectLst/>
                <a:ea typeface="Times New Roman" panose="02020603050405020304" pitchFamily="18" charset="0"/>
                <a:cs typeface="Helvetica" panose="020B0604020202020204" pitchFamily="34" charset="0"/>
              </a:rPr>
              <a:t>Νίκη Ελλήνων </a:t>
            </a:r>
            <a:r>
              <a:rPr lang="el-GR" dirty="0">
                <a:solidFill>
                  <a:schemeClr val="tx1"/>
                </a:solidFill>
                <a:ea typeface="Times New Roman" panose="02020603050405020304" pitchFamily="18" charset="0"/>
                <a:cs typeface="Helvetica" panose="020B0604020202020204" pitchFamily="34" charset="0"/>
                <a:sym typeface="Wingdings" panose="05000000000000000000" pitchFamily="2" charset="2"/>
              </a:rPr>
              <a:t> Μεταφορά του πολέμου στη θάλασσα </a:t>
            </a:r>
          </a:p>
          <a:p>
            <a:r>
              <a:rPr lang="el-GR" b="1" dirty="0">
                <a:solidFill>
                  <a:schemeClr val="tx1"/>
                </a:solidFill>
                <a:effectLst/>
                <a:ea typeface="Times New Roman" panose="02020603050405020304" pitchFamily="18" charset="0"/>
                <a:cs typeface="Helvetica" panose="020B0604020202020204" pitchFamily="34" charset="0"/>
              </a:rPr>
              <a:t>Μάχη στις </a:t>
            </a:r>
            <a:r>
              <a:rPr lang="el-GR" b="1" dirty="0" err="1">
                <a:solidFill>
                  <a:schemeClr val="tx1"/>
                </a:solidFill>
                <a:effectLst/>
                <a:ea typeface="Times New Roman" panose="02020603050405020304" pitchFamily="18" charset="0"/>
                <a:cs typeface="Helvetica" panose="020B0604020202020204" pitchFamily="34" charset="0"/>
              </a:rPr>
              <a:t>Πλαταιές</a:t>
            </a:r>
            <a:r>
              <a:rPr lang="el-GR" b="1" dirty="0">
                <a:solidFill>
                  <a:schemeClr val="tx1"/>
                </a:solidFill>
                <a:effectLst/>
                <a:ea typeface="Times New Roman" panose="02020603050405020304" pitchFamily="18" charset="0"/>
                <a:cs typeface="Helvetica" panose="020B0604020202020204" pitchFamily="34" charset="0"/>
              </a:rPr>
              <a:t> : </a:t>
            </a:r>
            <a:r>
              <a:rPr lang="el-GR" dirty="0">
                <a:solidFill>
                  <a:schemeClr val="tx1"/>
                </a:solidFill>
                <a:effectLst/>
                <a:ea typeface="Times New Roman" panose="02020603050405020304" pitchFamily="18" charset="0"/>
                <a:cs typeface="Helvetica" panose="020B0604020202020204" pitchFamily="34" charset="0"/>
              </a:rPr>
              <a:t>479 π.Χ.</a:t>
            </a:r>
          </a:p>
          <a:p>
            <a:r>
              <a:rPr lang="el-GR" dirty="0">
                <a:solidFill>
                  <a:schemeClr val="tx1"/>
                </a:solidFill>
                <a:ea typeface="Times New Roman" panose="02020603050405020304" pitchFamily="18" charset="0"/>
                <a:cs typeface="Helvetica" panose="020B0604020202020204" pitchFamily="34" charset="0"/>
              </a:rPr>
              <a:t>Πρωταγωνιστές : </a:t>
            </a:r>
            <a:r>
              <a:rPr lang="el-GR" dirty="0">
                <a:solidFill>
                  <a:schemeClr val="tx1"/>
                </a:solidFill>
                <a:ea typeface="Times New Roman" panose="02020603050405020304" pitchFamily="18" charset="0"/>
              </a:rPr>
              <a:t> </a:t>
            </a:r>
            <a:r>
              <a:rPr lang="el-GR" dirty="0">
                <a:solidFill>
                  <a:schemeClr val="tx1"/>
                </a:solidFill>
                <a:effectLst/>
                <a:ea typeface="Times New Roman" panose="02020603050405020304" pitchFamily="18" charset="0"/>
                <a:cs typeface="Helvetica" panose="020B0604020202020204" pitchFamily="34" charset="0"/>
              </a:rPr>
              <a:t>Παυσανίας </a:t>
            </a:r>
            <a:r>
              <a:rPr lang="en-US" dirty="0">
                <a:solidFill>
                  <a:schemeClr val="tx1"/>
                </a:solidFill>
                <a:effectLst/>
                <a:ea typeface="Times New Roman" panose="02020603050405020304" pitchFamily="18" charset="0"/>
                <a:cs typeface="Helvetica" panose="020B0604020202020204" pitchFamily="34" charset="0"/>
              </a:rPr>
              <a:t>vs.</a:t>
            </a:r>
            <a:r>
              <a:rPr lang="el-GR" dirty="0">
                <a:solidFill>
                  <a:schemeClr val="tx1"/>
                </a:solidFill>
                <a:effectLst/>
                <a:ea typeface="Times New Roman" panose="02020603050405020304" pitchFamily="18" charset="0"/>
                <a:cs typeface="Helvetica" panose="020B0604020202020204" pitchFamily="34" charset="0"/>
              </a:rPr>
              <a:t> Μαρδόνιος</a:t>
            </a:r>
            <a:r>
              <a:rPr lang="el-GR" dirty="0">
                <a:solidFill>
                  <a:schemeClr val="tx1"/>
                </a:solidFill>
                <a:ea typeface="Times New Roman" panose="02020603050405020304" pitchFamily="18" charset="0"/>
                <a:cs typeface="Helvetica" panose="020B0604020202020204" pitchFamily="34" charset="0"/>
              </a:rPr>
              <a:t> </a:t>
            </a:r>
          </a:p>
          <a:p>
            <a:r>
              <a:rPr lang="el-GR" dirty="0">
                <a:solidFill>
                  <a:schemeClr val="tx1"/>
                </a:solidFill>
                <a:ea typeface="Times New Roman" panose="02020603050405020304" pitchFamily="18" charset="0"/>
                <a:cs typeface="Helvetica" panose="020B0604020202020204" pitchFamily="34" charset="0"/>
                <a:sym typeface="Wingdings" panose="05000000000000000000" pitchFamily="2" charset="2"/>
              </a:rPr>
              <a:t>Αποτέλεσμα : </a:t>
            </a:r>
            <a:r>
              <a:rPr lang="en-US" dirty="0">
                <a:solidFill>
                  <a:schemeClr val="tx1"/>
                </a:solidFill>
                <a:ea typeface="Times New Roman" panose="02020603050405020304" pitchFamily="18" charset="0"/>
                <a:cs typeface="Helvetica" panose="020B0604020202020204" pitchFamily="34" charset="0"/>
                <a:sym typeface="Wingdings" panose="05000000000000000000" pitchFamily="2" charset="2"/>
              </a:rPr>
              <a:t>O</a:t>
            </a:r>
            <a:r>
              <a:rPr lang="el-GR" dirty="0">
                <a:solidFill>
                  <a:schemeClr val="tx1"/>
                </a:solidFill>
                <a:effectLst/>
                <a:ea typeface="Times New Roman" panose="02020603050405020304" pitchFamily="18" charset="0"/>
                <a:cs typeface="Helvetica" panose="020B0604020202020204" pitchFamily="34" charset="0"/>
              </a:rPr>
              <a:t> περσι­κός στρατός εξοντώθηκε και ο ίδιος ο Μαρδόνιος σκοτώθηκε.</a:t>
            </a:r>
            <a:endParaRPr lang="el-CY" dirty="0">
              <a:solidFill>
                <a:schemeClr val="tx1"/>
              </a:solidFill>
              <a:effectLst/>
              <a:ea typeface="Times New Roman" panose="02020603050405020304" pitchFamily="18" charset="0"/>
            </a:endParaRPr>
          </a:p>
          <a:p>
            <a:endParaRPr lang="el-GR" dirty="0">
              <a:solidFill>
                <a:srgbClr val="333333"/>
              </a:solidFill>
              <a:ea typeface="Times New Roman" panose="02020603050405020304" pitchFamily="18" charset="0"/>
              <a:cs typeface="Helvetica" panose="020B0604020202020204" pitchFamily="34" charset="0"/>
              <a:sym typeface="Wingdings" panose="05000000000000000000" pitchFamily="2" charset="2"/>
            </a:endParaRPr>
          </a:p>
          <a:p>
            <a:r>
              <a:rPr lang="el-GR" b="1" dirty="0"/>
              <a:t>Συνέπειες περσικής ήττας  :</a:t>
            </a:r>
          </a:p>
          <a:p>
            <a:endParaRPr lang="el-CY" dirty="0">
              <a:effectLst/>
              <a:ea typeface="Times New Roman" panose="02020603050405020304" pitchFamily="18" charset="0"/>
            </a:endParaRPr>
          </a:p>
          <a:p>
            <a:pPr marL="90170"/>
            <a:r>
              <a:rPr lang="el-GR" dirty="0">
                <a:effectLst/>
                <a:ea typeface="Times New Roman" panose="02020603050405020304" pitchFamily="18" charset="0"/>
              </a:rPr>
              <a:t>α) Σταμάτησε η επεκτατική πολιτική των Περσών.</a:t>
            </a:r>
            <a:endParaRPr lang="el-CY" dirty="0">
              <a:effectLst/>
              <a:ea typeface="Times New Roman" panose="02020603050405020304" pitchFamily="18" charset="0"/>
            </a:endParaRPr>
          </a:p>
          <a:p>
            <a:pPr marL="90170"/>
            <a:r>
              <a:rPr lang="el-GR" dirty="0">
                <a:effectLst/>
                <a:ea typeface="Times New Roman" panose="02020603050405020304" pitchFamily="18" charset="0"/>
              </a:rPr>
              <a:t>β) Πολλές ελληνικές πόλεις της Μικράς Ασίας κέρδισαν την ανεξαρτησία τους.</a:t>
            </a:r>
            <a:endParaRPr lang="el-CY" dirty="0">
              <a:effectLst/>
              <a:ea typeface="Times New Roman" panose="02020603050405020304" pitchFamily="18" charset="0"/>
            </a:endParaRPr>
          </a:p>
          <a:p>
            <a:pPr marL="90170"/>
            <a:r>
              <a:rPr lang="el-GR" dirty="0">
                <a:effectLst/>
                <a:ea typeface="Times New Roman" panose="02020603050405020304" pitchFamily="18" charset="0"/>
              </a:rPr>
              <a:t>γ) Τονώθηκε η αυτοπεποίθηση των Ελλήνων.</a:t>
            </a:r>
            <a:endParaRPr lang="el-CY" dirty="0">
              <a:effectLst/>
              <a:ea typeface="Times New Roman" panose="02020603050405020304" pitchFamily="18" charset="0"/>
            </a:endParaRPr>
          </a:p>
          <a:p>
            <a:pPr marL="90170"/>
            <a:r>
              <a:rPr lang="el-GR" dirty="0">
                <a:effectLst/>
                <a:ea typeface="Times New Roman" panose="02020603050405020304" pitchFamily="18" charset="0"/>
              </a:rPr>
              <a:t>δ) Ενισχύθηκε η ενότητα των Ελλήνων.</a:t>
            </a:r>
            <a:endParaRPr lang="el-CY" sz="2800" kern="100" dirty="0">
              <a:effectLst/>
              <a:latin typeface="Aptos" panose="020B0004020202020204" pitchFamily="34" charset="0"/>
              <a:ea typeface="Aptos" panose="020B0004020202020204" pitchFamily="34" charset="0"/>
              <a:cs typeface="Times New Roman" panose="02020603050405020304" pitchFamily="18" charset="0"/>
            </a:endParaRPr>
          </a:p>
          <a:p>
            <a:pPr algn="ctr"/>
            <a:endParaRPr lang="en-US" sz="2800" u="sng" dirty="0"/>
          </a:p>
        </p:txBody>
      </p:sp>
      <p:sp>
        <p:nvSpPr>
          <p:cNvPr id="8" name="Ορθογώνιο 7">
            <a:extLst>
              <a:ext uri="{FF2B5EF4-FFF2-40B4-BE49-F238E27FC236}">
                <a16:creationId xmlns:a16="http://schemas.microsoft.com/office/drawing/2014/main" id="{45D90E45-DAEE-87A0-81A0-434C70917B44}"/>
              </a:ext>
            </a:extLst>
          </p:cNvPr>
          <p:cNvSpPr/>
          <p:nvPr/>
        </p:nvSpPr>
        <p:spPr>
          <a:xfrm>
            <a:off x="8159746" y="5837042"/>
            <a:ext cx="3941898" cy="841134"/>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l-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l-GR" sz="1800" dirty="0" err="1"/>
              <a:t>Δρ</a:t>
            </a:r>
            <a:r>
              <a:rPr lang="el-GR" sz="1800" dirty="0"/>
              <a:t> Ελένη  Χαραλάμπους</a:t>
            </a:r>
          </a:p>
          <a:p>
            <a:pPr algn="ctr"/>
            <a:r>
              <a:rPr lang="en-US" sz="1800" dirty="0">
                <a:solidFill>
                  <a:schemeClr val="tx1"/>
                </a:solidFill>
                <a:hlinkClick r:id="rId15"/>
              </a:rPr>
              <a:t>elenecharalampous72@gmail.com</a:t>
            </a:r>
            <a:endParaRPr lang="el-GR" sz="1800" dirty="0">
              <a:solidFill>
                <a:schemeClr val="tx1"/>
              </a:solidFill>
            </a:endParaRPr>
          </a:p>
          <a:p>
            <a:pPr algn="ctr"/>
            <a:r>
              <a:rPr lang="en-US" dirty="0"/>
              <a:t>https://www.e-charalambous.com</a:t>
            </a:r>
            <a:endParaRPr lang="el-GR" dirty="0"/>
          </a:p>
        </p:txBody>
      </p:sp>
    </p:spTree>
    <p:extLst>
      <p:ext uri="{BB962C8B-B14F-4D97-AF65-F5344CB8AC3E}">
        <p14:creationId xmlns:p14="http://schemas.microsoft.com/office/powerpoint/2010/main" val="88893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C8EB04EC-AE45-4042-819D-4B07EB1234EB}"/>
              </a:ext>
            </a:extLst>
          </p:cNvPr>
          <p:cNvSpPr/>
          <p:nvPr/>
        </p:nvSpPr>
        <p:spPr>
          <a:xfrm>
            <a:off x="278294" y="0"/>
            <a:ext cx="11807691" cy="7837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Αθήνα, </a:t>
            </a:r>
            <a:r>
              <a:rPr lang="el-GR" dirty="0" err="1">
                <a:solidFill>
                  <a:schemeClr val="tx1"/>
                </a:solidFill>
              </a:rPr>
              <a:t>Σαββάλας</a:t>
            </a:r>
            <a:r>
              <a:rPr lang="el-GR" dirty="0">
                <a:solidFill>
                  <a:schemeClr val="tx1"/>
                </a:solidFill>
              </a:rPr>
              <a:t>, 2005, σελ.</a:t>
            </a:r>
            <a:r>
              <a:rPr lang="en-US" dirty="0">
                <a:solidFill>
                  <a:schemeClr val="tx1"/>
                </a:solidFill>
              </a:rPr>
              <a:t> </a:t>
            </a:r>
            <a:r>
              <a:rPr lang="el-GR" dirty="0">
                <a:solidFill>
                  <a:schemeClr val="tx1"/>
                </a:solidFill>
              </a:rPr>
              <a:t>87 .  </a:t>
            </a:r>
            <a:endParaRPr lang="el-CY" dirty="0">
              <a:solidFill>
                <a:schemeClr val="tx1"/>
              </a:solidFill>
            </a:endParaRPr>
          </a:p>
        </p:txBody>
      </p:sp>
      <p:pic>
        <p:nvPicPr>
          <p:cNvPr id="6" name="Εικόνα 5" descr="Εικόνα που περιέχει κείμενο, χαρτί, βιβλίο, χάρτινο προϊόν&#10;&#10;Περιγραφή που δημιουργήθηκε αυτόματα">
            <a:extLst>
              <a:ext uri="{FF2B5EF4-FFF2-40B4-BE49-F238E27FC236}">
                <a16:creationId xmlns:a16="http://schemas.microsoft.com/office/drawing/2014/main" id="{C6DD582D-68B4-57B1-2C84-6336C4C98F29}"/>
              </a:ext>
            </a:extLst>
          </p:cNvPr>
          <p:cNvPicPr>
            <a:picLocks noChangeAspect="1"/>
          </p:cNvPicPr>
          <p:nvPr/>
        </p:nvPicPr>
        <p:blipFill>
          <a:blip r:embed="rId2">
            <a:extLst>
              <a:ext uri="{28A0092B-C50C-407E-A947-70E740481C1C}">
                <a14:useLocalDpi xmlns:a14="http://schemas.microsoft.com/office/drawing/2010/main" val="0"/>
              </a:ext>
            </a:extLst>
          </a:blip>
          <a:srcRect l="55311" t="27705" r="29554" b="50233"/>
          <a:stretch/>
        </p:blipFill>
        <p:spPr>
          <a:xfrm>
            <a:off x="3421973" y="985771"/>
            <a:ext cx="8664012" cy="5407853"/>
          </a:xfrm>
          <a:prstGeom prst="rect">
            <a:avLst/>
          </a:prstGeom>
          <a:ln w="57150">
            <a:solidFill>
              <a:schemeClr val="tx1"/>
            </a:solidFill>
          </a:ln>
        </p:spPr>
      </p:pic>
      <p:pic>
        <p:nvPicPr>
          <p:cNvPr id="7" name="Εικόνα 6" descr="Εικόνα που περιέχει κείμενο, χαρτί, βιβλίο, χάρτινο προϊόν&#10;&#10;Περιγραφή που δημιουργήθηκε αυτόματα">
            <a:extLst>
              <a:ext uri="{FF2B5EF4-FFF2-40B4-BE49-F238E27FC236}">
                <a16:creationId xmlns:a16="http://schemas.microsoft.com/office/drawing/2014/main" id="{459434D9-903F-F80A-B09A-6CD2C46E4169}"/>
              </a:ext>
            </a:extLst>
          </p:cNvPr>
          <p:cNvPicPr>
            <a:picLocks noChangeAspect="1"/>
          </p:cNvPicPr>
          <p:nvPr/>
        </p:nvPicPr>
        <p:blipFill>
          <a:blip r:embed="rId3">
            <a:extLst>
              <a:ext uri="{28A0092B-C50C-407E-A947-70E740481C1C}">
                <a14:useLocalDpi xmlns:a14="http://schemas.microsoft.com/office/drawing/2010/main" val="0"/>
              </a:ext>
            </a:extLst>
          </a:blip>
          <a:srcRect l="37969" t="8333" r="46008" b="52291"/>
          <a:stretch/>
        </p:blipFill>
        <p:spPr>
          <a:xfrm>
            <a:off x="278294" y="985771"/>
            <a:ext cx="2899122" cy="5407853"/>
          </a:xfrm>
          <a:prstGeom prst="rect">
            <a:avLst/>
          </a:prstGeom>
          <a:ln w="38100">
            <a:solidFill>
              <a:schemeClr val="tx1"/>
            </a:solidFill>
          </a:ln>
        </p:spPr>
      </p:pic>
    </p:spTree>
    <p:extLst>
      <p:ext uri="{BB962C8B-B14F-4D97-AF65-F5344CB8AC3E}">
        <p14:creationId xmlns:p14="http://schemas.microsoft.com/office/powerpoint/2010/main" val="118996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3298F8-F5FF-89F8-1422-98DB3A439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4" y="563046"/>
            <a:ext cx="7162801" cy="53625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402191-7EA0-802F-AA08-2BCE5D2FF4DE}"/>
              </a:ext>
            </a:extLst>
          </p:cNvPr>
          <p:cNvSpPr txBox="1"/>
          <p:nvPr/>
        </p:nvSpPr>
        <p:spPr>
          <a:xfrm>
            <a:off x="832248" y="6294954"/>
            <a:ext cx="6093618" cy="369332"/>
          </a:xfrm>
          <a:prstGeom prst="rect">
            <a:avLst/>
          </a:prstGeom>
          <a:noFill/>
        </p:spPr>
        <p:txBody>
          <a:bodyPr wrap="square">
            <a:spAutoFit/>
          </a:bodyPr>
          <a:lstStyle/>
          <a:p>
            <a:r>
              <a:rPr lang="el-GR" dirty="0">
                <a:hlinkClick r:id="rId3"/>
              </a:rPr>
              <a:t>Μνημείο Λεωνίδα | Δήμος </a:t>
            </a:r>
            <a:r>
              <a:rPr lang="el-GR" dirty="0" err="1">
                <a:hlinkClick r:id="rId3"/>
              </a:rPr>
              <a:t>Λαμιέων</a:t>
            </a:r>
            <a:endParaRPr lang="el-GR" dirty="0"/>
          </a:p>
        </p:txBody>
      </p:sp>
      <p:sp>
        <p:nvSpPr>
          <p:cNvPr id="5" name="TextBox 4">
            <a:extLst>
              <a:ext uri="{FF2B5EF4-FFF2-40B4-BE49-F238E27FC236}">
                <a16:creationId xmlns:a16="http://schemas.microsoft.com/office/drawing/2014/main" id="{4517503E-2B97-1A2B-5D29-5DC9FB3BB8B3}"/>
              </a:ext>
            </a:extLst>
          </p:cNvPr>
          <p:cNvSpPr txBox="1"/>
          <p:nvPr/>
        </p:nvSpPr>
        <p:spPr>
          <a:xfrm>
            <a:off x="8243887" y="818079"/>
            <a:ext cx="3496865" cy="4801314"/>
          </a:xfrm>
          <a:prstGeom prst="rect">
            <a:avLst/>
          </a:prstGeom>
          <a:noFill/>
        </p:spPr>
        <p:txBody>
          <a:bodyPr wrap="square">
            <a:spAutoFit/>
          </a:bodyPr>
          <a:lstStyle/>
          <a:p>
            <a:r>
              <a:rPr lang="el-GR" b="0" i="0" dirty="0">
                <a:solidFill>
                  <a:srgbClr val="34515A"/>
                </a:solidFill>
                <a:effectLst/>
                <a:latin typeface="Fira Sans Condensed" panose="020F0502020204030204" pitchFamily="34" charset="0"/>
              </a:rPr>
              <a:t>Κατασκευάστηκε το 1955, από τον γλύπτη </a:t>
            </a:r>
            <a:r>
              <a:rPr lang="el-GR" b="0" i="0" dirty="0" err="1">
                <a:solidFill>
                  <a:srgbClr val="34515A"/>
                </a:solidFill>
                <a:effectLst/>
                <a:latin typeface="Fira Sans Condensed" panose="020F0502020204030204" pitchFamily="34" charset="0"/>
              </a:rPr>
              <a:t>Βάσο</a:t>
            </a:r>
            <a:r>
              <a:rPr lang="el-GR" b="0" i="0" dirty="0">
                <a:solidFill>
                  <a:srgbClr val="34515A"/>
                </a:solidFill>
                <a:effectLst/>
                <a:latin typeface="Fira Sans Condensed" panose="020F0502020204030204" pitchFamily="34" charset="0"/>
              </a:rPr>
              <a:t> </a:t>
            </a:r>
            <a:r>
              <a:rPr lang="el-GR" b="0" i="0" dirty="0" err="1">
                <a:solidFill>
                  <a:srgbClr val="34515A"/>
                </a:solidFill>
                <a:effectLst/>
                <a:latin typeface="Fira Sans Condensed" panose="020F0502020204030204" pitchFamily="34" charset="0"/>
              </a:rPr>
              <a:t>Φαληρέα</a:t>
            </a:r>
            <a:r>
              <a:rPr lang="el-GR" b="0" i="0" dirty="0">
                <a:solidFill>
                  <a:srgbClr val="34515A"/>
                </a:solidFill>
                <a:effectLst/>
                <a:latin typeface="Fira Sans Condensed" panose="020F0502020204030204" pitchFamily="34" charset="0"/>
              </a:rPr>
              <a:t>, αποτελεί γλυπτή σύνθεση, η οποία απαρτίζεται από τον ορειχάλκινο ανδριάντα του Λεωνίδα με δόρυ και ασπίδα στο κέντρο, ενώ δεξιά και αριστερά και σε χαμηλότερο ύψος έχουμε τις μαρμάρινες μορφές του προσωποποιημένου Ταϋγέτου, του πιο ψηλού βουνού της Πελοποννήσου και του προσωποποιημένου ποταμού Ευρώτα που διατρέχει ολόκληρη τη Λακωνία. Αξίζει να σημειωθεί ότι το Ηρώο των </a:t>
            </a:r>
            <a:r>
              <a:rPr lang="el-GR" b="0" i="0" dirty="0" err="1">
                <a:solidFill>
                  <a:srgbClr val="34515A"/>
                </a:solidFill>
                <a:effectLst/>
                <a:latin typeface="Fira Sans Condensed" panose="020F0502020204030204" pitchFamily="34" charset="0"/>
              </a:rPr>
              <a:t>Θερμοπυλών</a:t>
            </a:r>
            <a:r>
              <a:rPr lang="el-GR" b="0" i="0" dirty="0">
                <a:solidFill>
                  <a:srgbClr val="34515A"/>
                </a:solidFill>
                <a:effectLst/>
                <a:latin typeface="Fira Sans Condensed" panose="020F0502020204030204" pitchFamily="34" charset="0"/>
              </a:rPr>
              <a:t> κατασκευάστηκε και στήθηκε με δαπάνες Ελλήνων της Αμερικής.</a:t>
            </a:r>
            <a:endParaRPr lang="el-GR" dirty="0"/>
          </a:p>
        </p:txBody>
      </p:sp>
    </p:spTree>
    <p:extLst>
      <p:ext uri="{BB962C8B-B14F-4D97-AF65-F5344CB8AC3E}">
        <p14:creationId xmlns:p14="http://schemas.microsoft.com/office/powerpoint/2010/main" val="1822966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C748CE-722B-D088-A188-70CE776A76F7}"/>
              </a:ext>
            </a:extLst>
          </p:cNvPr>
          <p:cNvSpPr>
            <a:spLocks noGrp="1"/>
          </p:cNvSpPr>
          <p:nvPr>
            <p:ph type="title"/>
          </p:nvPr>
        </p:nvSpPr>
        <p:spPr/>
        <p:txBody>
          <a:bodyPr>
            <a:normAutofit fontScale="90000"/>
          </a:bodyPr>
          <a:lstStyle/>
          <a:p>
            <a:r>
              <a:rPr lang="el-GR" dirty="0">
                <a:hlinkClick r:id="rId3"/>
              </a:rPr>
              <a:t>Βεβήλωσαν το άγαλμα του Λεωνίδα στις Θερμοπύλες - iefimerida.gr</a:t>
            </a:r>
            <a:endParaRPr lang="el-GR" dirty="0"/>
          </a:p>
        </p:txBody>
      </p:sp>
      <p:pic>
        <p:nvPicPr>
          <p:cNvPr id="5" name="Ηλεκτρονικά πολυμέσα 4" title="Εικόνες ντροπή! Βεβήλωσαν το άγαλμα του Λεωνίδα στις Θερμοπύλες">
            <a:hlinkClick r:id="" action="ppaction://media"/>
            <a:extLst>
              <a:ext uri="{FF2B5EF4-FFF2-40B4-BE49-F238E27FC236}">
                <a16:creationId xmlns:a16="http://schemas.microsoft.com/office/drawing/2014/main" id="{0138C2BA-DE01-DD6D-EEA6-C422CFF99310}"/>
              </a:ext>
            </a:extLst>
          </p:cNvPr>
          <p:cNvPicPr>
            <a:picLocks noGrp="1" noRot="1" noChangeAspect="1"/>
          </p:cNvPicPr>
          <p:nvPr>
            <p:ph idx="1"/>
            <a:videoFile r:link="rId1"/>
          </p:nvPr>
        </p:nvPicPr>
        <p:blipFill>
          <a:blip r:embed="rId4"/>
          <a:stretch>
            <a:fillRect/>
          </a:stretch>
        </p:blipFill>
        <p:spPr>
          <a:xfrm>
            <a:off x="5183188" y="1679575"/>
            <a:ext cx="6172200" cy="3487738"/>
          </a:xfrm>
          <a:prstGeom prst="rect">
            <a:avLst/>
          </a:prstGeom>
        </p:spPr>
      </p:pic>
      <p:sp>
        <p:nvSpPr>
          <p:cNvPr id="4" name="Θέση κειμένου 3">
            <a:extLst>
              <a:ext uri="{FF2B5EF4-FFF2-40B4-BE49-F238E27FC236}">
                <a16:creationId xmlns:a16="http://schemas.microsoft.com/office/drawing/2014/main" id="{D733E1FA-64F9-B519-7104-929AFFF3F82C}"/>
              </a:ext>
            </a:extLst>
          </p:cNvPr>
          <p:cNvSpPr>
            <a:spLocks noGrp="1"/>
          </p:cNvSpPr>
          <p:nvPr>
            <p:ph type="body" sz="half" idx="2"/>
          </p:nvPr>
        </p:nvSpPr>
        <p:spPr/>
        <p:txBody>
          <a:bodyPr/>
          <a:lstStyle/>
          <a:p>
            <a:r>
              <a:rPr lang="el-GR" b="1" dirty="0"/>
              <a:t>Άγνωστοι βεβήλωσαν το άγαλμα του Λεωνίδα στις Θερμοπύλες.</a:t>
            </a:r>
          </a:p>
          <a:p>
            <a:endParaRPr lang="el-GR" dirty="0"/>
          </a:p>
          <a:p>
            <a:r>
              <a:rPr lang="el-GR" dirty="0"/>
              <a:t>Οι άγνωστοι έβαψαν με μαύρη μπογιά κάτω από το «ΜΟΛΩΝ ΛΑΒΕ» «επιδεικνύοντας την αμορφωσιά τους και την έλλειψη σεβασμού προς ιδανικά που συμβολίζει ο αγώνας του Λεωνίδα στο πέρας των αιώνων», όπως αναφέρει το lamiareport.gr. </a:t>
            </a:r>
          </a:p>
          <a:p>
            <a:r>
              <a:rPr lang="el-GR" dirty="0"/>
              <a:t>Η ζημιά, σύμφωνα με το ρεπορτάζ θα αποκατασταθεί άμεσα με πρωτοβουλία του Δήμου </a:t>
            </a:r>
            <a:r>
              <a:rPr lang="el-GR" dirty="0" err="1"/>
              <a:t>Λαμιέων</a:t>
            </a:r>
            <a:r>
              <a:rPr lang="el-GR" dirty="0"/>
              <a:t>, αν και το μνημείο ανήκει στη φροντίδα της τοπικής Εφορίας Αρχαιοτήτων Φθιώτιδας</a:t>
            </a:r>
          </a:p>
          <a:p>
            <a:endParaRPr lang="el-GR" dirty="0"/>
          </a:p>
        </p:txBody>
      </p:sp>
    </p:spTree>
    <p:extLst>
      <p:ext uri="{BB962C8B-B14F-4D97-AF65-F5344CB8AC3E}">
        <p14:creationId xmlns:p14="http://schemas.microsoft.com/office/powerpoint/2010/main" val="3207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180B89-D13E-61DE-AFF3-2D3A79D54F8C}"/>
              </a:ext>
            </a:extLst>
          </p:cNvPr>
          <p:cNvSpPr>
            <a:spLocks noGrp="1"/>
          </p:cNvSpPr>
          <p:nvPr>
            <p:ph type="title"/>
          </p:nvPr>
        </p:nvSpPr>
        <p:spPr/>
        <p:txBody>
          <a:bodyPr>
            <a:normAutofit/>
          </a:bodyPr>
          <a:lstStyle/>
          <a:p>
            <a:pPr algn="ctr"/>
            <a:r>
              <a:rPr lang="el-GR" sz="4400" dirty="0"/>
              <a:t>Η μάχη </a:t>
            </a:r>
            <a:r>
              <a:rPr lang="el-GR" dirty="0"/>
              <a:t> </a:t>
            </a:r>
            <a:r>
              <a:rPr lang="el-GR" sz="4400" dirty="0"/>
              <a:t>των </a:t>
            </a:r>
            <a:r>
              <a:rPr lang="el-GR" sz="4400" dirty="0" err="1"/>
              <a:t>Θερμοπυλών</a:t>
            </a:r>
            <a:endParaRPr lang="el-CY" dirty="0"/>
          </a:p>
        </p:txBody>
      </p:sp>
      <p:pic>
        <p:nvPicPr>
          <p:cNvPr id="4" name="Ηλεκτρονικά πολυμέσα 3" title="Η μάχη των Θερμοπυλών - Ιστορία Δ' Δημοτικού (Κεφάλαιο 17)">
            <a:hlinkClick r:id="" action="ppaction://media"/>
            <a:extLst>
              <a:ext uri="{FF2B5EF4-FFF2-40B4-BE49-F238E27FC236}">
                <a16:creationId xmlns:a16="http://schemas.microsoft.com/office/drawing/2014/main" id="{5D23A906-3642-1459-80B8-4AC8257D10B4}"/>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34441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D2D7-7FB9-9BA4-5C60-57BF4237FF2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41961F7-84FB-493C-2376-14586FDB5F0A}"/>
              </a:ext>
            </a:extLst>
          </p:cNvPr>
          <p:cNvSpPr>
            <a:spLocks noGrp="1"/>
          </p:cNvSpPr>
          <p:nvPr>
            <p:ph type="title"/>
          </p:nvPr>
        </p:nvSpPr>
        <p:spPr>
          <a:xfrm>
            <a:off x="838200" y="96193"/>
            <a:ext cx="10515600" cy="763210"/>
          </a:xfrm>
        </p:spPr>
        <p:txBody>
          <a:bodyPr>
            <a:normAutofit/>
          </a:bodyPr>
          <a:lstStyle/>
          <a:p>
            <a:pPr algn="ctr"/>
            <a:r>
              <a:rPr lang="el-GR" sz="4800" b="1" dirty="0">
                <a:solidFill>
                  <a:srgbClr val="FF0000"/>
                </a:solidFill>
              </a:rPr>
              <a:t>Περσικοί Πόλεμοι  </a:t>
            </a:r>
            <a:endParaRPr lang="el-CY" sz="4800" b="1" dirty="0">
              <a:solidFill>
                <a:srgbClr val="FF0000"/>
              </a:solidFill>
            </a:endParaRPr>
          </a:p>
        </p:txBody>
      </p:sp>
      <p:cxnSp>
        <p:nvCxnSpPr>
          <p:cNvPr id="5" name="Ευθεία γραμμή σύνδεσης 4">
            <a:extLst>
              <a:ext uri="{FF2B5EF4-FFF2-40B4-BE49-F238E27FC236}">
                <a16:creationId xmlns:a16="http://schemas.microsoft.com/office/drawing/2014/main" id="{506D6FC5-EC38-9122-F756-362E3EF42365}"/>
              </a:ext>
            </a:extLst>
          </p:cNvPr>
          <p:cNvCxnSpPr>
            <a:cxnSpLocks/>
          </p:cNvCxnSpPr>
          <p:nvPr/>
        </p:nvCxnSpPr>
        <p:spPr>
          <a:xfrm>
            <a:off x="5295304" y="1128336"/>
            <a:ext cx="0" cy="5472112"/>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Ευθεία γραμμή σύνδεσης 6">
            <a:extLst>
              <a:ext uri="{FF2B5EF4-FFF2-40B4-BE49-F238E27FC236}">
                <a16:creationId xmlns:a16="http://schemas.microsoft.com/office/drawing/2014/main" id="{F0482064-5994-0624-6CEF-2A7819BFD35D}"/>
              </a:ext>
            </a:extLst>
          </p:cNvPr>
          <p:cNvCxnSpPr>
            <a:cxnSpLocks/>
          </p:cNvCxnSpPr>
          <p:nvPr/>
        </p:nvCxnSpPr>
        <p:spPr>
          <a:xfrm flipH="1">
            <a:off x="-142875" y="3429000"/>
            <a:ext cx="12201525" cy="0"/>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A6FAB8BD-6FB2-9651-C09F-A9A4ED374836}"/>
              </a:ext>
            </a:extLst>
          </p:cNvPr>
          <p:cNvSpPr txBox="1"/>
          <p:nvPr/>
        </p:nvSpPr>
        <p:spPr>
          <a:xfrm>
            <a:off x="36313" y="996587"/>
            <a:ext cx="3242368" cy="1569660"/>
          </a:xfrm>
          <a:prstGeom prst="rect">
            <a:avLst/>
          </a:prstGeom>
          <a:noFill/>
        </p:spPr>
        <p:txBody>
          <a:bodyPr wrap="square">
            <a:spAutoFit/>
          </a:bodyPr>
          <a:lstStyle/>
          <a:p>
            <a:r>
              <a:rPr lang="el-GR" sz="4800" dirty="0"/>
              <a:t>Η μάχη του Μαραθώνα</a:t>
            </a:r>
            <a:endParaRPr lang="el-CY" sz="4800" dirty="0"/>
          </a:p>
        </p:txBody>
      </p:sp>
      <p:sp>
        <p:nvSpPr>
          <p:cNvPr id="8" name="TextBox 7">
            <a:extLst>
              <a:ext uri="{FF2B5EF4-FFF2-40B4-BE49-F238E27FC236}">
                <a16:creationId xmlns:a16="http://schemas.microsoft.com/office/drawing/2014/main" id="{C652F195-FE48-AAB2-AFB4-C3E86B54B159}"/>
              </a:ext>
            </a:extLst>
          </p:cNvPr>
          <p:cNvSpPr txBox="1"/>
          <p:nvPr/>
        </p:nvSpPr>
        <p:spPr>
          <a:xfrm>
            <a:off x="8134948" y="990039"/>
            <a:ext cx="4020739" cy="2308324"/>
          </a:xfrm>
          <a:prstGeom prst="rect">
            <a:avLst/>
          </a:prstGeom>
          <a:noFill/>
        </p:spPr>
        <p:txBody>
          <a:bodyPr wrap="square">
            <a:spAutoFit/>
          </a:bodyPr>
          <a:lstStyle/>
          <a:p>
            <a:r>
              <a:rPr lang="el-GR" sz="4800" dirty="0"/>
              <a:t>Η μάχη </a:t>
            </a:r>
            <a:endParaRPr lang="en-US" sz="4800" dirty="0"/>
          </a:p>
          <a:p>
            <a:r>
              <a:rPr lang="el-GR" sz="4800" dirty="0"/>
              <a:t>των </a:t>
            </a:r>
            <a:r>
              <a:rPr lang="el-GR" sz="4800" dirty="0" err="1"/>
              <a:t>Θερμοπυλών</a:t>
            </a:r>
            <a:endParaRPr lang="el-CY" sz="4800" dirty="0"/>
          </a:p>
        </p:txBody>
      </p:sp>
      <p:sp>
        <p:nvSpPr>
          <p:cNvPr id="10" name="TextBox 9">
            <a:extLst>
              <a:ext uri="{FF2B5EF4-FFF2-40B4-BE49-F238E27FC236}">
                <a16:creationId xmlns:a16="http://schemas.microsoft.com/office/drawing/2014/main" id="{C438B7C8-C910-F99E-6621-B0577EE538BA}"/>
              </a:ext>
            </a:extLst>
          </p:cNvPr>
          <p:cNvSpPr txBox="1"/>
          <p:nvPr/>
        </p:nvSpPr>
        <p:spPr>
          <a:xfrm>
            <a:off x="195563" y="4187269"/>
            <a:ext cx="3444173" cy="2308324"/>
          </a:xfrm>
          <a:prstGeom prst="rect">
            <a:avLst/>
          </a:prstGeom>
          <a:noFill/>
        </p:spPr>
        <p:txBody>
          <a:bodyPr wrap="square">
            <a:spAutoFit/>
          </a:bodyPr>
          <a:lstStyle/>
          <a:p>
            <a:r>
              <a:rPr lang="el-GR" sz="4800" dirty="0">
                <a:highlight>
                  <a:srgbClr val="FFFF00"/>
                </a:highlight>
              </a:rPr>
              <a:t>Η ναυμαχία</a:t>
            </a:r>
            <a:endParaRPr lang="en-US" sz="4800" dirty="0">
              <a:highlight>
                <a:srgbClr val="FFFF00"/>
              </a:highlight>
            </a:endParaRPr>
          </a:p>
          <a:p>
            <a:r>
              <a:rPr lang="el-GR" sz="4800" dirty="0">
                <a:highlight>
                  <a:srgbClr val="FFFF00"/>
                </a:highlight>
              </a:rPr>
              <a:t> της </a:t>
            </a:r>
            <a:endParaRPr lang="en-US" sz="4800" dirty="0">
              <a:highlight>
                <a:srgbClr val="FFFF00"/>
              </a:highlight>
            </a:endParaRPr>
          </a:p>
          <a:p>
            <a:r>
              <a:rPr lang="el-GR" sz="4800" dirty="0">
                <a:highlight>
                  <a:srgbClr val="FFFF00"/>
                </a:highlight>
              </a:rPr>
              <a:t>Σαλαμίνας</a:t>
            </a:r>
            <a:endParaRPr lang="el-CY" sz="4800" dirty="0">
              <a:highlight>
                <a:srgbClr val="FFFF00"/>
              </a:highlight>
            </a:endParaRPr>
          </a:p>
        </p:txBody>
      </p:sp>
      <p:sp>
        <p:nvSpPr>
          <p:cNvPr id="12" name="TextBox 11">
            <a:extLst>
              <a:ext uri="{FF2B5EF4-FFF2-40B4-BE49-F238E27FC236}">
                <a16:creationId xmlns:a16="http://schemas.microsoft.com/office/drawing/2014/main" id="{531A3CF0-5994-E197-72CF-7B981D17399E}"/>
              </a:ext>
            </a:extLst>
          </p:cNvPr>
          <p:cNvSpPr txBox="1"/>
          <p:nvPr/>
        </p:nvSpPr>
        <p:spPr>
          <a:xfrm>
            <a:off x="8037911" y="4390836"/>
            <a:ext cx="3732609" cy="2308324"/>
          </a:xfrm>
          <a:prstGeom prst="rect">
            <a:avLst/>
          </a:prstGeom>
          <a:noFill/>
        </p:spPr>
        <p:txBody>
          <a:bodyPr wrap="square">
            <a:spAutoFit/>
          </a:bodyPr>
          <a:lstStyle/>
          <a:p>
            <a:r>
              <a:rPr lang="el-GR" sz="4800" dirty="0"/>
              <a:t>Η μάχη </a:t>
            </a:r>
          </a:p>
          <a:p>
            <a:r>
              <a:rPr lang="el-GR" sz="4800" dirty="0"/>
              <a:t>των </a:t>
            </a:r>
            <a:r>
              <a:rPr lang="el-GR" sz="4800" dirty="0" err="1"/>
              <a:t>Πλαταιών</a:t>
            </a:r>
            <a:endParaRPr lang="el-CY" sz="4800" dirty="0"/>
          </a:p>
        </p:txBody>
      </p:sp>
      <p:pic>
        <p:nvPicPr>
          <p:cNvPr id="15" name="Picture 2" descr="Η Μάχη του Μαραθώνα - Αφιέρωμα - Σαν Σήμερα .gr">
            <a:extLst>
              <a:ext uri="{FF2B5EF4-FFF2-40B4-BE49-F238E27FC236}">
                <a16:creationId xmlns:a16="http://schemas.microsoft.com/office/drawing/2014/main" id="{FEBD5BD4-275D-20AB-E8CB-DA4246FAD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02" y="1128335"/>
            <a:ext cx="1809752" cy="2115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Η Ναυμαχία της Σαλαμίνας - Αφιέρωμα - Σαν Σήμερα .gr">
            <a:extLst>
              <a:ext uri="{FF2B5EF4-FFF2-40B4-BE49-F238E27FC236}">
                <a16:creationId xmlns:a16="http://schemas.microsoft.com/office/drawing/2014/main" id="{ADC87356-7E39-C764-7D33-D3D2501D6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7" y="3806209"/>
            <a:ext cx="1524000" cy="27942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Η Μάχη των Θερμοπυλών (480 π.Χ.) | Πεμπτουσία">
            <a:extLst>
              <a:ext uri="{FF2B5EF4-FFF2-40B4-BE49-F238E27FC236}">
                <a16:creationId xmlns:a16="http://schemas.microsoft.com/office/drawing/2014/main" id="{A93945CD-3281-7995-A9E6-9DBD59B12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822" y="1101556"/>
            <a:ext cx="2433638" cy="21508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Μάχη των Πλαταιών (479 π.Χ) | Θεματα Στρατιωτικης Ιστοριας">
            <a:extLst>
              <a:ext uri="{FF2B5EF4-FFF2-40B4-BE49-F238E27FC236}">
                <a16:creationId xmlns:a16="http://schemas.microsoft.com/office/drawing/2014/main" id="{F47206CC-563D-EB62-26CC-7271C8895C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728" y="3633665"/>
            <a:ext cx="2409825" cy="1425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Η Ναυμαχία της Μυκάλης | Πεμπτουσία">
            <a:extLst>
              <a:ext uri="{FF2B5EF4-FFF2-40B4-BE49-F238E27FC236}">
                <a16:creationId xmlns:a16="http://schemas.microsoft.com/office/drawing/2014/main" id="{0635B2A9-E4C5-4A2E-3256-F605463CE6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059" y="5252915"/>
            <a:ext cx="2463106" cy="142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600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A4098-50F3-1904-3CDA-76C8C7BC8552}"/>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DD95F3F9-7C6F-7F34-5857-61E8F8F97614}"/>
              </a:ext>
            </a:extLst>
          </p:cNvPr>
          <p:cNvSpPr/>
          <p:nvPr/>
        </p:nvSpPr>
        <p:spPr>
          <a:xfrm>
            <a:off x="278294" y="0"/>
            <a:ext cx="11807691" cy="7837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Αθήνα, </a:t>
            </a:r>
            <a:r>
              <a:rPr lang="el-GR" dirty="0" err="1">
                <a:solidFill>
                  <a:schemeClr val="tx1"/>
                </a:solidFill>
              </a:rPr>
              <a:t>Σαββάλας</a:t>
            </a:r>
            <a:r>
              <a:rPr lang="el-GR" dirty="0">
                <a:solidFill>
                  <a:schemeClr val="tx1"/>
                </a:solidFill>
              </a:rPr>
              <a:t>, 2005, σ. </a:t>
            </a:r>
            <a:r>
              <a:rPr lang="en-US" dirty="0">
                <a:solidFill>
                  <a:schemeClr val="tx1"/>
                </a:solidFill>
              </a:rPr>
              <a:t> </a:t>
            </a:r>
            <a:r>
              <a:rPr lang="el-GR" dirty="0">
                <a:solidFill>
                  <a:schemeClr val="tx1"/>
                </a:solidFill>
              </a:rPr>
              <a:t>88-89 .  </a:t>
            </a:r>
            <a:endParaRPr lang="el-CY" dirty="0">
              <a:solidFill>
                <a:schemeClr val="tx1"/>
              </a:solidFill>
            </a:endParaRPr>
          </a:p>
        </p:txBody>
      </p:sp>
      <p:pic>
        <p:nvPicPr>
          <p:cNvPr id="5" name="Εικόνα 4"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F6F08D15-CBF4-FDB0-194C-0E9EA0DCB65A}"/>
              </a:ext>
            </a:extLst>
          </p:cNvPr>
          <p:cNvPicPr>
            <a:picLocks noChangeAspect="1"/>
          </p:cNvPicPr>
          <p:nvPr/>
        </p:nvPicPr>
        <p:blipFill>
          <a:blip r:embed="rId2">
            <a:extLst>
              <a:ext uri="{28A0092B-C50C-407E-A947-70E740481C1C}">
                <a14:useLocalDpi xmlns:a14="http://schemas.microsoft.com/office/drawing/2010/main" val="0"/>
              </a:ext>
            </a:extLst>
          </a:blip>
          <a:srcRect l="56089" t="44547" r="6283" b="17907"/>
          <a:stretch/>
        </p:blipFill>
        <p:spPr>
          <a:xfrm>
            <a:off x="278294" y="912796"/>
            <a:ext cx="11807691" cy="5945204"/>
          </a:xfrm>
          <a:prstGeom prst="rect">
            <a:avLst/>
          </a:prstGeom>
        </p:spPr>
      </p:pic>
    </p:spTree>
    <p:extLst>
      <p:ext uri="{BB962C8B-B14F-4D97-AF65-F5344CB8AC3E}">
        <p14:creationId xmlns:p14="http://schemas.microsoft.com/office/powerpoint/2010/main" val="4236706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σκίτσο/σχέδιο, βιβλίο&#10;&#10;Περιγραφή που δημιουργήθηκε αυτόματα">
            <a:extLst>
              <a:ext uri="{FF2B5EF4-FFF2-40B4-BE49-F238E27FC236}">
                <a16:creationId xmlns:a16="http://schemas.microsoft.com/office/drawing/2014/main" id="{787F2F31-7341-797D-0B7B-600867562833}"/>
              </a:ext>
            </a:extLst>
          </p:cNvPr>
          <p:cNvPicPr>
            <a:picLocks noChangeAspect="1"/>
          </p:cNvPicPr>
          <p:nvPr/>
        </p:nvPicPr>
        <p:blipFill>
          <a:blip r:embed="rId2">
            <a:extLst>
              <a:ext uri="{28A0092B-C50C-407E-A947-70E740481C1C}">
                <a14:useLocalDpi xmlns:a14="http://schemas.microsoft.com/office/drawing/2010/main" val="0"/>
              </a:ext>
            </a:extLst>
          </a:blip>
          <a:srcRect l="29583" t="10740" r="22291" b="15370"/>
          <a:stretch/>
        </p:blipFill>
        <p:spPr>
          <a:xfrm rot="5400000">
            <a:off x="2928936" y="-2185987"/>
            <a:ext cx="6272217" cy="11072816"/>
          </a:xfrm>
          <a:prstGeom prst="rect">
            <a:avLst/>
          </a:prstGeom>
        </p:spPr>
      </p:pic>
    </p:spTree>
    <p:extLst>
      <p:ext uri="{BB962C8B-B14F-4D97-AF65-F5344CB8AC3E}">
        <p14:creationId xmlns:p14="http://schemas.microsoft.com/office/powerpoint/2010/main" val="283811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FDD8E-83A2-49F3-C65A-21BCE07F1DB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60559F69-5A6B-1FF0-22CE-9F536C9C98B1}"/>
              </a:ext>
            </a:extLst>
          </p:cNvPr>
          <p:cNvSpPr>
            <a:spLocks noGrp="1"/>
          </p:cNvSpPr>
          <p:nvPr>
            <p:ph type="title"/>
          </p:nvPr>
        </p:nvSpPr>
        <p:spPr>
          <a:xfrm>
            <a:off x="838200" y="96193"/>
            <a:ext cx="10515600" cy="763210"/>
          </a:xfrm>
        </p:spPr>
        <p:txBody>
          <a:bodyPr>
            <a:normAutofit/>
          </a:bodyPr>
          <a:lstStyle/>
          <a:p>
            <a:pPr algn="ctr"/>
            <a:r>
              <a:rPr lang="el-GR" sz="4800" b="1" dirty="0">
                <a:solidFill>
                  <a:srgbClr val="FF0000"/>
                </a:solidFill>
              </a:rPr>
              <a:t>Περσικοί Πόλεμοι  </a:t>
            </a:r>
            <a:endParaRPr lang="el-CY" sz="4800" b="1" dirty="0">
              <a:solidFill>
                <a:srgbClr val="FF0000"/>
              </a:solidFill>
            </a:endParaRPr>
          </a:p>
        </p:txBody>
      </p:sp>
      <p:cxnSp>
        <p:nvCxnSpPr>
          <p:cNvPr id="5" name="Ευθεία γραμμή σύνδεσης 4">
            <a:extLst>
              <a:ext uri="{FF2B5EF4-FFF2-40B4-BE49-F238E27FC236}">
                <a16:creationId xmlns:a16="http://schemas.microsoft.com/office/drawing/2014/main" id="{A8BE8F0C-4400-A25C-0E03-EBAA77785524}"/>
              </a:ext>
            </a:extLst>
          </p:cNvPr>
          <p:cNvCxnSpPr>
            <a:cxnSpLocks/>
          </p:cNvCxnSpPr>
          <p:nvPr/>
        </p:nvCxnSpPr>
        <p:spPr>
          <a:xfrm>
            <a:off x="5295304" y="1128336"/>
            <a:ext cx="0" cy="5472112"/>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Ευθεία γραμμή σύνδεσης 6">
            <a:extLst>
              <a:ext uri="{FF2B5EF4-FFF2-40B4-BE49-F238E27FC236}">
                <a16:creationId xmlns:a16="http://schemas.microsoft.com/office/drawing/2014/main" id="{DA93F01A-161B-DDD5-6EF9-D65817066DA6}"/>
              </a:ext>
            </a:extLst>
          </p:cNvPr>
          <p:cNvCxnSpPr>
            <a:cxnSpLocks/>
          </p:cNvCxnSpPr>
          <p:nvPr/>
        </p:nvCxnSpPr>
        <p:spPr>
          <a:xfrm flipH="1">
            <a:off x="-142875" y="3429000"/>
            <a:ext cx="12201525" cy="0"/>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986FF505-D9C0-F9A0-FD9F-6A827DACDFCF}"/>
              </a:ext>
            </a:extLst>
          </p:cNvPr>
          <p:cNvSpPr txBox="1"/>
          <p:nvPr/>
        </p:nvSpPr>
        <p:spPr>
          <a:xfrm>
            <a:off x="36313" y="996587"/>
            <a:ext cx="3242368" cy="1569660"/>
          </a:xfrm>
          <a:prstGeom prst="rect">
            <a:avLst/>
          </a:prstGeom>
          <a:noFill/>
        </p:spPr>
        <p:txBody>
          <a:bodyPr wrap="square">
            <a:spAutoFit/>
          </a:bodyPr>
          <a:lstStyle/>
          <a:p>
            <a:r>
              <a:rPr lang="el-GR" sz="4800" dirty="0"/>
              <a:t>Η μάχη του Μαραθώνα</a:t>
            </a:r>
            <a:endParaRPr lang="el-CY" sz="4800" dirty="0"/>
          </a:p>
        </p:txBody>
      </p:sp>
      <p:sp>
        <p:nvSpPr>
          <p:cNvPr id="8" name="TextBox 7">
            <a:extLst>
              <a:ext uri="{FF2B5EF4-FFF2-40B4-BE49-F238E27FC236}">
                <a16:creationId xmlns:a16="http://schemas.microsoft.com/office/drawing/2014/main" id="{24AB5045-2895-F52A-0E5F-4FC810A63C57}"/>
              </a:ext>
            </a:extLst>
          </p:cNvPr>
          <p:cNvSpPr txBox="1"/>
          <p:nvPr/>
        </p:nvSpPr>
        <p:spPr>
          <a:xfrm>
            <a:off x="8134948" y="990039"/>
            <a:ext cx="4020739" cy="2308324"/>
          </a:xfrm>
          <a:prstGeom prst="rect">
            <a:avLst/>
          </a:prstGeom>
          <a:noFill/>
        </p:spPr>
        <p:txBody>
          <a:bodyPr wrap="square">
            <a:spAutoFit/>
          </a:bodyPr>
          <a:lstStyle/>
          <a:p>
            <a:r>
              <a:rPr lang="el-GR" sz="4800" dirty="0"/>
              <a:t>Η μάχη </a:t>
            </a:r>
            <a:endParaRPr lang="en-US" sz="4800" dirty="0"/>
          </a:p>
          <a:p>
            <a:r>
              <a:rPr lang="el-GR" sz="4800" dirty="0"/>
              <a:t>των </a:t>
            </a:r>
            <a:r>
              <a:rPr lang="el-GR" sz="4800" dirty="0" err="1"/>
              <a:t>Θερμοπυλών</a:t>
            </a:r>
            <a:endParaRPr lang="el-CY" sz="4800" dirty="0"/>
          </a:p>
        </p:txBody>
      </p:sp>
      <p:sp>
        <p:nvSpPr>
          <p:cNvPr id="10" name="TextBox 9">
            <a:extLst>
              <a:ext uri="{FF2B5EF4-FFF2-40B4-BE49-F238E27FC236}">
                <a16:creationId xmlns:a16="http://schemas.microsoft.com/office/drawing/2014/main" id="{4777BA05-6455-A7C8-CDD6-01E9EECE7EA4}"/>
              </a:ext>
            </a:extLst>
          </p:cNvPr>
          <p:cNvSpPr txBox="1"/>
          <p:nvPr/>
        </p:nvSpPr>
        <p:spPr>
          <a:xfrm>
            <a:off x="195563" y="4187269"/>
            <a:ext cx="3444173" cy="2308324"/>
          </a:xfrm>
          <a:prstGeom prst="rect">
            <a:avLst/>
          </a:prstGeom>
          <a:noFill/>
        </p:spPr>
        <p:txBody>
          <a:bodyPr wrap="square">
            <a:spAutoFit/>
          </a:bodyPr>
          <a:lstStyle/>
          <a:p>
            <a:r>
              <a:rPr lang="el-GR" sz="4800" dirty="0"/>
              <a:t>Η ναυμαχία</a:t>
            </a:r>
            <a:endParaRPr lang="en-US" sz="4800" dirty="0"/>
          </a:p>
          <a:p>
            <a:r>
              <a:rPr lang="el-GR" sz="4800" dirty="0"/>
              <a:t> της </a:t>
            </a:r>
            <a:endParaRPr lang="en-US" sz="4800" dirty="0"/>
          </a:p>
          <a:p>
            <a:r>
              <a:rPr lang="el-GR" sz="4800" dirty="0"/>
              <a:t>Σαλαμίνας</a:t>
            </a:r>
            <a:endParaRPr lang="el-CY" sz="4800" dirty="0"/>
          </a:p>
        </p:txBody>
      </p:sp>
      <p:sp>
        <p:nvSpPr>
          <p:cNvPr id="12" name="TextBox 11">
            <a:extLst>
              <a:ext uri="{FF2B5EF4-FFF2-40B4-BE49-F238E27FC236}">
                <a16:creationId xmlns:a16="http://schemas.microsoft.com/office/drawing/2014/main" id="{9ED455EA-7C0B-DDC3-1A35-9436D0F7FB16}"/>
              </a:ext>
            </a:extLst>
          </p:cNvPr>
          <p:cNvSpPr txBox="1"/>
          <p:nvPr/>
        </p:nvSpPr>
        <p:spPr>
          <a:xfrm>
            <a:off x="8037911" y="4390836"/>
            <a:ext cx="3732609" cy="2308324"/>
          </a:xfrm>
          <a:prstGeom prst="rect">
            <a:avLst/>
          </a:prstGeom>
          <a:noFill/>
        </p:spPr>
        <p:txBody>
          <a:bodyPr wrap="square">
            <a:spAutoFit/>
          </a:bodyPr>
          <a:lstStyle/>
          <a:p>
            <a:r>
              <a:rPr lang="el-GR" sz="4800" dirty="0">
                <a:highlight>
                  <a:srgbClr val="FFFF00"/>
                </a:highlight>
              </a:rPr>
              <a:t>Η μάχη </a:t>
            </a:r>
          </a:p>
          <a:p>
            <a:r>
              <a:rPr lang="el-GR" sz="4800" dirty="0">
                <a:highlight>
                  <a:srgbClr val="FFFF00"/>
                </a:highlight>
              </a:rPr>
              <a:t>των </a:t>
            </a:r>
            <a:r>
              <a:rPr lang="el-GR" sz="4800" dirty="0" err="1">
                <a:highlight>
                  <a:srgbClr val="FFFF00"/>
                </a:highlight>
              </a:rPr>
              <a:t>Πλαταιών</a:t>
            </a:r>
            <a:endParaRPr lang="el-CY" sz="4800" dirty="0">
              <a:highlight>
                <a:srgbClr val="FFFF00"/>
              </a:highlight>
            </a:endParaRPr>
          </a:p>
        </p:txBody>
      </p:sp>
      <p:pic>
        <p:nvPicPr>
          <p:cNvPr id="15" name="Picture 2" descr="Η Μάχη του Μαραθώνα - Αφιέρωμα - Σαν Σήμερα .gr">
            <a:extLst>
              <a:ext uri="{FF2B5EF4-FFF2-40B4-BE49-F238E27FC236}">
                <a16:creationId xmlns:a16="http://schemas.microsoft.com/office/drawing/2014/main" id="{F3CA58D5-E317-6F25-BB86-659DD2CBE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02" y="1128335"/>
            <a:ext cx="1809752" cy="2115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Η Ναυμαχία της Σαλαμίνας - Αφιέρωμα - Σαν Σήμερα .gr">
            <a:extLst>
              <a:ext uri="{FF2B5EF4-FFF2-40B4-BE49-F238E27FC236}">
                <a16:creationId xmlns:a16="http://schemas.microsoft.com/office/drawing/2014/main" id="{CE5D1A6A-148E-7B17-86D1-D70E016A8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7" y="3806209"/>
            <a:ext cx="1524000" cy="27942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Η Μάχη των Θερμοπυλών (480 π.Χ.) | Πεμπτουσία">
            <a:extLst>
              <a:ext uri="{FF2B5EF4-FFF2-40B4-BE49-F238E27FC236}">
                <a16:creationId xmlns:a16="http://schemas.microsoft.com/office/drawing/2014/main" id="{A2DB0055-C971-DE58-0627-72B110345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822" y="1101556"/>
            <a:ext cx="2433638" cy="21508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Μάχη των Πλαταιών (479 π.Χ) | Θεματα Στρατιωτικης Ιστοριας">
            <a:extLst>
              <a:ext uri="{FF2B5EF4-FFF2-40B4-BE49-F238E27FC236}">
                <a16:creationId xmlns:a16="http://schemas.microsoft.com/office/drawing/2014/main" id="{773C3397-396A-5B3C-FA1C-81A524B02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728" y="3633665"/>
            <a:ext cx="2409825" cy="1425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Η Ναυμαχία της Μυκάλης | Πεμπτουσία">
            <a:extLst>
              <a:ext uri="{FF2B5EF4-FFF2-40B4-BE49-F238E27FC236}">
                <a16:creationId xmlns:a16="http://schemas.microsoft.com/office/drawing/2014/main" id="{AFE3D171-4B31-0CC8-BA7E-3B97075FDD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059" y="5252915"/>
            <a:ext cx="2463106" cy="142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161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F3072-9299-BF59-4FDF-EFED7B8A4548}"/>
            </a:ext>
          </a:extLst>
        </p:cNvPr>
        <p:cNvGrpSpPr/>
        <p:nvPr/>
      </p:nvGrpSpPr>
      <p:grpSpPr>
        <a:xfrm>
          <a:off x="0" y="0"/>
          <a:ext cx="0" cy="0"/>
          <a:chOff x="0" y="0"/>
          <a:chExt cx="0" cy="0"/>
        </a:xfrm>
      </p:grpSpPr>
      <p:pic>
        <p:nvPicPr>
          <p:cNvPr id="3" name="Εικόνα 2" descr="Εικόνα που περιέχει κείμενο, χαρτί, χάρτης&#10;&#10;Περιγραφή που δημιουργήθηκε αυτόματα">
            <a:extLst>
              <a:ext uri="{FF2B5EF4-FFF2-40B4-BE49-F238E27FC236}">
                <a16:creationId xmlns:a16="http://schemas.microsoft.com/office/drawing/2014/main" id="{A65E0FC8-A02E-EADE-62C1-4C879957B40D}"/>
              </a:ext>
            </a:extLst>
          </p:cNvPr>
          <p:cNvPicPr>
            <a:picLocks noChangeAspect="1"/>
          </p:cNvPicPr>
          <p:nvPr/>
        </p:nvPicPr>
        <p:blipFill>
          <a:blip r:embed="rId2">
            <a:extLst>
              <a:ext uri="{28A0092B-C50C-407E-A947-70E740481C1C}">
                <a14:useLocalDpi xmlns:a14="http://schemas.microsoft.com/office/drawing/2010/main" val="0"/>
              </a:ext>
            </a:extLst>
          </a:blip>
          <a:srcRect l="7708" r="41944" b="12729"/>
          <a:stretch/>
        </p:blipFill>
        <p:spPr>
          <a:xfrm rot="5400000">
            <a:off x="3214684" y="-3181349"/>
            <a:ext cx="5514975" cy="11877673"/>
          </a:xfrm>
          <a:prstGeom prst="rect">
            <a:avLst/>
          </a:prstGeom>
        </p:spPr>
      </p:pic>
      <p:sp>
        <p:nvSpPr>
          <p:cNvPr id="4" name="TextBox 3">
            <a:extLst>
              <a:ext uri="{FF2B5EF4-FFF2-40B4-BE49-F238E27FC236}">
                <a16:creationId xmlns:a16="http://schemas.microsoft.com/office/drawing/2014/main" id="{C9AC23CE-CC6E-3B83-6D03-44DA9DB06FEB}"/>
              </a:ext>
            </a:extLst>
          </p:cNvPr>
          <p:cNvSpPr txBox="1"/>
          <p:nvPr/>
        </p:nvSpPr>
        <p:spPr>
          <a:xfrm>
            <a:off x="33337" y="5679687"/>
            <a:ext cx="11877675" cy="923330"/>
          </a:xfrm>
          <a:prstGeom prst="rect">
            <a:avLst/>
          </a:prstGeom>
          <a:solidFill>
            <a:schemeClr val="bg1"/>
          </a:solidFill>
          <a:ln>
            <a:solidFill>
              <a:schemeClr val="tx1"/>
            </a:solidFill>
          </a:ln>
        </p:spPr>
        <p:txBody>
          <a:bodyPr wrap="square">
            <a:spAutoFit/>
          </a:bodyPr>
          <a:lstStyle/>
          <a:p>
            <a:pPr algn="ctr"/>
            <a:endParaRPr lang="el-GR" dirty="0"/>
          </a:p>
          <a:p>
            <a:pPr algn="ctr"/>
            <a:r>
              <a:rPr lang="el-GR" dirty="0"/>
              <a:t>Στυλιανός Αλεξίου κ.ά., </a:t>
            </a:r>
            <a:r>
              <a:rPr lang="el-GR" i="1" dirty="0"/>
              <a:t>Ιστορία  του Ελληνικού Έθνους,</a:t>
            </a:r>
            <a:r>
              <a:rPr lang="el-GR" dirty="0"/>
              <a:t> τόμος  Α’, Αθήνα  1970, σελ. 318.</a:t>
            </a:r>
          </a:p>
          <a:p>
            <a:pPr algn="ctr"/>
            <a:endParaRPr lang="el-CY" dirty="0"/>
          </a:p>
        </p:txBody>
      </p:sp>
    </p:spTree>
    <p:extLst>
      <p:ext uri="{BB962C8B-B14F-4D97-AF65-F5344CB8AC3E}">
        <p14:creationId xmlns:p14="http://schemas.microsoft.com/office/powerpoint/2010/main" val="395580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αρτί, χάρτης&#10;&#10;Περιγραφή που δημιουργήθηκε αυτόματα">
            <a:extLst>
              <a:ext uri="{FF2B5EF4-FFF2-40B4-BE49-F238E27FC236}">
                <a16:creationId xmlns:a16="http://schemas.microsoft.com/office/drawing/2014/main" id="{EAB383BB-D927-1E26-BBE1-9A57C66FD768}"/>
              </a:ext>
            </a:extLst>
          </p:cNvPr>
          <p:cNvPicPr>
            <a:picLocks noChangeAspect="1"/>
          </p:cNvPicPr>
          <p:nvPr/>
        </p:nvPicPr>
        <p:blipFill>
          <a:blip r:embed="rId2">
            <a:extLst>
              <a:ext uri="{28A0092B-C50C-407E-A947-70E740481C1C}">
                <a14:useLocalDpi xmlns:a14="http://schemas.microsoft.com/office/drawing/2010/main" val="0"/>
              </a:ext>
            </a:extLst>
          </a:blip>
          <a:srcRect l="9617" t="8716" r="53889" b="18519"/>
          <a:stretch>
            <a:fillRect/>
          </a:stretch>
        </p:blipFill>
        <p:spPr>
          <a:xfrm rot="5400000">
            <a:off x="2667000" y="-2667000"/>
            <a:ext cx="6858000" cy="12192000"/>
          </a:xfrm>
          <a:prstGeom prst="rect">
            <a:avLst/>
          </a:prstGeom>
        </p:spPr>
      </p:pic>
    </p:spTree>
    <p:extLst>
      <p:ext uri="{BB962C8B-B14F-4D97-AF65-F5344CB8AC3E}">
        <p14:creationId xmlns:p14="http://schemas.microsoft.com/office/powerpoint/2010/main" val="1372817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82635-956F-8F4F-7C70-00E9A6376AD7}"/>
            </a:ext>
          </a:extLst>
        </p:cNvPr>
        <p:cNvGrpSpPr/>
        <p:nvPr/>
      </p:nvGrpSpPr>
      <p:grpSpPr>
        <a:xfrm>
          <a:off x="0" y="0"/>
          <a:ext cx="0" cy="0"/>
          <a:chOff x="0" y="0"/>
          <a:chExt cx="0" cy="0"/>
        </a:xfrm>
      </p:grpSpPr>
      <p:pic>
        <p:nvPicPr>
          <p:cNvPr id="4" name="Εικόνα 3" descr="Εικόνα που περιέχει κείμενο, γραφικός χαρακτήρας, βιβλίο, χαρτί&#10;&#10;Περιγραφή που δημιουργήθηκε αυτόματα">
            <a:extLst>
              <a:ext uri="{FF2B5EF4-FFF2-40B4-BE49-F238E27FC236}">
                <a16:creationId xmlns:a16="http://schemas.microsoft.com/office/drawing/2014/main" id="{8791A315-FB91-8581-2C52-E601CFE8B52F}"/>
              </a:ext>
            </a:extLst>
          </p:cNvPr>
          <p:cNvPicPr>
            <a:picLocks noChangeAspect="1"/>
          </p:cNvPicPr>
          <p:nvPr/>
        </p:nvPicPr>
        <p:blipFill>
          <a:blip r:embed="rId2">
            <a:extLst>
              <a:ext uri="{28A0092B-C50C-407E-A947-70E740481C1C}">
                <a14:useLocalDpi xmlns:a14="http://schemas.microsoft.com/office/drawing/2010/main" val="0"/>
              </a:ext>
            </a:extLst>
          </a:blip>
          <a:srcRect l="51732" t="16667" r="14690" b="49445"/>
          <a:stretch/>
        </p:blipFill>
        <p:spPr>
          <a:xfrm>
            <a:off x="703599" y="1418038"/>
            <a:ext cx="10418164" cy="4650580"/>
          </a:xfrm>
          <a:prstGeom prst="rect">
            <a:avLst/>
          </a:prstGeom>
        </p:spPr>
      </p:pic>
      <p:sp>
        <p:nvSpPr>
          <p:cNvPr id="2" name="Ορθογώνιο 1">
            <a:extLst>
              <a:ext uri="{FF2B5EF4-FFF2-40B4-BE49-F238E27FC236}">
                <a16:creationId xmlns:a16="http://schemas.microsoft.com/office/drawing/2014/main" id="{31535862-48D9-05BB-C10D-9B53315B2E06}"/>
              </a:ext>
            </a:extLst>
          </p:cNvPr>
          <p:cNvSpPr/>
          <p:nvPr/>
        </p:nvSpPr>
        <p:spPr>
          <a:xfrm>
            <a:off x="1551950" y="214315"/>
            <a:ext cx="8721465" cy="64293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sz="4400" b="1" dirty="0" err="1"/>
              <a:t>Ελληνοπερσικές</a:t>
            </a:r>
            <a:r>
              <a:rPr lang="el-GR" sz="4400" b="1" dirty="0"/>
              <a:t>  συγκρούσεις  </a:t>
            </a:r>
            <a:endParaRPr lang="el-CY" sz="4400" b="1" dirty="0"/>
          </a:p>
        </p:txBody>
      </p:sp>
      <p:sp>
        <p:nvSpPr>
          <p:cNvPr id="5" name="Ορθογώνιο 4">
            <a:extLst>
              <a:ext uri="{FF2B5EF4-FFF2-40B4-BE49-F238E27FC236}">
                <a16:creationId xmlns:a16="http://schemas.microsoft.com/office/drawing/2014/main" id="{FC4B07C0-55FC-B84D-43EE-C5B72E6F503B}"/>
              </a:ext>
            </a:extLst>
          </p:cNvPr>
          <p:cNvSpPr/>
          <p:nvPr/>
        </p:nvSpPr>
        <p:spPr>
          <a:xfrm>
            <a:off x="8836" y="5978297"/>
            <a:ext cx="11807691" cy="7837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a:t>
            </a:r>
            <a:r>
              <a:rPr lang="el-GR" dirty="0" err="1">
                <a:solidFill>
                  <a:schemeClr val="tx1"/>
                </a:solidFill>
              </a:rPr>
              <a:t>Σαββάλας</a:t>
            </a:r>
            <a:r>
              <a:rPr lang="el-GR" dirty="0">
                <a:solidFill>
                  <a:schemeClr val="tx1"/>
                </a:solidFill>
              </a:rPr>
              <a:t>, Αθήνα 2005, σελ.</a:t>
            </a:r>
            <a:r>
              <a:rPr lang="en-US" dirty="0">
                <a:solidFill>
                  <a:schemeClr val="tx1"/>
                </a:solidFill>
              </a:rPr>
              <a:t> </a:t>
            </a:r>
            <a:r>
              <a:rPr lang="el-GR" dirty="0">
                <a:solidFill>
                  <a:schemeClr val="tx1"/>
                </a:solidFill>
              </a:rPr>
              <a:t>83 .  </a:t>
            </a:r>
            <a:endParaRPr lang="el-CY" dirty="0">
              <a:solidFill>
                <a:schemeClr val="tx1"/>
              </a:solidFill>
            </a:endParaRPr>
          </a:p>
        </p:txBody>
      </p:sp>
      <p:sp>
        <p:nvSpPr>
          <p:cNvPr id="6" name="TextBox 5">
            <a:extLst>
              <a:ext uri="{FF2B5EF4-FFF2-40B4-BE49-F238E27FC236}">
                <a16:creationId xmlns:a16="http://schemas.microsoft.com/office/drawing/2014/main" id="{4FE70134-57FD-D29D-1489-97997074BAAC}"/>
              </a:ext>
            </a:extLst>
          </p:cNvPr>
          <p:cNvSpPr txBox="1"/>
          <p:nvPr/>
        </p:nvSpPr>
        <p:spPr>
          <a:xfrm>
            <a:off x="3762133" y="932265"/>
            <a:ext cx="4301096" cy="461665"/>
          </a:xfrm>
          <a:prstGeom prst="rect">
            <a:avLst/>
          </a:prstGeom>
          <a:solidFill>
            <a:schemeClr val="bg1"/>
          </a:solidFill>
        </p:spPr>
        <p:txBody>
          <a:bodyPr wrap="square">
            <a:spAutoFit/>
          </a:bodyPr>
          <a:lstStyle/>
          <a:p>
            <a:r>
              <a:rPr lang="el-GR" sz="2400" dirty="0">
                <a:solidFill>
                  <a:srgbClr val="FF0000"/>
                </a:solidFill>
              </a:rPr>
              <a:t>Η εκστρατεία του Μαρδόνιου</a:t>
            </a:r>
            <a:endParaRPr lang="el-CY" sz="2400" dirty="0">
              <a:solidFill>
                <a:srgbClr val="FF0000"/>
              </a:solidFill>
            </a:endParaRPr>
          </a:p>
        </p:txBody>
      </p:sp>
    </p:spTree>
    <p:extLst>
      <p:ext uri="{BB962C8B-B14F-4D97-AF65-F5344CB8AC3E}">
        <p14:creationId xmlns:p14="http://schemas.microsoft.com/office/powerpoint/2010/main" val="3442483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ctor illustration of teacher asks her students questions | Premium Vector">
            <a:extLst>
              <a:ext uri="{FF2B5EF4-FFF2-40B4-BE49-F238E27FC236}">
                <a16:creationId xmlns:a16="http://schemas.microsoft.com/office/drawing/2014/main" id="{2918A539-5A3A-4CFE-864B-46E91FC30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14" y="188529"/>
            <a:ext cx="10604938" cy="5865430"/>
          </a:xfrm>
          <a:prstGeom prst="rect">
            <a:avLst/>
          </a:prstGeom>
          <a:noFill/>
          <a:extLst>
            <a:ext uri="{909E8E84-426E-40DD-AFC4-6F175D3DCCD1}">
              <a14:hiddenFill xmlns:a14="http://schemas.microsoft.com/office/drawing/2010/main">
                <a:solidFill>
                  <a:srgbClr val="FFFFFF"/>
                </a:solidFill>
              </a14:hiddenFill>
            </a:ext>
          </a:extLst>
        </p:spPr>
      </p:pic>
      <p:sp>
        <p:nvSpPr>
          <p:cNvPr id="4" name="Φυσαλίδα σκέψης: Σύννεφο 3">
            <a:extLst>
              <a:ext uri="{FF2B5EF4-FFF2-40B4-BE49-F238E27FC236}">
                <a16:creationId xmlns:a16="http://schemas.microsoft.com/office/drawing/2014/main" id="{3CADACD3-DAF9-46D0-AC54-4172ED789A9A}"/>
              </a:ext>
            </a:extLst>
          </p:cNvPr>
          <p:cNvSpPr/>
          <p:nvPr/>
        </p:nvSpPr>
        <p:spPr>
          <a:xfrm>
            <a:off x="935421" y="998483"/>
            <a:ext cx="2953407" cy="170267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dirty="0"/>
          </a:p>
        </p:txBody>
      </p:sp>
      <p:sp>
        <p:nvSpPr>
          <p:cNvPr id="6" name="Φυσαλίδα σκέψης: Σύννεφο 5">
            <a:extLst>
              <a:ext uri="{FF2B5EF4-FFF2-40B4-BE49-F238E27FC236}">
                <a16:creationId xmlns:a16="http://schemas.microsoft.com/office/drawing/2014/main" id="{A1276320-FA1C-4930-B504-C246C25096FF}"/>
              </a:ext>
            </a:extLst>
          </p:cNvPr>
          <p:cNvSpPr/>
          <p:nvPr/>
        </p:nvSpPr>
        <p:spPr>
          <a:xfrm>
            <a:off x="8697311" y="914400"/>
            <a:ext cx="2953407" cy="170267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CY" dirty="0"/>
          </a:p>
        </p:txBody>
      </p:sp>
      <p:sp>
        <p:nvSpPr>
          <p:cNvPr id="7" name="Φυσαλίδα σκέψης: Σύννεφο 6">
            <a:extLst>
              <a:ext uri="{FF2B5EF4-FFF2-40B4-BE49-F238E27FC236}">
                <a16:creationId xmlns:a16="http://schemas.microsoft.com/office/drawing/2014/main" id="{1CE98F80-DBA3-40B6-A78E-B88CF0C44A10}"/>
              </a:ext>
            </a:extLst>
          </p:cNvPr>
          <p:cNvSpPr/>
          <p:nvPr/>
        </p:nvSpPr>
        <p:spPr>
          <a:xfrm>
            <a:off x="4997670" y="3026979"/>
            <a:ext cx="2953407" cy="261182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Γράψτε 3  σημαντικά  πράγματα που   σχετίζονται  με το σημερινό  μάθημα   </a:t>
            </a:r>
            <a:r>
              <a:rPr lang="el-GR" dirty="0"/>
              <a:t> </a:t>
            </a:r>
            <a:endParaRPr lang="el-CY" dirty="0"/>
          </a:p>
        </p:txBody>
      </p:sp>
    </p:spTree>
    <p:extLst>
      <p:ext uri="{BB962C8B-B14F-4D97-AF65-F5344CB8AC3E}">
        <p14:creationId xmlns:p14="http://schemas.microsoft.com/office/powerpoint/2010/main" val="29314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 βιβλίο, χαρτί&#10;&#10;Το περιεχόμενο που δημιουργείται από AI ενδέχεται να είναι εσφαλμένο.">
            <a:extLst>
              <a:ext uri="{FF2B5EF4-FFF2-40B4-BE49-F238E27FC236}">
                <a16:creationId xmlns:a16="http://schemas.microsoft.com/office/drawing/2014/main" id="{5367D6AD-46D1-347E-6F96-740280130D3C}"/>
              </a:ext>
            </a:extLst>
          </p:cNvPr>
          <p:cNvPicPr>
            <a:picLocks noChangeAspect="1"/>
          </p:cNvPicPr>
          <p:nvPr/>
        </p:nvPicPr>
        <p:blipFill>
          <a:blip r:embed="rId2">
            <a:extLst>
              <a:ext uri="{28A0092B-C50C-407E-A947-70E740481C1C}">
                <a14:useLocalDpi xmlns:a14="http://schemas.microsoft.com/office/drawing/2010/main" val="0"/>
              </a:ext>
            </a:extLst>
          </a:blip>
          <a:srcRect l="11042" t="11574" r="5418" b="7870"/>
          <a:stretch>
            <a:fillRect/>
          </a:stretch>
        </p:blipFill>
        <p:spPr>
          <a:xfrm rot="5400000">
            <a:off x="2778919" y="-2264569"/>
            <a:ext cx="6586536" cy="11372851"/>
          </a:xfrm>
          <a:prstGeom prst="rect">
            <a:avLst/>
          </a:prstGeom>
        </p:spPr>
      </p:pic>
      <p:sp>
        <p:nvSpPr>
          <p:cNvPr id="5" name="TextBox 4">
            <a:extLst>
              <a:ext uri="{FF2B5EF4-FFF2-40B4-BE49-F238E27FC236}">
                <a16:creationId xmlns:a16="http://schemas.microsoft.com/office/drawing/2014/main" id="{4185FF0C-FAA7-0A8B-87D4-9ACA6FB4AEF1}"/>
              </a:ext>
            </a:extLst>
          </p:cNvPr>
          <p:cNvSpPr txBox="1"/>
          <p:nvPr/>
        </p:nvSpPr>
        <p:spPr>
          <a:xfrm>
            <a:off x="8496299" y="4859232"/>
            <a:ext cx="3262314" cy="1855893"/>
          </a:xfrm>
          <a:prstGeom prst="rect">
            <a:avLst/>
          </a:prstGeom>
          <a:solidFill>
            <a:schemeClr val="bg1"/>
          </a:solidFill>
        </p:spPr>
        <p:txBody>
          <a:bodyPr wrap="square">
            <a:spAutoFit/>
          </a:bodyPr>
          <a:lstStyle/>
          <a:p>
            <a:pPr marL="179705" marR="179705">
              <a:lnSpc>
                <a:spcPct val="107000"/>
              </a:lnSpc>
              <a:spcAft>
                <a:spcPts val="800"/>
              </a:spcAft>
              <a:buNone/>
            </a:pPr>
            <a:r>
              <a:rPr lang="el-GR" sz="1800" dirty="0" err="1">
                <a:effectLst/>
                <a:latin typeface="Times New Roman" panose="02020603050405020304" pitchFamily="18" charset="0"/>
                <a:ea typeface="Calibri" panose="020F0502020204030204" pitchFamily="34" charset="0"/>
                <a:cs typeface="Arial" panose="020B0604020202020204" pitchFamily="34" charset="0"/>
              </a:rPr>
              <a:t>Robert</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dirty="0" err="1">
                <a:effectLst/>
                <a:latin typeface="Times New Roman" panose="02020603050405020304" pitchFamily="18" charset="0"/>
                <a:ea typeface="Calibri" panose="020F0502020204030204" pitchFamily="34" charset="0"/>
                <a:cs typeface="Arial" panose="020B0604020202020204" pitchFamily="34" charset="0"/>
              </a:rPr>
              <a:t>Garland</a:t>
            </a:r>
            <a:r>
              <a:rPr lang="el-GR" sz="1800" dirty="0">
                <a:effectLst/>
                <a:latin typeface="Times New Roman" panose="02020603050405020304" pitchFamily="18" charset="0"/>
                <a:ea typeface="Calibri" panose="020F0502020204030204" pitchFamily="34" charset="0"/>
                <a:cs typeface="Arial" panose="020B0604020202020204" pitchFamily="34" charset="0"/>
              </a:rPr>
              <a:t>, </a:t>
            </a:r>
            <a:r>
              <a:rPr lang="el-GR" sz="1800" i="1" dirty="0">
                <a:effectLst/>
                <a:latin typeface="Times New Roman" panose="02020603050405020304" pitchFamily="18" charset="0"/>
                <a:ea typeface="Calibri" panose="020F0502020204030204" pitchFamily="34" charset="0"/>
                <a:cs typeface="Arial" panose="020B0604020202020204" pitchFamily="34" charset="0"/>
              </a:rPr>
              <a:t>Η Αθηνά στις φλόγες : η περσική εισβολή στην Ελλάδα και η εκκένωση της Αττικής, </a:t>
            </a:r>
            <a:r>
              <a:rPr lang="el-GR" sz="1800" dirty="0">
                <a:effectLst/>
                <a:latin typeface="Times New Roman" panose="02020603050405020304" pitchFamily="18" charset="0"/>
                <a:ea typeface="Calibri" panose="020F0502020204030204" pitchFamily="34" charset="0"/>
                <a:cs typeface="Arial" panose="020B0604020202020204" pitchFamily="34" charset="0"/>
              </a:rPr>
              <a:t>Ψυχογιός, Αθήνα 2018, σελ. </a:t>
            </a:r>
            <a:r>
              <a:rPr lang="el-GR" dirty="0">
                <a:latin typeface="Times New Roman" panose="02020603050405020304" pitchFamily="18" charset="0"/>
                <a:ea typeface="Calibri" panose="020F0502020204030204" pitchFamily="34" charset="0"/>
                <a:cs typeface="Arial" panose="020B0604020202020204" pitchFamily="34" charset="0"/>
              </a:rPr>
              <a:t>6</a:t>
            </a:r>
            <a:r>
              <a:rPr lang="el-GR" sz="1800" dirty="0">
                <a:effectLst/>
                <a:latin typeface="Times New Roman" panose="02020603050405020304" pitchFamily="18" charset="0"/>
                <a:ea typeface="Calibri" panose="020F0502020204030204" pitchFamily="34" charset="0"/>
                <a:cs typeface="Arial" panose="020B0604020202020204" pitchFamily="34" charset="0"/>
              </a:rPr>
              <a:t>1.</a:t>
            </a:r>
            <a:endParaRPr lang="el-GR"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80794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BAA7-0C2F-EDE8-0721-5FBE13FB43FE}"/>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96958823-B756-3194-FC31-D35354E34AE8}"/>
              </a:ext>
            </a:extLst>
          </p:cNvPr>
          <p:cNvSpPr>
            <a:spLocks noGrp="1"/>
          </p:cNvSpPr>
          <p:nvPr>
            <p:ph type="title"/>
          </p:nvPr>
        </p:nvSpPr>
        <p:spPr>
          <a:xfrm>
            <a:off x="838200" y="96193"/>
            <a:ext cx="10515600" cy="763210"/>
          </a:xfrm>
        </p:spPr>
        <p:txBody>
          <a:bodyPr>
            <a:normAutofit/>
          </a:bodyPr>
          <a:lstStyle/>
          <a:p>
            <a:pPr algn="ctr"/>
            <a:r>
              <a:rPr lang="el-GR" sz="4800" b="1" dirty="0">
                <a:solidFill>
                  <a:srgbClr val="FF0000"/>
                </a:solidFill>
              </a:rPr>
              <a:t>Περσικοί Πόλεμοι  </a:t>
            </a:r>
            <a:endParaRPr lang="el-CY" sz="4800" b="1" dirty="0">
              <a:solidFill>
                <a:srgbClr val="FF0000"/>
              </a:solidFill>
            </a:endParaRPr>
          </a:p>
        </p:txBody>
      </p:sp>
      <p:cxnSp>
        <p:nvCxnSpPr>
          <p:cNvPr id="5" name="Ευθεία γραμμή σύνδεσης 4">
            <a:extLst>
              <a:ext uri="{FF2B5EF4-FFF2-40B4-BE49-F238E27FC236}">
                <a16:creationId xmlns:a16="http://schemas.microsoft.com/office/drawing/2014/main" id="{0068890D-4934-2FCB-1156-3A9DE0E0BEA5}"/>
              </a:ext>
            </a:extLst>
          </p:cNvPr>
          <p:cNvCxnSpPr>
            <a:cxnSpLocks/>
          </p:cNvCxnSpPr>
          <p:nvPr/>
        </p:nvCxnSpPr>
        <p:spPr>
          <a:xfrm>
            <a:off x="5295304" y="1128336"/>
            <a:ext cx="0" cy="5472112"/>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Ευθεία γραμμή σύνδεσης 6">
            <a:extLst>
              <a:ext uri="{FF2B5EF4-FFF2-40B4-BE49-F238E27FC236}">
                <a16:creationId xmlns:a16="http://schemas.microsoft.com/office/drawing/2014/main" id="{C7CF56D3-D8B4-B0BB-295A-78C3DE83F75C}"/>
              </a:ext>
            </a:extLst>
          </p:cNvPr>
          <p:cNvCxnSpPr>
            <a:cxnSpLocks/>
          </p:cNvCxnSpPr>
          <p:nvPr/>
        </p:nvCxnSpPr>
        <p:spPr>
          <a:xfrm flipH="1">
            <a:off x="-142875" y="3429000"/>
            <a:ext cx="12201525" cy="0"/>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84F9FFBD-4752-2C8A-92E2-88B99B3D4BDC}"/>
              </a:ext>
            </a:extLst>
          </p:cNvPr>
          <p:cNvSpPr txBox="1"/>
          <p:nvPr/>
        </p:nvSpPr>
        <p:spPr>
          <a:xfrm>
            <a:off x="36313" y="996587"/>
            <a:ext cx="3242368" cy="1569660"/>
          </a:xfrm>
          <a:prstGeom prst="rect">
            <a:avLst/>
          </a:prstGeom>
          <a:noFill/>
        </p:spPr>
        <p:txBody>
          <a:bodyPr wrap="square">
            <a:spAutoFit/>
          </a:bodyPr>
          <a:lstStyle/>
          <a:p>
            <a:r>
              <a:rPr lang="el-GR" sz="4800" dirty="0"/>
              <a:t>Η μάχη του Μαραθώνα</a:t>
            </a:r>
            <a:endParaRPr lang="el-CY" sz="4800" dirty="0"/>
          </a:p>
        </p:txBody>
      </p:sp>
      <p:sp>
        <p:nvSpPr>
          <p:cNvPr id="8" name="TextBox 7">
            <a:extLst>
              <a:ext uri="{FF2B5EF4-FFF2-40B4-BE49-F238E27FC236}">
                <a16:creationId xmlns:a16="http://schemas.microsoft.com/office/drawing/2014/main" id="{DFA7C342-51A5-8BEB-FC24-E873ADB3D17C}"/>
              </a:ext>
            </a:extLst>
          </p:cNvPr>
          <p:cNvSpPr txBox="1"/>
          <p:nvPr/>
        </p:nvSpPr>
        <p:spPr>
          <a:xfrm>
            <a:off x="8037911" y="936010"/>
            <a:ext cx="4020739" cy="2308324"/>
          </a:xfrm>
          <a:prstGeom prst="rect">
            <a:avLst/>
          </a:prstGeom>
          <a:noFill/>
        </p:spPr>
        <p:txBody>
          <a:bodyPr wrap="square">
            <a:spAutoFit/>
          </a:bodyPr>
          <a:lstStyle/>
          <a:p>
            <a:r>
              <a:rPr lang="el-GR" sz="4800" dirty="0"/>
              <a:t>Η μάχη </a:t>
            </a:r>
            <a:endParaRPr lang="en-US" sz="4800" dirty="0"/>
          </a:p>
          <a:p>
            <a:r>
              <a:rPr lang="el-GR" sz="4800" dirty="0"/>
              <a:t>των </a:t>
            </a:r>
            <a:r>
              <a:rPr lang="el-GR" sz="4800" dirty="0" err="1"/>
              <a:t>Θερμοπυλών</a:t>
            </a:r>
            <a:endParaRPr lang="el-CY" sz="4800" dirty="0"/>
          </a:p>
        </p:txBody>
      </p:sp>
      <p:sp>
        <p:nvSpPr>
          <p:cNvPr id="10" name="TextBox 9">
            <a:extLst>
              <a:ext uri="{FF2B5EF4-FFF2-40B4-BE49-F238E27FC236}">
                <a16:creationId xmlns:a16="http://schemas.microsoft.com/office/drawing/2014/main" id="{4D7629A5-3043-B76E-9498-6F5FE7E53025}"/>
              </a:ext>
            </a:extLst>
          </p:cNvPr>
          <p:cNvSpPr txBox="1"/>
          <p:nvPr/>
        </p:nvSpPr>
        <p:spPr>
          <a:xfrm>
            <a:off x="195563" y="4187269"/>
            <a:ext cx="3444173" cy="2308324"/>
          </a:xfrm>
          <a:prstGeom prst="rect">
            <a:avLst/>
          </a:prstGeom>
          <a:noFill/>
        </p:spPr>
        <p:txBody>
          <a:bodyPr wrap="square">
            <a:spAutoFit/>
          </a:bodyPr>
          <a:lstStyle/>
          <a:p>
            <a:r>
              <a:rPr lang="el-GR" sz="4800" dirty="0"/>
              <a:t>Η ναυμαχία</a:t>
            </a:r>
            <a:endParaRPr lang="en-US" sz="4800" dirty="0"/>
          </a:p>
          <a:p>
            <a:r>
              <a:rPr lang="el-GR" sz="4800" dirty="0"/>
              <a:t> της </a:t>
            </a:r>
            <a:endParaRPr lang="en-US" sz="4800" dirty="0"/>
          </a:p>
          <a:p>
            <a:r>
              <a:rPr lang="el-GR" sz="4800" dirty="0"/>
              <a:t>Σαλαμίνας</a:t>
            </a:r>
            <a:endParaRPr lang="el-CY" sz="4800" dirty="0"/>
          </a:p>
        </p:txBody>
      </p:sp>
      <p:sp>
        <p:nvSpPr>
          <p:cNvPr id="12" name="TextBox 11">
            <a:extLst>
              <a:ext uri="{FF2B5EF4-FFF2-40B4-BE49-F238E27FC236}">
                <a16:creationId xmlns:a16="http://schemas.microsoft.com/office/drawing/2014/main" id="{EFE74640-874A-3FB5-95B6-61F1BE6CF71B}"/>
              </a:ext>
            </a:extLst>
          </p:cNvPr>
          <p:cNvSpPr txBox="1"/>
          <p:nvPr/>
        </p:nvSpPr>
        <p:spPr>
          <a:xfrm>
            <a:off x="8037911" y="4390836"/>
            <a:ext cx="3732609" cy="2308324"/>
          </a:xfrm>
          <a:prstGeom prst="rect">
            <a:avLst/>
          </a:prstGeom>
          <a:noFill/>
        </p:spPr>
        <p:txBody>
          <a:bodyPr wrap="square">
            <a:spAutoFit/>
          </a:bodyPr>
          <a:lstStyle/>
          <a:p>
            <a:r>
              <a:rPr lang="el-GR" sz="4800" dirty="0"/>
              <a:t>Η μάχη </a:t>
            </a:r>
          </a:p>
          <a:p>
            <a:r>
              <a:rPr lang="el-GR" sz="4800" dirty="0"/>
              <a:t>των </a:t>
            </a:r>
            <a:r>
              <a:rPr lang="el-GR" sz="4800" dirty="0" err="1"/>
              <a:t>Πλαταιών</a:t>
            </a:r>
            <a:endParaRPr lang="el-CY" sz="4800" dirty="0"/>
          </a:p>
        </p:txBody>
      </p:sp>
      <p:pic>
        <p:nvPicPr>
          <p:cNvPr id="15" name="Picture 2" descr="Η Μάχη του Μαραθώνα - Αφιέρωμα - Σαν Σήμερα .gr">
            <a:extLst>
              <a:ext uri="{FF2B5EF4-FFF2-40B4-BE49-F238E27FC236}">
                <a16:creationId xmlns:a16="http://schemas.microsoft.com/office/drawing/2014/main" id="{59BEEA88-A66D-3436-7E66-B1C33BA4C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02" y="1128335"/>
            <a:ext cx="1809752" cy="2115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Η Ναυμαχία της Σαλαμίνας - Αφιέρωμα - Σαν Σήμερα .gr">
            <a:extLst>
              <a:ext uri="{FF2B5EF4-FFF2-40B4-BE49-F238E27FC236}">
                <a16:creationId xmlns:a16="http://schemas.microsoft.com/office/drawing/2014/main" id="{81111247-EB9A-20DC-2F44-ADDDDDE55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7" y="3806209"/>
            <a:ext cx="1524000" cy="27942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Η Μάχη των Θερμοπυλών (480 π.Χ.) | Πεμπτουσία">
            <a:extLst>
              <a:ext uri="{FF2B5EF4-FFF2-40B4-BE49-F238E27FC236}">
                <a16:creationId xmlns:a16="http://schemas.microsoft.com/office/drawing/2014/main" id="{3D2595B7-5038-3E0C-AE16-BECAE3671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822" y="1101556"/>
            <a:ext cx="2433638" cy="21508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Μάχη των Πλαταιών (479 π.Χ) | Θεματα Στρατιωτικης Ιστοριας">
            <a:extLst>
              <a:ext uri="{FF2B5EF4-FFF2-40B4-BE49-F238E27FC236}">
                <a16:creationId xmlns:a16="http://schemas.microsoft.com/office/drawing/2014/main" id="{A377EF33-A8F2-C261-92FA-C4B708BF2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728" y="3633665"/>
            <a:ext cx="2409825" cy="1425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Η Ναυμαχία της Μυκάλης | Πεμπτουσία">
            <a:extLst>
              <a:ext uri="{FF2B5EF4-FFF2-40B4-BE49-F238E27FC236}">
                <a16:creationId xmlns:a16="http://schemas.microsoft.com/office/drawing/2014/main" id="{627826C2-39CA-AF0A-99B0-FCE7C167F4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059" y="5252915"/>
            <a:ext cx="2463106" cy="142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371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83F3-5C69-EBF6-480E-924D4B03F8B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8585819-3445-38AD-62A2-75A6D19D5FAB}"/>
              </a:ext>
            </a:extLst>
          </p:cNvPr>
          <p:cNvSpPr>
            <a:spLocks noGrp="1"/>
          </p:cNvSpPr>
          <p:nvPr>
            <p:ph type="title"/>
          </p:nvPr>
        </p:nvSpPr>
        <p:spPr>
          <a:ln w="57150">
            <a:solidFill>
              <a:schemeClr val="tx1"/>
            </a:solidFill>
          </a:ln>
        </p:spPr>
        <p:txBody>
          <a:bodyPr/>
          <a:lstStyle/>
          <a:p>
            <a:pPr algn="ctr"/>
            <a:r>
              <a:rPr lang="el-GR" dirty="0" err="1"/>
              <a:t>Αυτοαξιολόγηση</a:t>
            </a:r>
            <a:r>
              <a:rPr lang="el-GR" dirty="0"/>
              <a:t> στο σπίτι </a:t>
            </a:r>
            <a:endParaRPr lang="el-CY" dirty="0"/>
          </a:p>
        </p:txBody>
      </p:sp>
      <p:pic>
        <p:nvPicPr>
          <p:cNvPr id="2050" name="Picture 2" descr="Αυτοαξιολόγηση: Χρειάζονται ψύχραιμες και συνετές αντιδράσεις | Alfavita">
            <a:extLst>
              <a:ext uri="{FF2B5EF4-FFF2-40B4-BE49-F238E27FC236}">
                <a16:creationId xmlns:a16="http://schemas.microsoft.com/office/drawing/2014/main" id="{22E16BBA-3FCD-3FB1-48C0-819BA4B98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27995"/>
            <a:ext cx="10515600" cy="463122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5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08791-1098-B23C-7C39-BE3F3748C9DF}"/>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16F2DC67-5CFC-26AF-F435-D0DB81DDB005}"/>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Μαρδόνιος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DFC409EF-E752-CD95-E570-9B219715D5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1843088"/>
            <a:ext cx="11182347" cy="4609963"/>
          </a:xfrm>
          <a:prstGeom prst="rect">
            <a:avLst/>
          </a:prstGeom>
        </p:spPr>
      </p:pic>
    </p:spTree>
    <p:extLst>
      <p:ext uri="{BB962C8B-B14F-4D97-AF65-F5344CB8AC3E}">
        <p14:creationId xmlns:p14="http://schemas.microsoft.com/office/powerpoint/2010/main" val="331850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90894-1C57-6332-7C3C-579777DBDF61}"/>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00D84D80-3873-54DB-F0C6-DBB67491C785}"/>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000" b="1" dirty="0">
                <a:effectLst/>
                <a:latin typeface="Times New Roman" panose="02020603050405020304" pitchFamily="18" charset="0"/>
                <a:ea typeface="Calibri" panose="020F0502020204030204" pitchFamily="34" charset="0"/>
              </a:rPr>
              <a:t>Ξέρξης</a:t>
            </a:r>
            <a:endParaRPr lang="el-CY" sz="4000" b="1" dirty="0">
              <a:effectLst/>
              <a:latin typeface="Times New Roman" panose="02020603050405020304" pitchFamily="18" charset="0"/>
              <a:ea typeface="Calibri" panose="020F0502020204030204" pitchFamily="34" charset="0"/>
            </a:endParaRPr>
          </a:p>
        </p:txBody>
      </p:sp>
      <p:sp>
        <p:nvSpPr>
          <p:cNvPr id="2" name="Ορθογώνιο: Στρογγύλεμα γωνιών 1">
            <a:extLst>
              <a:ext uri="{FF2B5EF4-FFF2-40B4-BE49-F238E27FC236}">
                <a16:creationId xmlns:a16="http://schemas.microsoft.com/office/drawing/2014/main" id="{4BD09C6E-C2D7-1BCE-35F3-BFEBAA922AD2}"/>
              </a:ext>
            </a:extLst>
          </p:cNvPr>
          <p:cNvSpPr/>
          <p:nvPr/>
        </p:nvSpPr>
        <p:spPr>
          <a:xfrm>
            <a:off x="742949" y="5752964"/>
            <a:ext cx="1814513" cy="4286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pic>
        <p:nvPicPr>
          <p:cNvPr id="5" name="Γραφικό 1">
            <a:extLst>
              <a:ext uri="{FF2B5EF4-FFF2-40B4-BE49-F238E27FC236}">
                <a16:creationId xmlns:a16="http://schemas.microsoft.com/office/drawing/2014/main" id="{3B603EAB-4CFC-6410-5F83-E232FFDBC2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488" y="1843088"/>
            <a:ext cx="11396659" cy="4609963"/>
          </a:xfrm>
          <a:prstGeom prst="rect">
            <a:avLst/>
          </a:prstGeom>
        </p:spPr>
      </p:pic>
    </p:spTree>
    <p:extLst>
      <p:ext uri="{BB962C8B-B14F-4D97-AF65-F5344CB8AC3E}">
        <p14:creationId xmlns:p14="http://schemas.microsoft.com/office/powerpoint/2010/main" val="352519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36FA6-97DC-8698-B2C1-F7673B1D5742}"/>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D11618A9-2EDA-AA3E-A089-9F002C0B5650}"/>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Μιλτιάδης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041DA470-FB62-5735-176A-69E5EABAD7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088" y="1843088"/>
            <a:ext cx="11168059" cy="4609963"/>
          </a:xfrm>
          <a:prstGeom prst="rect">
            <a:avLst/>
          </a:prstGeom>
        </p:spPr>
      </p:pic>
    </p:spTree>
    <p:extLst>
      <p:ext uri="{BB962C8B-B14F-4D97-AF65-F5344CB8AC3E}">
        <p14:creationId xmlns:p14="http://schemas.microsoft.com/office/powerpoint/2010/main" val="2557394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36EE5-9FA1-FBAB-2241-E6395C1E8695}"/>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A19FC30B-4998-090C-A911-266FF4C872A7}"/>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Εφιάλτης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34AFB216-5B26-E566-7E1C-606991B2FC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8614" y="1843088"/>
            <a:ext cx="11539534" cy="4609963"/>
          </a:xfrm>
          <a:prstGeom prst="rect">
            <a:avLst/>
          </a:prstGeom>
        </p:spPr>
      </p:pic>
    </p:spTree>
    <p:extLst>
      <p:ext uri="{BB962C8B-B14F-4D97-AF65-F5344CB8AC3E}">
        <p14:creationId xmlns:p14="http://schemas.microsoft.com/office/powerpoint/2010/main" val="981699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F8167-B783-6962-3414-FB00086B4C2E}"/>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C757F982-6469-94F2-19B7-BB9662BC8A41}"/>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latin typeface="Times New Roman" panose="02020603050405020304" pitchFamily="18" charset="0"/>
                <a:ea typeface="Calibri" panose="020F0502020204030204" pitchFamily="34" charset="0"/>
              </a:rPr>
              <a:t>Δάτης &amp; Αρταφέρνης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E1E34987-8AE2-8124-4A26-7A289966A2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2888" y="1843088"/>
            <a:ext cx="11625259" cy="4609963"/>
          </a:xfrm>
          <a:prstGeom prst="rect">
            <a:avLst/>
          </a:prstGeom>
        </p:spPr>
      </p:pic>
    </p:spTree>
    <p:extLst>
      <p:ext uri="{BB962C8B-B14F-4D97-AF65-F5344CB8AC3E}">
        <p14:creationId xmlns:p14="http://schemas.microsoft.com/office/powerpoint/2010/main" val="1491992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A0503-68D7-D6DA-261B-F85C19808FA9}"/>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D3B0CFDD-25C2-C237-67AE-C3EFD5D39EF7}"/>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Παυ</a:t>
            </a:r>
            <a:r>
              <a:rPr lang="el-GR" sz="4400" b="1" dirty="0">
                <a:latin typeface="Times New Roman" panose="02020603050405020304" pitchFamily="18" charset="0"/>
                <a:ea typeface="Calibri" panose="020F0502020204030204" pitchFamily="34" charset="0"/>
              </a:rPr>
              <a:t>σανίας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185031E7-7665-D9AE-81C8-59E2FE1E51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900" y="1843088"/>
            <a:ext cx="11525247" cy="4609963"/>
          </a:xfrm>
          <a:prstGeom prst="rect">
            <a:avLst/>
          </a:prstGeom>
        </p:spPr>
      </p:pic>
    </p:spTree>
    <p:extLst>
      <p:ext uri="{BB962C8B-B14F-4D97-AF65-F5344CB8AC3E}">
        <p14:creationId xmlns:p14="http://schemas.microsoft.com/office/powerpoint/2010/main" val="1353193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9A717-F900-2F22-AE2B-0761625712C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38D4BA97-5070-F56E-0854-6D23C0F507E4}"/>
              </a:ext>
            </a:extLst>
          </p:cNvPr>
          <p:cNvSpPr>
            <a:spLocks noGrp="1"/>
          </p:cNvSpPr>
          <p:nvPr>
            <p:ph type="title"/>
          </p:nvPr>
        </p:nvSpPr>
        <p:spPr>
          <a:xfrm>
            <a:off x="838200" y="96193"/>
            <a:ext cx="10515600" cy="763210"/>
          </a:xfrm>
        </p:spPr>
        <p:txBody>
          <a:bodyPr>
            <a:normAutofit/>
          </a:bodyPr>
          <a:lstStyle/>
          <a:p>
            <a:pPr algn="ctr"/>
            <a:r>
              <a:rPr lang="el-GR" sz="4800" b="1" dirty="0">
                <a:solidFill>
                  <a:srgbClr val="FF0000"/>
                </a:solidFill>
              </a:rPr>
              <a:t>Περσικοί Πόλεμοι  </a:t>
            </a:r>
            <a:endParaRPr lang="el-CY" sz="4800" b="1" dirty="0">
              <a:solidFill>
                <a:srgbClr val="FF0000"/>
              </a:solidFill>
            </a:endParaRPr>
          </a:p>
        </p:txBody>
      </p:sp>
      <p:cxnSp>
        <p:nvCxnSpPr>
          <p:cNvPr id="5" name="Ευθεία γραμμή σύνδεσης 4">
            <a:extLst>
              <a:ext uri="{FF2B5EF4-FFF2-40B4-BE49-F238E27FC236}">
                <a16:creationId xmlns:a16="http://schemas.microsoft.com/office/drawing/2014/main" id="{ED575F59-98C5-33CA-34AE-F5EF82F3805C}"/>
              </a:ext>
            </a:extLst>
          </p:cNvPr>
          <p:cNvCxnSpPr>
            <a:cxnSpLocks/>
          </p:cNvCxnSpPr>
          <p:nvPr/>
        </p:nvCxnSpPr>
        <p:spPr>
          <a:xfrm>
            <a:off x="5295304" y="1128336"/>
            <a:ext cx="0" cy="5472112"/>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Ευθεία γραμμή σύνδεσης 6">
            <a:extLst>
              <a:ext uri="{FF2B5EF4-FFF2-40B4-BE49-F238E27FC236}">
                <a16:creationId xmlns:a16="http://schemas.microsoft.com/office/drawing/2014/main" id="{9CADF25D-CCF9-2591-9E9B-9AFEB6AADA72}"/>
              </a:ext>
            </a:extLst>
          </p:cNvPr>
          <p:cNvCxnSpPr>
            <a:cxnSpLocks/>
          </p:cNvCxnSpPr>
          <p:nvPr/>
        </p:nvCxnSpPr>
        <p:spPr>
          <a:xfrm flipH="1">
            <a:off x="-142875" y="3429000"/>
            <a:ext cx="12201525" cy="0"/>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CA00167B-8B3E-5A3B-F60B-3306BBACAF26}"/>
              </a:ext>
            </a:extLst>
          </p:cNvPr>
          <p:cNvSpPr txBox="1"/>
          <p:nvPr/>
        </p:nvSpPr>
        <p:spPr>
          <a:xfrm>
            <a:off x="36313" y="996587"/>
            <a:ext cx="3242368" cy="1569660"/>
          </a:xfrm>
          <a:prstGeom prst="rect">
            <a:avLst/>
          </a:prstGeom>
          <a:noFill/>
        </p:spPr>
        <p:txBody>
          <a:bodyPr wrap="square">
            <a:spAutoFit/>
          </a:bodyPr>
          <a:lstStyle/>
          <a:p>
            <a:r>
              <a:rPr lang="el-GR" sz="4800" dirty="0">
                <a:highlight>
                  <a:srgbClr val="FFFF00"/>
                </a:highlight>
              </a:rPr>
              <a:t>Η μάχη του Μαραθώνα</a:t>
            </a:r>
            <a:endParaRPr lang="el-CY" sz="4800" dirty="0">
              <a:highlight>
                <a:srgbClr val="FFFF00"/>
              </a:highlight>
            </a:endParaRPr>
          </a:p>
        </p:txBody>
      </p:sp>
      <p:sp>
        <p:nvSpPr>
          <p:cNvPr id="8" name="TextBox 7">
            <a:extLst>
              <a:ext uri="{FF2B5EF4-FFF2-40B4-BE49-F238E27FC236}">
                <a16:creationId xmlns:a16="http://schemas.microsoft.com/office/drawing/2014/main" id="{3BAF60F6-5F36-AE5B-501C-494BB398AC5B}"/>
              </a:ext>
            </a:extLst>
          </p:cNvPr>
          <p:cNvSpPr txBox="1"/>
          <p:nvPr/>
        </p:nvSpPr>
        <p:spPr>
          <a:xfrm>
            <a:off x="8037911" y="936010"/>
            <a:ext cx="4020739" cy="2308324"/>
          </a:xfrm>
          <a:prstGeom prst="rect">
            <a:avLst/>
          </a:prstGeom>
          <a:noFill/>
        </p:spPr>
        <p:txBody>
          <a:bodyPr wrap="square">
            <a:spAutoFit/>
          </a:bodyPr>
          <a:lstStyle/>
          <a:p>
            <a:r>
              <a:rPr lang="el-GR" sz="4800" dirty="0"/>
              <a:t>Η μάχη </a:t>
            </a:r>
            <a:endParaRPr lang="en-US" sz="4800" dirty="0"/>
          </a:p>
          <a:p>
            <a:r>
              <a:rPr lang="el-GR" sz="4800" dirty="0"/>
              <a:t>των </a:t>
            </a:r>
            <a:r>
              <a:rPr lang="el-GR" sz="4800" dirty="0" err="1"/>
              <a:t>Θερμοπυλών</a:t>
            </a:r>
            <a:endParaRPr lang="el-CY" sz="4800" dirty="0"/>
          </a:p>
        </p:txBody>
      </p:sp>
      <p:sp>
        <p:nvSpPr>
          <p:cNvPr id="10" name="TextBox 9">
            <a:extLst>
              <a:ext uri="{FF2B5EF4-FFF2-40B4-BE49-F238E27FC236}">
                <a16:creationId xmlns:a16="http://schemas.microsoft.com/office/drawing/2014/main" id="{778B3878-F6E2-2E01-0652-A474859CF115}"/>
              </a:ext>
            </a:extLst>
          </p:cNvPr>
          <p:cNvSpPr txBox="1"/>
          <p:nvPr/>
        </p:nvSpPr>
        <p:spPr>
          <a:xfrm>
            <a:off x="195563" y="4187269"/>
            <a:ext cx="3444173" cy="2308324"/>
          </a:xfrm>
          <a:prstGeom prst="rect">
            <a:avLst/>
          </a:prstGeom>
          <a:noFill/>
        </p:spPr>
        <p:txBody>
          <a:bodyPr wrap="square">
            <a:spAutoFit/>
          </a:bodyPr>
          <a:lstStyle/>
          <a:p>
            <a:r>
              <a:rPr lang="el-GR" sz="4800" dirty="0"/>
              <a:t>Η ναυμαχία</a:t>
            </a:r>
            <a:endParaRPr lang="en-US" sz="4800" dirty="0"/>
          </a:p>
          <a:p>
            <a:r>
              <a:rPr lang="el-GR" sz="4800" dirty="0"/>
              <a:t> της </a:t>
            </a:r>
            <a:endParaRPr lang="en-US" sz="4800" dirty="0"/>
          </a:p>
          <a:p>
            <a:r>
              <a:rPr lang="el-GR" sz="4800" dirty="0"/>
              <a:t>Σαλαμίνας</a:t>
            </a:r>
            <a:endParaRPr lang="el-CY" sz="4800" dirty="0"/>
          </a:p>
        </p:txBody>
      </p:sp>
      <p:sp>
        <p:nvSpPr>
          <p:cNvPr id="12" name="TextBox 11">
            <a:extLst>
              <a:ext uri="{FF2B5EF4-FFF2-40B4-BE49-F238E27FC236}">
                <a16:creationId xmlns:a16="http://schemas.microsoft.com/office/drawing/2014/main" id="{68EFB68C-FE0A-9F60-DD26-C28123022A1D}"/>
              </a:ext>
            </a:extLst>
          </p:cNvPr>
          <p:cNvSpPr txBox="1"/>
          <p:nvPr/>
        </p:nvSpPr>
        <p:spPr>
          <a:xfrm>
            <a:off x="8037911" y="4390836"/>
            <a:ext cx="3732609" cy="2308324"/>
          </a:xfrm>
          <a:prstGeom prst="rect">
            <a:avLst/>
          </a:prstGeom>
          <a:noFill/>
        </p:spPr>
        <p:txBody>
          <a:bodyPr wrap="square">
            <a:spAutoFit/>
          </a:bodyPr>
          <a:lstStyle/>
          <a:p>
            <a:r>
              <a:rPr lang="el-GR" sz="4800" dirty="0"/>
              <a:t>Η μάχη </a:t>
            </a:r>
          </a:p>
          <a:p>
            <a:r>
              <a:rPr lang="el-GR" sz="4800" dirty="0"/>
              <a:t>των </a:t>
            </a:r>
            <a:r>
              <a:rPr lang="el-GR" sz="4800" dirty="0" err="1"/>
              <a:t>Πλαταιών</a:t>
            </a:r>
            <a:endParaRPr lang="el-CY" sz="4800" dirty="0"/>
          </a:p>
        </p:txBody>
      </p:sp>
      <p:pic>
        <p:nvPicPr>
          <p:cNvPr id="15" name="Picture 2" descr="Η Μάχη του Μαραθώνα - Αφιέρωμα - Σαν Σήμερα .gr">
            <a:extLst>
              <a:ext uri="{FF2B5EF4-FFF2-40B4-BE49-F238E27FC236}">
                <a16:creationId xmlns:a16="http://schemas.microsoft.com/office/drawing/2014/main" id="{0263FE2E-E7C2-6B93-C435-6CBB0D210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02" y="1128335"/>
            <a:ext cx="1809752" cy="2115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Η Ναυμαχία της Σαλαμίνας - Αφιέρωμα - Σαν Σήμερα .gr">
            <a:extLst>
              <a:ext uri="{FF2B5EF4-FFF2-40B4-BE49-F238E27FC236}">
                <a16:creationId xmlns:a16="http://schemas.microsoft.com/office/drawing/2014/main" id="{3B37DE2E-1C89-A24E-BD09-B3E27EA5D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7" y="3806209"/>
            <a:ext cx="1524000" cy="27942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Η Μάχη των Θερμοπυλών (480 π.Χ.) | Πεμπτουσία">
            <a:extLst>
              <a:ext uri="{FF2B5EF4-FFF2-40B4-BE49-F238E27FC236}">
                <a16:creationId xmlns:a16="http://schemas.microsoft.com/office/drawing/2014/main" id="{5F3EAD8B-B25E-6783-5F42-725D463A1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822" y="1101556"/>
            <a:ext cx="2433638" cy="21508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Μάχη των Πλαταιών (479 π.Χ) | Θεματα Στρατιωτικης Ιστοριας">
            <a:extLst>
              <a:ext uri="{FF2B5EF4-FFF2-40B4-BE49-F238E27FC236}">
                <a16:creationId xmlns:a16="http://schemas.microsoft.com/office/drawing/2014/main" id="{190E6E2C-2B3F-8666-D2B5-F49212CCCE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728" y="3633665"/>
            <a:ext cx="2409825" cy="1425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Η Ναυμαχία της Μυκάλης | Πεμπτουσία">
            <a:extLst>
              <a:ext uri="{FF2B5EF4-FFF2-40B4-BE49-F238E27FC236}">
                <a16:creationId xmlns:a16="http://schemas.microsoft.com/office/drawing/2014/main" id="{FAEF5071-9410-2B87-AF03-AA133DEC9C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059" y="5252915"/>
            <a:ext cx="2463106" cy="142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90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C9B9F-B8A6-A377-25BF-EB112CDC7DB6}"/>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F59B4B3A-50E1-2C94-A8EC-211FA842D420}"/>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latin typeface="Times New Roman" panose="02020603050405020304" pitchFamily="18" charset="0"/>
                <a:ea typeface="Calibri" panose="020F0502020204030204" pitchFamily="34" charset="0"/>
              </a:rPr>
              <a:t>Θεμιστοκλής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A6972669-3EB5-C039-4575-9F668FA14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764" y="1843088"/>
            <a:ext cx="11482384" cy="4609963"/>
          </a:xfrm>
          <a:prstGeom prst="rect">
            <a:avLst/>
          </a:prstGeom>
        </p:spPr>
      </p:pic>
    </p:spTree>
    <p:extLst>
      <p:ext uri="{BB962C8B-B14F-4D97-AF65-F5344CB8AC3E}">
        <p14:creationId xmlns:p14="http://schemas.microsoft.com/office/powerpoint/2010/main" val="1578258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467E0-964C-5CAD-BC14-CEB90C42381B}"/>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334361E8-ECF0-CCB3-94A1-C311E3E5A4CF}"/>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Λεωνίδας</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E07F402D-A916-779C-EA7E-83DEFDCEAA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4387" y="1943101"/>
            <a:ext cx="10501313" cy="4609963"/>
          </a:xfrm>
          <a:prstGeom prst="rect">
            <a:avLst/>
          </a:prstGeom>
        </p:spPr>
      </p:pic>
    </p:spTree>
    <p:extLst>
      <p:ext uri="{BB962C8B-B14F-4D97-AF65-F5344CB8AC3E}">
        <p14:creationId xmlns:p14="http://schemas.microsoft.com/office/powerpoint/2010/main" val="2503395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E6AA-E50F-B957-335D-95AF83EB0C90}"/>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5A60AA1F-14DD-3B33-D957-BC6943B4382E}"/>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latin typeface="Times New Roman" panose="02020603050405020304" pitchFamily="18" charset="0"/>
                <a:ea typeface="Calibri" panose="020F0502020204030204" pitchFamily="34" charset="0"/>
              </a:rPr>
              <a:t>Ήττα Ελλήνων</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76E30F78-F229-E695-CFAE-57F798049D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0100" y="1843088"/>
            <a:ext cx="11068047" cy="4609963"/>
          </a:xfrm>
          <a:prstGeom prst="rect">
            <a:avLst/>
          </a:prstGeom>
        </p:spPr>
      </p:pic>
    </p:spTree>
    <p:extLst>
      <p:ext uri="{BB962C8B-B14F-4D97-AF65-F5344CB8AC3E}">
        <p14:creationId xmlns:p14="http://schemas.microsoft.com/office/powerpoint/2010/main" val="1372066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D0F11-0420-8CC5-5A61-C2AAA7E3FAC1}"/>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92E9BC9A-CA56-C4D9-1BCE-B96E996E2E8E}"/>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latin typeface="Times New Roman" panose="02020603050405020304" pitchFamily="18" charset="0"/>
                <a:ea typeface="Calibri" panose="020F0502020204030204" pitchFamily="34" charset="0"/>
              </a:rPr>
              <a:t>Νίκη Ελλήνων</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D4B6DF14-0704-5883-65D2-CA5895AC5A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88" y="1843088"/>
            <a:ext cx="10939459" cy="4609963"/>
          </a:xfrm>
          <a:prstGeom prst="rect">
            <a:avLst/>
          </a:prstGeom>
        </p:spPr>
      </p:pic>
    </p:spTree>
    <p:extLst>
      <p:ext uri="{BB962C8B-B14F-4D97-AF65-F5344CB8AC3E}">
        <p14:creationId xmlns:p14="http://schemas.microsoft.com/office/powerpoint/2010/main" val="4022178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8455B-325F-ED89-B620-F7B45D042C6D}"/>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A878498D-537E-9AC9-9004-28FC587962E8}"/>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490 π.Χ.</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B2AA6399-D682-840C-CB67-F2BD95FE73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2914" y="1843088"/>
            <a:ext cx="11425234" cy="4609963"/>
          </a:xfrm>
          <a:prstGeom prst="rect">
            <a:avLst/>
          </a:prstGeom>
        </p:spPr>
      </p:pic>
    </p:spTree>
    <p:extLst>
      <p:ext uri="{BB962C8B-B14F-4D97-AF65-F5344CB8AC3E}">
        <p14:creationId xmlns:p14="http://schemas.microsoft.com/office/powerpoint/2010/main" val="1032718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26954-E894-A811-ACBB-5CC8E574A548}"/>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90BC01C0-4F11-E12C-FAD1-CB05638D41A2}"/>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dirty="0">
                <a:effectLst/>
                <a:latin typeface="Times New Roman" panose="02020603050405020304" pitchFamily="18" charset="0"/>
                <a:ea typeface="Calibri" panose="020F0502020204030204" pitchFamily="34" charset="0"/>
              </a:rPr>
              <a:t>480 π.Χ.</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68021936-431E-6F57-C3DA-20A00037F9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250" y="1843088"/>
            <a:ext cx="11010897" cy="4609963"/>
          </a:xfrm>
          <a:prstGeom prst="rect">
            <a:avLst/>
          </a:prstGeom>
        </p:spPr>
      </p:pic>
    </p:spTree>
    <p:extLst>
      <p:ext uri="{BB962C8B-B14F-4D97-AF65-F5344CB8AC3E}">
        <p14:creationId xmlns:p14="http://schemas.microsoft.com/office/powerpoint/2010/main" val="1472766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D18AF-B0E6-5D77-996B-6822DB868EB7}"/>
            </a:ext>
          </a:extLst>
        </p:cNvPr>
        <p:cNvGrpSpPr/>
        <p:nvPr/>
      </p:nvGrpSpPr>
      <p:grpSpPr>
        <a:xfrm>
          <a:off x="0" y="0"/>
          <a:ext cx="0" cy="0"/>
          <a:chOff x="0" y="0"/>
          <a:chExt cx="0" cy="0"/>
        </a:xfrm>
      </p:grpSpPr>
      <p:sp>
        <p:nvSpPr>
          <p:cNvPr id="4" name="Ορθογώνιο 3">
            <a:extLst>
              <a:ext uri="{FF2B5EF4-FFF2-40B4-BE49-F238E27FC236}">
                <a16:creationId xmlns:a16="http://schemas.microsoft.com/office/drawing/2014/main" id="{A3B836DF-9CC7-2178-5318-1D20391AEB27}"/>
              </a:ext>
            </a:extLst>
          </p:cNvPr>
          <p:cNvSpPr/>
          <p:nvPr/>
        </p:nvSpPr>
        <p:spPr>
          <a:xfrm>
            <a:off x="-1" y="0"/>
            <a:ext cx="11868148" cy="1714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el-GR" sz="4400" b="1">
                <a:effectLst/>
                <a:latin typeface="Times New Roman" panose="02020603050405020304" pitchFamily="18" charset="0"/>
                <a:ea typeface="Calibri" panose="020F0502020204030204" pitchFamily="34" charset="0"/>
              </a:rPr>
              <a:t>479 </a:t>
            </a:r>
            <a:r>
              <a:rPr lang="el-GR" sz="4400" b="1" dirty="0">
                <a:effectLst/>
                <a:latin typeface="Times New Roman" panose="02020603050405020304" pitchFamily="18" charset="0"/>
                <a:ea typeface="Calibri" panose="020F0502020204030204" pitchFamily="34" charset="0"/>
              </a:rPr>
              <a:t>π.Χ.</a:t>
            </a:r>
            <a:endParaRPr lang="el-CY" sz="4400" b="1" dirty="0">
              <a:effectLst/>
              <a:latin typeface="Times New Roman" panose="02020603050405020304" pitchFamily="18" charset="0"/>
              <a:ea typeface="Calibri" panose="020F0502020204030204" pitchFamily="34" charset="0"/>
            </a:endParaRPr>
          </a:p>
        </p:txBody>
      </p:sp>
      <p:pic>
        <p:nvPicPr>
          <p:cNvPr id="5" name="Γραφικό 1">
            <a:extLst>
              <a:ext uri="{FF2B5EF4-FFF2-40B4-BE49-F238E27FC236}">
                <a16:creationId xmlns:a16="http://schemas.microsoft.com/office/drawing/2014/main" id="{AE8C2A11-93FC-EC23-5713-C951B29297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350" y="1843088"/>
            <a:ext cx="11353797" cy="4609963"/>
          </a:xfrm>
          <a:prstGeom prst="rect">
            <a:avLst/>
          </a:prstGeom>
        </p:spPr>
      </p:pic>
    </p:spTree>
    <p:extLst>
      <p:ext uri="{BB962C8B-B14F-4D97-AF65-F5344CB8AC3E}">
        <p14:creationId xmlns:p14="http://schemas.microsoft.com/office/powerpoint/2010/main" val="1050787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Ορθογώνιο 10">
            <a:extLst>
              <a:ext uri="{FF2B5EF4-FFF2-40B4-BE49-F238E27FC236}">
                <a16:creationId xmlns:a16="http://schemas.microsoft.com/office/drawing/2014/main" id="{415C1F62-7BC6-C82A-1F64-12A18889F41D}"/>
              </a:ext>
            </a:extLst>
          </p:cNvPr>
          <p:cNvSpPr/>
          <p:nvPr/>
        </p:nvSpPr>
        <p:spPr>
          <a:xfrm>
            <a:off x="152504" y="4805796"/>
            <a:ext cx="12086888" cy="19954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l-GR" sz="1600" b="1" baseline="30000" dirty="0"/>
          </a:p>
          <a:p>
            <a:pPr>
              <a:lnSpc>
                <a:spcPct val="107000"/>
              </a:lnSpc>
              <a:spcAft>
                <a:spcPts val="800"/>
              </a:spcAft>
            </a:pPr>
            <a:r>
              <a:rPr lang="el-GR" sz="1600" b="1" dirty="0">
                <a:effectLst/>
                <a:latin typeface="Aptos" panose="020B0004020202020204" pitchFamily="34" charset="0"/>
                <a:ea typeface="Aptos" panose="020B0004020202020204" pitchFamily="34" charset="0"/>
                <a:cs typeface="Times New Roman" panose="02020603050405020304" pitchFamily="18" charset="0"/>
              </a:rPr>
              <a:t>ΚΑΤ’ ΟΙΚΟΝ ΕΡΓΑΣΙΑ :</a:t>
            </a:r>
            <a:endParaRPr lang="el-GR"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l-GR" sz="1600" dirty="0"/>
              <a:t>Διάλογος μεταξύ Ξέρξη και Λεωνίδα, με θέμα την άρνηση του Λεωνίδα να παραδώσει τα όπλα («</a:t>
            </a:r>
            <a:r>
              <a:rPr lang="el-GR" sz="1600" dirty="0" err="1"/>
              <a:t>μολών</a:t>
            </a:r>
            <a:r>
              <a:rPr lang="el-GR" sz="1600" dirty="0"/>
              <a:t> </a:t>
            </a:r>
            <a:r>
              <a:rPr lang="el-GR" sz="1600" dirty="0" err="1"/>
              <a:t>λαβέ</a:t>
            </a:r>
            <a:r>
              <a:rPr lang="el-GR" sz="1600" dirty="0"/>
              <a:t>»). </a:t>
            </a:r>
          </a:p>
          <a:p>
            <a:pPr>
              <a:lnSpc>
                <a:spcPct val="107000"/>
              </a:lnSpc>
              <a:spcAft>
                <a:spcPts val="800"/>
              </a:spcAft>
            </a:pPr>
            <a:r>
              <a:rPr lang="el-GR" sz="1600" dirty="0"/>
              <a:t>ή </a:t>
            </a:r>
          </a:p>
          <a:p>
            <a:pPr>
              <a:lnSpc>
                <a:spcPct val="107000"/>
              </a:lnSpc>
              <a:spcAft>
                <a:spcPts val="800"/>
              </a:spcAft>
            </a:pPr>
            <a:r>
              <a:rPr lang="el-GR" sz="1600" dirty="0"/>
              <a:t>Κατασκευή χάρτη με τις μάχες/ναυμαχίες μεταξύ Ελλήνων και Περσών και παρουσίασή του στην τάξη.</a:t>
            </a:r>
            <a:endParaRPr lang="en-US" sz="1600" u="sng" dirty="0"/>
          </a:p>
        </p:txBody>
      </p:sp>
    </p:spTree>
    <p:extLst>
      <p:ext uri="{BB962C8B-B14F-4D97-AF65-F5344CB8AC3E}">
        <p14:creationId xmlns:p14="http://schemas.microsoft.com/office/powerpoint/2010/main" val="1484924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αιδιά που διαβάζουν βιβλία">
            <a:extLst>
              <a:ext uri="{FF2B5EF4-FFF2-40B4-BE49-F238E27FC236}">
                <a16:creationId xmlns:a16="http://schemas.microsoft.com/office/drawing/2014/main" id="{52E44803-7F84-4735-821B-98C790637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456" y="1135282"/>
            <a:ext cx="10710042" cy="3914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CE4AE0E2-FE28-417F-A0F4-D5306C368D04}"/>
              </a:ext>
            </a:extLst>
          </p:cNvPr>
          <p:cNvSpPr/>
          <p:nvPr/>
        </p:nvSpPr>
        <p:spPr>
          <a:xfrm>
            <a:off x="462455" y="178675"/>
            <a:ext cx="10710042" cy="798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chemeClr val="tx1"/>
                </a:solidFill>
                <a:effectLst/>
                <a:ea typeface="Aptos" panose="020B0004020202020204" pitchFamily="34" charset="0"/>
              </a:rPr>
              <a:t>Διδακτικά  Εγχειρίδια</a:t>
            </a:r>
            <a:endParaRPr lang="el-CY" sz="1800" kern="100" dirty="0">
              <a:solidFill>
                <a:schemeClr val="tx1"/>
              </a:solidFill>
              <a:effectLst/>
              <a:ea typeface="Aptos" panose="020B0004020202020204" pitchFamily="34"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9EA9348A-05C3-4CD3-8302-C8047CCBF233}"/>
              </a:ext>
            </a:extLst>
          </p:cNvPr>
          <p:cNvSpPr/>
          <p:nvPr/>
        </p:nvSpPr>
        <p:spPr>
          <a:xfrm>
            <a:off x="462455" y="5034290"/>
            <a:ext cx="10710042" cy="13980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ea typeface="Aptos" panose="020B0004020202020204" pitchFamily="34" charset="0"/>
              </a:rPr>
              <a:t>Διδακτικό  Εγχειρίδιο </a:t>
            </a:r>
            <a:r>
              <a:rPr lang="el-CY"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Θεόδωρος Κατσουλάκος, Γεωργία Κοκκορού - Αλευρά, Βασίλειος Σκουλάτος, </a:t>
            </a:r>
            <a:r>
              <a:rPr lang="el-CY" i="1"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Αρχαία Ιστορία, Α΄ Γυμνασίου</a:t>
            </a:r>
            <a:r>
              <a:rPr lang="el-CY"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Εκδόσεις ΙΤΥΕ «Διόφαντος», Αθήνα 2015,</a:t>
            </a:r>
            <a:r>
              <a:rPr lang="el-GR"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(σ. 60-62).</a:t>
            </a:r>
            <a:endParaRPr lang="el-CY"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algn="ctr"/>
            <a:endParaRPr lang="el-CY"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Μετά το κουδούνι: Ιστορία Α΄ Γυμνασίου (1) - διδακτέα ύλη και τρόπος ...">
            <a:extLst>
              <a:ext uri="{FF2B5EF4-FFF2-40B4-BE49-F238E27FC236}">
                <a16:creationId xmlns:a16="http://schemas.microsoft.com/office/drawing/2014/main" id="{1F4C4E86-D0BB-4697-BB64-88A7B142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741" y="3147848"/>
            <a:ext cx="820341" cy="638503"/>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descr="Εικόνα που περιέχει κείμενο, αφίσα, εξωτερικός χώρος/ύπαιθρος, βιβλίο&#10;&#10;Περιγραφή που δημιουργήθηκε αυτόματα">
            <a:extLst>
              <a:ext uri="{FF2B5EF4-FFF2-40B4-BE49-F238E27FC236}">
                <a16:creationId xmlns:a16="http://schemas.microsoft.com/office/drawing/2014/main" id="{1205834E-C85D-47EF-8DE1-C4BBCDD3D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446" y="3244905"/>
            <a:ext cx="610134" cy="594103"/>
          </a:xfrm>
          <a:prstGeom prst="rect">
            <a:avLst/>
          </a:prstGeom>
        </p:spPr>
      </p:pic>
    </p:spTree>
    <p:extLst>
      <p:ext uri="{BB962C8B-B14F-4D97-AF65-F5344CB8AC3E}">
        <p14:creationId xmlns:p14="http://schemas.microsoft.com/office/powerpoint/2010/main" val="212855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Ωρολόγιο πρόγραμμα διδασκαλίας – ΓΥΜΝΑΣΙΟ ΑΝΩΓΕΙΩΝ">
            <a:extLst>
              <a:ext uri="{FF2B5EF4-FFF2-40B4-BE49-F238E27FC236}">
                <a16:creationId xmlns:a16="http://schemas.microsoft.com/office/drawing/2014/main" id="{9ED78206-0221-49EF-99E6-95D4A9D67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571500"/>
            <a:ext cx="79152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Φυσαλίδα σκέψης: Σύννεφο 1">
            <a:extLst>
              <a:ext uri="{FF2B5EF4-FFF2-40B4-BE49-F238E27FC236}">
                <a16:creationId xmlns:a16="http://schemas.microsoft.com/office/drawing/2014/main" id="{B02FD06D-0D90-443E-B354-79DD5A59A293}"/>
              </a:ext>
            </a:extLst>
          </p:cNvPr>
          <p:cNvSpPr/>
          <p:nvPr/>
        </p:nvSpPr>
        <p:spPr>
          <a:xfrm>
            <a:off x="1418897" y="567559"/>
            <a:ext cx="3373820" cy="129277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4" name="Φυσαλίδα σκέψης: Σύννεφο 3">
            <a:extLst>
              <a:ext uri="{FF2B5EF4-FFF2-40B4-BE49-F238E27FC236}">
                <a16:creationId xmlns:a16="http://schemas.microsoft.com/office/drawing/2014/main" id="{F43435B4-73AC-4445-A196-E64B5D878452}"/>
              </a:ext>
            </a:extLst>
          </p:cNvPr>
          <p:cNvSpPr/>
          <p:nvPr/>
        </p:nvSpPr>
        <p:spPr>
          <a:xfrm>
            <a:off x="5985642" y="173421"/>
            <a:ext cx="3373820" cy="1292772"/>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5" name="Φυσαλίδα σκέψης: Σύννεφο 4">
            <a:extLst>
              <a:ext uri="{FF2B5EF4-FFF2-40B4-BE49-F238E27FC236}">
                <a16:creationId xmlns:a16="http://schemas.microsoft.com/office/drawing/2014/main" id="{D1074594-855D-48FE-991D-A3E7F1F6D10B}"/>
              </a:ext>
            </a:extLst>
          </p:cNvPr>
          <p:cNvSpPr/>
          <p:nvPr/>
        </p:nvSpPr>
        <p:spPr>
          <a:xfrm>
            <a:off x="783021" y="3704898"/>
            <a:ext cx="3373820" cy="1292772"/>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6" name="Φυσαλίδα σκέψης: Σύννεφο 5">
            <a:extLst>
              <a:ext uri="{FF2B5EF4-FFF2-40B4-BE49-F238E27FC236}">
                <a16:creationId xmlns:a16="http://schemas.microsoft.com/office/drawing/2014/main" id="{68B562CF-20CB-4B65-BF81-08EBC09E257A}"/>
              </a:ext>
            </a:extLst>
          </p:cNvPr>
          <p:cNvSpPr/>
          <p:nvPr/>
        </p:nvSpPr>
        <p:spPr>
          <a:xfrm>
            <a:off x="4566745" y="4993728"/>
            <a:ext cx="3373820" cy="1292772"/>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7" name="Φυσαλίδα σκέψης: Σύννεφο 6">
            <a:extLst>
              <a:ext uri="{FF2B5EF4-FFF2-40B4-BE49-F238E27FC236}">
                <a16:creationId xmlns:a16="http://schemas.microsoft.com/office/drawing/2014/main" id="{5E46111C-B0A5-4C23-A629-B4B88E3E5CDA}"/>
              </a:ext>
            </a:extLst>
          </p:cNvPr>
          <p:cNvSpPr/>
          <p:nvPr/>
        </p:nvSpPr>
        <p:spPr>
          <a:xfrm>
            <a:off x="8571187" y="3326524"/>
            <a:ext cx="3373820" cy="1292772"/>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Tree>
    <p:extLst>
      <p:ext uri="{BB962C8B-B14F-4D97-AF65-F5344CB8AC3E}">
        <p14:creationId xmlns:p14="http://schemas.microsoft.com/office/powerpoint/2010/main" val="139514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12BCC-BF42-2B3D-1C0E-17C422E9984E}"/>
            </a:ext>
          </a:extLst>
        </p:cNvPr>
        <p:cNvGrpSpPr/>
        <p:nvPr/>
      </p:nvGrpSpPr>
      <p:grpSpPr>
        <a:xfrm>
          <a:off x="0" y="0"/>
          <a:ext cx="0" cy="0"/>
          <a:chOff x="0" y="0"/>
          <a:chExt cx="0" cy="0"/>
        </a:xfrm>
      </p:grpSpPr>
      <p:pic>
        <p:nvPicPr>
          <p:cNvPr id="3" name="Εικόνα 2" descr="Εικόνα που περιέχει κείμενο, χαρτί, γραφικός χαρακτήρας, άτομο&#10;&#10;Περιγραφή που δημιουργήθηκε αυτόματα">
            <a:extLst>
              <a:ext uri="{FF2B5EF4-FFF2-40B4-BE49-F238E27FC236}">
                <a16:creationId xmlns:a16="http://schemas.microsoft.com/office/drawing/2014/main" id="{6A00B101-F09E-C3BB-4134-7A2A7CB577F3}"/>
              </a:ext>
            </a:extLst>
          </p:cNvPr>
          <p:cNvPicPr>
            <a:picLocks noChangeAspect="1"/>
          </p:cNvPicPr>
          <p:nvPr/>
        </p:nvPicPr>
        <p:blipFill>
          <a:blip r:embed="rId2">
            <a:extLst>
              <a:ext uri="{28A0092B-C50C-407E-A947-70E740481C1C}">
                <a14:useLocalDpi xmlns:a14="http://schemas.microsoft.com/office/drawing/2010/main" val="0"/>
              </a:ext>
            </a:extLst>
          </a:blip>
          <a:srcRect l="52985" t="19757" r="32265" b="68287"/>
          <a:stretch/>
        </p:blipFill>
        <p:spPr>
          <a:xfrm>
            <a:off x="289108" y="1000123"/>
            <a:ext cx="4840105" cy="5500688"/>
          </a:xfrm>
          <a:prstGeom prst="rect">
            <a:avLst/>
          </a:prstGeom>
          <a:ln w="57150">
            <a:solidFill>
              <a:schemeClr val="tx1"/>
            </a:solidFill>
          </a:ln>
        </p:spPr>
      </p:pic>
      <p:sp>
        <p:nvSpPr>
          <p:cNvPr id="4" name="Ορθογώνιο 3">
            <a:extLst>
              <a:ext uri="{FF2B5EF4-FFF2-40B4-BE49-F238E27FC236}">
                <a16:creationId xmlns:a16="http://schemas.microsoft.com/office/drawing/2014/main" id="{A4EB65A2-EA7B-9D2A-F4E6-77A3C67F06B3}"/>
              </a:ext>
            </a:extLst>
          </p:cNvPr>
          <p:cNvSpPr/>
          <p:nvPr/>
        </p:nvSpPr>
        <p:spPr>
          <a:xfrm>
            <a:off x="278294" y="0"/>
            <a:ext cx="11807691" cy="78377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Angus </a:t>
            </a:r>
            <a:r>
              <a:rPr lang="en-US" dirty="0" err="1">
                <a:solidFill>
                  <a:schemeClr val="tx1"/>
                </a:solidFill>
              </a:rPr>
              <a:t>Konstam</a:t>
            </a:r>
            <a:r>
              <a:rPr lang="en-US" i="1" dirty="0">
                <a:solidFill>
                  <a:schemeClr val="tx1"/>
                </a:solidFill>
              </a:rPr>
              <a:t>, </a:t>
            </a:r>
            <a:r>
              <a:rPr lang="el-GR" i="1" dirty="0">
                <a:solidFill>
                  <a:schemeClr val="tx1"/>
                </a:solidFill>
              </a:rPr>
              <a:t>Ιστορικός Άτλας της Αρχαίας Ελλάδας</a:t>
            </a:r>
            <a:r>
              <a:rPr lang="el-GR" dirty="0">
                <a:solidFill>
                  <a:schemeClr val="tx1"/>
                </a:solidFill>
              </a:rPr>
              <a:t>, Αθήνα, </a:t>
            </a:r>
            <a:r>
              <a:rPr lang="el-GR" dirty="0" err="1">
                <a:solidFill>
                  <a:schemeClr val="tx1"/>
                </a:solidFill>
              </a:rPr>
              <a:t>Σαββάλας</a:t>
            </a:r>
            <a:r>
              <a:rPr lang="el-GR" dirty="0">
                <a:solidFill>
                  <a:schemeClr val="tx1"/>
                </a:solidFill>
              </a:rPr>
              <a:t>, 2005, σελ.</a:t>
            </a:r>
            <a:r>
              <a:rPr lang="en-US" dirty="0">
                <a:solidFill>
                  <a:schemeClr val="tx1"/>
                </a:solidFill>
              </a:rPr>
              <a:t> </a:t>
            </a:r>
            <a:r>
              <a:rPr lang="el-GR" dirty="0">
                <a:solidFill>
                  <a:schemeClr val="tx1"/>
                </a:solidFill>
              </a:rPr>
              <a:t>85 .  </a:t>
            </a:r>
            <a:endParaRPr lang="el-CY" dirty="0">
              <a:solidFill>
                <a:schemeClr val="tx1"/>
              </a:solidFill>
            </a:endParaRPr>
          </a:p>
        </p:txBody>
      </p:sp>
      <p:pic>
        <p:nvPicPr>
          <p:cNvPr id="2" name="Εικόνα 1" descr="Εικόνα που περιέχει κείμενο, χαρτί, γραφικός χαρακτήρας, άτομο&#10;&#10;Περιγραφή που δημιουργήθηκε αυτόματα">
            <a:extLst>
              <a:ext uri="{FF2B5EF4-FFF2-40B4-BE49-F238E27FC236}">
                <a16:creationId xmlns:a16="http://schemas.microsoft.com/office/drawing/2014/main" id="{04E592F1-ABBC-B953-09D2-BE236352907B}"/>
              </a:ext>
            </a:extLst>
          </p:cNvPr>
          <p:cNvPicPr>
            <a:picLocks noChangeAspect="1"/>
          </p:cNvPicPr>
          <p:nvPr/>
        </p:nvPicPr>
        <p:blipFill>
          <a:blip r:embed="rId2">
            <a:extLst>
              <a:ext uri="{28A0092B-C50C-407E-A947-70E740481C1C}">
                <a14:useLocalDpi xmlns:a14="http://schemas.microsoft.com/office/drawing/2010/main" val="0"/>
              </a:ext>
            </a:extLst>
          </a:blip>
          <a:srcRect l="68718" t="17327" r="12007" b="60037"/>
          <a:stretch/>
        </p:blipFill>
        <p:spPr>
          <a:xfrm>
            <a:off x="5400675" y="1000123"/>
            <a:ext cx="6402283" cy="5500689"/>
          </a:xfrm>
          <a:prstGeom prst="rect">
            <a:avLst/>
          </a:prstGeom>
          <a:ln w="28575">
            <a:solidFill>
              <a:schemeClr val="tx1"/>
            </a:solidFill>
          </a:ln>
        </p:spPr>
      </p:pic>
    </p:spTree>
    <p:extLst>
      <p:ext uri="{BB962C8B-B14F-4D97-AF65-F5344CB8AC3E}">
        <p14:creationId xmlns:p14="http://schemas.microsoft.com/office/powerpoint/2010/main" val="246454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ινακίδα Στοκ Εικονογραφήσεις, Vectors, &amp; Clipart – (255,426 ...">
            <a:extLst>
              <a:ext uri="{FF2B5EF4-FFF2-40B4-BE49-F238E27FC236}">
                <a16:creationId xmlns:a16="http://schemas.microsoft.com/office/drawing/2014/main" id="{26378457-6B72-1E65-55B9-E563329FB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6" y="234056"/>
            <a:ext cx="11353800" cy="602146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0AC93A7-BAFA-A153-DB01-0A405CA16016}"/>
              </a:ext>
            </a:extLst>
          </p:cNvPr>
          <p:cNvSpPr/>
          <p:nvPr/>
        </p:nvSpPr>
        <p:spPr>
          <a:xfrm>
            <a:off x="1012373" y="2242457"/>
            <a:ext cx="7151914" cy="11865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www.e-charalambous.com</a:t>
            </a:r>
            <a:endParaRPr lang="el-CY" sz="4400" dirty="0"/>
          </a:p>
        </p:txBody>
      </p:sp>
    </p:spTree>
    <p:extLst>
      <p:ext uri="{BB962C8B-B14F-4D97-AF65-F5344CB8AC3E}">
        <p14:creationId xmlns:p14="http://schemas.microsoft.com/office/powerpoint/2010/main" val="56856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A94E739-73F0-6829-7502-63277FB6B78F}"/>
              </a:ext>
            </a:extLst>
          </p:cNvPr>
          <p:cNvPicPr>
            <a:picLocks noChangeAspect="1"/>
          </p:cNvPicPr>
          <p:nvPr/>
        </p:nvPicPr>
        <p:blipFill>
          <a:blip r:embed="rId2"/>
          <a:stretch>
            <a:fillRect/>
          </a:stretch>
        </p:blipFill>
        <p:spPr>
          <a:xfrm>
            <a:off x="242887" y="0"/>
            <a:ext cx="11630025" cy="6858000"/>
          </a:xfrm>
          <a:prstGeom prst="rect">
            <a:avLst/>
          </a:prstGeom>
        </p:spPr>
      </p:pic>
    </p:spTree>
    <p:extLst>
      <p:ext uri="{BB962C8B-B14F-4D97-AF65-F5344CB8AC3E}">
        <p14:creationId xmlns:p14="http://schemas.microsoft.com/office/powerpoint/2010/main" val="1066641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41CEBA-42DA-675A-5770-0538C0F9C516}"/>
              </a:ext>
            </a:extLst>
          </p:cNvPr>
          <p:cNvSpPr>
            <a:spLocks noGrp="1"/>
          </p:cNvSpPr>
          <p:nvPr>
            <p:ph type="title"/>
          </p:nvPr>
        </p:nvSpPr>
        <p:spPr/>
        <p:txBody>
          <a:bodyPr/>
          <a:lstStyle/>
          <a:p>
            <a:pPr algn="ctr"/>
            <a:r>
              <a:rPr lang="el-GR" sz="4400" dirty="0"/>
              <a:t>Η μάχη του Μαραθώνα</a:t>
            </a:r>
            <a:br>
              <a:rPr lang="el-CY" sz="4400" dirty="0"/>
            </a:br>
            <a:endParaRPr lang="el-CY" dirty="0"/>
          </a:p>
        </p:txBody>
      </p:sp>
      <p:pic>
        <p:nvPicPr>
          <p:cNvPr id="4" name="Ηλεκτρονικά πολυμέσα 3" title="Ο περσικός κίνδυνος (Η μάχη του Μαραθώνα) - Ιστορία Δ' Δημοτικού (Κεφάλαιο 16)">
            <a:hlinkClick r:id="" action="ppaction://media"/>
            <a:extLst>
              <a:ext uri="{FF2B5EF4-FFF2-40B4-BE49-F238E27FC236}">
                <a16:creationId xmlns:a16="http://schemas.microsoft.com/office/drawing/2014/main" id="{D1AE4B9A-4D83-328C-B3C8-BDFBACED6F3E}"/>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16883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5F69F7-DCF8-7165-EFF8-A80068F4F5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84" t="38607" r="4897" b="30987"/>
          <a:stretch>
            <a:fillRect/>
          </a:stretch>
        </p:blipFill>
        <p:spPr bwMode="auto">
          <a:xfrm>
            <a:off x="261257" y="106135"/>
            <a:ext cx="7331529" cy="379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4EFFB96-4458-3D17-0CC1-DD7172472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7" t="3536" r="25589" b="87915"/>
          <a:stretch>
            <a:fillRect/>
          </a:stretch>
        </p:blipFill>
        <p:spPr bwMode="auto">
          <a:xfrm rot="1986902">
            <a:off x="7838222" y="1101221"/>
            <a:ext cx="4204607" cy="179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35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χάρτης&#10;&#10;Περιγραφή που δημιουργήθηκε αυτόματα">
            <a:extLst>
              <a:ext uri="{FF2B5EF4-FFF2-40B4-BE49-F238E27FC236}">
                <a16:creationId xmlns:a16="http://schemas.microsoft.com/office/drawing/2014/main" id="{4FDF1061-9B1C-1651-206F-B1751561154F}"/>
              </a:ext>
            </a:extLst>
          </p:cNvPr>
          <p:cNvPicPr>
            <a:picLocks noChangeAspect="1"/>
          </p:cNvPicPr>
          <p:nvPr/>
        </p:nvPicPr>
        <p:blipFill>
          <a:blip r:embed="rId2">
            <a:extLst>
              <a:ext uri="{28A0092B-C50C-407E-A947-70E740481C1C}">
                <a14:useLocalDpi xmlns:a14="http://schemas.microsoft.com/office/drawing/2010/main" val="0"/>
              </a:ext>
            </a:extLst>
          </a:blip>
          <a:srcRect l="14792" t="7408" r="32500" b="8703"/>
          <a:stretch/>
        </p:blipFill>
        <p:spPr>
          <a:xfrm rot="5400000">
            <a:off x="3289494" y="-3132331"/>
            <a:ext cx="5365363" cy="11630028"/>
          </a:xfrm>
          <a:prstGeom prst="rect">
            <a:avLst/>
          </a:prstGeom>
        </p:spPr>
      </p:pic>
      <p:sp>
        <p:nvSpPr>
          <p:cNvPr id="4" name="TextBox 3">
            <a:extLst>
              <a:ext uri="{FF2B5EF4-FFF2-40B4-BE49-F238E27FC236}">
                <a16:creationId xmlns:a16="http://schemas.microsoft.com/office/drawing/2014/main" id="{1A6A49AB-ABFF-5534-3C3C-0A24F7B3EB32}"/>
              </a:ext>
            </a:extLst>
          </p:cNvPr>
          <p:cNvSpPr txBox="1"/>
          <p:nvPr/>
        </p:nvSpPr>
        <p:spPr>
          <a:xfrm>
            <a:off x="33337" y="5679687"/>
            <a:ext cx="11877675" cy="923330"/>
          </a:xfrm>
          <a:prstGeom prst="rect">
            <a:avLst/>
          </a:prstGeom>
          <a:solidFill>
            <a:schemeClr val="bg1"/>
          </a:solidFill>
          <a:ln>
            <a:solidFill>
              <a:schemeClr val="tx1"/>
            </a:solidFill>
          </a:ln>
        </p:spPr>
        <p:txBody>
          <a:bodyPr wrap="square">
            <a:spAutoFit/>
          </a:bodyPr>
          <a:lstStyle/>
          <a:p>
            <a:pPr algn="ctr"/>
            <a:endParaRPr lang="el-GR" dirty="0"/>
          </a:p>
          <a:p>
            <a:pPr algn="ctr"/>
            <a:r>
              <a:rPr lang="el-GR" dirty="0"/>
              <a:t>Στυλιανός Αλεξίου κ.ά., </a:t>
            </a:r>
            <a:r>
              <a:rPr lang="el-GR" i="1" dirty="0"/>
              <a:t>Ιστορία  του Ελληνικού Έθνους,</a:t>
            </a:r>
            <a:r>
              <a:rPr lang="el-GR" dirty="0"/>
              <a:t> τόμος  Α’, Αθήνα 1970, σελ. 292.</a:t>
            </a:r>
          </a:p>
          <a:p>
            <a:pPr algn="ctr"/>
            <a:endParaRPr lang="el-CY" dirty="0"/>
          </a:p>
        </p:txBody>
      </p:sp>
    </p:spTree>
    <p:extLst>
      <p:ext uri="{BB962C8B-B14F-4D97-AF65-F5344CB8AC3E}">
        <p14:creationId xmlns:p14="http://schemas.microsoft.com/office/powerpoint/2010/main" val="380450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C0E78-B3E7-048D-231E-7528503F8B02}"/>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525F251A-5C1D-AA9B-C7FB-B9E8CB41A554}"/>
              </a:ext>
            </a:extLst>
          </p:cNvPr>
          <p:cNvSpPr>
            <a:spLocks noGrp="1"/>
          </p:cNvSpPr>
          <p:nvPr>
            <p:ph type="title"/>
          </p:nvPr>
        </p:nvSpPr>
        <p:spPr>
          <a:xfrm>
            <a:off x="838200" y="96193"/>
            <a:ext cx="10515600" cy="763210"/>
          </a:xfrm>
        </p:spPr>
        <p:txBody>
          <a:bodyPr>
            <a:normAutofit/>
          </a:bodyPr>
          <a:lstStyle/>
          <a:p>
            <a:pPr algn="ctr"/>
            <a:r>
              <a:rPr lang="el-GR" sz="4800" b="1" dirty="0">
                <a:solidFill>
                  <a:srgbClr val="FF0000"/>
                </a:solidFill>
              </a:rPr>
              <a:t>Περσικοί Πόλεμοι  </a:t>
            </a:r>
            <a:endParaRPr lang="el-CY" sz="4800" b="1" dirty="0">
              <a:solidFill>
                <a:srgbClr val="FF0000"/>
              </a:solidFill>
            </a:endParaRPr>
          </a:p>
        </p:txBody>
      </p:sp>
      <p:cxnSp>
        <p:nvCxnSpPr>
          <p:cNvPr id="5" name="Ευθεία γραμμή σύνδεσης 4">
            <a:extLst>
              <a:ext uri="{FF2B5EF4-FFF2-40B4-BE49-F238E27FC236}">
                <a16:creationId xmlns:a16="http://schemas.microsoft.com/office/drawing/2014/main" id="{AB7262BB-DFCE-D8DF-D9E4-AB5788AA965F}"/>
              </a:ext>
            </a:extLst>
          </p:cNvPr>
          <p:cNvCxnSpPr>
            <a:cxnSpLocks/>
          </p:cNvCxnSpPr>
          <p:nvPr/>
        </p:nvCxnSpPr>
        <p:spPr>
          <a:xfrm>
            <a:off x="5295304" y="1128336"/>
            <a:ext cx="0" cy="5472112"/>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Ευθεία γραμμή σύνδεσης 6">
            <a:extLst>
              <a:ext uri="{FF2B5EF4-FFF2-40B4-BE49-F238E27FC236}">
                <a16:creationId xmlns:a16="http://schemas.microsoft.com/office/drawing/2014/main" id="{701C72E4-D05D-2312-0119-C6E172689ED1}"/>
              </a:ext>
            </a:extLst>
          </p:cNvPr>
          <p:cNvCxnSpPr>
            <a:cxnSpLocks/>
          </p:cNvCxnSpPr>
          <p:nvPr/>
        </p:nvCxnSpPr>
        <p:spPr>
          <a:xfrm flipH="1">
            <a:off x="-142875" y="3429000"/>
            <a:ext cx="12201525" cy="0"/>
          </a:xfrm>
          <a:prstGeom prst="line">
            <a:avLst/>
          </a:prstGeom>
          <a:ln w="762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6C0A1D42-5E3E-6825-5C66-FFB7AC8F42BF}"/>
              </a:ext>
            </a:extLst>
          </p:cNvPr>
          <p:cNvSpPr txBox="1"/>
          <p:nvPr/>
        </p:nvSpPr>
        <p:spPr>
          <a:xfrm>
            <a:off x="36313" y="996587"/>
            <a:ext cx="3242368" cy="1569660"/>
          </a:xfrm>
          <a:prstGeom prst="rect">
            <a:avLst/>
          </a:prstGeom>
          <a:noFill/>
        </p:spPr>
        <p:txBody>
          <a:bodyPr wrap="square">
            <a:spAutoFit/>
          </a:bodyPr>
          <a:lstStyle/>
          <a:p>
            <a:r>
              <a:rPr lang="el-GR" sz="4800" dirty="0"/>
              <a:t>Η μάχη του Μαραθώνα</a:t>
            </a:r>
            <a:endParaRPr lang="el-CY" sz="4800" dirty="0"/>
          </a:p>
        </p:txBody>
      </p:sp>
      <p:sp>
        <p:nvSpPr>
          <p:cNvPr id="8" name="TextBox 7">
            <a:extLst>
              <a:ext uri="{FF2B5EF4-FFF2-40B4-BE49-F238E27FC236}">
                <a16:creationId xmlns:a16="http://schemas.microsoft.com/office/drawing/2014/main" id="{36110444-CB9A-8BD9-69B8-76A70E1AE98E}"/>
              </a:ext>
            </a:extLst>
          </p:cNvPr>
          <p:cNvSpPr txBox="1"/>
          <p:nvPr/>
        </p:nvSpPr>
        <p:spPr>
          <a:xfrm>
            <a:off x="8134948" y="990039"/>
            <a:ext cx="4020739" cy="2308324"/>
          </a:xfrm>
          <a:prstGeom prst="rect">
            <a:avLst/>
          </a:prstGeom>
          <a:noFill/>
        </p:spPr>
        <p:txBody>
          <a:bodyPr wrap="square">
            <a:spAutoFit/>
          </a:bodyPr>
          <a:lstStyle/>
          <a:p>
            <a:r>
              <a:rPr lang="el-GR" sz="4800" dirty="0">
                <a:highlight>
                  <a:srgbClr val="FFFF00"/>
                </a:highlight>
              </a:rPr>
              <a:t>Η μάχη </a:t>
            </a:r>
            <a:endParaRPr lang="en-US" sz="4800" dirty="0">
              <a:highlight>
                <a:srgbClr val="FFFF00"/>
              </a:highlight>
            </a:endParaRPr>
          </a:p>
          <a:p>
            <a:r>
              <a:rPr lang="el-GR" sz="4800" dirty="0">
                <a:highlight>
                  <a:srgbClr val="FFFF00"/>
                </a:highlight>
              </a:rPr>
              <a:t>των </a:t>
            </a:r>
            <a:r>
              <a:rPr lang="el-GR" sz="4800" dirty="0" err="1">
                <a:highlight>
                  <a:srgbClr val="FFFF00"/>
                </a:highlight>
              </a:rPr>
              <a:t>Θερμοπυλών</a:t>
            </a:r>
            <a:endParaRPr lang="el-CY" sz="4800" dirty="0">
              <a:highlight>
                <a:srgbClr val="FFFF00"/>
              </a:highlight>
            </a:endParaRPr>
          </a:p>
        </p:txBody>
      </p:sp>
      <p:sp>
        <p:nvSpPr>
          <p:cNvPr id="10" name="TextBox 9">
            <a:extLst>
              <a:ext uri="{FF2B5EF4-FFF2-40B4-BE49-F238E27FC236}">
                <a16:creationId xmlns:a16="http://schemas.microsoft.com/office/drawing/2014/main" id="{E1D5AD50-D147-A388-6D7B-8BD2F1C6D461}"/>
              </a:ext>
            </a:extLst>
          </p:cNvPr>
          <p:cNvSpPr txBox="1"/>
          <p:nvPr/>
        </p:nvSpPr>
        <p:spPr>
          <a:xfrm>
            <a:off x="195563" y="4187269"/>
            <a:ext cx="3444173" cy="2308324"/>
          </a:xfrm>
          <a:prstGeom prst="rect">
            <a:avLst/>
          </a:prstGeom>
          <a:noFill/>
        </p:spPr>
        <p:txBody>
          <a:bodyPr wrap="square">
            <a:spAutoFit/>
          </a:bodyPr>
          <a:lstStyle/>
          <a:p>
            <a:r>
              <a:rPr lang="el-GR" sz="4800" dirty="0"/>
              <a:t>Η ναυμαχία</a:t>
            </a:r>
            <a:endParaRPr lang="en-US" sz="4800" dirty="0"/>
          </a:p>
          <a:p>
            <a:r>
              <a:rPr lang="el-GR" sz="4800" dirty="0"/>
              <a:t> της </a:t>
            </a:r>
            <a:endParaRPr lang="en-US" sz="4800" dirty="0"/>
          </a:p>
          <a:p>
            <a:r>
              <a:rPr lang="el-GR" sz="4800" dirty="0"/>
              <a:t>Σαλαμίνας</a:t>
            </a:r>
            <a:endParaRPr lang="el-CY" sz="4800" dirty="0"/>
          </a:p>
        </p:txBody>
      </p:sp>
      <p:sp>
        <p:nvSpPr>
          <p:cNvPr id="12" name="TextBox 11">
            <a:extLst>
              <a:ext uri="{FF2B5EF4-FFF2-40B4-BE49-F238E27FC236}">
                <a16:creationId xmlns:a16="http://schemas.microsoft.com/office/drawing/2014/main" id="{2E263F2F-1098-CC59-27F3-D5883B945001}"/>
              </a:ext>
            </a:extLst>
          </p:cNvPr>
          <p:cNvSpPr txBox="1"/>
          <p:nvPr/>
        </p:nvSpPr>
        <p:spPr>
          <a:xfrm>
            <a:off x="8037911" y="4390836"/>
            <a:ext cx="3732609" cy="2308324"/>
          </a:xfrm>
          <a:prstGeom prst="rect">
            <a:avLst/>
          </a:prstGeom>
          <a:noFill/>
        </p:spPr>
        <p:txBody>
          <a:bodyPr wrap="square">
            <a:spAutoFit/>
          </a:bodyPr>
          <a:lstStyle/>
          <a:p>
            <a:r>
              <a:rPr lang="el-GR" sz="4800" dirty="0"/>
              <a:t>Η μάχη </a:t>
            </a:r>
          </a:p>
          <a:p>
            <a:r>
              <a:rPr lang="el-GR" sz="4800" dirty="0"/>
              <a:t>των </a:t>
            </a:r>
            <a:r>
              <a:rPr lang="el-GR" sz="4800" dirty="0" err="1"/>
              <a:t>Πλαταιών</a:t>
            </a:r>
            <a:endParaRPr lang="el-CY" sz="4800" dirty="0"/>
          </a:p>
        </p:txBody>
      </p:sp>
      <p:pic>
        <p:nvPicPr>
          <p:cNvPr id="15" name="Picture 2" descr="Η Μάχη του Μαραθώνα - Αφιέρωμα - Σαν Σήμερα .gr">
            <a:extLst>
              <a:ext uri="{FF2B5EF4-FFF2-40B4-BE49-F238E27FC236}">
                <a16:creationId xmlns:a16="http://schemas.microsoft.com/office/drawing/2014/main" id="{F0A24DB0-7D30-B203-6F70-0318F49DB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102" y="1128335"/>
            <a:ext cx="1809752" cy="2115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Η Ναυμαχία της Σαλαμίνας - Αφιέρωμα - Σαν Σήμερα .gr">
            <a:extLst>
              <a:ext uri="{FF2B5EF4-FFF2-40B4-BE49-F238E27FC236}">
                <a16:creationId xmlns:a16="http://schemas.microsoft.com/office/drawing/2014/main" id="{412560A5-5426-CAC8-E90B-5E31C1DC3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337" y="3806209"/>
            <a:ext cx="1524000" cy="27942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Η Μάχη των Θερμοπυλών (480 π.Χ.) | Πεμπτουσία">
            <a:extLst>
              <a:ext uri="{FF2B5EF4-FFF2-40B4-BE49-F238E27FC236}">
                <a16:creationId xmlns:a16="http://schemas.microsoft.com/office/drawing/2014/main" id="{E60F7C8D-69F2-17E2-A048-9D7651F8D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822" y="1101556"/>
            <a:ext cx="2433638" cy="21508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Μάχη των Πλαταιών (479 π.Χ) | Θεματα Στρατιωτικης Ιστοριας">
            <a:extLst>
              <a:ext uri="{FF2B5EF4-FFF2-40B4-BE49-F238E27FC236}">
                <a16:creationId xmlns:a16="http://schemas.microsoft.com/office/drawing/2014/main" id="{79CFCD0D-290F-08DD-0FD5-016F25E65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4728" y="3633665"/>
            <a:ext cx="2409825" cy="14253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Η Ναυμαχία της Μυκάλης | Πεμπτουσία">
            <a:extLst>
              <a:ext uri="{FF2B5EF4-FFF2-40B4-BE49-F238E27FC236}">
                <a16:creationId xmlns:a16="http://schemas.microsoft.com/office/drawing/2014/main" id="{D6337997-B572-4062-289F-44BF455BAD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8059" y="5252915"/>
            <a:ext cx="2463106" cy="142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1744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2898</TotalTime>
  <Words>733</Words>
  <Application>Microsoft Office PowerPoint</Application>
  <PresentationFormat>Ευρεία οθόνη</PresentationFormat>
  <Paragraphs>119</Paragraphs>
  <Slides>40</Slides>
  <Notes>1</Notes>
  <HiddenSlides>0</HiddenSlides>
  <MMClips>3</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40</vt:i4>
      </vt:variant>
    </vt:vector>
  </HeadingPairs>
  <TitlesOfParts>
    <vt:vector size="47" baseType="lpstr">
      <vt:lpstr>Aptos</vt:lpstr>
      <vt:lpstr>Aptos Display</vt:lpstr>
      <vt:lpstr>Arial</vt:lpstr>
      <vt:lpstr>Calibri</vt:lpstr>
      <vt:lpstr>Fira Sans Condensed</vt:lpstr>
      <vt:lpstr>Times New Roman</vt:lpstr>
      <vt:lpstr>Θέμα του Office</vt:lpstr>
      <vt:lpstr>Παρουσίαση του PowerPoint</vt:lpstr>
      <vt:lpstr>Παρουσίαση του PowerPoint</vt:lpstr>
      <vt:lpstr>Περσικοί Πόλεμοι  </vt:lpstr>
      <vt:lpstr>Παρουσίαση του PowerPoint</vt:lpstr>
      <vt:lpstr>Παρουσίαση του PowerPoint</vt:lpstr>
      <vt:lpstr>Η μάχη του Μαραθώνα </vt:lpstr>
      <vt:lpstr>Παρουσίαση του PowerPoint</vt:lpstr>
      <vt:lpstr>Παρουσίαση του PowerPoint</vt:lpstr>
      <vt:lpstr>Περσικοί Πόλεμοι  </vt:lpstr>
      <vt:lpstr>Παρουσίαση του PowerPoint</vt:lpstr>
      <vt:lpstr>Παρουσίαση του PowerPoint</vt:lpstr>
      <vt:lpstr>Βεβήλωσαν το άγαλμα του Λεωνίδα στις Θερμοπύλες - iefimerida.gr</vt:lpstr>
      <vt:lpstr>Η μάχη  των Θερμοπυλών</vt:lpstr>
      <vt:lpstr>Περσικοί Πόλεμοι  </vt:lpstr>
      <vt:lpstr>Παρουσίαση του PowerPoint</vt:lpstr>
      <vt:lpstr>Παρουσίαση του PowerPoint</vt:lpstr>
      <vt:lpstr>Περσικοί Πόλεμοι  </vt:lpstr>
      <vt:lpstr>Παρουσίαση του PowerPoint</vt:lpstr>
      <vt:lpstr>Παρουσίαση του PowerPoint</vt:lpstr>
      <vt:lpstr>Παρουσίαση του PowerPoint</vt:lpstr>
      <vt:lpstr>Παρουσίαση του PowerPoint</vt:lpstr>
      <vt:lpstr>Περσικοί Πόλεμοι  </vt:lpstr>
      <vt:lpstr>Αυτοαξιολόγηση στο σπίτι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ΕΛΕΝΗ ΧΑΡΑΛΑΜΠΟΥΣ</dc:creator>
  <cp:lastModifiedBy>ΕΛΕΝΗ ΧΑΡΑΛΑΜΠΟΥΣ</cp:lastModifiedBy>
  <cp:revision>567</cp:revision>
  <cp:lastPrinted>2024-12-16T05:00:07Z</cp:lastPrinted>
  <dcterms:created xsi:type="dcterms:W3CDTF">2024-09-11T17:26:53Z</dcterms:created>
  <dcterms:modified xsi:type="dcterms:W3CDTF">2026-02-23T04:11:43Z</dcterms:modified>
</cp:coreProperties>
</file>