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4" r:id="rId2"/>
    <p:sldId id="552" r:id="rId3"/>
    <p:sldId id="451" r:id="rId4"/>
    <p:sldId id="325" r:id="rId5"/>
    <p:sldId id="326" r:id="rId6"/>
    <p:sldId id="327" r:id="rId7"/>
    <p:sldId id="328" r:id="rId8"/>
    <p:sldId id="611" r:id="rId9"/>
    <p:sldId id="329" r:id="rId10"/>
    <p:sldId id="330" r:id="rId11"/>
    <p:sldId id="331" r:id="rId12"/>
    <p:sldId id="332" r:id="rId13"/>
    <p:sldId id="333" r:id="rId14"/>
    <p:sldId id="334" r:id="rId15"/>
    <p:sldId id="612" r:id="rId16"/>
    <p:sldId id="335" r:id="rId17"/>
    <p:sldId id="336" r:id="rId18"/>
    <p:sldId id="337" r:id="rId19"/>
    <p:sldId id="338" r:id="rId20"/>
    <p:sldId id="341" r:id="rId21"/>
    <p:sldId id="343" r:id="rId22"/>
    <p:sldId id="324" r:id="rId23"/>
    <p:sldId id="287" r:id="rId24"/>
    <p:sldId id="288" r:id="rId25"/>
    <p:sldId id="613" r:id="rId26"/>
    <p:sldId id="548" r:id="rId27"/>
    <p:sldId id="549" r:id="rId2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16D-8EAE-474E-9D00-823F15F353FB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9032-715A-482E-B3DB-82B252889E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16D-8EAE-474E-9D00-823F15F353FB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9032-715A-482E-B3DB-82B252889E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16D-8EAE-474E-9D00-823F15F353FB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9032-715A-482E-B3DB-82B252889E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16D-8EAE-474E-9D00-823F15F353FB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9032-715A-482E-B3DB-82B252889E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16D-8EAE-474E-9D00-823F15F353FB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9032-715A-482E-B3DB-82B252889E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16D-8EAE-474E-9D00-823F15F353FB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9032-715A-482E-B3DB-82B252889E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16D-8EAE-474E-9D00-823F15F353FB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9032-715A-482E-B3DB-82B252889E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16D-8EAE-474E-9D00-823F15F353FB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9032-715A-482E-B3DB-82B252889E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16D-8EAE-474E-9D00-823F15F353FB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9032-715A-482E-B3DB-82B252889E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16D-8EAE-474E-9D00-823F15F353FB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9032-715A-482E-B3DB-82B252889E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16D-8EAE-474E-9D00-823F15F353FB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9032-715A-482E-B3DB-82B252889E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7E916D-8EAE-474E-9D00-823F15F353FB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569032-715A-482E-B3DB-82B252889E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18" y="420743"/>
            <a:ext cx="10261710" cy="53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3384331" y="2774731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Μαθαίνω Ελληνικά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889531" y="5691352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>
                <a:solidFill>
                  <a:schemeClr val="tx1"/>
                </a:solidFill>
              </a:rPr>
              <a:t>Δρ</a:t>
            </a:r>
            <a:r>
              <a:rPr lang="el-GR" dirty="0">
                <a:solidFill>
                  <a:schemeClr val="tx1"/>
                </a:solidFill>
              </a:rPr>
              <a:t> Ελένη Χαραλάμπους 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919655" y="5678049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1. Αλφάβητο   : Η αγγλική γλώσσα ως προϋπάρχουσα γνώση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27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52596" y="142852"/>
            <a:ext cx="2900354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/>
              <a:t>Η η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952596" y="1357298"/>
            <a:ext cx="5643602" cy="20717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dirty="0"/>
              <a:t> ηλεκτρική ξυριστική μηχανή</a:t>
            </a:r>
            <a:endParaRPr lang="en-GB" dirty="0"/>
          </a:p>
          <a:p>
            <a:pPr>
              <a:buNone/>
            </a:pPr>
            <a:r>
              <a:rPr lang="en-GB" dirty="0">
                <a:sym typeface="+mn-ea"/>
              </a:rPr>
              <a:t>.........</a:t>
            </a:r>
            <a:r>
              <a:rPr lang="en-US" altLang="en-GB" dirty="0">
                <a:sym typeface="+mn-ea"/>
              </a:rPr>
              <a:t>............</a:t>
            </a:r>
            <a:endParaRPr lang="el-GR" dirty="0"/>
          </a:p>
          <a:p>
            <a:pPr>
              <a:buNone/>
            </a:pPr>
            <a:r>
              <a:rPr lang="en-GB" dirty="0">
                <a:sym typeface="+mn-ea"/>
              </a:rPr>
              <a:t>.........</a:t>
            </a:r>
            <a:r>
              <a:rPr lang="en-US" altLang="en-GB" dirty="0">
                <a:sym typeface="+mn-ea"/>
              </a:rPr>
              <a:t>............</a:t>
            </a:r>
            <a:endParaRPr lang="en-US" dirty="0"/>
          </a:p>
        </p:txBody>
      </p:sp>
      <p:sp>
        <p:nvSpPr>
          <p:cNvPr id="6" name="1 - Τίτλος"/>
          <p:cNvSpPr txBox="1"/>
          <p:nvPr/>
        </p:nvSpPr>
        <p:spPr>
          <a:xfrm>
            <a:off x="1952596" y="3643314"/>
            <a:ext cx="2900354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4400" dirty="0"/>
              <a:t>Θ θ </a:t>
            </a:r>
            <a:endParaRPr lang="en-US" sz="4400" dirty="0"/>
          </a:p>
        </p:txBody>
      </p:sp>
      <p:sp>
        <p:nvSpPr>
          <p:cNvPr id="7" name="2 - Θέση περιεχομένου"/>
          <p:cNvSpPr txBox="1"/>
          <p:nvPr/>
        </p:nvSpPr>
        <p:spPr>
          <a:xfrm>
            <a:off x="1952596" y="4857760"/>
            <a:ext cx="3214710" cy="1785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l-GR" sz="3200" dirty="0"/>
              <a:t> θερμόμετρο</a:t>
            </a:r>
            <a:endParaRPr lang="en-GB" sz="3200" dirty="0"/>
          </a:p>
          <a:p>
            <a:pPr>
              <a:buNone/>
            </a:pP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endParaRPr lang="el-GR" sz="3200" dirty="0"/>
          </a:p>
          <a:p>
            <a:pPr>
              <a:buNone/>
            </a:pP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endParaRPr lang="en-US" sz="3200" dirty="0"/>
          </a:p>
        </p:txBody>
      </p:sp>
      <p:sp>
        <p:nvSpPr>
          <p:cNvPr id="10" name="9 - Ορθογώνιο"/>
          <p:cNvSpPr/>
          <p:nvPr/>
        </p:nvSpPr>
        <p:spPr>
          <a:xfrm>
            <a:off x="9382148" y="5643578"/>
            <a:ext cx="1000132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6</a:t>
            </a:r>
            <a:endParaRPr lang="en-US" sz="4400" dirty="0"/>
          </a:p>
        </p:txBody>
      </p:sp>
      <p:pic>
        <p:nvPicPr>
          <p:cNvPr id="4098" name="Picture 2" descr="8 Best Electric Shavers for Men in 2021 (The Best Foil &amp;amp; Rotary Shaver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0512" y="285728"/>
            <a:ext cx="2571736" cy="2980364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7881949" y="2857496"/>
            <a:ext cx="225558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electric shaver</a:t>
            </a:r>
            <a:endParaRPr lang="en-US" dirty="0"/>
          </a:p>
        </p:txBody>
      </p:sp>
      <p:sp>
        <p:nvSpPr>
          <p:cNvPr id="4100" name="AutoShape 4" descr="Σκοινί Κορδόνι - Απο το γράμμα &amp;#39;Θ&amp;#39; ξεκινούν υπέροχες λέξεις!!! Καμιά φορά  μία απ&amp;#39; αυτές αρκεί για να αναιρέσει τις υπόλοιπες... Οι άλλες, όμως, λέξεις  ενώνουν, όσο πιο γρήγορα μπορούν, τις δυνάμεις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102" name="AutoShape 6" descr="Σκοινί Κορδόνι - Απο το γράμμα &amp;#39;Θ&amp;#39; ξεκινούν υπέροχες λέξεις!!! Καμιά φορά  μία απ&amp;#39; αυτές αρκεί για να αναιρέσει τις υπόλοιπες... Οι άλλες, όμως, λέξεις  ενώνουν, όσο πιο γρήγορα μπορούν, τις δυνάμεις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104" name="AutoShape 8" descr="Σκοινί Κορδόνι - Απο το γράμμα &amp;#39;Θ&amp;#39; ξεκινούν υπέροχες λέξεις!!! Καμιά φορά  μία απ&amp;#39; αυτές αρκεί για να αναιρέσει τις υπόλοιπες... Οι άλλες, όμως, λέξεις  ενώνουν, όσο πιο γρήγορα μπορούν, τις δυνάμεις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3" name="Picture 10" descr="Thermometer Drawing Images, Stock Photos &amp;amp; Vectors | Shutterstock"/>
          <p:cNvPicPr>
            <a:picLocks noChangeAspect="1" noChangeArrowheads="1"/>
          </p:cNvPicPr>
          <p:nvPr/>
        </p:nvPicPr>
        <p:blipFill>
          <a:blip r:embed="rId3"/>
          <a:srcRect l="4639" t="13393" r="4123" b="14285"/>
          <a:stretch>
            <a:fillRect/>
          </a:stretch>
        </p:blipFill>
        <p:spPr bwMode="auto">
          <a:xfrm>
            <a:off x="6024562" y="3571876"/>
            <a:ext cx="4214842" cy="1928826"/>
          </a:xfrm>
          <a:prstGeom prst="rect">
            <a:avLst/>
          </a:prstGeom>
          <a:noFill/>
        </p:spPr>
      </p:pic>
      <p:sp>
        <p:nvSpPr>
          <p:cNvPr id="12" name="11 - Ορθογώνιο"/>
          <p:cNvSpPr/>
          <p:nvPr/>
        </p:nvSpPr>
        <p:spPr>
          <a:xfrm>
            <a:off x="5943600" y="4643446"/>
            <a:ext cx="201077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thermometer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52596" y="142852"/>
            <a:ext cx="2900354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/>
              <a:t>Ι ι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952596" y="1357298"/>
            <a:ext cx="3357586" cy="20717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dirty="0"/>
              <a:t> ινδική καρύδα </a:t>
            </a:r>
            <a:endParaRPr lang="en-GB" dirty="0"/>
          </a:p>
          <a:p>
            <a:pPr>
              <a:buNone/>
            </a:pPr>
            <a:r>
              <a:rPr lang="en-GB" dirty="0">
                <a:sym typeface="+mn-ea"/>
              </a:rPr>
              <a:t>.........</a:t>
            </a:r>
            <a:r>
              <a:rPr lang="en-US" altLang="en-GB" dirty="0">
                <a:sym typeface="+mn-ea"/>
              </a:rPr>
              <a:t>............</a:t>
            </a:r>
            <a:endParaRPr lang="el-GR" dirty="0"/>
          </a:p>
          <a:p>
            <a:pPr>
              <a:buNone/>
            </a:pPr>
            <a:r>
              <a:rPr lang="en-GB" dirty="0">
                <a:sym typeface="+mn-ea"/>
              </a:rPr>
              <a:t>.........</a:t>
            </a:r>
            <a:r>
              <a:rPr lang="en-US" altLang="en-GB" dirty="0">
                <a:sym typeface="+mn-ea"/>
              </a:rPr>
              <a:t>............</a:t>
            </a:r>
            <a:endParaRPr lang="en-US" dirty="0"/>
          </a:p>
        </p:txBody>
      </p:sp>
      <p:sp>
        <p:nvSpPr>
          <p:cNvPr id="6" name="1 - Τίτλος"/>
          <p:cNvSpPr txBox="1"/>
          <p:nvPr/>
        </p:nvSpPr>
        <p:spPr>
          <a:xfrm>
            <a:off x="1952596" y="3643314"/>
            <a:ext cx="2900354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4400" dirty="0"/>
              <a:t>Κ κ </a:t>
            </a:r>
            <a:endParaRPr lang="en-US" sz="4400" dirty="0"/>
          </a:p>
        </p:txBody>
      </p:sp>
      <p:sp>
        <p:nvSpPr>
          <p:cNvPr id="7" name="2 - Θέση περιεχομένου"/>
          <p:cNvSpPr txBox="1"/>
          <p:nvPr/>
        </p:nvSpPr>
        <p:spPr>
          <a:xfrm>
            <a:off x="1952596" y="4857760"/>
            <a:ext cx="3214710" cy="1785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l-GR" sz="3200" dirty="0"/>
              <a:t> κρασί </a:t>
            </a:r>
            <a:endParaRPr lang="en-GB" sz="3200" dirty="0"/>
          </a:p>
          <a:p>
            <a:pPr>
              <a:buNone/>
            </a:pP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endParaRPr lang="el-GR" sz="3200" dirty="0"/>
          </a:p>
          <a:p>
            <a:pPr>
              <a:buNone/>
            </a:pP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endParaRPr lang="en-US" sz="3200" dirty="0"/>
          </a:p>
        </p:txBody>
      </p:sp>
      <p:sp>
        <p:nvSpPr>
          <p:cNvPr id="10" name="9 - Ορθογώνιο"/>
          <p:cNvSpPr/>
          <p:nvPr/>
        </p:nvSpPr>
        <p:spPr>
          <a:xfrm>
            <a:off x="9382148" y="5643578"/>
            <a:ext cx="1000132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7</a:t>
            </a:r>
            <a:endParaRPr lang="en-US" sz="4400" dirty="0"/>
          </a:p>
        </p:txBody>
      </p:sp>
      <p:sp>
        <p:nvSpPr>
          <p:cNvPr id="3074" name="AutoShape 2" descr="File:Coconut Clipart Cartoon.png - Wikimedia Common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076" name="AutoShape 4" descr="File:Coconut Clipart Cartoon.png - Wikimedia Common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3078" name="Picture 6" descr="File:Coconut Clipart Cartoon.png - Wikimedia Comm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5934" y="357166"/>
            <a:ext cx="4536000" cy="3143272"/>
          </a:xfrm>
          <a:prstGeom prst="rect">
            <a:avLst/>
          </a:prstGeom>
          <a:noFill/>
        </p:spPr>
      </p:pic>
      <p:pic>
        <p:nvPicPr>
          <p:cNvPr id="3082" name="Picture 10" descr="Grape Cart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497" y="3786190"/>
            <a:ext cx="2645341" cy="2748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52596" y="142852"/>
            <a:ext cx="2900354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/>
              <a:t>Λ λ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952596" y="1357298"/>
            <a:ext cx="2900354" cy="20717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dirty="0"/>
              <a:t> λεμονάδα</a:t>
            </a:r>
            <a:endParaRPr lang="en-GB" dirty="0"/>
          </a:p>
          <a:p>
            <a:pPr>
              <a:buNone/>
            </a:pPr>
            <a:r>
              <a:rPr lang="en-GB" dirty="0">
                <a:sym typeface="+mn-ea"/>
              </a:rPr>
              <a:t>.........</a:t>
            </a:r>
            <a:r>
              <a:rPr lang="en-US" altLang="en-GB" dirty="0">
                <a:sym typeface="+mn-ea"/>
              </a:rPr>
              <a:t>............</a:t>
            </a:r>
            <a:endParaRPr lang="el-GR" dirty="0"/>
          </a:p>
          <a:p>
            <a:pPr>
              <a:buNone/>
            </a:pPr>
            <a:r>
              <a:rPr lang="en-GB" dirty="0">
                <a:sym typeface="+mn-ea"/>
              </a:rPr>
              <a:t>.........</a:t>
            </a:r>
            <a:r>
              <a:rPr lang="en-US" altLang="en-GB" dirty="0">
                <a:sym typeface="+mn-ea"/>
              </a:rPr>
              <a:t>............</a:t>
            </a:r>
            <a:endParaRPr lang="en-US" dirty="0"/>
          </a:p>
        </p:txBody>
      </p:sp>
      <p:sp>
        <p:nvSpPr>
          <p:cNvPr id="6" name="1 - Τίτλος"/>
          <p:cNvSpPr txBox="1"/>
          <p:nvPr/>
        </p:nvSpPr>
        <p:spPr>
          <a:xfrm>
            <a:off x="1952596" y="3643314"/>
            <a:ext cx="2900354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4400"/>
              <a:t>Μ </a:t>
            </a:r>
            <a:r>
              <a:rPr lang="el-GR" sz="4400" dirty="0"/>
              <a:t>μ</a:t>
            </a:r>
            <a:r>
              <a:rPr lang="el-GR" sz="4400"/>
              <a:t> </a:t>
            </a:r>
            <a:endParaRPr lang="en-US" sz="4400" dirty="0"/>
          </a:p>
        </p:txBody>
      </p:sp>
      <p:sp>
        <p:nvSpPr>
          <p:cNvPr id="7" name="2 - Θέση περιεχομένου"/>
          <p:cNvSpPr txBox="1"/>
          <p:nvPr/>
        </p:nvSpPr>
        <p:spPr>
          <a:xfrm>
            <a:off x="1952596" y="4857760"/>
            <a:ext cx="3214710" cy="1785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l-GR" sz="3200" dirty="0"/>
              <a:t>μπίρα</a:t>
            </a:r>
            <a:endParaRPr lang="en-GB" sz="3200" dirty="0"/>
          </a:p>
          <a:p>
            <a:pPr>
              <a:buNone/>
            </a:pP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endParaRPr lang="el-GR" sz="3200" dirty="0"/>
          </a:p>
          <a:p>
            <a:pPr>
              <a:buNone/>
            </a:pP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endParaRPr lang="en-US" sz="3200" dirty="0"/>
          </a:p>
        </p:txBody>
      </p:sp>
      <p:sp>
        <p:nvSpPr>
          <p:cNvPr id="10" name="9 - Ορθογώνιο"/>
          <p:cNvSpPr/>
          <p:nvPr/>
        </p:nvSpPr>
        <p:spPr>
          <a:xfrm>
            <a:off x="9382148" y="5643578"/>
            <a:ext cx="1000132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8</a:t>
            </a:r>
            <a:endParaRPr lang="en-US" sz="4400" dirty="0"/>
          </a:p>
        </p:txBody>
      </p:sp>
      <p:pic>
        <p:nvPicPr>
          <p:cNvPr id="2052" name="Picture 4" descr="Lemonade Cartoon Graphics, Designs &amp;amp; Templa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8810" y="285729"/>
            <a:ext cx="3262328" cy="3190859"/>
          </a:xfrm>
          <a:prstGeom prst="rect">
            <a:avLst/>
          </a:prstGeom>
          <a:noFill/>
        </p:spPr>
      </p:pic>
      <p:pic>
        <p:nvPicPr>
          <p:cNvPr id="2054" name="Picture 6" descr="Cartoon Beer Can Royalty Free Cliparts, Vectors, And Stock Illustration.  Image 25008717."/>
          <p:cNvPicPr>
            <a:picLocks noChangeAspect="1" noChangeArrowheads="1"/>
          </p:cNvPicPr>
          <p:nvPr/>
        </p:nvPicPr>
        <p:blipFill>
          <a:blip r:embed="rId3"/>
          <a:srcRect l="20370" r="20370"/>
          <a:stretch>
            <a:fillRect/>
          </a:stretch>
        </p:blipFill>
        <p:spPr bwMode="auto">
          <a:xfrm>
            <a:off x="6953256" y="3500438"/>
            <a:ext cx="2286016" cy="2969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2095472" y="571480"/>
            <a:ext cx="3571900" cy="15684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3200" dirty="0"/>
              <a:t>περίπτερο </a:t>
            </a:r>
            <a:r>
              <a:rPr lang="en-GB" sz="3200" dirty="0"/>
              <a:t> </a:t>
            </a:r>
          </a:p>
          <a:p>
            <a:pPr>
              <a:buNone/>
            </a:pP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endParaRPr lang="el-GR" sz="3200" dirty="0"/>
          </a:p>
          <a:p>
            <a:pPr>
              <a:buNone/>
            </a:pP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r>
              <a:rPr lang="en-GB" sz="3200" dirty="0"/>
              <a:t> </a:t>
            </a:r>
            <a:r>
              <a:rPr lang="el-GR" sz="3200" dirty="0"/>
              <a:t>  </a:t>
            </a:r>
            <a:endParaRPr lang="en-US" sz="3200" dirty="0"/>
          </a:p>
        </p:txBody>
      </p:sp>
      <p:pic>
        <p:nvPicPr>
          <p:cNvPr id="18436" name="Picture 4" descr="Download Free Vectors, Cliparts, Images of Shop convenience store - illustAC"/>
          <p:cNvPicPr>
            <a:picLocks noChangeAspect="1" noChangeArrowheads="1"/>
          </p:cNvPicPr>
          <p:nvPr/>
        </p:nvPicPr>
        <p:blipFill>
          <a:blip r:embed="rId2"/>
          <a:srcRect l="11224" t="22034" r="14286" b="8475"/>
          <a:stretch>
            <a:fillRect/>
          </a:stretch>
        </p:blipFill>
        <p:spPr bwMode="auto">
          <a:xfrm>
            <a:off x="1738282" y="3286124"/>
            <a:ext cx="5214974" cy="2928958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9382148" y="5643578"/>
            <a:ext cx="1000132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9</a:t>
            </a:r>
            <a:endParaRPr lang="en-US" sz="4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77007" y="142852"/>
            <a:ext cx="7258787" cy="64293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/>
              <a:t>What do you need ?</a:t>
            </a: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n-GB" dirty="0"/>
              <a:t>A </a:t>
            </a:r>
            <a:r>
              <a:rPr lang="el-GR" dirty="0"/>
              <a:t>: Εσείς τι  χρειάζ</a:t>
            </a:r>
            <a:r>
              <a:rPr lang="el-GR" u="sng" dirty="0">
                <a:solidFill>
                  <a:srgbClr val="FF0000"/>
                </a:solidFill>
              </a:rPr>
              <a:t>εστε</a:t>
            </a:r>
            <a:r>
              <a:rPr lang="el-GR" dirty="0"/>
              <a:t> ;</a:t>
            </a:r>
          </a:p>
          <a:p>
            <a:pPr>
              <a:buNone/>
            </a:pPr>
            <a:r>
              <a:rPr lang="el-GR" dirty="0"/>
              <a:t>Β :  ………………………………………………………………</a:t>
            </a:r>
          </a:p>
          <a:p>
            <a:pPr>
              <a:buNone/>
            </a:pPr>
            <a:r>
              <a:rPr lang="el-GR" dirty="0"/>
              <a:t>Α : Ορίστε  (</a:t>
            </a:r>
            <a:r>
              <a:rPr lang="en-GB" dirty="0"/>
              <a:t>here you  are</a:t>
            </a:r>
            <a:r>
              <a:rPr lang="el-GR" dirty="0"/>
              <a:t>)</a:t>
            </a:r>
          </a:p>
          <a:p>
            <a:pPr>
              <a:buNone/>
            </a:pPr>
            <a:r>
              <a:rPr lang="el-GR" dirty="0"/>
              <a:t>Β : Ευχαριστώ   (</a:t>
            </a:r>
            <a:r>
              <a:rPr lang="en-US" dirty="0"/>
              <a:t>thank</a:t>
            </a:r>
            <a:r>
              <a:rPr lang="en-GB" dirty="0"/>
              <a:t>s</a:t>
            </a:r>
            <a:r>
              <a:rPr lang="el-GR" dirty="0"/>
              <a:t>)</a:t>
            </a:r>
          </a:p>
        </p:txBody>
      </p:sp>
      <p:cxnSp>
        <p:nvCxnSpPr>
          <p:cNvPr id="5" name="4 - Ευθύγραμμο βέλος σύνδεσης"/>
          <p:cNvCxnSpPr>
            <a:cxnSpLocks/>
          </p:cNvCxnSpPr>
          <p:nvPr/>
        </p:nvCxnSpPr>
        <p:spPr>
          <a:xfrm flipH="1">
            <a:off x="1774371" y="571480"/>
            <a:ext cx="749729" cy="10178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6 - Ευθύγραμμο βέλος σύνδεσης"/>
          <p:cNvCxnSpPr>
            <a:cxnSpLocks/>
          </p:cNvCxnSpPr>
          <p:nvPr/>
        </p:nvCxnSpPr>
        <p:spPr>
          <a:xfrm>
            <a:off x="1310185" y="488150"/>
            <a:ext cx="899615" cy="12087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 flipH="1">
            <a:off x="3165450" y="500042"/>
            <a:ext cx="54551" cy="11968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1506" name="Picture 2" descr="Θα ανοίξει τελικά το περίπτερο στην 25ης Μαρτίου; | Τοπικά Νέ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6972" y="488150"/>
            <a:ext cx="2695200" cy="2226470"/>
          </a:xfrm>
          <a:prstGeom prst="rect">
            <a:avLst/>
          </a:prstGeom>
          <a:noFill/>
        </p:spPr>
      </p:pic>
      <p:sp>
        <p:nvSpPr>
          <p:cNvPr id="21508" name="AutoShape 4" descr="Shopkeeper cartoon Φωτογραφίες Αρχείου, Royalty Free Shopkeeper cartoon  Εικόνες | Depositphotos®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1510" name="AutoShape 6" descr="Shopkeeper cartoon Φωτογραφίες Αρχείου, Royalty Free Shopkeeper cartoon  Εικόνες | Depositphotos®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1512" name="Picture 8" descr="Un vecteur illustration de l&amp;#39;homme de payer la caissière à l&amp;#39;épicerie en  utilisant son téléphone Image Vectorielle Stock - Alamy"/>
          <p:cNvPicPr>
            <a:picLocks noChangeAspect="1" noChangeArrowheads="1"/>
          </p:cNvPicPr>
          <p:nvPr/>
        </p:nvPicPr>
        <p:blipFill>
          <a:blip r:embed="rId3"/>
          <a:srcRect t="9370" b="19422"/>
          <a:stretch>
            <a:fillRect/>
          </a:stretch>
        </p:blipFill>
        <p:spPr bwMode="auto">
          <a:xfrm>
            <a:off x="7935795" y="2928934"/>
            <a:ext cx="3357554" cy="2500330"/>
          </a:xfrm>
          <a:prstGeom prst="rect">
            <a:avLst/>
          </a:prstGeom>
          <a:noFill/>
        </p:spPr>
      </p:pic>
      <p:sp>
        <p:nvSpPr>
          <p:cNvPr id="18" name="17 - Ορθογώνιο"/>
          <p:cNvSpPr/>
          <p:nvPr/>
        </p:nvSpPr>
        <p:spPr>
          <a:xfrm>
            <a:off x="9382148" y="5643578"/>
            <a:ext cx="1000132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10</a:t>
            </a:r>
            <a:endParaRPr lang="en-US" sz="4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4052746" y="767441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7C7712E3-3B4A-E57A-0275-3DB7DE08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711" y="375556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Soldier Pointing Command – Royalty-Free Vector | VectorStock">
            <a:extLst>
              <a:ext uri="{FF2B5EF4-FFF2-40B4-BE49-F238E27FC236}">
                <a16:creationId xmlns:a16="http://schemas.microsoft.com/office/drawing/2014/main" id="{A1553F18-8EAA-965E-F8C5-6A25930D0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9"/>
          <a:stretch>
            <a:fillRect/>
          </a:stretch>
        </p:blipFill>
        <p:spPr bwMode="auto">
          <a:xfrm>
            <a:off x="743200" y="3818109"/>
            <a:ext cx="1633878" cy="1654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CC84959-184A-70C8-4127-79DE1A512D53}"/>
              </a:ext>
            </a:extLst>
          </p:cNvPr>
          <p:cNvSpPr/>
          <p:nvPr/>
        </p:nvSpPr>
        <p:spPr>
          <a:xfrm>
            <a:off x="2971800" y="4044047"/>
            <a:ext cx="3124200" cy="10994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  <p:pic>
        <p:nvPicPr>
          <p:cNvPr id="4" name="Φωνή 260223_200930">
            <a:hlinkClick r:id="" action="ppaction://media"/>
            <a:extLst>
              <a:ext uri="{FF2B5EF4-FFF2-40B4-BE49-F238E27FC236}">
                <a16:creationId xmlns:a16="http://schemas.microsoft.com/office/drawing/2014/main" id="{C34CDC6E-D1EA-B394-0CFD-1888287F2024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46029" y="4044047"/>
            <a:ext cx="1045027" cy="1045027"/>
          </a:xfrm>
        </p:spPr>
      </p:pic>
    </p:spTree>
    <p:extLst>
      <p:ext uri="{BB962C8B-B14F-4D97-AF65-F5344CB8AC3E}">
        <p14:creationId xmlns:p14="http://schemas.microsoft.com/office/powerpoint/2010/main" val="141727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52596" y="142852"/>
            <a:ext cx="2900354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N </a:t>
            </a:r>
            <a:r>
              <a:rPr lang="el-GR" dirty="0"/>
              <a:t>ν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952596" y="1357298"/>
            <a:ext cx="3429024" cy="20717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dirty="0"/>
              <a:t>  νηπιαγωγείο</a:t>
            </a:r>
            <a:endParaRPr lang="en-GB" dirty="0"/>
          </a:p>
          <a:p>
            <a:pPr>
              <a:buNone/>
            </a:pPr>
            <a:r>
              <a:rPr lang="en-GB" dirty="0">
                <a:sym typeface="+mn-ea"/>
              </a:rPr>
              <a:t>.........</a:t>
            </a:r>
            <a:r>
              <a:rPr lang="en-US" altLang="en-GB" dirty="0">
                <a:sym typeface="+mn-ea"/>
              </a:rPr>
              <a:t>............</a:t>
            </a:r>
            <a:endParaRPr lang="el-GR" dirty="0"/>
          </a:p>
          <a:p>
            <a:pPr>
              <a:buNone/>
            </a:pPr>
            <a:r>
              <a:rPr lang="en-GB" dirty="0">
                <a:sym typeface="+mn-ea"/>
              </a:rPr>
              <a:t>.........</a:t>
            </a:r>
            <a:r>
              <a:rPr lang="en-US" altLang="en-GB" dirty="0">
                <a:sym typeface="+mn-ea"/>
              </a:rPr>
              <a:t>............</a:t>
            </a:r>
            <a:endParaRPr lang="en-US" dirty="0"/>
          </a:p>
        </p:txBody>
      </p:sp>
      <p:sp>
        <p:nvSpPr>
          <p:cNvPr id="6" name="1 - Τίτλος"/>
          <p:cNvSpPr txBox="1"/>
          <p:nvPr/>
        </p:nvSpPr>
        <p:spPr>
          <a:xfrm>
            <a:off x="1952596" y="3643314"/>
            <a:ext cx="2900354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4400" dirty="0"/>
              <a:t>Ξ ξ  </a:t>
            </a:r>
            <a:endParaRPr lang="en-US" sz="4400" dirty="0"/>
          </a:p>
        </p:txBody>
      </p:sp>
      <p:sp>
        <p:nvSpPr>
          <p:cNvPr id="7" name="2 - Θέση περιεχομένου"/>
          <p:cNvSpPr txBox="1"/>
          <p:nvPr/>
        </p:nvSpPr>
        <p:spPr>
          <a:xfrm>
            <a:off x="1952596" y="4857760"/>
            <a:ext cx="3214710" cy="1785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l-GR" sz="3200" dirty="0"/>
              <a:t> ξενοδοχείο</a:t>
            </a:r>
            <a:endParaRPr lang="en-GB" sz="3200" dirty="0"/>
          </a:p>
          <a:p>
            <a:pPr>
              <a:buNone/>
            </a:pP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endParaRPr lang="el-GR" sz="3200" dirty="0"/>
          </a:p>
          <a:p>
            <a:pPr>
              <a:buNone/>
            </a:pP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endParaRPr lang="en-US" sz="3200" dirty="0"/>
          </a:p>
        </p:txBody>
      </p:sp>
      <p:sp>
        <p:nvSpPr>
          <p:cNvPr id="10" name="9 - Ορθογώνιο"/>
          <p:cNvSpPr/>
          <p:nvPr/>
        </p:nvSpPr>
        <p:spPr>
          <a:xfrm>
            <a:off x="9382148" y="5643578"/>
            <a:ext cx="1000132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/>
              <a:t>11</a:t>
            </a:r>
            <a:endParaRPr lang="en-US" sz="4400" dirty="0"/>
          </a:p>
        </p:txBody>
      </p:sp>
      <p:pic>
        <p:nvPicPr>
          <p:cNvPr id="6146" name="Picture 2" descr="On the First Day of Kindergarten: Rabe, Tish, Hughes, Laura: 9780062348340:  Amazon.com: Boo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72" y="285728"/>
            <a:ext cx="4572032" cy="3357586"/>
          </a:xfrm>
          <a:prstGeom prst="rect">
            <a:avLst/>
          </a:prstGeom>
          <a:noFill/>
        </p:spPr>
      </p:pic>
      <p:sp>
        <p:nvSpPr>
          <p:cNvPr id="6148" name="AutoShape 4" descr="Hotel Cartoo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150" name="AutoShape 6" descr="Hotel Cartoo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6152" name="Picture 8" descr="Apartment, building, cartoon, hotel, motel, office, real icon - Download on  Iconfin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1686" y="3786190"/>
            <a:ext cx="3090850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52596" y="142852"/>
            <a:ext cx="2900354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/>
              <a:t>Ο ο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952596" y="1357298"/>
            <a:ext cx="4071966" cy="20717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dirty="0"/>
              <a:t>  όροφος  </a:t>
            </a:r>
            <a:endParaRPr lang="en-GB" dirty="0"/>
          </a:p>
          <a:p>
            <a:pPr>
              <a:buNone/>
            </a:pPr>
            <a:r>
              <a:rPr lang="en-GB" dirty="0">
                <a:sym typeface="+mn-ea"/>
              </a:rPr>
              <a:t>.........</a:t>
            </a:r>
            <a:r>
              <a:rPr lang="en-US" altLang="en-GB" dirty="0">
                <a:sym typeface="+mn-ea"/>
              </a:rPr>
              <a:t>............</a:t>
            </a:r>
            <a:endParaRPr lang="el-GR" dirty="0"/>
          </a:p>
          <a:p>
            <a:pPr>
              <a:buNone/>
            </a:pPr>
            <a:r>
              <a:rPr lang="en-GB" dirty="0">
                <a:sym typeface="+mn-ea"/>
              </a:rPr>
              <a:t>.........</a:t>
            </a:r>
            <a:r>
              <a:rPr lang="en-US" altLang="en-GB" dirty="0">
                <a:sym typeface="+mn-ea"/>
              </a:rPr>
              <a:t>............</a:t>
            </a:r>
            <a:endParaRPr lang="en-US" dirty="0"/>
          </a:p>
        </p:txBody>
      </p:sp>
      <p:sp>
        <p:nvSpPr>
          <p:cNvPr id="6" name="1 - Τίτλος"/>
          <p:cNvSpPr txBox="1"/>
          <p:nvPr/>
        </p:nvSpPr>
        <p:spPr>
          <a:xfrm>
            <a:off x="1952596" y="3643314"/>
            <a:ext cx="2900354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4400" dirty="0"/>
              <a:t>Π π  </a:t>
            </a:r>
            <a:endParaRPr lang="en-US" sz="4400" dirty="0"/>
          </a:p>
        </p:txBody>
      </p:sp>
      <p:sp>
        <p:nvSpPr>
          <p:cNvPr id="7" name="2 - Θέση περιεχομένου"/>
          <p:cNvSpPr txBox="1"/>
          <p:nvPr/>
        </p:nvSpPr>
        <p:spPr>
          <a:xfrm>
            <a:off x="1952596" y="4857760"/>
            <a:ext cx="3214710" cy="1785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l-GR" sz="3200" dirty="0"/>
              <a:t> πράσινη πιπεριά </a:t>
            </a:r>
            <a:endParaRPr lang="en-GB" sz="3200" dirty="0"/>
          </a:p>
          <a:p>
            <a:pPr>
              <a:buNone/>
            </a:pP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endParaRPr lang="el-GR" sz="3200" dirty="0"/>
          </a:p>
          <a:p>
            <a:pPr>
              <a:buNone/>
            </a:pP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endParaRPr lang="en-US" sz="3200" dirty="0"/>
          </a:p>
        </p:txBody>
      </p:sp>
      <p:sp>
        <p:nvSpPr>
          <p:cNvPr id="10" name="9 - Ορθογώνιο"/>
          <p:cNvSpPr/>
          <p:nvPr/>
        </p:nvSpPr>
        <p:spPr>
          <a:xfrm>
            <a:off x="9382148" y="5643578"/>
            <a:ext cx="1000132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/>
              <a:t>1</a:t>
            </a:r>
            <a:r>
              <a:rPr lang="el-GR" sz="4400" dirty="0"/>
              <a:t>2</a:t>
            </a:r>
            <a:endParaRPr lang="en-US" sz="4400" dirty="0"/>
          </a:p>
        </p:txBody>
      </p:sp>
      <p:pic>
        <p:nvPicPr>
          <p:cNvPr id="3074" name="Picture 2" descr="Hedgeye on Twitter: &amp;quot;Cartoon of the Day: Basement Dweller  https://t.co/xmE7Ko0y4D https://t.co/B5ISdwCFpT&amp;quot; / Twitter"/>
          <p:cNvPicPr>
            <a:picLocks noChangeAspect="1" noChangeArrowheads="1"/>
          </p:cNvPicPr>
          <p:nvPr/>
        </p:nvPicPr>
        <p:blipFill>
          <a:blip r:embed="rId2"/>
          <a:srcRect t="16204" b="39814"/>
          <a:stretch>
            <a:fillRect/>
          </a:stretch>
        </p:blipFill>
        <p:spPr bwMode="auto">
          <a:xfrm>
            <a:off x="6238876" y="500042"/>
            <a:ext cx="4143404" cy="2286016"/>
          </a:xfrm>
          <a:prstGeom prst="rect">
            <a:avLst/>
          </a:prstGeom>
          <a:noFill/>
        </p:spPr>
      </p:pic>
      <p:pic>
        <p:nvPicPr>
          <p:cNvPr id="3076" name="Picture 4" descr="Cartoon green bell pepper 3D - TurboSquid 1203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124" y="3857628"/>
            <a:ext cx="2550938" cy="2235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52596" y="142852"/>
            <a:ext cx="2900354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/>
              <a:t>Ρ  ρ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952596" y="1357298"/>
            <a:ext cx="2714644" cy="20717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dirty="0"/>
              <a:t>  ρίγανη</a:t>
            </a:r>
            <a:endParaRPr lang="en-GB" dirty="0"/>
          </a:p>
          <a:p>
            <a:pPr>
              <a:buNone/>
            </a:pPr>
            <a:r>
              <a:rPr lang="en-GB" dirty="0">
                <a:sym typeface="+mn-ea"/>
              </a:rPr>
              <a:t>.........</a:t>
            </a:r>
            <a:r>
              <a:rPr lang="en-US" altLang="en-GB" dirty="0">
                <a:sym typeface="+mn-ea"/>
              </a:rPr>
              <a:t>............</a:t>
            </a:r>
            <a:endParaRPr lang="el-GR" dirty="0"/>
          </a:p>
          <a:p>
            <a:pPr>
              <a:buNone/>
            </a:pPr>
            <a:r>
              <a:rPr lang="en-GB" dirty="0">
                <a:sym typeface="+mn-ea"/>
              </a:rPr>
              <a:t>.........</a:t>
            </a:r>
            <a:r>
              <a:rPr lang="en-US" altLang="en-GB" dirty="0">
                <a:sym typeface="+mn-ea"/>
              </a:rPr>
              <a:t>............</a:t>
            </a:r>
            <a:endParaRPr lang="en-US" dirty="0"/>
          </a:p>
        </p:txBody>
      </p:sp>
      <p:sp>
        <p:nvSpPr>
          <p:cNvPr id="6" name="1 - Τίτλος"/>
          <p:cNvSpPr txBox="1"/>
          <p:nvPr/>
        </p:nvSpPr>
        <p:spPr>
          <a:xfrm>
            <a:off x="1952596" y="3643314"/>
            <a:ext cx="2900354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4400" dirty="0"/>
              <a:t>Σ σ  ς   </a:t>
            </a:r>
            <a:endParaRPr lang="en-US" sz="4400" dirty="0"/>
          </a:p>
        </p:txBody>
      </p:sp>
      <p:sp>
        <p:nvSpPr>
          <p:cNvPr id="7" name="2 - Θέση περιεχομένου"/>
          <p:cNvSpPr txBox="1"/>
          <p:nvPr/>
        </p:nvSpPr>
        <p:spPr>
          <a:xfrm>
            <a:off x="1952596" y="4857760"/>
            <a:ext cx="3929090" cy="1785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l-GR" sz="3200" dirty="0"/>
              <a:t> σάλτσα ντομάτας</a:t>
            </a:r>
            <a:endParaRPr lang="en-GB" sz="3200" dirty="0"/>
          </a:p>
          <a:p>
            <a:pPr>
              <a:buNone/>
            </a:pP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endParaRPr lang="el-GR" sz="3200" dirty="0"/>
          </a:p>
          <a:p>
            <a:pPr>
              <a:buNone/>
            </a:pP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endParaRPr lang="en-US" sz="3200" dirty="0"/>
          </a:p>
        </p:txBody>
      </p:sp>
      <p:sp>
        <p:nvSpPr>
          <p:cNvPr id="10" name="9 - Ορθογώνιο"/>
          <p:cNvSpPr/>
          <p:nvPr/>
        </p:nvSpPr>
        <p:spPr>
          <a:xfrm>
            <a:off x="9382148" y="5929330"/>
            <a:ext cx="1000132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/>
              <a:t>1</a:t>
            </a:r>
            <a:r>
              <a:rPr lang="el-GR" sz="4400" dirty="0"/>
              <a:t>3</a:t>
            </a:r>
            <a:endParaRPr lang="en-US" sz="4400" dirty="0"/>
          </a:p>
        </p:txBody>
      </p:sp>
      <p:pic>
        <p:nvPicPr>
          <p:cNvPr id="2050" name="Picture 2" descr="Vektorgrafik Oregano Isoliert Im Cartoonstil Spanische Namen Kräuter Und  Artenserie Stock Vektor Art und mehr Bilder von Oregano - iSt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496" y="214290"/>
            <a:ext cx="4214810" cy="3000396"/>
          </a:xfrm>
          <a:prstGeom prst="rect">
            <a:avLst/>
          </a:prstGeom>
          <a:noFill/>
        </p:spPr>
      </p:pic>
      <p:sp>
        <p:nvSpPr>
          <p:cNvPr id="2052" name="AutoShape 4" descr="Tomato sauce glass jar Royalty Free Vector Imag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54" name="AutoShape 6" descr="Tomato sauce glass jar Royalty Free Vector Imag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56" name="AutoShape 8" descr="Tomato sauce glass jar Royalty Free Vector Imag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58" name="AutoShape 10" descr="Tomato sauce glass jar Royalty Free Vector Imag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60" name="AutoShape 12" descr="Tomato sauce glass jar Royalty Free Vector Imag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062" name="Picture 14" descr="Tomato sauce ketchup Royalty Free Vector Image"/>
          <p:cNvPicPr>
            <a:picLocks noChangeAspect="1" noChangeArrowheads="1"/>
          </p:cNvPicPr>
          <p:nvPr/>
        </p:nvPicPr>
        <p:blipFill>
          <a:blip r:embed="rId3"/>
          <a:srcRect b="21999"/>
          <a:stretch>
            <a:fillRect/>
          </a:stretch>
        </p:blipFill>
        <p:spPr bwMode="auto">
          <a:xfrm>
            <a:off x="5953124" y="3429001"/>
            <a:ext cx="4143372" cy="2341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52596" y="142852"/>
            <a:ext cx="2900354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/>
              <a:t>Τ  τ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952596" y="1357298"/>
            <a:ext cx="2714644" cy="20717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dirty="0"/>
              <a:t>  τυρί</a:t>
            </a:r>
            <a:endParaRPr lang="en-GB" dirty="0"/>
          </a:p>
          <a:p>
            <a:pPr>
              <a:buNone/>
            </a:pPr>
            <a:r>
              <a:rPr lang="en-GB" dirty="0">
                <a:sym typeface="+mn-ea"/>
              </a:rPr>
              <a:t>.........</a:t>
            </a:r>
            <a:r>
              <a:rPr lang="en-US" altLang="en-GB" dirty="0">
                <a:sym typeface="+mn-ea"/>
              </a:rPr>
              <a:t>............</a:t>
            </a:r>
            <a:endParaRPr lang="el-GR" dirty="0"/>
          </a:p>
          <a:p>
            <a:pPr>
              <a:buNone/>
            </a:pPr>
            <a:r>
              <a:rPr lang="en-GB" dirty="0">
                <a:sym typeface="+mn-ea"/>
              </a:rPr>
              <a:t>.........</a:t>
            </a:r>
            <a:r>
              <a:rPr lang="en-US" altLang="en-GB" dirty="0">
                <a:sym typeface="+mn-ea"/>
              </a:rPr>
              <a:t>............</a:t>
            </a:r>
            <a:endParaRPr lang="en-US" dirty="0"/>
          </a:p>
        </p:txBody>
      </p:sp>
      <p:sp>
        <p:nvSpPr>
          <p:cNvPr id="6" name="1 - Τίτλος"/>
          <p:cNvSpPr txBox="1"/>
          <p:nvPr/>
        </p:nvSpPr>
        <p:spPr>
          <a:xfrm>
            <a:off x="1952596" y="3643314"/>
            <a:ext cx="2900354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4400" dirty="0"/>
              <a:t>Υ  υ   </a:t>
            </a:r>
            <a:endParaRPr lang="en-US" sz="4400" dirty="0"/>
          </a:p>
        </p:txBody>
      </p:sp>
      <p:sp>
        <p:nvSpPr>
          <p:cNvPr id="7" name="2 - Θέση περιεχομένου"/>
          <p:cNvSpPr txBox="1"/>
          <p:nvPr/>
        </p:nvSpPr>
        <p:spPr>
          <a:xfrm>
            <a:off x="1952596" y="4857760"/>
            <a:ext cx="3214710" cy="1785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l-GR" sz="3200" dirty="0"/>
              <a:t> υπάρχει </a:t>
            </a:r>
            <a:endParaRPr lang="en-GB" sz="3200" dirty="0"/>
          </a:p>
          <a:p>
            <a:pPr>
              <a:buNone/>
            </a:pP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endParaRPr lang="el-GR" sz="3200" dirty="0"/>
          </a:p>
          <a:p>
            <a:pPr>
              <a:buNone/>
            </a:pP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endParaRPr lang="en-US" sz="3200" dirty="0"/>
          </a:p>
        </p:txBody>
      </p:sp>
      <p:sp>
        <p:nvSpPr>
          <p:cNvPr id="10" name="9 - Ορθογώνιο"/>
          <p:cNvSpPr/>
          <p:nvPr/>
        </p:nvSpPr>
        <p:spPr>
          <a:xfrm>
            <a:off x="9382148" y="5643578"/>
            <a:ext cx="1000132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/>
              <a:t>1</a:t>
            </a:r>
            <a:r>
              <a:rPr lang="el-GR" sz="4400" dirty="0"/>
              <a:t>4</a:t>
            </a:r>
            <a:endParaRPr lang="en-US" sz="4400" dirty="0"/>
          </a:p>
        </p:txBody>
      </p:sp>
      <p:sp>
        <p:nvSpPr>
          <p:cNvPr id="1026" name="AutoShape 2" descr="Sliced cheese icon isometric style Royalty Free Vector Imag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28" name="AutoShape 4" descr="Sliced cheese icon isometric style Royalty Free Vector Imag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030" name="Picture 6" descr="386 Swiss Cheese Cartoon Stock Photos, Pictures &amp;amp; Royalty-Free Images -  iSt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496" y="357166"/>
            <a:ext cx="4143372" cy="4229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485DF-5D0F-7018-EB41-13534E3BD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0450A419-36F8-F8AF-559A-E6AA18680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3" y="344767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>
            <a:extLst>
              <a:ext uri="{FF2B5EF4-FFF2-40B4-BE49-F238E27FC236}">
                <a16:creationId xmlns:a16="http://schemas.microsoft.com/office/drawing/2014/main" id="{FB8E91E0-3E5B-3846-1A74-3BEEBAD738FE}"/>
              </a:ext>
            </a:extLst>
          </p:cNvPr>
          <p:cNvSpPr/>
          <p:nvPr/>
        </p:nvSpPr>
        <p:spPr>
          <a:xfrm>
            <a:off x="593661" y="731861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CA69FE32-3EE9-7810-134C-3450EE919D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873"/>
          <a:stretch>
            <a:fillRect/>
          </a:stretch>
        </p:blipFill>
        <p:spPr>
          <a:xfrm>
            <a:off x="2645229" y="698823"/>
            <a:ext cx="8654143" cy="546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02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52596" y="142852"/>
            <a:ext cx="2900354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/>
              <a:t>Φ</a:t>
            </a:r>
            <a:r>
              <a:rPr lang="en-GB" dirty="0"/>
              <a:t> </a:t>
            </a:r>
            <a:r>
              <a:rPr lang="el-GR" dirty="0"/>
              <a:t>φ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952596" y="1357298"/>
            <a:ext cx="2643206" cy="20717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dirty="0"/>
              <a:t>  φούρνο</a:t>
            </a:r>
            <a:endParaRPr lang="en-GB" dirty="0"/>
          </a:p>
          <a:p>
            <a:pPr>
              <a:buNone/>
            </a:pPr>
            <a:r>
              <a:rPr lang="en-GB" dirty="0">
                <a:sym typeface="+mn-ea"/>
              </a:rPr>
              <a:t>.........</a:t>
            </a:r>
            <a:r>
              <a:rPr lang="en-US" altLang="en-GB" dirty="0">
                <a:sym typeface="+mn-ea"/>
              </a:rPr>
              <a:t>............</a:t>
            </a:r>
            <a:endParaRPr lang="el-GR" dirty="0"/>
          </a:p>
          <a:p>
            <a:pPr>
              <a:buNone/>
            </a:pPr>
            <a:r>
              <a:rPr lang="en-GB" dirty="0">
                <a:sym typeface="+mn-ea"/>
              </a:rPr>
              <a:t>.........</a:t>
            </a:r>
            <a:r>
              <a:rPr lang="en-US" altLang="en-GB" dirty="0">
                <a:sym typeface="+mn-ea"/>
              </a:rPr>
              <a:t>............</a:t>
            </a:r>
            <a:endParaRPr lang="en-US" dirty="0"/>
          </a:p>
        </p:txBody>
      </p:sp>
      <p:sp>
        <p:nvSpPr>
          <p:cNvPr id="6" name="1 - Τίτλος"/>
          <p:cNvSpPr txBox="1"/>
          <p:nvPr/>
        </p:nvSpPr>
        <p:spPr>
          <a:xfrm>
            <a:off x="1952596" y="3643314"/>
            <a:ext cx="2900354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4400" dirty="0"/>
              <a:t>Χ χ  </a:t>
            </a:r>
            <a:endParaRPr lang="en-US" sz="4400" dirty="0"/>
          </a:p>
        </p:txBody>
      </p:sp>
      <p:sp>
        <p:nvSpPr>
          <p:cNvPr id="7" name="2 - Θέση περιεχομένου"/>
          <p:cNvSpPr txBox="1"/>
          <p:nvPr/>
        </p:nvSpPr>
        <p:spPr>
          <a:xfrm>
            <a:off x="1952596" y="4857760"/>
            <a:ext cx="2286016" cy="1785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l-GR" sz="3200" dirty="0"/>
              <a:t> χυμό</a:t>
            </a:r>
            <a:endParaRPr lang="en-GB" sz="3200" dirty="0"/>
          </a:p>
          <a:p>
            <a:pPr>
              <a:buNone/>
            </a:pPr>
            <a:r>
              <a:rPr lang="en-GB" sz="3200" dirty="0"/>
              <a:t>.</a:t>
            </a: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endParaRPr lang="el-GR" sz="3200" dirty="0"/>
          </a:p>
          <a:p>
            <a:pPr>
              <a:buNone/>
            </a:pP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endParaRPr lang="en-US" sz="3200" dirty="0"/>
          </a:p>
        </p:txBody>
      </p:sp>
      <p:sp>
        <p:nvSpPr>
          <p:cNvPr id="10" name="9 - Ορθογώνιο"/>
          <p:cNvSpPr/>
          <p:nvPr/>
        </p:nvSpPr>
        <p:spPr>
          <a:xfrm>
            <a:off x="10551525" y="5643566"/>
            <a:ext cx="1000132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/>
              <a:t>1</a:t>
            </a:r>
            <a:r>
              <a:rPr lang="el-GR" sz="4400" dirty="0"/>
              <a:t>5</a:t>
            </a:r>
            <a:endParaRPr lang="en-US" sz="4400" dirty="0"/>
          </a:p>
        </p:txBody>
      </p:sp>
      <p:sp>
        <p:nvSpPr>
          <p:cNvPr id="6148" name="AutoShape 4" descr="Hotel Cartoo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150" name="AutoShape 6" descr="Hotel Cartoo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5" name="Picture 4" descr="Bakery shop bake with love cartoon vector illustration Stock Vector Image &amp;amp;  Art - Alamy"/>
          <p:cNvPicPr>
            <a:picLocks noChangeAspect="1" noChangeArrowheads="1"/>
          </p:cNvPicPr>
          <p:nvPr/>
        </p:nvPicPr>
        <p:blipFill>
          <a:blip r:embed="rId2"/>
          <a:srcRect l="27250" t="13009" r="18249" b="8940"/>
          <a:stretch>
            <a:fillRect/>
          </a:stretch>
        </p:blipFill>
        <p:spPr bwMode="auto">
          <a:xfrm>
            <a:off x="5446459" y="555135"/>
            <a:ext cx="3978893" cy="1873700"/>
          </a:xfrm>
          <a:prstGeom prst="rect">
            <a:avLst/>
          </a:prstGeom>
          <a:noFill/>
        </p:spPr>
      </p:pic>
      <p:pic>
        <p:nvPicPr>
          <p:cNvPr id="4" name="Picture 2" descr="342 Cartoon Of Juice Box Illustrations &amp;amp; Clip Art - iSto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612" y="2428835"/>
            <a:ext cx="5662578" cy="4070849"/>
          </a:xfrm>
          <a:prstGeom prst="rect">
            <a:avLst/>
          </a:prstGeom>
          <a:noFill/>
        </p:spPr>
      </p:pic>
      <p:cxnSp>
        <p:nvCxnSpPr>
          <p:cNvPr id="18" name="17 - Ευθύγραμμο βέλος σύνδεσης"/>
          <p:cNvCxnSpPr/>
          <p:nvPr/>
        </p:nvCxnSpPr>
        <p:spPr>
          <a:xfrm rot="10800000" flipV="1">
            <a:off x="4310050" y="1142984"/>
            <a:ext cx="928694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18 - Ευθύγραμμο βέλος σύνδεσης"/>
          <p:cNvCxnSpPr/>
          <p:nvPr/>
        </p:nvCxnSpPr>
        <p:spPr>
          <a:xfrm rot="10800000" flipV="1">
            <a:off x="4381488" y="3286124"/>
            <a:ext cx="928694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52596" y="142852"/>
            <a:ext cx="2900354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/>
              <a:t>Ψ ψ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952596" y="1357298"/>
            <a:ext cx="4071966" cy="20717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dirty="0"/>
              <a:t>    ψωμί</a:t>
            </a:r>
            <a:endParaRPr lang="en-GB" dirty="0"/>
          </a:p>
          <a:p>
            <a:pPr>
              <a:buNone/>
            </a:pPr>
            <a:r>
              <a:rPr lang="en-GB" dirty="0">
                <a:sym typeface="+mn-ea"/>
              </a:rPr>
              <a:t>.........</a:t>
            </a:r>
            <a:r>
              <a:rPr lang="en-US" altLang="en-GB" dirty="0">
                <a:sym typeface="+mn-ea"/>
              </a:rPr>
              <a:t>............</a:t>
            </a:r>
            <a:endParaRPr lang="el-GR" dirty="0"/>
          </a:p>
          <a:p>
            <a:pPr>
              <a:buNone/>
            </a:pPr>
            <a:r>
              <a:rPr lang="en-GB" dirty="0">
                <a:sym typeface="+mn-ea"/>
              </a:rPr>
              <a:t>.........</a:t>
            </a:r>
            <a:r>
              <a:rPr lang="en-US" altLang="en-GB" dirty="0">
                <a:sym typeface="+mn-ea"/>
              </a:rPr>
              <a:t>............</a:t>
            </a:r>
            <a:endParaRPr lang="en-US" dirty="0"/>
          </a:p>
        </p:txBody>
      </p:sp>
      <p:sp>
        <p:nvSpPr>
          <p:cNvPr id="6" name="1 - Τίτλος"/>
          <p:cNvSpPr txBox="1"/>
          <p:nvPr/>
        </p:nvSpPr>
        <p:spPr>
          <a:xfrm>
            <a:off x="1952596" y="3643314"/>
            <a:ext cx="2900354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4400" dirty="0"/>
              <a:t>Ω ω  </a:t>
            </a:r>
            <a:endParaRPr lang="en-US" sz="4400" dirty="0"/>
          </a:p>
        </p:txBody>
      </p:sp>
      <p:sp>
        <p:nvSpPr>
          <p:cNvPr id="7" name="2 - Θέση περιεχομένου"/>
          <p:cNvSpPr txBox="1"/>
          <p:nvPr/>
        </p:nvSpPr>
        <p:spPr>
          <a:xfrm>
            <a:off x="1952596" y="4857760"/>
            <a:ext cx="3214710" cy="1785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l-GR" sz="3200" dirty="0"/>
              <a:t>  ωμό</a:t>
            </a:r>
            <a:endParaRPr lang="en-GB" sz="3200" dirty="0"/>
          </a:p>
          <a:p>
            <a:pPr>
              <a:buNone/>
            </a:pP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endParaRPr lang="el-GR" sz="3200" dirty="0"/>
          </a:p>
          <a:p>
            <a:pPr>
              <a:buNone/>
            </a:pP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endParaRPr lang="en-US" sz="3200" dirty="0"/>
          </a:p>
        </p:txBody>
      </p:sp>
      <p:sp>
        <p:nvSpPr>
          <p:cNvPr id="10" name="9 - Ορθογώνιο"/>
          <p:cNvSpPr/>
          <p:nvPr/>
        </p:nvSpPr>
        <p:spPr>
          <a:xfrm>
            <a:off x="9382148" y="5643578"/>
            <a:ext cx="1000132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/>
              <a:t>1</a:t>
            </a:r>
            <a:r>
              <a:rPr lang="el-GR" sz="4400" dirty="0"/>
              <a:t>6</a:t>
            </a:r>
            <a:endParaRPr lang="en-US" sz="4400" dirty="0"/>
          </a:p>
        </p:txBody>
      </p:sp>
      <p:pic>
        <p:nvPicPr>
          <p:cNvPr id="5124" name="Picture 4" descr="Cartoon Loaf Bread With Background Clipart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0314" y="357167"/>
            <a:ext cx="3962400" cy="2033575"/>
          </a:xfrm>
          <a:prstGeom prst="rect">
            <a:avLst/>
          </a:prstGeom>
          <a:noFill/>
        </p:spPr>
      </p:pic>
      <p:pic>
        <p:nvPicPr>
          <p:cNvPr id="5126" name="Picture 6" descr="Steak doneness icons. Steak doneness icon set. medium, rare and well done  meat. differently cooked pieces of beef, isolated | CanStock"/>
          <p:cNvPicPr>
            <a:picLocks noChangeAspect="1" noChangeArrowheads="1"/>
          </p:cNvPicPr>
          <p:nvPr/>
        </p:nvPicPr>
        <p:blipFill>
          <a:blip r:embed="rId3"/>
          <a:srcRect t="8671" b="8959"/>
          <a:stretch>
            <a:fillRect/>
          </a:stretch>
        </p:blipFill>
        <p:spPr bwMode="auto">
          <a:xfrm>
            <a:off x="6381753" y="2643182"/>
            <a:ext cx="3555573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952596" y="714356"/>
            <a:ext cx="8388833" cy="5078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/>
              <a:t>Το  όνομα </a:t>
            </a:r>
            <a:r>
              <a:rPr lang="en-GB" sz="5400" dirty="0"/>
              <a:t> </a:t>
            </a:r>
            <a:r>
              <a:rPr lang="el-GR" sz="5400" dirty="0"/>
              <a:t>μου  </a:t>
            </a:r>
            <a:r>
              <a:rPr lang="en-US" sz="5400" dirty="0"/>
              <a:t> </a:t>
            </a:r>
            <a:r>
              <a:rPr lang="el-GR" sz="5400" dirty="0"/>
              <a:t>είναι </a:t>
            </a:r>
            <a:r>
              <a:rPr lang="en-GB" sz="5400" dirty="0"/>
              <a:t>........</a:t>
            </a:r>
            <a:endParaRPr lang="el-GR" sz="5400" dirty="0"/>
          </a:p>
          <a:p>
            <a:endParaRPr lang="el-GR" sz="5400" dirty="0"/>
          </a:p>
          <a:p>
            <a:endParaRPr lang="el-GR" sz="5400" dirty="0"/>
          </a:p>
          <a:p>
            <a:r>
              <a:rPr lang="en-GB" sz="5400" dirty="0"/>
              <a:t>My  name  is   ...................</a:t>
            </a:r>
            <a:endParaRPr lang="en-US" sz="5400" dirty="0"/>
          </a:p>
        </p:txBody>
      </p:sp>
      <p:cxnSp>
        <p:nvCxnSpPr>
          <p:cNvPr id="4" name="3 - Ευθύγραμμο βέλος σύνδεσης"/>
          <p:cNvCxnSpPr>
            <a:cxnSpLocks/>
          </p:cNvCxnSpPr>
          <p:nvPr/>
        </p:nvCxnSpPr>
        <p:spPr>
          <a:xfrm>
            <a:off x="3514707" y="1546331"/>
            <a:ext cx="284407" cy="17071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5 - Ευθύγραμμο βέλος σύνδεσης"/>
          <p:cNvCxnSpPr>
            <a:cxnSpLocks/>
          </p:cNvCxnSpPr>
          <p:nvPr/>
        </p:nvCxnSpPr>
        <p:spPr>
          <a:xfrm flipH="1">
            <a:off x="5540829" y="1406769"/>
            <a:ext cx="886348" cy="18467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>
            <a:cxnSpLocks/>
          </p:cNvCxnSpPr>
          <p:nvPr/>
        </p:nvCxnSpPr>
        <p:spPr>
          <a:xfrm flipH="1">
            <a:off x="2721429" y="1546331"/>
            <a:ext cx="2639796" cy="17071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9 - Ορθογώνιο"/>
          <p:cNvSpPr/>
          <p:nvPr/>
        </p:nvSpPr>
        <p:spPr>
          <a:xfrm>
            <a:off x="10674617" y="5643578"/>
            <a:ext cx="1000132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/>
              <a:t>1</a:t>
            </a:r>
            <a:r>
              <a:rPr lang="el-GR" sz="4400" dirty="0"/>
              <a:t>7</a:t>
            </a:r>
            <a:endParaRPr lang="en-US" sz="4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744" y="286328"/>
            <a:ext cx="1172130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/>
              <a:t>-</a:t>
            </a:r>
            <a:r>
              <a:rPr lang="el-GR" sz="8800" dirty="0">
                <a:solidFill>
                  <a:srgbClr val="FF0000"/>
                </a:solidFill>
              </a:rPr>
              <a:t>Πώς σε  λένε ;</a:t>
            </a:r>
          </a:p>
          <a:p>
            <a:r>
              <a:rPr lang="en-US" sz="8800" dirty="0"/>
              <a:t>-</a:t>
            </a:r>
            <a:r>
              <a:rPr lang="el-GR" sz="8800" dirty="0"/>
              <a:t>Με λένε_____.   </a:t>
            </a:r>
          </a:p>
          <a:p>
            <a:r>
              <a:rPr lang="en-US" sz="8800" dirty="0"/>
              <a:t>-</a:t>
            </a:r>
            <a:r>
              <a:rPr lang="el-GR" sz="8800" dirty="0">
                <a:solidFill>
                  <a:srgbClr val="FF0000"/>
                </a:solidFill>
              </a:rPr>
              <a:t>Χάρηκα.</a:t>
            </a:r>
          </a:p>
          <a:p>
            <a:r>
              <a:rPr lang="en-US" sz="8800" dirty="0"/>
              <a:t>-</a:t>
            </a:r>
            <a:r>
              <a:rPr lang="el-GR" sz="8800" dirty="0"/>
              <a:t>Κι εγώ χάρηκα.</a:t>
            </a:r>
            <a:endParaRPr lang="en-US" sz="8800" dirty="0"/>
          </a:p>
        </p:txBody>
      </p:sp>
      <p:sp>
        <p:nvSpPr>
          <p:cNvPr id="3" name="9 - Ορθογώνιο"/>
          <p:cNvSpPr/>
          <p:nvPr/>
        </p:nvSpPr>
        <p:spPr>
          <a:xfrm>
            <a:off x="10674617" y="5643578"/>
            <a:ext cx="1000132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/>
              <a:t>1</a:t>
            </a:r>
            <a:r>
              <a:rPr lang="el-GR" sz="4400" dirty="0"/>
              <a:t>8</a:t>
            </a:r>
            <a:endParaRPr lang="en-US" sz="4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745" y="286328"/>
            <a:ext cx="1034472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/>
              <a:t>-</a:t>
            </a:r>
            <a:r>
              <a:rPr lang="el-GR" sz="8800" dirty="0" err="1">
                <a:solidFill>
                  <a:srgbClr val="FF0000"/>
                </a:solidFill>
              </a:rPr>
              <a:t>Πώ</a:t>
            </a:r>
            <a:r>
              <a:rPr lang="en-US" sz="8800" dirty="0">
                <a:solidFill>
                  <a:srgbClr val="FF0000"/>
                </a:solidFill>
              </a:rPr>
              <a:t>_</a:t>
            </a:r>
            <a:r>
              <a:rPr lang="el-GR" sz="8800" dirty="0">
                <a:solidFill>
                  <a:srgbClr val="FF0000"/>
                </a:solidFill>
              </a:rPr>
              <a:t> σε  </a:t>
            </a:r>
            <a:r>
              <a:rPr lang="el-GR" sz="8800" dirty="0" err="1">
                <a:solidFill>
                  <a:srgbClr val="FF0000"/>
                </a:solidFill>
              </a:rPr>
              <a:t>λέν</a:t>
            </a:r>
            <a:r>
              <a:rPr lang="en-US" sz="8800" dirty="0">
                <a:solidFill>
                  <a:srgbClr val="FF0000"/>
                </a:solidFill>
              </a:rPr>
              <a:t>_</a:t>
            </a:r>
            <a:r>
              <a:rPr lang="el-GR" sz="8800" dirty="0">
                <a:solidFill>
                  <a:srgbClr val="FF0000"/>
                </a:solidFill>
              </a:rPr>
              <a:t> ;</a:t>
            </a:r>
          </a:p>
          <a:p>
            <a:r>
              <a:rPr lang="en-US" sz="8800" dirty="0"/>
              <a:t>-</a:t>
            </a:r>
            <a:r>
              <a:rPr lang="el-GR" sz="8800" dirty="0"/>
              <a:t>Με λένε____ .</a:t>
            </a:r>
          </a:p>
          <a:p>
            <a:r>
              <a:rPr lang="en-US" sz="8800" dirty="0"/>
              <a:t>-</a:t>
            </a:r>
            <a:r>
              <a:rPr lang="el-GR" sz="8800" dirty="0" err="1">
                <a:solidFill>
                  <a:srgbClr val="FF0000"/>
                </a:solidFill>
              </a:rPr>
              <a:t>Χά</a:t>
            </a:r>
            <a:r>
              <a:rPr lang="en-US" sz="8800" dirty="0">
                <a:solidFill>
                  <a:srgbClr val="FF0000"/>
                </a:solidFill>
              </a:rPr>
              <a:t>_</a:t>
            </a:r>
            <a:r>
              <a:rPr lang="el-GR" sz="8800" dirty="0">
                <a:solidFill>
                  <a:srgbClr val="FF0000"/>
                </a:solidFill>
              </a:rPr>
              <a:t>η</a:t>
            </a:r>
            <a:r>
              <a:rPr lang="en-US" sz="8800" dirty="0">
                <a:solidFill>
                  <a:srgbClr val="FF0000"/>
                </a:solidFill>
              </a:rPr>
              <a:t>_</a:t>
            </a:r>
            <a:r>
              <a:rPr lang="el-GR" sz="8800" dirty="0">
                <a:solidFill>
                  <a:srgbClr val="FF0000"/>
                </a:solidFill>
              </a:rPr>
              <a:t>α.</a:t>
            </a:r>
          </a:p>
          <a:p>
            <a:r>
              <a:rPr lang="en-US" sz="8800" dirty="0"/>
              <a:t>-</a:t>
            </a:r>
            <a:r>
              <a:rPr lang="el-GR" sz="8800" dirty="0"/>
              <a:t>Κι ε</a:t>
            </a:r>
            <a:r>
              <a:rPr lang="en-US" sz="8800" dirty="0"/>
              <a:t>_</a:t>
            </a:r>
            <a:r>
              <a:rPr lang="el-GR" sz="8800" dirty="0"/>
              <a:t>ώ χάρηκα.</a:t>
            </a:r>
            <a:endParaRPr lang="en-US" sz="8800" dirty="0"/>
          </a:p>
        </p:txBody>
      </p:sp>
      <p:sp>
        <p:nvSpPr>
          <p:cNvPr id="3" name="9 - Ορθογώνιο"/>
          <p:cNvSpPr/>
          <p:nvPr/>
        </p:nvSpPr>
        <p:spPr>
          <a:xfrm>
            <a:off x="10674617" y="5643578"/>
            <a:ext cx="1000132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/>
              <a:t>1</a:t>
            </a:r>
            <a:r>
              <a:rPr lang="el-GR" sz="4400" dirty="0"/>
              <a:t>9</a:t>
            </a:r>
            <a:endParaRPr lang="en-US" sz="4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4052746" y="767441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7C7712E3-3B4A-E57A-0275-3DB7DE08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711" y="375556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Soldier Pointing Command – Royalty-Free Vector | VectorStock">
            <a:extLst>
              <a:ext uri="{FF2B5EF4-FFF2-40B4-BE49-F238E27FC236}">
                <a16:creationId xmlns:a16="http://schemas.microsoft.com/office/drawing/2014/main" id="{A1553F18-8EAA-965E-F8C5-6A25930D0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9"/>
          <a:stretch>
            <a:fillRect/>
          </a:stretch>
        </p:blipFill>
        <p:spPr bwMode="auto">
          <a:xfrm>
            <a:off x="743200" y="3818109"/>
            <a:ext cx="1633878" cy="1654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CC84959-184A-70C8-4127-79DE1A512D53}"/>
              </a:ext>
            </a:extLst>
          </p:cNvPr>
          <p:cNvSpPr/>
          <p:nvPr/>
        </p:nvSpPr>
        <p:spPr>
          <a:xfrm>
            <a:off x="2971800" y="4044047"/>
            <a:ext cx="3124200" cy="10994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  <p:pic>
        <p:nvPicPr>
          <p:cNvPr id="9" name="Φωνή 260223_201142">
            <a:hlinkClick r:id="" action="ppaction://media"/>
            <a:extLst>
              <a:ext uri="{FF2B5EF4-FFF2-40B4-BE49-F238E27FC236}">
                <a16:creationId xmlns:a16="http://schemas.microsoft.com/office/drawing/2014/main" id="{92609EAD-C476-0C57-1302-2204554674F4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11660" y="5472737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192995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4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69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Σεπτεμβρίου 202_ (__/09/202_).Τώρα είμαστε στο φθινόπωρο.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52596" y="142852"/>
            <a:ext cx="2900354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/>
              <a:t>Α 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952596" y="1357298"/>
            <a:ext cx="2285296" cy="20717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l-GR" dirty="0"/>
              <a:t>αλάτι</a:t>
            </a:r>
            <a:endParaRPr lang="en-GB" dirty="0"/>
          </a:p>
          <a:p>
            <a:pPr>
              <a:buNone/>
            </a:pPr>
            <a:r>
              <a:rPr lang="en-GB" dirty="0"/>
              <a:t>.........</a:t>
            </a:r>
            <a:r>
              <a:rPr lang="en-US" altLang="en-GB" dirty="0"/>
              <a:t>............</a:t>
            </a:r>
            <a:endParaRPr lang="el-GR" dirty="0"/>
          </a:p>
          <a:p>
            <a:pPr>
              <a:buNone/>
            </a:pPr>
            <a:r>
              <a:rPr lang="en-GB" dirty="0">
                <a:sym typeface="+mn-ea"/>
              </a:rPr>
              <a:t>.........</a:t>
            </a:r>
            <a:r>
              <a:rPr lang="en-US" altLang="en-GB" dirty="0">
                <a:sym typeface="+mn-ea"/>
              </a:rPr>
              <a:t>............</a:t>
            </a:r>
            <a:endParaRPr lang="en-US" dirty="0"/>
          </a:p>
        </p:txBody>
      </p:sp>
      <p:pic>
        <p:nvPicPr>
          <p:cNvPr id="14340" name="Picture 4" descr="628 Sprinkle Salt Illustrations &amp;amp; Clip Art - iSt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5802" y="1357299"/>
            <a:ext cx="5829300" cy="2071702"/>
          </a:xfrm>
          <a:prstGeom prst="rect">
            <a:avLst/>
          </a:prstGeom>
          <a:noFill/>
        </p:spPr>
      </p:pic>
      <p:sp>
        <p:nvSpPr>
          <p:cNvPr id="6" name="1 - Τίτλος"/>
          <p:cNvSpPr txBox="1"/>
          <p:nvPr/>
        </p:nvSpPr>
        <p:spPr>
          <a:xfrm>
            <a:off x="1952596" y="3643314"/>
            <a:ext cx="2900354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4400" dirty="0"/>
              <a:t>Β β</a:t>
            </a:r>
            <a:endParaRPr lang="en-US" sz="4400" dirty="0"/>
          </a:p>
        </p:txBody>
      </p:sp>
      <p:sp>
        <p:nvSpPr>
          <p:cNvPr id="7" name="2 - Θέση περιεχομένου"/>
          <p:cNvSpPr txBox="1"/>
          <p:nvPr/>
        </p:nvSpPr>
        <p:spPr>
          <a:xfrm>
            <a:off x="1952596" y="4857760"/>
            <a:ext cx="3214710" cy="1785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l-GR" sz="3200" dirty="0"/>
              <a:t>βούτυρο</a:t>
            </a:r>
            <a:endParaRPr lang="en-GB" sz="3200" dirty="0"/>
          </a:p>
          <a:p>
            <a:pPr>
              <a:buNone/>
            </a:pP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endParaRPr lang="el-GR" sz="3200" dirty="0"/>
          </a:p>
          <a:p>
            <a:pPr>
              <a:buNone/>
            </a:pP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endParaRPr lang="en-US" sz="3200" dirty="0"/>
          </a:p>
        </p:txBody>
      </p:sp>
      <p:pic>
        <p:nvPicPr>
          <p:cNvPr id="14344" name="Picture 8" descr="17,866 Butter Illustrations &amp;amp; Clip Art - iStock"/>
          <p:cNvPicPr>
            <a:picLocks noChangeAspect="1" noChangeArrowheads="1"/>
          </p:cNvPicPr>
          <p:nvPr/>
        </p:nvPicPr>
        <p:blipFill>
          <a:blip r:embed="rId3"/>
          <a:srcRect l="10254" t="32584" r="13704" b="15413"/>
          <a:stretch>
            <a:fillRect/>
          </a:stretch>
        </p:blipFill>
        <p:spPr bwMode="auto">
          <a:xfrm>
            <a:off x="5381621" y="3714752"/>
            <a:ext cx="4773615" cy="2478686"/>
          </a:xfrm>
          <a:prstGeom prst="rect">
            <a:avLst/>
          </a:prstGeom>
          <a:noFill/>
        </p:spPr>
      </p:pic>
      <p:sp>
        <p:nvSpPr>
          <p:cNvPr id="10" name="9 - Ορθογώνιο"/>
          <p:cNvSpPr/>
          <p:nvPr/>
        </p:nvSpPr>
        <p:spPr>
          <a:xfrm>
            <a:off x="9382148" y="5643578"/>
            <a:ext cx="1000132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/>
              <a:t>1</a:t>
            </a:r>
            <a:endParaRPr lang="en-US" sz="4400" dirty="0"/>
          </a:p>
        </p:txBody>
      </p:sp>
      <p:sp>
        <p:nvSpPr>
          <p:cNvPr id="11" name="10 - Ορθογώνιο"/>
          <p:cNvSpPr/>
          <p:nvPr/>
        </p:nvSpPr>
        <p:spPr>
          <a:xfrm>
            <a:off x="8930612" y="1964521"/>
            <a:ext cx="1428760" cy="428628"/>
          </a:xfrm>
          <a:prstGeom prst="rect">
            <a:avLst/>
          </a:prstGeom>
          <a:solidFill>
            <a:srgbClr val="33CC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salt</a:t>
            </a:r>
            <a:endParaRPr lang="en-US" sz="4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52596" y="142852"/>
            <a:ext cx="2900354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/>
              <a:t>Γ γ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952596" y="1357298"/>
            <a:ext cx="2185974" cy="20717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l-GR" dirty="0"/>
              <a:t>γάλα</a:t>
            </a:r>
            <a:endParaRPr lang="en-GB" dirty="0"/>
          </a:p>
          <a:p>
            <a:pPr>
              <a:buNone/>
            </a:pPr>
            <a:r>
              <a:rPr lang="en-GB" dirty="0">
                <a:sym typeface="+mn-ea"/>
              </a:rPr>
              <a:t>.........</a:t>
            </a:r>
            <a:r>
              <a:rPr lang="en-US" altLang="en-GB" dirty="0">
                <a:sym typeface="+mn-ea"/>
              </a:rPr>
              <a:t>............</a:t>
            </a:r>
            <a:endParaRPr lang="el-GR" dirty="0"/>
          </a:p>
          <a:p>
            <a:pPr>
              <a:buNone/>
            </a:pPr>
            <a:r>
              <a:rPr lang="en-GB" dirty="0">
                <a:sym typeface="+mn-ea"/>
              </a:rPr>
              <a:t>.........</a:t>
            </a:r>
            <a:r>
              <a:rPr lang="en-US" altLang="en-GB" dirty="0">
                <a:sym typeface="+mn-ea"/>
              </a:rPr>
              <a:t>............</a:t>
            </a:r>
            <a:endParaRPr lang="en-US" dirty="0"/>
          </a:p>
        </p:txBody>
      </p:sp>
      <p:sp>
        <p:nvSpPr>
          <p:cNvPr id="6" name="1 - Τίτλος"/>
          <p:cNvSpPr txBox="1"/>
          <p:nvPr/>
        </p:nvSpPr>
        <p:spPr>
          <a:xfrm>
            <a:off x="1952596" y="3643314"/>
            <a:ext cx="2900354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4400" dirty="0"/>
              <a:t>Δ δ </a:t>
            </a:r>
            <a:endParaRPr lang="en-US" sz="4400" dirty="0"/>
          </a:p>
        </p:txBody>
      </p:sp>
      <p:sp>
        <p:nvSpPr>
          <p:cNvPr id="7" name="2 - Θέση περιεχομένου"/>
          <p:cNvSpPr txBox="1"/>
          <p:nvPr/>
        </p:nvSpPr>
        <p:spPr>
          <a:xfrm>
            <a:off x="1952596" y="4857760"/>
            <a:ext cx="3214710" cy="1785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l-GR" sz="3200" dirty="0"/>
              <a:t> δημητριακά</a:t>
            </a:r>
            <a:endParaRPr lang="en-GB" sz="3200" dirty="0"/>
          </a:p>
          <a:p>
            <a:pPr>
              <a:buNone/>
            </a:pP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endParaRPr lang="el-GR" sz="3200" dirty="0"/>
          </a:p>
          <a:p>
            <a:pPr>
              <a:buNone/>
            </a:pP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endParaRPr lang="en-US" sz="3200" dirty="0"/>
          </a:p>
        </p:txBody>
      </p:sp>
      <p:sp>
        <p:nvSpPr>
          <p:cNvPr id="10" name="9 - Ορθογώνιο"/>
          <p:cNvSpPr/>
          <p:nvPr/>
        </p:nvSpPr>
        <p:spPr>
          <a:xfrm>
            <a:off x="9382148" y="5643578"/>
            <a:ext cx="1000132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2</a:t>
            </a:r>
            <a:endParaRPr lang="en-US" sz="4400" dirty="0"/>
          </a:p>
        </p:txBody>
      </p:sp>
      <p:pic>
        <p:nvPicPr>
          <p:cNvPr id="1026" name="Picture 2" descr="Glass of milk with gable top package close up.... - Stock Illustration  [61991947] - PIXTA"/>
          <p:cNvPicPr>
            <a:picLocks noChangeAspect="1" noChangeArrowheads="1"/>
          </p:cNvPicPr>
          <p:nvPr/>
        </p:nvPicPr>
        <p:blipFill>
          <a:blip r:embed="rId2"/>
          <a:srcRect l="18333" t="20833" b="19871"/>
          <a:stretch>
            <a:fillRect/>
          </a:stretch>
        </p:blipFill>
        <p:spPr bwMode="auto">
          <a:xfrm>
            <a:off x="5453058" y="571480"/>
            <a:ext cx="3500432" cy="2643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Free Breakfast Cereal Vectors, 1,000+ Images in AI, EPS form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496" y="3357563"/>
            <a:ext cx="2819400" cy="3219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ow to Answer &amp;quot;Why Do You Want This Job?&amp;quot;"/>
          <p:cNvPicPr>
            <a:picLocks noChangeAspect="1" noChangeArrowheads="1"/>
          </p:cNvPicPr>
          <p:nvPr/>
        </p:nvPicPr>
        <p:blipFill>
          <a:blip r:embed="rId2"/>
          <a:srcRect l="66556" t="26110" b="9382"/>
          <a:stretch>
            <a:fillRect/>
          </a:stretch>
        </p:blipFill>
        <p:spPr bwMode="auto">
          <a:xfrm>
            <a:off x="2024034" y="3643314"/>
            <a:ext cx="2333330" cy="3000396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2095472" y="357166"/>
            <a:ext cx="6500858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l-GR" sz="4800" dirty="0"/>
          </a:p>
          <a:p>
            <a:r>
              <a:rPr lang="en-US" sz="4800" dirty="0"/>
              <a:t>What do you want?</a:t>
            </a:r>
            <a:endParaRPr lang="el-GR" sz="4800" dirty="0"/>
          </a:p>
          <a:p>
            <a:endParaRPr lang="en-US" sz="4800" dirty="0"/>
          </a:p>
        </p:txBody>
      </p:sp>
      <p:sp>
        <p:nvSpPr>
          <p:cNvPr id="4" name="3 - Ορθογώνιο"/>
          <p:cNvSpPr/>
          <p:nvPr/>
        </p:nvSpPr>
        <p:spPr>
          <a:xfrm>
            <a:off x="1952596" y="2285993"/>
            <a:ext cx="993460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sz="7200" dirty="0"/>
              <a:t>Εσείς  τι θέλ</a:t>
            </a:r>
            <a:r>
              <a:rPr lang="el-GR" sz="7200" dirty="0">
                <a:solidFill>
                  <a:srgbClr val="FF0000"/>
                </a:solidFill>
              </a:rPr>
              <a:t>ετε;</a:t>
            </a:r>
            <a:r>
              <a:rPr lang="el-GR" sz="7200" dirty="0"/>
              <a:t> </a:t>
            </a:r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rot="10800000" flipV="1">
            <a:off x="3725034" y="1107265"/>
            <a:ext cx="1571636" cy="1214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>
            <a:cxnSpLocks/>
          </p:cNvCxnSpPr>
          <p:nvPr/>
        </p:nvCxnSpPr>
        <p:spPr>
          <a:xfrm>
            <a:off x="3725034" y="928826"/>
            <a:ext cx="942206" cy="15000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 rot="16200000" flipH="1">
            <a:off x="6062642" y="1571612"/>
            <a:ext cx="1428760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upermarket interactive workshe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40" y="3571876"/>
            <a:ext cx="3381332" cy="2928934"/>
          </a:xfrm>
          <a:prstGeom prst="rect">
            <a:avLst/>
          </a:prstGeom>
          <a:noFill/>
        </p:spPr>
      </p:pic>
      <p:cxnSp>
        <p:nvCxnSpPr>
          <p:cNvPr id="13" name="12 - Ευθύγραμμο βέλος σύνδεσης"/>
          <p:cNvCxnSpPr/>
          <p:nvPr/>
        </p:nvCxnSpPr>
        <p:spPr>
          <a:xfrm>
            <a:off x="7381884" y="3786190"/>
            <a:ext cx="1428760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7667635" y="4429133"/>
            <a:ext cx="321724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3600" dirty="0"/>
              <a:t>υπεραγορά</a:t>
            </a:r>
            <a:endParaRPr lang="en-US" sz="3600" dirty="0"/>
          </a:p>
        </p:txBody>
      </p:sp>
      <p:sp>
        <p:nvSpPr>
          <p:cNvPr id="16" name="15 - Ορθογώνιο"/>
          <p:cNvSpPr/>
          <p:nvPr/>
        </p:nvSpPr>
        <p:spPr>
          <a:xfrm>
            <a:off x="9382148" y="5643578"/>
            <a:ext cx="1000132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3</a:t>
            </a:r>
            <a:endParaRPr lang="en-US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>
          <a:xfrm>
            <a:off x="9382148" y="5643578"/>
            <a:ext cx="1000132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4</a:t>
            </a:r>
            <a:endParaRPr lang="en-US" sz="4400" dirty="0"/>
          </a:p>
        </p:txBody>
      </p:sp>
      <p:pic>
        <p:nvPicPr>
          <p:cNvPr id="1026" name="Picture 2" descr="Glass of milk with gable top package close up.... - Stock Illustration  [61991947] - PIXTA"/>
          <p:cNvPicPr>
            <a:picLocks noChangeAspect="1" noChangeArrowheads="1"/>
          </p:cNvPicPr>
          <p:nvPr/>
        </p:nvPicPr>
        <p:blipFill>
          <a:blip r:embed="rId2"/>
          <a:srcRect l="18333" t="20833" b="19871"/>
          <a:stretch>
            <a:fillRect/>
          </a:stretch>
        </p:blipFill>
        <p:spPr bwMode="auto">
          <a:xfrm>
            <a:off x="6167438" y="1714488"/>
            <a:ext cx="3500432" cy="1714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Free Breakfast Cereal Vectors, 1,000+ Images in AI, EPS form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24" y="3638550"/>
            <a:ext cx="2819400" cy="3219451"/>
          </a:xfrm>
          <a:prstGeom prst="rect">
            <a:avLst/>
          </a:prstGeom>
          <a:noFill/>
        </p:spPr>
      </p:pic>
      <p:pic>
        <p:nvPicPr>
          <p:cNvPr id="12" name="Picture 4" descr="628 Sprinkle Salt Illustrations &amp;amp; Clip Art - iStoc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8348" y="1857364"/>
            <a:ext cx="3571900" cy="2071702"/>
          </a:xfrm>
          <a:prstGeom prst="rect">
            <a:avLst/>
          </a:prstGeom>
          <a:noFill/>
        </p:spPr>
      </p:pic>
      <p:pic>
        <p:nvPicPr>
          <p:cNvPr id="13" name="Picture 8" descr="17,866 Butter Illustrations &amp;amp; Clip Art - iStock"/>
          <p:cNvPicPr>
            <a:picLocks noChangeAspect="1" noChangeArrowheads="1"/>
          </p:cNvPicPr>
          <p:nvPr/>
        </p:nvPicPr>
        <p:blipFill>
          <a:blip r:embed="rId5"/>
          <a:srcRect l="10254" t="32584" r="13704" b="15413"/>
          <a:stretch>
            <a:fillRect/>
          </a:stretch>
        </p:blipFill>
        <p:spPr bwMode="auto">
          <a:xfrm>
            <a:off x="2095472" y="4214818"/>
            <a:ext cx="3929090" cy="2478686"/>
          </a:xfrm>
          <a:prstGeom prst="rect">
            <a:avLst/>
          </a:prstGeom>
          <a:noFill/>
        </p:spPr>
      </p:pic>
      <p:sp>
        <p:nvSpPr>
          <p:cNvPr id="14" name="13 - TextBox"/>
          <p:cNvSpPr txBox="1"/>
          <p:nvPr/>
        </p:nvSpPr>
        <p:spPr>
          <a:xfrm>
            <a:off x="861647" y="214291"/>
            <a:ext cx="10541976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3200" dirty="0"/>
              <a:t>Θέλ</a:t>
            </a:r>
            <a:r>
              <a:rPr lang="el-GR" sz="3200" dirty="0">
                <a:solidFill>
                  <a:srgbClr val="FF0000"/>
                </a:solidFill>
              </a:rPr>
              <a:t>ω  </a:t>
            </a:r>
            <a:r>
              <a:rPr lang="en-GB" sz="3200" dirty="0"/>
              <a:t>..........</a:t>
            </a:r>
            <a:r>
              <a:rPr lang="el-GR" sz="3200" dirty="0"/>
              <a:t>  και  </a:t>
            </a:r>
            <a:r>
              <a:rPr lang="en-GB" sz="3200" dirty="0"/>
              <a:t>..........</a:t>
            </a:r>
            <a:endParaRPr lang="el-GR" sz="3200" dirty="0"/>
          </a:p>
          <a:p>
            <a:r>
              <a:rPr lang="en-GB" sz="3200" dirty="0"/>
              <a:t>I want  ........</a:t>
            </a:r>
            <a:r>
              <a:rPr lang="el-GR" sz="3200" dirty="0"/>
              <a:t> </a:t>
            </a:r>
            <a:r>
              <a:rPr lang="en-GB" sz="3200" dirty="0"/>
              <a:t>and ..................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Φωνή 260223_200807">
            <a:hlinkClick r:id="" action="ppaction://media"/>
            <a:extLst>
              <a:ext uri="{FF2B5EF4-FFF2-40B4-BE49-F238E27FC236}">
                <a16:creationId xmlns:a16="http://schemas.microsoft.com/office/drawing/2014/main" id="{E0E61840-D891-24B7-8791-B467A7180771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85288" y="4424363"/>
            <a:ext cx="406400" cy="406400"/>
          </a:xfr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4052746" y="767441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7C7712E3-3B4A-E57A-0275-3DB7DE08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711" y="375556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Soldier Pointing Command – Royalty-Free Vector | VectorStock">
            <a:extLst>
              <a:ext uri="{FF2B5EF4-FFF2-40B4-BE49-F238E27FC236}">
                <a16:creationId xmlns:a16="http://schemas.microsoft.com/office/drawing/2014/main" id="{A1553F18-8EAA-965E-F8C5-6A25930D0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9"/>
          <a:stretch>
            <a:fillRect/>
          </a:stretch>
        </p:blipFill>
        <p:spPr bwMode="auto">
          <a:xfrm>
            <a:off x="743200" y="3818109"/>
            <a:ext cx="1633878" cy="1654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CC84959-184A-70C8-4127-79DE1A512D53}"/>
              </a:ext>
            </a:extLst>
          </p:cNvPr>
          <p:cNvSpPr/>
          <p:nvPr/>
        </p:nvSpPr>
        <p:spPr>
          <a:xfrm>
            <a:off x="3475121" y="3989616"/>
            <a:ext cx="3124200" cy="10994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</p:spTree>
    <p:extLst>
      <p:ext uri="{BB962C8B-B14F-4D97-AF65-F5344CB8AC3E}">
        <p14:creationId xmlns:p14="http://schemas.microsoft.com/office/powerpoint/2010/main" val="415240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52596" y="142852"/>
            <a:ext cx="2900354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/>
              <a:t>Ε ε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952596" y="1357298"/>
            <a:ext cx="2714644" cy="20717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dirty="0"/>
              <a:t> ελαιόλαδο </a:t>
            </a:r>
            <a:endParaRPr lang="en-GB" dirty="0"/>
          </a:p>
          <a:p>
            <a:pPr>
              <a:buNone/>
            </a:pPr>
            <a:r>
              <a:rPr lang="en-GB" dirty="0">
                <a:sym typeface="+mn-ea"/>
              </a:rPr>
              <a:t>.........</a:t>
            </a:r>
            <a:r>
              <a:rPr lang="en-US" altLang="en-GB" dirty="0">
                <a:sym typeface="+mn-ea"/>
              </a:rPr>
              <a:t>............</a:t>
            </a:r>
            <a:endParaRPr lang="el-GR" dirty="0"/>
          </a:p>
          <a:p>
            <a:pPr>
              <a:buNone/>
            </a:pPr>
            <a:r>
              <a:rPr lang="en-GB" dirty="0">
                <a:sym typeface="+mn-ea"/>
              </a:rPr>
              <a:t>.........</a:t>
            </a:r>
            <a:r>
              <a:rPr lang="en-US" altLang="en-GB" dirty="0">
                <a:sym typeface="+mn-ea"/>
              </a:rPr>
              <a:t>............</a:t>
            </a:r>
            <a:endParaRPr lang="en-US" dirty="0"/>
          </a:p>
        </p:txBody>
      </p:sp>
      <p:sp>
        <p:nvSpPr>
          <p:cNvPr id="6" name="1 - Τίτλος"/>
          <p:cNvSpPr txBox="1"/>
          <p:nvPr/>
        </p:nvSpPr>
        <p:spPr>
          <a:xfrm>
            <a:off x="1952596" y="3643314"/>
            <a:ext cx="2900354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4400" dirty="0"/>
              <a:t>Ζ ζ </a:t>
            </a:r>
            <a:endParaRPr lang="en-US" sz="4400" dirty="0"/>
          </a:p>
        </p:txBody>
      </p:sp>
      <p:sp>
        <p:nvSpPr>
          <p:cNvPr id="7" name="2 - Θέση περιεχομένου"/>
          <p:cNvSpPr txBox="1"/>
          <p:nvPr/>
        </p:nvSpPr>
        <p:spPr>
          <a:xfrm>
            <a:off x="1952596" y="4857760"/>
            <a:ext cx="3214710" cy="1785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l-GR" sz="3200" dirty="0"/>
              <a:t> ζάχαρη</a:t>
            </a:r>
            <a:endParaRPr lang="en-GB" sz="3200" dirty="0"/>
          </a:p>
          <a:p>
            <a:pPr>
              <a:buNone/>
            </a:pP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endParaRPr lang="el-GR" sz="3200" dirty="0"/>
          </a:p>
          <a:p>
            <a:pPr>
              <a:buNone/>
            </a:pP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endParaRPr lang="en-US" sz="3200" dirty="0"/>
          </a:p>
        </p:txBody>
      </p:sp>
      <p:sp>
        <p:nvSpPr>
          <p:cNvPr id="10" name="9 - Ορθογώνιο"/>
          <p:cNvSpPr/>
          <p:nvPr/>
        </p:nvSpPr>
        <p:spPr>
          <a:xfrm>
            <a:off x="9382148" y="5643578"/>
            <a:ext cx="1000132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5</a:t>
            </a:r>
            <a:endParaRPr lang="en-US" sz="4400" dirty="0"/>
          </a:p>
        </p:txBody>
      </p:sp>
      <p:pic>
        <p:nvPicPr>
          <p:cNvPr id="19458" name="Picture 2" descr="Is extra-virgin olive oil extra healthy? - Harvard Health"/>
          <p:cNvPicPr>
            <a:picLocks noChangeAspect="1" noChangeArrowheads="1"/>
          </p:cNvPicPr>
          <p:nvPr/>
        </p:nvPicPr>
        <p:blipFill>
          <a:blip r:embed="rId2"/>
          <a:srcRect l="35274" t="12082" r="8289" b="9387"/>
          <a:stretch>
            <a:fillRect/>
          </a:stretch>
        </p:blipFill>
        <p:spPr bwMode="auto">
          <a:xfrm>
            <a:off x="5310182" y="0"/>
            <a:ext cx="3429024" cy="3714776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8453453" y="928670"/>
            <a:ext cx="174562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Olive oil</a:t>
            </a:r>
            <a:endParaRPr lang="en-US" dirty="0"/>
          </a:p>
        </p:txBody>
      </p:sp>
      <p:pic>
        <p:nvPicPr>
          <p:cNvPr id="19460" name="Picture 4" descr="sug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1818" y="3571876"/>
            <a:ext cx="2143086" cy="3105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389</Words>
  <Application>Microsoft Office PowerPoint</Application>
  <PresentationFormat>Ευρεία οθόνη</PresentationFormat>
  <Paragraphs>165</Paragraphs>
  <Slides>27</Slides>
  <Notes>0</Notes>
  <HiddenSlides>0</HiddenSlides>
  <MMClips>3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1" baseType="lpstr">
      <vt:lpstr>Aptos</vt:lpstr>
      <vt:lpstr>Aptos Display</vt:lpstr>
      <vt:lpstr>Arial</vt:lpstr>
      <vt:lpstr>Θέμα του Office</vt:lpstr>
      <vt:lpstr>Παρουσίαση του PowerPoint</vt:lpstr>
      <vt:lpstr>Παρουσίαση του PowerPoint</vt:lpstr>
      <vt:lpstr>Παρουσίαση του PowerPoint</vt:lpstr>
      <vt:lpstr>Α α</vt:lpstr>
      <vt:lpstr>Γ γ</vt:lpstr>
      <vt:lpstr>Παρουσίαση του PowerPoint</vt:lpstr>
      <vt:lpstr>Παρουσίαση του PowerPoint</vt:lpstr>
      <vt:lpstr>Παρουσίαση του PowerPoint</vt:lpstr>
      <vt:lpstr>Ε ε</vt:lpstr>
      <vt:lpstr>Η η</vt:lpstr>
      <vt:lpstr>Ι ι</vt:lpstr>
      <vt:lpstr>Λ λ</vt:lpstr>
      <vt:lpstr>Παρουσίαση του PowerPoint</vt:lpstr>
      <vt:lpstr>Παρουσίαση του PowerPoint</vt:lpstr>
      <vt:lpstr>Παρουσίαση του PowerPoint</vt:lpstr>
      <vt:lpstr>N ν</vt:lpstr>
      <vt:lpstr>Ο ο </vt:lpstr>
      <vt:lpstr>Ρ  ρ </vt:lpstr>
      <vt:lpstr>Τ  τ </vt:lpstr>
      <vt:lpstr>Φ φ</vt:lpstr>
      <vt:lpstr>Ψ ψ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ΕΛΕΝΗ ΧΑΡΑΛΑΜΠΟΥΣ</dc:creator>
  <cp:lastModifiedBy>ΕΛΕΝΗ ΧΑΡΑΛΑΜΠΟΥΣ</cp:lastModifiedBy>
  <cp:revision>48</cp:revision>
  <cp:lastPrinted>2025-09-05T09:25:00Z</cp:lastPrinted>
  <dcterms:created xsi:type="dcterms:W3CDTF">2024-09-09T18:36:00Z</dcterms:created>
  <dcterms:modified xsi:type="dcterms:W3CDTF">2026-02-23T18:58:48Z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9EFE0D2D896D4C54A0008454114A1011_12</vt:lpwstr>
  </property>
  <property fmtid="{D5CDD505-2E9C-101B-9397-08002B2CF9AE}" pid="3" name="KSOProductBuildVer">
    <vt:lpwstr>1033-12.2.0.22549</vt:lpwstr>
  </property>
</Properties>
</file>