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430" r:id="rId2"/>
    <p:sldId id="450" r:id="rId3"/>
    <p:sldId id="451" r:id="rId4"/>
    <p:sldId id="640" r:id="rId5"/>
    <p:sldId id="625" r:id="rId6"/>
    <p:sldId id="632" r:id="rId7"/>
    <p:sldId id="633" r:id="rId8"/>
    <p:sldId id="634" r:id="rId9"/>
    <p:sldId id="636" r:id="rId10"/>
    <p:sldId id="637" r:id="rId11"/>
    <p:sldId id="638" r:id="rId12"/>
    <p:sldId id="639" r:id="rId13"/>
    <p:sldId id="641" r:id="rId14"/>
    <p:sldId id="642" r:id="rId15"/>
    <p:sldId id="650" r:id="rId16"/>
    <p:sldId id="643" r:id="rId17"/>
    <p:sldId id="644" r:id="rId18"/>
    <p:sldId id="645" r:id="rId19"/>
    <p:sldId id="651" r:id="rId20"/>
    <p:sldId id="652" r:id="rId21"/>
    <p:sldId id="646" r:id="rId22"/>
    <p:sldId id="647" r:id="rId23"/>
    <p:sldId id="653" r:id="rId24"/>
    <p:sldId id="648" r:id="rId25"/>
    <p:sldId id="654" r:id="rId26"/>
    <p:sldId id="649" r:id="rId27"/>
    <p:sldId id="655" r:id="rId28"/>
    <p:sldId id="548" r:id="rId29"/>
    <p:sldId id="549" r:id="rId30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02/24/2026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53. Α2_Διαγώνισμα_ Αφήγηση προσωπικών εμπειριών 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2EE31-FCDC-CB3F-EC87-88A81AFBF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5385FA-B1B8-16D9-A51D-FD34CD1A6488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9673643-AE41-9D6F-FDCA-64E8704830CE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14D0941-32A9-5F2C-9773-24FF25DABF13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075A6F42-ACDB-FEFC-EE99-15B0FDEAF4C5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BDB97DD-150D-712B-E7A3-D746EBA88ED8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6F5364D4-6323-2E85-C52F-1AEC3FBF3414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pic>
        <p:nvPicPr>
          <p:cNvPr id="7170" name="Picture 2" descr="Μουσουλμάνα γυναίκα μαγειρεύει στην κουζίνα, ετοιμάζοντας: Vector στοκ  (χωρίς δικαιώματα) 2514404687 | Shutterstock">
            <a:extLst>
              <a:ext uri="{FF2B5EF4-FFF2-40B4-BE49-F238E27FC236}">
                <a16:creationId xmlns:a16="http://schemas.microsoft.com/office/drawing/2014/main" id="{6431F589-A7A2-0ED4-5540-0101BF1843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8" r="9780" b="11709"/>
          <a:stretch>
            <a:fillRect/>
          </a:stretch>
        </p:blipFill>
        <p:spPr bwMode="auto">
          <a:xfrm>
            <a:off x="1240028" y="1395814"/>
            <a:ext cx="3711899" cy="260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μουσουλμάνα φοιτήτρια απομονωμένη επίπεδη απεικόνιση τύπου χιτζάμπ.  Διανυσματική απεικόνιση - εικονογραφία: 193690704">
            <a:extLst>
              <a:ext uri="{FF2B5EF4-FFF2-40B4-BE49-F238E27FC236}">
                <a16:creationId xmlns:a16="http://schemas.microsoft.com/office/drawing/2014/main" id="{63DDC55D-6742-2FCE-2619-746B4DE6A3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47"/>
          <a:stretch>
            <a:fillRect/>
          </a:stretch>
        </p:blipFill>
        <p:spPr bwMode="auto">
          <a:xfrm>
            <a:off x="6674594" y="1504827"/>
            <a:ext cx="2076450" cy="220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06AB634-3D6B-A4C6-9C4D-47362294E13F}"/>
              </a:ext>
            </a:extLst>
          </p:cNvPr>
          <p:cNvSpPr/>
          <p:nvPr/>
        </p:nvSpPr>
        <p:spPr>
          <a:xfrm>
            <a:off x="2251695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πρωί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FAB11AE-9E8B-1A46-B627-881D89544FB8}"/>
              </a:ext>
            </a:extLst>
          </p:cNvPr>
          <p:cNvSpPr/>
          <p:nvPr/>
        </p:nvSpPr>
        <p:spPr>
          <a:xfrm>
            <a:off x="6965653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απόγευμα</a:t>
            </a:r>
          </a:p>
        </p:txBody>
      </p:sp>
      <p:pic>
        <p:nvPicPr>
          <p:cNvPr id="11" name="Picture 6" descr="520+ Cartoon Of The Greek Islands Stock Illustrations, Royalty-Free Vector  Graphics &amp; Clip Art - iStock">
            <a:extLst>
              <a:ext uri="{FF2B5EF4-FFF2-40B4-BE49-F238E27FC236}">
                <a16:creationId xmlns:a16="http://schemas.microsoft.com/office/drawing/2014/main" id="{54D8A2E2-9209-67B4-48DE-91B5450E1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972" y="1569122"/>
            <a:ext cx="1446924" cy="14469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B5C3F5E9-7C8A-8235-07E2-D6ED24618E89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 μονάδα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/1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E1182002-079F-2110-036E-D96A9FE423BC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242623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63783-AFC9-73F7-1A11-19E73385C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58BAD5-F0D4-FAAA-3B30-674818783F2C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022B597-014F-016C-9676-90C84E19DAB6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1057AD1-A055-4985-DDB0-99803271962F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2901DE5-E73F-769D-683D-A8147262ADE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0A30BC6-C08A-D36D-0355-99DF763C3E1D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35E47A52-7321-46A7-FFDD-DA1223F7BBC3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2B011C6A-54F9-7EB5-80E0-F1176B4D0494}"/>
              </a:ext>
            </a:extLst>
          </p:cNvPr>
          <p:cNvSpPr/>
          <p:nvPr/>
        </p:nvSpPr>
        <p:spPr>
          <a:xfrm>
            <a:off x="6623959" y="3488061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16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786D7E21-578E-D43E-46D0-7D064E9E5B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408386" y="1181840"/>
            <a:ext cx="1125599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E3D10DE7-794E-7B56-E7F5-ED3F3C8905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609025" y="1860712"/>
            <a:ext cx="1164766" cy="146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βάλ 11">
            <a:extLst>
              <a:ext uri="{FF2B5EF4-FFF2-40B4-BE49-F238E27FC236}">
                <a16:creationId xmlns:a16="http://schemas.microsoft.com/office/drawing/2014/main" id="{1CEF0CFE-C449-0887-470D-D98B49809224}"/>
              </a:ext>
            </a:extLst>
          </p:cNvPr>
          <p:cNvSpPr/>
          <p:nvPr/>
        </p:nvSpPr>
        <p:spPr>
          <a:xfrm>
            <a:off x="734208" y="34290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12</a:t>
            </a:r>
          </a:p>
        </p:txBody>
      </p:sp>
      <p:pic>
        <p:nvPicPr>
          <p:cNvPr id="8198" name="Picture 6" descr="Γυμνάσιο Παλουριώτισσας | Facebook">
            <a:extLst>
              <a:ext uri="{FF2B5EF4-FFF2-40B4-BE49-F238E27FC236}">
                <a16:creationId xmlns:a16="http://schemas.microsoft.com/office/drawing/2014/main" id="{4BFC9147-BFDF-4BA8-2D25-9B619DDE4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9" y="1597969"/>
            <a:ext cx="3931784" cy="28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ΛΥΚΕΙΟ ΠΑΛΛΟΥΡΙΩΤΙΣΣΑΣ | AlphaNews">
            <a:extLst>
              <a:ext uri="{FF2B5EF4-FFF2-40B4-BE49-F238E27FC236}">
                <a16:creationId xmlns:a16="http://schemas.microsoft.com/office/drawing/2014/main" id="{81897547-BFE3-90E1-3D17-D5B304B92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537" y="1597969"/>
            <a:ext cx="3694628" cy="281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3EE43D3B-C89F-73B9-A00C-4A8820CE1A53}"/>
              </a:ext>
            </a:extLst>
          </p:cNvPr>
          <p:cNvSpPr/>
          <p:nvPr/>
        </p:nvSpPr>
        <p:spPr>
          <a:xfrm>
            <a:off x="756168" y="153904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3C1C2E93-D48F-B2D0-5A92-B29E54D6D30E}"/>
              </a:ext>
            </a:extLst>
          </p:cNvPr>
          <p:cNvSpPr/>
          <p:nvPr/>
        </p:nvSpPr>
        <p:spPr>
          <a:xfrm>
            <a:off x="6531430" y="1140338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EAFDAD3A-3D8E-98F9-080C-7BFA4971F988}"/>
              </a:ext>
            </a:extLst>
          </p:cNvPr>
          <p:cNvSpPr/>
          <p:nvPr/>
        </p:nvSpPr>
        <p:spPr>
          <a:xfrm>
            <a:off x="2476500" y="3809772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Γυμνάσιο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1BC54F39-E4C8-7C5B-5BAE-1548E7B79B2D}"/>
              </a:ext>
            </a:extLst>
          </p:cNvPr>
          <p:cNvSpPr/>
          <p:nvPr/>
        </p:nvSpPr>
        <p:spPr>
          <a:xfrm>
            <a:off x="8315614" y="3777853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Λύκειο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944EEB32-5641-D479-2409-A90F161B4F5F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 μονάδα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/1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D8D35DA4-3F9A-D924-966A-3F6A279B9EBB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06991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768B4-F5CA-C11D-0A34-2C0CC3A8C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5AA1CB-17B8-AE2D-84CA-09EEEC817562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92E9271-8A17-B16E-BA99-EF98759AAE64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9FF85C52-324F-08E1-FF6C-F4224FA82478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</a:t>
            </a:r>
            <a:r>
              <a:rPr lang="el-GR" dirty="0">
                <a:solidFill>
                  <a:schemeClr val="tx1"/>
                </a:solidFill>
              </a:rPr>
              <a:t>Χουσεΐν</a:t>
            </a:r>
            <a:r>
              <a:rPr lang="el-GR" dirty="0"/>
              <a:t>  όταν μεγαλώσει,  θέλει _____________________________________.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9DB26CB-C82F-17D9-92D3-A09A43D4482C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9BEA76A-0EF4-172A-C7DC-0A1A5D642398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ED232827-A858-2632-773A-F298636A7B92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Μαριάμ  όταν μεγαλώσει,  θέλει _____________________________________.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1B93800C-CB53-AF57-31B6-4D993E06F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376844" y="1547102"/>
            <a:ext cx="144492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81B89C5C-373B-A70B-3FA3-479329CADE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828386" y="1547102"/>
            <a:ext cx="170003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6A924F2E-4786-3715-6CD4-0A423F7A5023}"/>
              </a:ext>
            </a:extLst>
          </p:cNvPr>
          <p:cNvSpPr/>
          <p:nvPr/>
        </p:nvSpPr>
        <p:spPr>
          <a:xfrm>
            <a:off x="2495548" y="292266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F4408CA6-2782-045A-7ED2-DC87FCE12363}"/>
              </a:ext>
            </a:extLst>
          </p:cNvPr>
          <p:cNvSpPr/>
          <p:nvPr/>
        </p:nvSpPr>
        <p:spPr>
          <a:xfrm>
            <a:off x="8161565" y="2714640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pic>
        <p:nvPicPr>
          <p:cNvPr id="9218" name="Picture 2" descr="αστυνομικίνα Στοκ Εικονογραφήσεις, Vectors, &amp; Clipart – (3,088 Στοκ  Εικονογραφήσεις)">
            <a:extLst>
              <a:ext uri="{FF2B5EF4-FFF2-40B4-BE49-F238E27FC236}">
                <a16:creationId xmlns:a16="http://schemas.microsoft.com/office/drawing/2014/main" id="{34A599C6-FA32-F9D3-095A-E74DC3EB6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218" y="8479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4.479 Vector για «Αστυνομικίνα», εικόνες και γραφικά vector στοκ |  Shutterstock">
            <a:extLst>
              <a:ext uri="{FF2B5EF4-FFF2-40B4-BE49-F238E27FC236}">
                <a16:creationId xmlns:a16="http://schemas.microsoft.com/office/drawing/2014/main" id="{547A333A-18E5-DF64-634B-BB13447FCC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22" b="7217"/>
          <a:stretch>
            <a:fillRect/>
          </a:stretch>
        </p:blipFill>
        <p:spPr bwMode="auto">
          <a:xfrm>
            <a:off x="9696452" y="2922663"/>
            <a:ext cx="2107066" cy="1546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ταχυδρόμος Στοκ Εικονογραφήσεις, Vectors, &amp; Clipart – (22,298 Στοκ  Εικονογραφήσεις)">
            <a:extLst>
              <a:ext uri="{FF2B5EF4-FFF2-40B4-BE49-F238E27FC236}">
                <a16:creationId xmlns:a16="http://schemas.microsoft.com/office/drawing/2014/main" id="{DD5DED5F-6A63-9461-A594-C8AA3CD6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514" y="168441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28CECB0-BEE8-3601-DBAE-E367535ADDD4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 μονάδα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/1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7E0BC8D5-63A4-1815-F908-0D274F84CE0B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7678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3805977-0835-0917-543D-16953A8C08FA}"/>
              </a:ext>
            </a:extLst>
          </p:cNvPr>
          <p:cNvSpPr/>
          <p:nvPr/>
        </p:nvSpPr>
        <p:spPr>
          <a:xfrm>
            <a:off x="522513" y="2786743"/>
            <a:ext cx="6564088" cy="9797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Οδηγός  διόρθωσης </a:t>
            </a:r>
          </a:p>
        </p:txBody>
      </p:sp>
      <p:pic>
        <p:nvPicPr>
          <p:cNvPr id="10242" name="Picture 2" descr="Teacher correcting - 11 χιλιάδες εικόνες, εικονογραφήσεις και φωτογραφίες  στοκ χωρίς δικαιώματα | Shutterstock">
            <a:extLst>
              <a:ext uri="{FF2B5EF4-FFF2-40B4-BE49-F238E27FC236}">
                <a16:creationId xmlns:a16="http://schemas.microsoft.com/office/drawing/2014/main" id="{066C1E7F-DD05-7B0D-CC39-53C12DF88F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5"/>
          <a:stretch>
            <a:fillRect/>
          </a:stretch>
        </p:blipFill>
        <p:spPr bwMode="auto">
          <a:xfrm>
            <a:off x="7287985" y="283709"/>
            <a:ext cx="4247881" cy="593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187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31EFC-E70A-2372-F466-F4A154F46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4E3CEA-0760-706D-86C7-60A99CD7ECB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pic>
        <p:nvPicPr>
          <p:cNvPr id="5" name="Picture 4" descr="Syria map خريطة سوريا مع اهم المدن واهم المعالم التاريخية الاقتصادية  والثقافية &quot; Poster for Sale by mashmosh">
            <a:extLst>
              <a:ext uri="{FF2B5EF4-FFF2-40B4-BE49-F238E27FC236}">
                <a16:creationId xmlns:a16="http://schemas.microsoft.com/office/drawing/2014/main" id="{5FD8E56C-13D9-7716-FF25-CB12DA17C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514" y="1695450"/>
            <a:ext cx="2803072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B8D7773-E7EB-D655-0472-1061B3EA8C1D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29EB5197-9E25-8DD5-15AE-747989B6DCD2}"/>
              </a:ext>
            </a:extLst>
          </p:cNvPr>
          <p:cNvSpPr/>
          <p:nvPr/>
        </p:nvSpPr>
        <p:spPr>
          <a:xfrm>
            <a:off x="4210050" y="1915886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7AE86E23-D775-B659-151A-F754F24ABA6F}"/>
              </a:ext>
            </a:extLst>
          </p:cNvPr>
          <p:cNvSpPr/>
          <p:nvPr/>
        </p:nvSpPr>
        <p:spPr>
          <a:xfrm>
            <a:off x="3758292" y="2808511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464C9D6-36FB-2FFB-DF20-EA98A5B418CA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γεννήθηκε  το 2014.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Ο Χουσεΐν κατάγεται  από τη Συρία.</a:t>
            </a:r>
          </a:p>
        </p:txBody>
      </p:sp>
      <p:pic>
        <p:nvPicPr>
          <p:cNvPr id="2060" name="Picture 12" descr="Έγκυος μουσουλμάνα φοράει χιτζάμπ. Η μέλλουσα: Vector στοκ (χωρίς  δικαιώματα) 2519071581 | Shutterstock">
            <a:extLst>
              <a:ext uri="{FF2B5EF4-FFF2-40B4-BE49-F238E27FC236}">
                <a16:creationId xmlns:a16="http://schemas.microsoft.com/office/drawing/2014/main" id="{BB90243F-0F64-3A91-92B8-A67D743653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488" b="11905"/>
          <a:stretch>
            <a:fillRect/>
          </a:stretch>
        </p:blipFill>
        <p:spPr bwMode="auto">
          <a:xfrm>
            <a:off x="119063" y="1704294"/>
            <a:ext cx="2586036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42A76E72-EA9F-ACF5-E810-4AA09F996A9D}"/>
              </a:ext>
            </a:extLst>
          </p:cNvPr>
          <p:cNvSpPr/>
          <p:nvPr/>
        </p:nvSpPr>
        <p:spPr>
          <a:xfrm>
            <a:off x="2068286" y="4068181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2014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C0403C06-7F25-10D5-6550-BD9E504BC9BE}"/>
              </a:ext>
            </a:extLst>
          </p:cNvPr>
          <p:cNvCxnSpPr/>
          <p:nvPr/>
        </p:nvCxnSpPr>
        <p:spPr>
          <a:xfrm>
            <a:off x="1306286" y="3429000"/>
            <a:ext cx="598714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737DDE74-1834-6CFB-B5B3-55577187166C}"/>
              </a:ext>
            </a:extLst>
          </p:cNvPr>
          <p:cNvSpPr/>
          <p:nvPr/>
        </p:nvSpPr>
        <p:spPr>
          <a:xfrm>
            <a:off x="1562100" y="3531764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130688D1-AF2C-B3E5-167F-CEACDA0B36AE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211D78D2-65F4-0948-B289-1FB6EFB6F98D}"/>
              </a:ext>
            </a:extLst>
          </p:cNvPr>
          <p:cNvSpPr/>
          <p:nvPr/>
        </p:nvSpPr>
        <p:spPr>
          <a:xfrm>
            <a:off x="650149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</p:txBody>
      </p:sp>
    </p:spTree>
    <p:extLst>
      <p:ext uri="{BB962C8B-B14F-4D97-AF65-F5344CB8AC3E}">
        <p14:creationId xmlns:p14="http://schemas.microsoft.com/office/powerpoint/2010/main" val="116511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09265-06A3-14A3-7669-1592ADA59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857D50-7A55-CAF4-58CD-64EE93D15C84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0AF00C82-2508-9A2A-4003-0378ACF5BE90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054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73808741-79E5-C026-605C-3AB302C302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18009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EE97865-BAB8-2120-F295-5AB1AFBF1B13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AD36584B-E80C-299A-1D4B-DB12EC83FC80}"/>
              </a:ext>
            </a:extLst>
          </p:cNvPr>
          <p:cNvSpPr/>
          <p:nvPr/>
        </p:nvSpPr>
        <p:spPr>
          <a:xfrm>
            <a:off x="6406244" y="4637314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Έχει  μία αδερφή.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Τη  λένε </a:t>
            </a:r>
            <a:r>
              <a:rPr lang="el-GR" dirty="0">
                <a:solidFill>
                  <a:schemeClr val="tx1"/>
                </a:solidFill>
              </a:rPr>
              <a:t>Μαριάμ.</a:t>
            </a:r>
            <a:endParaRPr lang="el-GR" dirty="0"/>
          </a:p>
        </p:txBody>
      </p:sp>
      <p:sp>
        <p:nvSpPr>
          <p:cNvPr id="17" name="Βέλος: Δεξιό 16">
            <a:extLst>
              <a:ext uri="{FF2B5EF4-FFF2-40B4-BE49-F238E27FC236}">
                <a16:creationId xmlns:a16="http://schemas.microsoft.com/office/drawing/2014/main" id="{8A027704-1B62-D6B4-1E22-D105F2342B5B}"/>
              </a:ext>
            </a:extLst>
          </p:cNvPr>
          <p:cNvSpPr/>
          <p:nvPr/>
        </p:nvSpPr>
        <p:spPr>
          <a:xfrm rot="6957990">
            <a:off x="7881186" y="2120178"/>
            <a:ext cx="1534886" cy="566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58F2E586-DDC0-ADE9-1A1F-F096E44601EC}"/>
              </a:ext>
            </a:extLst>
          </p:cNvPr>
          <p:cNvSpPr/>
          <p:nvPr/>
        </p:nvSpPr>
        <p:spPr>
          <a:xfrm>
            <a:off x="9402535" y="1643076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96DBD24-3EE8-0026-8ABD-B0982604436D}"/>
              </a:ext>
            </a:extLst>
          </p:cNvPr>
          <p:cNvSpPr/>
          <p:nvPr/>
        </p:nvSpPr>
        <p:spPr>
          <a:xfrm>
            <a:off x="304798" y="4615482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</p:txBody>
      </p:sp>
    </p:spTree>
    <p:extLst>
      <p:ext uri="{BB962C8B-B14F-4D97-AF65-F5344CB8AC3E}">
        <p14:creationId xmlns:p14="http://schemas.microsoft.com/office/powerpoint/2010/main" val="195971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D805F-D07A-F0BA-8019-7ED9993A4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7579A2-5263-680A-4285-C9FC81B01CFE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72A90D3-8C15-7A1A-14AA-37CD44C86E2D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5A99DF9D-ECEA-988A-5036-26701DCF04CF}"/>
              </a:ext>
            </a:extLst>
          </p:cNvPr>
          <p:cNvSpPr/>
          <p:nvPr/>
        </p:nvSpPr>
        <p:spPr>
          <a:xfrm>
            <a:off x="304797" y="4604597"/>
            <a:ext cx="8338459" cy="217720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έζησε στη Δαμασκό 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 μαζί  με 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 τη μαμά, τον μπαμπά, τον παππού,  τη θεία,  την αδερφή και τον ξάδερφο του.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D235DBF-247A-C97A-0081-75F68DFE496C}"/>
              </a:ext>
            </a:extLst>
          </p:cNvPr>
          <p:cNvCxnSpPr/>
          <p:nvPr/>
        </p:nvCxnSpPr>
        <p:spPr>
          <a:xfrm>
            <a:off x="8871857" y="1426028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Εικονογράφηση μιας μουσουλμανικής οικογένειας στο σπίτι Διανυσματική  απεικόνιση - εικονογραφία από lifestyle: 132593568">
            <a:extLst>
              <a:ext uri="{FF2B5EF4-FFF2-40B4-BE49-F238E27FC236}">
                <a16:creationId xmlns:a16="http://schemas.microsoft.com/office/drawing/2014/main" id="{B83265B2-44E8-F8E6-ED9A-0D9EB522C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58" y="1589313"/>
            <a:ext cx="2552233" cy="2845967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δαμασκός συρία Skyline και ορόσημο Silhouette Vector Διανυσματική  απεικόνιση - εικονογραφία από πόλη, ορόσημα: 192776659">
            <a:extLst>
              <a:ext uri="{FF2B5EF4-FFF2-40B4-BE49-F238E27FC236}">
                <a16:creationId xmlns:a16="http://schemas.microsoft.com/office/drawing/2014/main" id="{064D1D2F-81A9-AD39-F72D-C482811E7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448" y="1531668"/>
            <a:ext cx="2619375" cy="290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6F7B87E-F570-97B0-1990-C1D84C1998E7}"/>
              </a:ext>
            </a:extLst>
          </p:cNvPr>
          <p:cNvSpPr/>
          <p:nvPr/>
        </p:nvSpPr>
        <p:spPr>
          <a:xfrm>
            <a:off x="3402502" y="3309257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Δαμασκός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F0E5AC52-08F1-43EF-6208-7257EDE1BF81}"/>
              </a:ext>
            </a:extLst>
          </p:cNvPr>
          <p:cNvSpPr/>
          <p:nvPr/>
        </p:nvSpPr>
        <p:spPr>
          <a:xfrm>
            <a:off x="9078693" y="4647958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3 μονάδες</a:t>
            </a: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481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AE6F7-1D67-A88D-9137-72BDC4E41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5D24B7-F3C6-C8E0-07CE-8A29137B656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C404AE6-76BB-492B-607A-81BB93C46A04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CF020E8-5B99-3646-A559-CA986FE1D0A1}"/>
              </a:ext>
            </a:extLst>
          </p:cNvPr>
          <p:cNvSpPr/>
          <p:nvPr/>
        </p:nvSpPr>
        <p:spPr>
          <a:xfrm>
            <a:off x="304797" y="4604597"/>
            <a:ext cx="6008917" cy="2057460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οικογένεια  του Χουσεΐν  το 2011  έφυγε  από τη Συρία.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Πήγαν  με τα πόδια / περπατώντας   στον Λίβανο. 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EC037CD-AFA9-609F-D3DB-F81AD2078AC1}"/>
              </a:ext>
            </a:extLst>
          </p:cNvPr>
          <p:cNvCxnSpPr/>
          <p:nvPr/>
        </p:nvCxnSpPr>
        <p:spPr>
          <a:xfrm>
            <a:off x="7064829" y="1454799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7F130C5-91F7-EA3E-274E-8ADD2B447FDB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Λίβανος</a:t>
            </a:r>
          </a:p>
        </p:txBody>
      </p:sp>
      <p:pic>
        <p:nvPicPr>
          <p:cNvPr id="4098" name="Picture 2" descr="Πρόσφυγες Μεταναστεύουν Άστεγοι Άνθρωποι Διανυσματική απεικόνιση -  εικονογραφία από παιδί, ανθρώπινος: 87556940">
            <a:extLst>
              <a:ext uri="{FF2B5EF4-FFF2-40B4-BE49-F238E27FC236}">
                <a16:creationId xmlns:a16="http://schemas.microsoft.com/office/drawing/2014/main" id="{AB56BA84-B735-AC6A-2E19-AD7DD800C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62" y="2765362"/>
            <a:ext cx="2447925" cy="166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Lebanon Clip Art">
            <a:extLst>
              <a:ext uri="{FF2B5EF4-FFF2-40B4-BE49-F238E27FC236}">
                <a16:creationId xmlns:a16="http://schemas.microsoft.com/office/drawing/2014/main" id="{21CB78A0-EDCB-1448-71D2-9F564CE73A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60"/>
          <a:stretch>
            <a:fillRect/>
          </a:stretch>
        </p:blipFill>
        <p:spPr bwMode="auto">
          <a:xfrm>
            <a:off x="3280002" y="1521278"/>
            <a:ext cx="2143125" cy="185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D30645-394B-8EE0-AA9A-A8AAA2F34AC4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AE1E0A3E-DEF8-598E-1935-00BD123B7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6538CED-BEAE-B05A-E9D6-D4DD55EF2764}"/>
              </a:ext>
            </a:extLst>
          </p:cNvPr>
          <p:cNvSpPr/>
          <p:nvPr/>
        </p:nvSpPr>
        <p:spPr>
          <a:xfrm>
            <a:off x="8643261" y="4539223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2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2 μονάδα</a:t>
            </a: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411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330B8-3DBB-0DCD-3FB2-2CD72B5F9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4DDCC2-3A01-8673-3F6D-47E06C3ED6DC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BCD9A74-7C7B-737C-3384-0720DE1EB78A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1C496326-BC64-5BF1-5432-DF80A6AA3D15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οικογένεια  του Χουσεΐν ήρθε  στην Κύπρο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 </a:t>
            </a:r>
            <a:r>
              <a:rPr lang="el-GR"/>
              <a:t>με  </a:t>
            </a:r>
            <a:r>
              <a:rPr lang="el-GR" dirty="0"/>
              <a:t>βάρκα.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C4AFFB4-FC43-693B-7CF5-811EB6CC364F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475AF48-1512-9FDF-97AF-CE649AC575D7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A211F6AE-926D-5C7F-2727-567998CE5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πρόσφυγες Στοκ Εικονογραφήσεις, Vectors, &amp; Clipart – (7,786 Στοκ  Εικονογραφήσεις)">
            <a:extLst>
              <a:ext uri="{FF2B5EF4-FFF2-40B4-BE49-F238E27FC236}">
                <a16:creationId xmlns:a16="http://schemas.microsoft.com/office/drawing/2014/main" id="{7DA68185-6CBC-93E3-DC83-EE45E4C3D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5" y="3199129"/>
            <a:ext cx="2590800" cy="132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EFC78E1B-F282-F3F6-8FF5-C5BD29654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496" y="1219544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9ADF4D7-B99D-E319-B15A-6B17E371BBC3}"/>
              </a:ext>
            </a:extLst>
          </p:cNvPr>
          <p:cNvSpPr/>
          <p:nvPr/>
        </p:nvSpPr>
        <p:spPr>
          <a:xfrm>
            <a:off x="7075718" y="4525331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299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7E389-D9C0-4251-FC0F-090034A5F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77FF41-4028-714A-6041-36C2FAA43748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0E626BB-1F15-A6CB-94CA-AC20365111B1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77B21E00-F338-4C30-B9D9-F1B49AF23B9B}"/>
              </a:ext>
            </a:extLst>
          </p:cNvPr>
          <p:cNvCxnSpPr/>
          <p:nvPr/>
        </p:nvCxnSpPr>
        <p:spPr>
          <a:xfrm>
            <a:off x="4430486" y="1358082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05D3951-C3FC-446E-AACE-AA3FB5D447AA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1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89BA5A03-2C8D-DFA5-4D57-8970EE22D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9610" y="1508347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Μουσουλμανικά Τεμένη / Τζαμιά στην Κύπρο">
            <a:extLst>
              <a:ext uri="{FF2B5EF4-FFF2-40B4-BE49-F238E27FC236}">
                <a16:creationId xmlns:a16="http://schemas.microsoft.com/office/drawing/2014/main" id="{F573BF50-3740-4D57-5B22-D78549E0E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69" y="1456054"/>
            <a:ext cx="2206007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Μουσουλμανικά Τεμένη / Τζαμιά στην Κύπρο">
            <a:extLst>
              <a:ext uri="{FF2B5EF4-FFF2-40B4-BE49-F238E27FC236}">
                <a16:creationId xmlns:a16="http://schemas.microsoft.com/office/drawing/2014/main" id="{C92AD409-F17C-0B68-E577-706B4AF37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4" y="3035974"/>
            <a:ext cx="2206006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CC98012B-CF4C-03D9-C6A0-5687CACFA341}"/>
              </a:ext>
            </a:extLst>
          </p:cNvPr>
          <p:cNvSpPr/>
          <p:nvPr/>
        </p:nvSpPr>
        <p:spPr>
          <a:xfrm>
            <a:off x="4648201" y="4604597"/>
            <a:ext cx="7353300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Κύπρος  έχει αρκετά τζαμιά.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Υπάρχει  ένα μεγάλο  τζαμί  στη Λάρνακα και ένα στη Λευκωσία. 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48E4ECD-CBBF-7C67-0FD9-8B4F6F3ED366}"/>
              </a:ext>
            </a:extLst>
          </p:cNvPr>
          <p:cNvSpPr/>
          <p:nvPr/>
        </p:nvSpPr>
        <p:spPr>
          <a:xfrm>
            <a:off x="675599" y="4211958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154419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4" name="Picture 4" descr="Διαγωνίσματα « Στεφάνου Γρηγόρης">
            <a:extLst>
              <a:ext uri="{FF2B5EF4-FFF2-40B4-BE49-F238E27FC236}">
                <a16:creationId xmlns:a16="http://schemas.microsoft.com/office/drawing/2014/main" id="{2067EBAC-C1A3-C98F-664D-3E946A799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443" y="1828800"/>
            <a:ext cx="4723883" cy="4343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βάλ 4">
            <a:extLst>
              <a:ext uri="{FF2B5EF4-FFF2-40B4-BE49-F238E27FC236}">
                <a16:creationId xmlns:a16="http://schemas.microsoft.com/office/drawing/2014/main" id="{10CAD613-F696-BCE5-DD1A-C4F29318A328}"/>
              </a:ext>
            </a:extLst>
          </p:cNvPr>
          <p:cNvSpPr/>
          <p:nvPr/>
        </p:nvSpPr>
        <p:spPr>
          <a:xfrm>
            <a:off x="6157676" y="0"/>
            <a:ext cx="4741756" cy="456111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Διαγώνισμα</a:t>
            </a:r>
          </a:p>
        </p:txBody>
      </p:sp>
      <p:pic>
        <p:nvPicPr>
          <p:cNvPr id="6" name="Picture 6" descr="10 μυστικά για τα διαγωνίσματα. - Πραξη και Πρόοδος">
            <a:extLst>
              <a:ext uri="{FF2B5EF4-FFF2-40B4-BE49-F238E27FC236}">
                <a16:creationId xmlns:a16="http://schemas.microsoft.com/office/drawing/2014/main" id="{561670DD-9727-82FE-42D6-F5F120704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329" y="4310743"/>
            <a:ext cx="2400300" cy="22968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F8C66-ABFF-006A-CE20-33A528ABD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689090-CF79-8922-3922-9CD956845FAA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45A85222-5733-C44B-5896-246301A8F762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6D8C013-1B87-C811-D9A2-62142B3C2CBD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οικογένεια του Χουσεΐν  τώρα μένει στο Καϊμακλί. 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EBEC3EE7-1300-200A-ADAA-241FD9C9FA82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99074B4-B9DD-54C9-B237-84D6CF152608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0D3ACCE4-FC26-BCFE-6119-66B10FEDB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71" y="2443843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artoon house Royalty-Free Διανύσματα">
            <a:extLst>
              <a:ext uri="{FF2B5EF4-FFF2-40B4-BE49-F238E27FC236}">
                <a16:creationId xmlns:a16="http://schemas.microsoft.com/office/drawing/2014/main" id="{F77112B6-8989-83AE-F0AD-26EDB5950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9" y="162684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CDC8C87-FE6B-50E2-82AE-3946DBD974A7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Καϊμακλί 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CAE7AB0-FC01-C844-0786-E3A1AF6BE35F}"/>
              </a:ext>
            </a:extLst>
          </p:cNvPr>
          <p:cNvSpPr/>
          <p:nvPr/>
        </p:nvSpPr>
        <p:spPr>
          <a:xfrm>
            <a:off x="6802501" y="4604597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</p:txBody>
      </p:sp>
    </p:spTree>
    <p:extLst>
      <p:ext uri="{BB962C8B-B14F-4D97-AF65-F5344CB8AC3E}">
        <p14:creationId xmlns:p14="http://schemas.microsoft.com/office/powerpoint/2010/main" val="29551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8CAE6-7658-ABDF-9229-F1C76BB10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139F79-C46D-8612-7B05-CFA39AF5388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FCC94DF-44E8-77B5-A7CC-A40531F320FA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52A2006-6029-C207-F4D9-6EF27AFFC78C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9CC173C-7EB0-E6B0-ADE1-4C306F9354E3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1B7FBF8-3F59-AB04-F818-611DCF925357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μπαμπάς του Χουσεΐν εργάζεται σε μια   οικοδομή. Είναι  οικοδόμος. </a:t>
            </a:r>
          </a:p>
        </p:txBody>
      </p:sp>
      <p:pic>
        <p:nvPicPr>
          <p:cNvPr id="6148" name="Picture 4" descr="Εικονογράφηση Χαρακτήρα Οικοδόμος Διάνυσμα από ©interactimages 568879350">
            <a:extLst>
              <a:ext uri="{FF2B5EF4-FFF2-40B4-BE49-F238E27FC236}">
                <a16:creationId xmlns:a16="http://schemas.microsoft.com/office/drawing/2014/main" id="{6F14CE25-818A-D9F4-DECD-2C0B6AB87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567" y="1976404"/>
            <a:ext cx="20669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DC1F26C4-3727-4631-A4CD-50657B066A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32"/>
          <a:stretch>
            <a:fillRect/>
          </a:stretch>
        </p:blipFill>
        <p:spPr bwMode="auto">
          <a:xfrm>
            <a:off x="6965654" y="1453034"/>
            <a:ext cx="1762675" cy="303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5015282-4FAA-D7EE-3D7C-992475BAAB16}"/>
              </a:ext>
            </a:extLst>
          </p:cNvPr>
          <p:cNvSpPr/>
          <p:nvPr/>
        </p:nvSpPr>
        <p:spPr>
          <a:xfrm>
            <a:off x="2710010" y="464693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269470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27FB3-7650-35BA-CC93-0756668A5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C07BCE-C4CA-7C3D-FD3A-D8D7A1D42D1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29A60D9-9688-A5E1-3935-60BA812F1BF6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744ACC9-00DE-C2CC-7C30-5F4AD7B83FAA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μαμά  του Χουσεΐν  το   πρωί  μαγειρεύει.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CE33414D-9BC9-555D-175D-69E9BA6C247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CAD01C5-1EBD-CE2D-1ABD-156AFB81458D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7170" name="Picture 2" descr="Μουσουλμάνα γυναίκα μαγειρεύει στην κουζίνα, ετοιμάζοντας: Vector στοκ  (χωρίς δικαιώματα) 2514404687 | Shutterstock">
            <a:extLst>
              <a:ext uri="{FF2B5EF4-FFF2-40B4-BE49-F238E27FC236}">
                <a16:creationId xmlns:a16="http://schemas.microsoft.com/office/drawing/2014/main" id="{D3EF975E-590E-F88F-BF93-EDC770D3D5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8" r="9780" b="11709"/>
          <a:stretch>
            <a:fillRect/>
          </a:stretch>
        </p:blipFill>
        <p:spPr bwMode="auto">
          <a:xfrm>
            <a:off x="1240028" y="1395814"/>
            <a:ext cx="3711899" cy="260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E4752F-8124-7121-8976-20B4B66B9B2F}"/>
              </a:ext>
            </a:extLst>
          </p:cNvPr>
          <p:cNvSpPr/>
          <p:nvPr/>
        </p:nvSpPr>
        <p:spPr>
          <a:xfrm>
            <a:off x="2251695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πρωί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1A7B10C-C246-7579-5FBC-8B530ED14C04}"/>
              </a:ext>
            </a:extLst>
          </p:cNvPr>
          <p:cNvSpPr/>
          <p:nvPr/>
        </p:nvSpPr>
        <p:spPr>
          <a:xfrm>
            <a:off x="6623959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27342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245BA-B96A-4766-E377-D0B8ED10B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398DE6-F487-43B5-EC40-C6544C0FF3BA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52EEF5C9-0364-CE55-7D76-05C2D76518A2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67424EB9-3232-F62A-4795-B9867FEF6158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6480360-76B9-2ACB-D2CC-BCB85ACB54C1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F1BB0800-1C8C-2E15-E4C0-69ABFB7D82AB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μαμά  του Χουσεΐν  το   απόγευμα μαθαίνει ελληνικά.</a:t>
            </a:r>
          </a:p>
        </p:txBody>
      </p:sp>
      <p:pic>
        <p:nvPicPr>
          <p:cNvPr id="7172" name="Picture 4" descr="μουσουλμάνα φοιτήτρια απομονωμένη επίπεδη απεικόνιση τύπου χιτζάμπ.  Διανυσματική απεικόνιση - εικονογραφία: 193690704">
            <a:extLst>
              <a:ext uri="{FF2B5EF4-FFF2-40B4-BE49-F238E27FC236}">
                <a16:creationId xmlns:a16="http://schemas.microsoft.com/office/drawing/2014/main" id="{0B126E34-5359-DC37-46AA-7481013FCC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47"/>
          <a:stretch>
            <a:fillRect/>
          </a:stretch>
        </p:blipFill>
        <p:spPr bwMode="auto">
          <a:xfrm>
            <a:off x="6674594" y="1504827"/>
            <a:ext cx="2076450" cy="220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6634C620-8E56-5BDA-7B73-0F95B70D5967}"/>
              </a:ext>
            </a:extLst>
          </p:cNvPr>
          <p:cNvSpPr/>
          <p:nvPr/>
        </p:nvSpPr>
        <p:spPr>
          <a:xfrm>
            <a:off x="6965653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απόγευμα</a:t>
            </a:r>
          </a:p>
        </p:txBody>
      </p:sp>
      <p:pic>
        <p:nvPicPr>
          <p:cNvPr id="11" name="Picture 6" descr="520+ Cartoon Of The Greek Islands Stock Illustrations, Royalty-Free Vector  Graphics &amp; Clip Art - iStock">
            <a:extLst>
              <a:ext uri="{FF2B5EF4-FFF2-40B4-BE49-F238E27FC236}">
                <a16:creationId xmlns:a16="http://schemas.microsoft.com/office/drawing/2014/main" id="{DF8C6D76-04C1-162C-BAB0-CB33352EE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972" y="1569122"/>
            <a:ext cx="1446924" cy="14469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793DDC6-3910-CDB9-EA05-B4169346CE0C}"/>
              </a:ext>
            </a:extLst>
          </p:cNvPr>
          <p:cNvSpPr/>
          <p:nvPr/>
        </p:nvSpPr>
        <p:spPr>
          <a:xfrm>
            <a:off x="2861743" y="4758508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287986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61944-7E43-EAF6-A4E0-0976A30AC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06A9E1-C6FF-DC4F-40E6-16A0057BA2BD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727D883-74B7-41AF-B1EE-C8CBFEA9CE27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3E4FF363-A463-1EA8-2604-7641E2DA25ED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είναι 12 χρονών.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Ο Χουσεΐν  πηγαίνει  στο Γυμνάσιο  Παλουριώτισσας.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872671E-20A5-1325-2290-7924B6F95BA2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86941D8-F6F3-8B3F-B16A-9A276A759CCF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A6E2564D-F30D-36C6-3D4B-87958A138B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609025" y="1860712"/>
            <a:ext cx="1164766" cy="146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βάλ 11">
            <a:extLst>
              <a:ext uri="{FF2B5EF4-FFF2-40B4-BE49-F238E27FC236}">
                <a16:creationId xmlns:a16="http://schemas.microsoft.com/office/drawing/2014/main" id="{6D4896B3-970E-DF69-5774-E050B3307D7E}"/>
              </a:ext>
            </a:extLst>
          </p:cNvPr>
          <p:cNvSpPr/>
          <p:nvPr/>
        </p:nvSpPr>
        <p:spPr>
          <a:xfrm>
            <a:off x="734208" y="34290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12</a:t>
            </a:r>
          </a:p>
        </p:txBody>
      </p:sp>
      <p:pic>
        <p:nvPicPr>
          <p:cNvPr id="8198" name="Picture 6" descr="Γυμνάσιο Παλουριώτισσας | Facebook">
            <a:extLst>
              <a:ext uri="{FF2B5EF4-FFF2-40B4-BE49-F238E27FC236}">
                <a16:creationId xmlns:a16="http://schemas.microsoft.com/office/drawing/2014/main" id="{3B3C2519-1E16-DF3C-68C2-9D6841BCD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9" y="1597969"/>
            <a:ext cx="3931784" cy="28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CCBF82F6-E8D7-E8E3-B7AB-D06EB5B65006}"/>
              </a:ext>
            </a:extLst>
          </p:cNvPr>
          <p:cNvSpPr/>
          <p:nvPr/>
        </p:nvSpPr>
        <p:spPr>
          <a:xfrm>
            <a:off x="756168" y="153904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05A347FD-29DE-4722-1F40-A9A74F932BD0}"/>
              </a:ext>
            </a:extLst>
          </p:cNvPr>
          <p:cNvSpPr/>
          <p:nvPr/>
        </p:nvSpPr>
        <p:spPr>
          <a:xfrm>
            <a:off x="2476500" y="3809772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Γυμνάσιο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C80E462-F4EF-AF2C-8976-DFCB6A1133B0}"/>
              </a:ext>
            </a:extLst>
          </p:cNvPr>
          <p:cNvSpPr/>
          <p:nvPr/>
        </p:nvSpPr>
        <p:spPr>
          <a:xfrm>
            <a:off x="7108763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305542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CE756-AF08-1BC0-13FC-2D763A2F1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3FC8F4-C0C8-7956-E505-2DC851896FA4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CF3E8035-26CA-B933-AB5F-1DA08AF3E7DD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E605A9B5-3951-10F4-B602-366436DD82FC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CDCE386-032F-A2C1-37C9-986FC3F23223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C1218CDF-0555-E88C-CA71-0D43F591290D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Μαριάμ  είναι 16 χρονών.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Η Μαριάμ πηγαίνει  στο Λύκειο   Παλουριώτισσας. </a:t>
            </a: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66F2D61A-5894-7FAF-D363-2513CC399E0A}"/>
              </a:ext>
            </a:extLst>
          </p:cNvPr>
          <p:cNvSpPr/>
          <p:nvPr/>
        </p:nvSpPr>
        <p:spPr>
          <a:xfrm>
            <a:off x="6623959" y="3488061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16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774F32E2-B645-CC6C-6B3D-C34D6E00C4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408386" y="1181840"/>
            <a:ext cx="1125599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ΛΥΚΕΙΟ ΠΑΛΛΟΥΡΙΩΤΙΣΣΑΣ | AlphaNews">
            <a:extLst>
              <a:ext uri="{FF2B5EF4-FFF2-40B4-BE49-F238E27FC236}">
                <a16:creationId xmlns:a16="http://schemas.microsoft.com/office/drawing/2014/main" id="{B782FE3D-67EA-4C4E-043E-DE58CF59B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537" y="1597969"/>
            <a:ext cx="3694628" cy="281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4DBEB6A4-76F3-F8B0-6E7C-4E5CDD6B25DB}"/>
              </a:ext>
            </a:extLst>
          </p:cNvPr>
          <p:cNvSpPr/>
          <p:nvPr/>
        </p:nvSpPr>
        <p:spPr>
          <a:xfrm>
            <a:off x="6531430" y="1140338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A03DCEEA-E0E4-5004-CE7B-8B5A0F7BFA3F}"/>
              </a:ext>
            </a:extLst>
          </p:cNvPr>
          <p:cNvSpPr/>
          <p:nvPr/>
        </p:nvSpPr>
        <p:spPr>
          <a:xfrm>
            <a:off x="8315614" y="3777853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Λύκειο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CFAF0CA-E4B5-5E28-5BBB-C6B4CC888CF2}"/>
              </a:ext>
            </a:extLst>
          </p:cNvPr>
          <p:cNvSpPr/>
          <p:nvPr/>
        </p:nvSpPr>
        <p:spPr>
          <a:xfrm>
            <a:off x="2241389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356769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EDF25-3FEF-97D5-46AE-A2B58A1DB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2F2DF9-8EFF-E906-DA29-D24537989BD3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FDCF457-713B-236D-0D72-0407C833DFEC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EE324C78-E193-F15F-53FE-276EC0C1718F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όταν μεγαλώσει,  θέλει να γίνει ταχυδρόμος.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A6C2E53-236A-80DB-97B9-B7FA0C2DFB0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8E8F93F-4E12-71F7-99DA-A4D23A53F566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8757C47D-E381-AEB3-360F-2E598A7ED3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828386" y="1547102"/>
            <a:ext cx="170003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1655BBA1-9FC4-5A93-EA9C-30645786D21B}"/>
              </a:ext>
            </a:extLst>
          </p:cNvPr>
          <p:cNvSpPr/>
          <p:nvPr/>
        </p:nvSpPr>
        <p:spPr>
          <a:xfrm>
            <a:off x="2495548" y="292266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pic>
        <p:nvPicPr>
          <p:cNvPr id="9222" name="Picture 6" descr="ταχυδρόμος Στοκ Εικονογραφήσεις, Vectors, &amp; Clipart – (22,298 Στοκ  Εικονογραφήσεις)">
            <a:extLst>
              <a:ext uri="{FF2B5EF4-FFF2-40B4-BE49-F238E27FC236}">
                <a16:creationId xmlns:a16="http://schemas.microsoft.com/office/drawing/2014/main" id="{635CD88F-B03E-6D71-D0E7-5FBAE5A09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514" y="168441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D7413CB-752F-7FEC-9044-0DBF557618FE}"/>
              </a:ext>
            </a:extLst>
          </p:cNvPr>
          <p:cNvSpPr/>
          <p:nvPr/>
        </p:nvSpPr>
        <p:spPr>
          <a:xfrm>
            <a:off x="7108763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355778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09567-A234-187C-7A58-103C884F7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378F34-1B94-28D0-FF59-DED1EEDFFF4A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C26C2C6-38C8-5DDD-1CD1-717DF2F1FEA8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9924F350-E0A5-26D4-92E8-B87FC2E6BF9D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83F00D2-5A3C-31DD-4360-F7CCBF2FF71F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11BBCD98-8BC0-BA8B-AE19-723E11FBEF19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Μαριάμ  όταν μεγαλώσει,  θέλει να γίνει  αστυνομικός.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AF1E56AF-19EE-9328-1FA0-550525AC79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376844" y="1547102"/>
            <a:ext cx="144492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3B0D6C29-1313-BB93-33AE-B41A310F6910}"/>
              </a:ext>
            </a:extLst>
          </p:cNvPr>
          <p:cNvSpPr/>
          <p:nvPr/>
        </p:nvSpPr>
        <p:spPr>
          <a:xfrm>
            <a:off x="8161565" y="2714640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pic>
        <p:nvPicPr>
          <p:cNvPr id="9218" name="Picture 2" descr="αστυνομικίνα Στοκ Εικονογραφήσεις, Vectors, &amp; Clipart – (3,088 Στοκ  Εικονογραφήσεις)">
            <a:extLst>
              <a:ext uri="{FF2B5EF4-FFF2-40B4-BE49-F238E27FC236}">
                <a16:creationId xmlns:a16="http://schemas.microsoft.com/office/drawing/2014/main" id="{014E22DD-D4A4-D3FF-571E-22EED8644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218" y="8479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4.479 Vector για «Αστυνομικίνα», εικόνες και γραφικά vector στοκ |  Shutterstock">
            <a:extLst>
              <a:ext uri="{FF2B5EF4-FFF2-40B4-BE49-F238E27FC236}">
                <a16:creationId xmlns:a16="http://schemas.microsoft.com/office/drawing/2014/main" id="{C5DD2E9E-34BF-A1D4-A672-4B55C89E88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22" b="7217"/>
          <a:stretch>
            <a:fillRect/>
          </a:stretch>
        </p:blipFill>
        <p:spPr bwMode="auto">
          <a:xfrm>
            <a:off x="9696452" y="2922663"/>
            <a:ext cx="2107066" cy="1546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3F82566-F66D-4F94-B419-FC856E3B3B9E}"/>
              </a:ext>
            </a:extLst>
          </p:cNvPr>
          <p:cNvSpPr/>
          <p:nvPr/>
        </p:nvSpPr>
        <p:spPr>
          <a:xfrm>
            <a:off x="2612963" y="4604597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147153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54831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 2025-2026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1</a:t>
            </a: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: </a:t>
            </a:r>
            <a:r>
              <a:rPr lang="el-GR" sz="1400" dirty="0"/>
              <a:t>Αφήγηση προσωπικών εμπειριών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</a:t>
            </a:r>
            <a:r>
              <a:rPr lang="el-GR" sz="1400" dirty="0">
                <a:ea typeface="SimSun" panose="02010600030101010101" pitchFamily="2" charset="-122"/>
                <a:cs typeface="Arial" panose="020B0604020202020204" pitchFamily="34" charset="0"/>
              </a:rPr>
              <a:t>20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/02/26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ΟΚΤΩ  (8)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99A002-F9FC-E54F-BE31-720B166E305C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pic>
        <p:nvPicPr>
          <p:cNvPr id="5" name="Picture 4" descr="Syria map خريطة سوريا مع اهم المدن واهم المعالم التاريخية الاقتصادية  والثقافية &quot; Poster for Sale by mashmosh">
            <a:extLst>
              <a:ext uri="{FF2B5EF4-FFF2-40B4-BE49-F238E27FC236}">
                <a16:creationId xmlns:a16="http://schemas.microsoft.com/office/drawing/2014/main" id="{780C535A-3884-1EF4-3B28-DA104E1D0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514" y="1695450"/>
            <a:ext cx="2803072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D1541AD-CDE5-AD80-750D-4BCDA6002F07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D8DFD91B-6080-3C9B-F589-9FA66361E61A}"/>
              </a:ext>
            </a:extLst>
          </p:cNvPr>
          <p:cNvSpPr/>
          <p:nvPr/>
        </p:nvSpPr>
        <p:spPr>
          <a:xfrm>
            <a:off x="4210050" y="1915886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5E9FAE63-9420-1BDB-2559-888B33FEC7F1}"/>
              </a:ext>
            </a:extLst>
          </p:cNvPr>
          <p:cNvSpPr/>
          <p:nvPr/>
        </p:nvSpPr>
        <p:spPr>
          <a:xfrm>
            <a:off x="3758292" y="2808511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D0CF4C7-D9FC-E411-6510-0D65F5FE2000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pic>
        <p:nvPicPr>
          <p:cNvPr id="2054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FD3CF680-10BE-4514-4054-F87940F87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18009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Έγκυος μουσουλμάνα φοράει χιτζάμπ. Η μέλλουσα: Vector στοκ (χωρίς  δικαιώματα) 2519071581 | Shutterstock">
            <a:extLst>
              <a:ext uri="{FF2B5EF4-FFF2-40B4-BE49-F238E27FC236}">
                <a16:creationId xmlns:a16="http://schemas.microsoft.com/office/drawing/2014/main" id="{BB9F83D8-4A69-E1EA-ACF3-6FAE16D468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488" b="11905"/>
          <a:stretch>
            <a:fillRect/>
          </a:stretch>
        </p:blipFill>
        <p:spPr bwMode="auto">
          <a:xfrm>
            <a:off x="119063" y="1704294"/>
            <a:ext cx="2586036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56D173D5-6C6C-F7BA-7A4D-63D41E557EC0}"/>
              </a:ext>
            </a:extLst>
          </p:cNvPr>
          <p:cNvSpPr/>
          <p:nvPr/>
        </p:nvSpPr>
        <p:spPr>
          <a:xfrm>
            <a:off x="2068286" y="4068181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2014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21043F87-0829-C63A-9C16-BE9F4CE51DD7}"/>
              </a:ext>
            </a:extLst>
          </p:cNvPr>
          <p:cNvCxnSpPr/>
          <p:nvPr/>
        </p:nvCxnSpPr>
        <p:spPr>
          <a:xfrm>
            <a:off x="1306286" y="3429000"/>
            <a:ext cx="598714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0579FA7-C27B-21AF-510C-1CD6CA039117}"/>
              </a:ext>
            </a:extLst>
          </p:cNvPr>
          <p:cNvSpPr/>
          <p:nvPr/>
        </p:nvSpPr>
        <p:spPr>
          <a:xfrm>
            <a:off x="1562100" y="3531764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5366A57D-F6BB-ED10-AF94-958E176748B5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54D4B3B6-2FD4-2402-BE5F-8ED5E102CD95}"/>
              </a:ext>
            </a:extLst>
          </p:cNvPr>
          <p:cNvSpPr/>
          <p:nvPr/>
        </p:nvSpPr>
        <p:spPr>
          <a:xfrm>
            <a:off x="6653892" y="4604596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sp>
        <p:nvSpPr>
          <p:cNvPr id="17" name="Βέλος: Δεξιό 16">
            <a:extLst>
              <a:ext uri="{FF2B5EF4-FFF2-40B4-BE49-F238E27FC236}">
                <a16:creationId xmlns:a16="http://schemas.microsoft.com/office/drawing/2014/main" id="{F0DCAC12-FD68-B1B2-7C9B-8B5E1FD3EB6C}"/>
              </a:ext>
            </a:extLst>
          </p:cNvPr>
          <p:cNvSpPr/>
          <p:nvPr/>
        </p:nvSpPr>
        <p:spPr>
          <a:xfrm rot="6957990">
            <a:off x="7881186" y="2120178"/>
            <a:ext cx="1534886" cy="566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552CDEA5-CBB6-082C-68B6-E0DDEE6B01F1}"/>
              </a:ext>
            </a:extLst>
          </p:cNvPr>
          <p:cNvSpPr/>
          <p:nvPr/>
        </p:nvSpPr>
        <p:spPr>
          <a:xfrm>
            <a:off x="9402535" y="1643076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19" name="Ορθογώνιο: Στρογγύλεμα γωνιών 18">
            <a:extLst>
              <a:ext uri="{FF2B5EF4-FFF2-40B4-BE49-F238E27FC236}">
                <a16:creationId xmlns:a16="http://schemas.microsoft.com/office/drawing/2014/main" id="{F791026D-BD3E-FE69-39A2-7EE34472A114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/4</a:t>
            </a: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22FB6FD9-157F-96EC-57B6-2E48EAED6D7B}"/>
              </a:ext>
            </a:extLst>
          </p:cNvPr>
          <p:cNvSpPr/>
          <p:nvPr/>
        </p:nvSpPr>
        <p:spPr>
          <a:xfrm rot="19346058">
            <a:off x="4578113" y="3012414"/>
            <a:ext cx="1339032" cy="3759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Συρία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C19E310A-AF3F-872E-FAA9-2D5411CD5F1A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4634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C54B7-4222-A5A0-26E8-3427BC376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9AC785-EEDC-BD85-8BC1-0B7A9516D979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008F1531-5D70-C995-8B09-A3A1BE1019D5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71C3991F-5EE4-394A-7772-B04A09F8B68B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FBCE5E9-2C8F-2208-EFFF-1209E114CFFF}"/>
              </a:ext>
            </a:extLst>
          </p:cNvPr>
          <p:cNvCxnSpPr/>
          <p:nvPr/>
        </p:nvCxnSpPr>
        <p:spPr>
          <a:xfrm>
            <a:off x="6096000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A2D86366-8D0F-1E58-0555-3F5CF3C386BF}"/>
              </a:ext>
            </a:extLst>
          </p:cNvPr>
          <p:cNvSpPr/>
          <p:nvPr/>
        </p:nvSpPr>
        <p:spPr>
          <a:xfrm>
            <a:off x="6379352" y="4545138"/>
            <a:ext cx="5682341" cy="2095425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Στις 15 Μαρτίου 2011 ξέσπασε εμφύλιος πόλεμος στη Συρία. Το Παρατηρητήριο για τα Ανθρώπινα Δικαιώματα (SNHR), ανεξάρτητη οργάνωση ανθρωπίνων δικαιωμάτων,  κατέγραψε  231.495 θανάτους αμάχων μεταξύ Μαρτίου 2011 και Ιουνίου 2024.</a:t>
            </a:r>
          </a:p>
        </p:txBody>
      </p:sp>
      <p:pic>
        <p:nvPicPr>
          <p:cNvPr id="3074" name="Picture 2" descr="Εικονογράφηση μιας μουσουλμανικής οικογένειας στο σπίτι Διανυσματική  απεικόνιση - εικονογραφία από lifestyle: 132593568">
            <a:extLst>
              <a:ext uri="{FF2B5EF4-FFF2-40B4-BE49-F238E27FC236}">
                <a16:creationId xmlns:a16="http://schemas.microsoft.com/office/drawing/2014/main" id="{47342ACE-CE73-77EC-EF50-1964689FF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58" y="1589313"/>
            <a:ext cx="2552233" cy="2845967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δαμασκός συρία Skyline και ορόσημο Silhouette Vector Διανυσματική  απεικόνιση - εικονογραφία από πόλη, ορόσημα: 192776659">
            <a:extLst>
              <a:ext uri="{FF2B5EF4-FFF2-40B4-BE49-F238E27FC236}">
                <a16:creationId xmlns:a16="http://schemas.microsoft.com/office/drawing/2014/main" id="{6F1FDF62-A527-8998-8C35-BDD32EF2B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448" y="1531668"/>
            <a:ext cx="2619375" cy="290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19289D5-4192-5DE4-EE3C-45422E517161}"/>
              </a:ext>
            </a:extLst>
          </p:cNvPr>
          <p:cNvSpPr/>
          <p:nvPr/>
        </p:nvSpPr>
        <p:spPr>
          <a:xfrm>
            <a:off x="3402502" y="3309257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Δαμασκός</a:t>
            </a:r>
          </a:p>
        </p:txBody>
      </p:sp>
      <p:pic>
        <p:nvPicPr>
          <p:cNvPr id="3078" name="Picture 6" descr="Η κατάσταση στη Συρία | Philenews">
            <a:extLst>
              <a:ext uri="{FF2B5EF4-FFF2-40B4-BE49-F238E27FC236}">
                <a16:creationId xmlns:a16="http://schemas.microsoft.com/office/drawing/2014/main" id="{7E77ED80-8D15-C82F-B6B2-A538A1FBE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352" y="1531668"/>
            <a:ext cx="2591763" cy="172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Σε φαύλο κύκλο ο πόλεμος στη Συρία | Philenews">
            <a:extLst>
              <a:ext uri="{FF2B5EF4-FFF2-40B4-BE49-F238E27FC236}">
                <a16:creationId xmlns:a16="http://schemas.microsoft.com/office/drawing/2014/main" id="{8020CD3C-D169-FD74-E39F-79B8AC6F3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839" y="3298373"/>
            <a:ext cx="2647950" cy="113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Ο πόλεμος στη Συρία αναζωπυρώθηκε: Πώς φτάσαμε ως εδώ; | Euronews">
            <a:extLst>
              <a:ext uri="{FF2B5EF4-FFF2-40B4-BE49-F238E27FC236}">
                <a16:creationId xmlns:a16="http://schemas.microsoft.com/office/drawing/2014/main" id="{FAE6FF1F-5EEB-0875-55E9-17A2CA98D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605" y="3276600"/>
            <a:ext cx="2762251" cy="115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Πόλεμος Συρία: Αυτοί είναι οι 8 στόχοι που θα χτυπήσει ο Τραμπ (χάρτες) -  Newsbomb">
            <a:extLst>
              <a:ext uri="{FF2B5EF4-FFF2-40B4-BE49-F238E27FC236}">
                <a16:creationId xmlns:a16="http://schemas.microsoft.com/office/drawing/2014/main" id="{2686D434-2154-EED6-8C2A-56FABF839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499" y="1544217"/>
            <a:ext cx="27622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51E419-2FF2-1F89-0A1F-C9C137229906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5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/5</a:t>
            </a:r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A976A967-9AF9-CD38-D220-99C64F56BC02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73867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5A779-29EC-362B-FAD7-A36569EBA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F467CD-5631-3C66-3766-D467A1F8382F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89FB4D2-787D-A688-0110-F9319F9211A7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AF51E6A9-06C6-2904-528F-202887B9C5C3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5F2CF02E-A6A7-0F3A-2315-C495AC9EEAF0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B182356-67E3-979E-A461-18A58B73FCED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Λίβανος</a:t>
            </a:r>
          </a:p>
        </p:txBody>
      </p:sp>
      <p:pic>
        <p:nvPicPr>
          <p:cNvPr id="4098" name="Picture 2" descr="Πρόσφυγες Μεταναστεύουν Άστεγοι Άνθρωποι Διανυσματική απεικόνιση -  εικονογραφία από παιδί, ανθρώπινος: 87556940">
            <a:extLst>
              <a:ext uri="{FF2B5EF4-FFF2-40B4-BE49-F238E27FC236}">
                <a16:creationId xmlns:a16="http://schemas.microsoft.com/office/drawing/2014/main" id="{394A37F0-E3C9-3788-85D0-E821C1DF7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62" y="2765362"/>
            <a:ext cx="2447925" cy="166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Lebanon Clip Art">
            <a:extLst>
              <a:ext uri="{FF2B5EF4-FFF2-40B4-BE49-F238E27FC236}">
                <a16:creationId xmlns:a16="http://schemas.microsoft.com/office/drawing/2014/main" id="{D54AFBA0-AADF-1CF6-32E6-2AAF933B5F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60"/>
          <a:stretch>
            <a:fillRect/>
          </a:stretch>
        </p:blipFill>
        <p:spPr bwMode="auto">
          <a:xfrm>
            <a:off x="3280002" y="1521278"/>
            <a:ext cx="2143125" cy="185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6FDE5F-C3B5-3237-E39A-0E6D9817EB8C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4B47E2A-1E0B-3A53-EF17-E196F242A4D2}"/>
              </a:ext>
            </a:extLst>
          </p:cNvPr>
          <p:cNvSpPr/>
          <p:nvPr/>
        </p:nvSpPr>
        <p:spPr>
          <a:xfrm>
            <a:off x="6406244" y="4637314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l-GR" dirty="0">
              <a:solidFill>
                <a:srgbClr val="474747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l-GR" b="1" dirty="0">
                <a:solidFill>
                  <a:schemeClr val="tx1"/>
                </a:solidFill>
                <a:latin typeface="Arial" panose="020B0604020202020204" pitchFamily="34" charset="0"/>
              </a:rPr>
              <a:t>Στις 4 Αυγούστου 2020 έκρηξη κατέστρεψε το λιμάνι της Βηρυτού αλλά και πολλές συνοικίες της πρωτεύουσας του Λιβάνου. </a:t>
            </a:r>
            <a:endParaRPr lang="el-GR" b="1" dirty="0">
              <a:solidFill>
                <a:schemeClr val="tx1"/>
              </a:solidFill>
            </a:endParaRP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  <p:pic>
        <p:nvPicPr>
          <p:cNvPr id="4102" name="Picture 6" descr="Έκρηξη στον Λίβανο – Updates – Geopolitical Cyprus">
            <a:extLst>
              <a:ext uri="{FF2B5EF4-FFF2-40B4-BE49-F238E27FC236}">
                <a16:creationId xmlns:a16="http://schemas.microsoft.com/office/drawing/2014/main" id="{A66AE1A2-DAC4-59B2-5FAA-E6E1E5C44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766" y="1521278"/>
            <a:ext cx="4633913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44622405-F50F-49A0-6186-4262B505E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5869B8AE-3F20-428F-E6E2-4F201FFA8C38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/4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12EECE03-5113-A20C-C81B-7019E6AC37A0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23207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03BA7-4E1B-A036-3326-CE6B7EDCE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ED42D9-92C9-9580-269E-A56E34E12C69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CD91FE19-426B-785D-78A7-08DFABEC7220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9BAE8B2A-D4ED-9689-67DC-498EC7C77D42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F3D0A19-17D9-4771-C8DD-A24D7F38340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9C231A4-33BF-DF73-B37C-20F5F4FD9A6F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4FAF1391-0C99-6024-7B21-515424DC6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πρόσφυγες Στοκ Εικονογραφήσεις, Vectors, &amp; Clipart – (7,786 Στοκ  Εικονογραφήσεις)">
            <a:extLst>
              <a:ext uri="{FF2B5EF4-FFF2-40B4-BE49-F238E27FC236}">
                <a16:creationId xmlns:a16="http://schemas.microsoft.com/office/drawing/2014/main" id="{8147616E-D85C-C19D-E395-3A1BD5937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5" y="3199129"/>
            <a:ext cx="2590800" cy="132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620E4E20-8752-19F2-6C23-566328F6D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496" y="1219544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6D992404-5E32-F923-0509-0AFA3D6CE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9610" y="1508347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Μουσουλμανικά Τεμένη / Τζαμιά στην Κύπρο">
            <a:extLst>
              <a:ext uri="{FF2B5EF4-FFF2-40B4-BE49-F238E27FC236}">
                <a16:creationId xmlns:a16="http://schemas.microsoft.com/office/drawing/2014/main" id="{C0B596AF-AE72-D391-42D5-FDF2BCAB4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69" y="1456054"/>
            <a:ext cx="2206007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Μουσουλμανικά Τεμένη / Τζαμιά στην Κύπρο">
            <a:extLst>
              <a:ext uri="{FF2B5EF4-FFF2-40B4-BE49-F238E27FC236}">
                <a16:creationId xmlns:a16="http://schemas.microsoft.com/office/drawing/2014/main" id="{07C1F068-7859-D161-322B-D005DB3DA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4" y="3035974"/>
            <a:ext cx="2206006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5F4730C0-5FD6-7E23-A48C-41E5F414414E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78268CA5-65A1-A3B8-09A0-84DD945BAEA5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/2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77D342F1-42A6-6A7F-94AC-3F808289DC7B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5938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FA38E-BAA8-2381-84A8-DA4625E4A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8057D2-6032-1602-81A4-EC6A53C52183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DC99FB6-01D5-EB88-2471-EBB6812D0DD4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B6CEBE33-17FB-7D61-3B34-DF5541135AF3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F0FB4EDA-D06A-FFCD-B349-5DC5639FDE7B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80D3CBC-DE5F-75BC-DE63-52EFC6C43697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2B036A06-1341-6001-75A6-5B8208811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71" y="2443843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29AF52F8-E54F-026A-4D97-A828B46C6BBD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pic>
        <p:nvPicPr>
          <p:cNvPr id="6146" name="Picture 2" descr="Cartoon house Royalty-Free Διανύσματα">
            <a:extLst>
              <a:ext uri="{FF2B5EF4-FFF2-40B4-BE49-F238E27FC236}">
                <a16:creationId xmlns:a16="http://schemas.microsoft.com/office/drawing/2014/main" id="{B0F8D649-5C6E-4211-421E-444AC53C6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9" y="162684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AA7F846-D715-933B-EB35-DBB1FE232389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Καϊμακλί </a:t>
            </a:r>
          </a:p>
        </p:txBody>
      </p:sp>
      <p:pic>
        <p:nvPicPr>
          <p:cNvPr id="6148" name="Picture 4" descr="Εικονογράφηση Χαρακτήρα Οικοδόμος Διάνυσμα από ©interactimages 568879350">
            <a:extLst>
              <a:ext uri="{FF2B5EF4-FFF2-40B4-BE49-F238E27FC236}">
                <a16:creationId xmlns:a16="http://schemas.microsoft.com/office/drawing/2014/main" id="{B4BE8089-43DE-D59E-436A-4105D9864B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567" y="1976404"/>
            <a:ext cx="20669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2A8DAA33-C60F-17E7-13E3-3F2179DDD2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32"/>
          <a:stretch>
            <a:fillRect/>
          </a:stretch>
        </p:blipFill>
        <p:spPr bwMode="auto">
          <a:xfrm>
            <a:off x="6965654" y="1453034"/>
            <a:ext cx="1762675" cy="303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97FA5608-8236-6C04-A337-9FF945086175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/2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659D044E-EDD9-4D35-DAEE-01A47177EF65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333221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676</Words>
  <Application>Microsoft Office PowerPoint</Application>
  <PresentationFormat>Ευρεία οθόνη</PresentationFormat>
  <Paragraphs>188</Paragraphs>
  <Slides>29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5" baseType="lpstr">
      <vt:lpstr>SimSun</vt:lpstr>
      <vt:lpstr>Aptos</vt:lpstr>
      <vt:lpstr>Aptos Display</vt:lpstr>
      <vt:lpstr>Arial</vt:lpstr>
      <vt:lpstr>Calibri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ΕΛΕΝΗ ΧΑΡΑΛΑΜΠΟΥΣ</cp:lastModifiedBy>
  <cp:revision>136</cp:revision>
  <cp:lastPrinted>2025-03-10T05:24:13Z</cp:lastPrinted>
  <dcterms:created xsi:type="dcterms:W3CDTF">2025-02-12T05:42:48Z</dcterms:created>
  <dcterms:modified xsi:type="dcterms:W3CDTF">2026-02-24T09:00:51Z</dcterms:modified>
</cp:coreProperties>
</file>