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7" r:id="rId2"/>
    <p:sldId id="256" r:id="rId3"/>
    <p:sldId id="469" r:id="rId4"/>
    <p:sldId id="496" r:id="rId5"/>
    <p:sldId id="257" r:id="rId6"/>
    <p:sldId id="260" r:id="rId7"/>
    <p:sldId id="262" r:id="rId8"/>
    <p:sldId id="470" r:id="rId9"/>
    <p:sldId id="261" r:id="rId10"/>
    <p:sldId id="259" r:id="rId11"/>
    <p:sldId id="258" r:id="rId12"/>
    <p:sldId id="450" r:id="rId13"/>
    <p:sldId id="264" r:id="rId14"/>
    <p:sldId id="434" r:id="rId15"/>
    <p:sldId id="461" r:id="rId16"/>
    <p:sldId id="460" r:id="rId17"/>
    <p:sldId id="459" r:id="rId18"/>
    <p:sldId id="462" r:id="rId19"/>
    <p:sldId id="463" r:id="rId20"/>
    <p:sldId id="464" r:id="rId21"/>
    <p:sldId id="265" r:id="rId22"/>
    <p:sldId id="468" r:id="rId23"/>
    <p:sldId id="466" r:id="rId24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4FA4B7-6651-FEDC-EAE3-7A4F9E5C8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A90FC8F-DFC1-5301-5E63-473021926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37FB9B-A7B5-C068-E5A9-CFDE86CB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4C8DA9-9D77-80BA-1D64-327C2DC4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71DB43-ED8B-C860-4F8B-137DB3CB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240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70308D-F074-C277-A62E-87E59A18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CBD4EF2-6BFB-C6C9-E585-B3C613993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DB3555-A315-E3B9-BD00-1CCC1E19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0058A0-0010-A3AF-17B6-14324B5C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3BDA8E-8CC4-CA67-41C1-1C19D429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309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1EE40F3-C8B2-EB29-EF81-22941613C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32EEB9D-7B39-142A-CD72-80D3A1C4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0D2A9D-764E-DBAF-A10D-EFDB9B9BC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AE4F2A-D029-6BC2-403D-EB0AE41E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2D5C66-6A24-1ACB-C184-261371BC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28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521D88-ACDE-32AE-D208-083A95B5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2DA6A0-E0FF-48F9-D7BB-F365FF8FD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273019-66F2-9439-02DE-637F0C12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D07EAA4-A50D-2829-5A08-C67A7A80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AF2BCC0-E03C-70C2-70D2-2588F970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17931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5D468F-84FD-6910-8B2F-5C7083E0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8A981F2-D445-FE19-5A03-EA74A2EF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EF0955-608A-74D9-649D-6142A0B4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AC017E-C02C-2723-CB3A-F1611679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EFA742-17E0-7EB7-5390-B61C4802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0482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D2A5C2-279D-39D3-AA79-EE706A86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64C423-CF63-4D36-2EE1-66BCCCB0D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24C96C9-AC3F-0B89-B012-6E1E8964E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2F1AAE-A10A-C4DE-C884-3429890C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2BD45F7-EE63-8838-789E-95304CBA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D5640C3-B3D8-4E9E-CAD1-78B4052E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04777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72600D-8FEF-FDC3-DC9C-B45EBABA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DCAB23B-1017-C2AD-DB1A-911368C8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A57832F-4AAA-50BF-296A-28A7E83B4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9BF23CC-B096-EEB6-1B64-4A64521C9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EF79D5A-B696-265E-4C85-5A6EEE23A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93419A9-677B-8997-D59B-B3489479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6A6A796-C099-3F18-A658-72690698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6D54339-5143-62FA-A83D-2ECFAB73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0337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961B46-79DD-F8EF-E9F8-8726D89C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3171893-A10E-2C24-B21B-DEA49464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5F0D9A7-4CA1-2A31-0471-4470B8E9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D17DF6B-968B-18F3-6C62-EBE248D2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5468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047AFED-7272-3E67-E24E-CA696242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83FFB03-5D6B-832D-9D2C-58A98A4B8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895AD4-783B-9049-7352-A66CDDE6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6385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40D537-C042-40DE-2282-D97A2450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1C9C4E-5A91-BE63-F12B-84A744BD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FB18D6-0B8B-A832-BF8E-10A1672A0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5C8DB7-25FA-C057-F071-92D2153B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58B9E7-C764-8261-F9F7-A05017C8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FBA8BEE-E5C3-CE1F-812D-44B8FF27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3336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C90968-C54B-D801-67D8-AF844D8D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D523C46-E2BF-A3FA-1E00-DB95A6028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D2C8C83-0DBA-E152-3085-C53636D7D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83B13C2-41B6-3BA4-6EB5-50351E0F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43C625-14AC-72F7-1FCA-5D7A6CCB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27C88C-ADBB-85AD-16A0-FD69D8C0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1332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5906380-E92B-A131-B347-8239444D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5D61C0-7883-BB04-447E-67D432F86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2F24C64-9633-2FF3-97CA-2C2EB51B4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617100-FA58-4025-871C-CD1EECF46B09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EB7DEA-510A-E254-BFE1-E82C5762B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AF1CCD-FA34-00C0-A82F-C0C579A23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356E6-FBBE-418A-9E49-06B660A35C0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3048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lenecharalampous72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C%CE%AC%CF%87%CE%B7_%CF%84%CE%BF%CF%85_%CE%9C%CE%B1%CF%81%CE%B1%CE%B8%CF%8E%CE%BD%CE%B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FA57859-892B-0C3F-8B84-503590B96842}"/>
              </a:ext>
            </a:extLst>
          </p:cNvPr>
          <p:cNvSpPr/>
          <p:nvPr/>
        </p:nvSpPr>
        <p:spPr>
          <a:xfrm>
            <a:off x="615041" y="273396"/>
            <a:ext cx="10150929" cy="50170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ΙΣΤΟΡΙΑ</a:t>
            </a:r>
          </a:p>
          <a:p>
            <a:pPr algn="ctr"/>
            <a:r>
              <a:rPr lang="el-GR" sz="2400" b="1" dirty="0"/>
              <a:t>Διαγώνισμα  Β’  Τετραμήνου  05/03/2026  Πέμπτη </a:t>
            </a:r>
          </a:p>
          <a:p>
            <a:pPr algn="ctr"/>
            <a:endParaRPr lang="el-GR" sz="2400" b="1" dirty="0"/>
          </a:p>
          <a:p>
            <a:pPr algn="ctr"/>
            <a:r>
              <a:rPr lang="el-GR" sz="2400" b="1" dirty="0"/>
              <a:t>Ύλη :  28</a:t>
            </a:r>
            <a:r>
              <a:rPr lang="el-GR" sz="2400" b="1" baseline="30000" dirty="0"/>
              <a:t>ο </a:t>
            </a:r>
            <a:r>
              <a:rPr lang="el-GR" sz="2400" b="1" dirty="0"/>
              <a:t>&amp; 30</a:t>
            </a:r>
            <a:r>
              <a:rPr lang="el-GR" sz="2400" b="1" baseline="30000" dirty="0"/>
              <a:t>ο</a:t>
            </a:r>
            <a:r>
              <a:rPr lang="el-GR" sz="2400" b="1" dirty="0"/>
              <a:t>  μάθημα</a:t>
            </a:r>
          </a:p>
          <a:p>
            <a:endParaRPr lang="el-GR" sz="2400" dirty="0"/>
          </a:p>
          <a:p>
            <a:r>
              <a:rPr lang="el-GR" sz="2400" dirty="0"/>
              <a:t>Βιβλίο : </a:t>
            </a:r>
            <a:r>
              <a:rPr lang="el-CY" sz="2400" dirty="0">
                <a:solidFill>
                  <a:schemeClr val="tx1"/>
                </a:solidFill>
                <a:ea typeface="Aptos" panose="020B0004020202020204" pitchFamily="34" charset="0"/>
              </a:rPr>
              <a:t>Θεόδωρος Κατσουλάκος, Γεωργία Κοκκορού - Αλευρά, Βασίλειος Σκουλάτος, </a:t>
            </a:r>
            <a:r>
              <a:rPr lang="el-CY" sz="2400" i="1" dirty="0">
                <a:solidFill>
                  <a:schemeClr val="tx1"/>
                </a:solidFill>
                <a:ea typeface="Aptos" panose="020B0004020202020204" pitchFamily="34" charset="0"/>
              </a:rPr>
              <a:t>Αρχαία Ιστορία, Α΄ Γυμνασίου</a:t>
            </a:r>
            <a:r>
              <a:rPr lang="el-CY" sz="2400" dirty="0">
                <a:solidFill>
                  <a:schemeClr val="tx1"/>
                </a:solidFill>
                <a:ea typeface="Aptos" panose="020B0004020202020204" pitchFamily="34" charset="0"/>
              </a:rPr>
              <a:t>, Εκδόσεις ΙΤΥΕ «Διόφαντος», Αθήνα 2015,</a:t>
            </a:r>
            <a:r>
              <a:rPr lang="el-GR" sz="2400" dirty="0">
                <a:solidFill>
                  <a:schemeClr val="tx1"/>
                </a:solidFill>
                <a:ea typeface="Aptos" panose="020B0004020202020204" pitchFamily="34" charset="0"/>
              </a:rPr>
              <a:t> </a:t>
            </a:r>
            <a:r>
              <a:rPr lang="el-GR" sz="2400" dirty="0" err="1">
                <a:solidFill>
                  <a:schemeClr val="tx1"/>
                </a:solidFill>
                <a:ea typeface="Aptos" panose="020B0004020202020204" pitchFamily="34" charset="0"/>
              </a:rPr>
              <a:t>σσ</a:t>
            </a:r>
            <a:r>
              <a:rPr lang="el-GR" sz="2400" dirty="0">
                <a:solidFill>
                  <a:schemeClr val="tx1"/>
                </a:solidFill>
                <a:ea typeface="Aptos" panose="020B0004020202020204" pitchFamily="34" charset="0"/>
              </a:rPr>
              <a:t>. 57-62.</a:t>
            </a:r>
          </a:p>
          <a:p>
            <a:endParaRPr lang="el-GR" sz="2400" dirty="0">
              <a:solidFill>
                <a:schemeClr val="tx1"/>
              </a:solidFill>
              <a:ea typeface="Aptos" panose="020B0004020202020204" pitchFamily="34" charset="0"/>
            </a:endParaRPr>
          </a:p>
          <a:p>
            <a:r>
              <a:rPr lang="el-GR" sz="2400" dirty="0"/>
              <a:t>ΚΕΦΑΛΑIΟ Δ΄</a:t>
            </a:r>
          </a:p>
          <a:p>
            <a:r>
              <a:rPr lang="el-GR" sz="2400" b="1" dirty="0"/>
              <a:t>ΑΡΧΑΪΚΗ ΕΠΟΧΗ (800-479 π.Χ.)</a:t>
            </a:r>
          </a:p>
          <a:p>
            <a:r>
              <a:rPr lang="el-GR" sz="2400" b="1" dirty="0"/>
              <a:t>7. ΠΕΡΣΕΣ ΚΑ</a:t>
            </a:r>
            <a:r>
              <a:rPr lang="en-US" sz="2400" b="1" dirty="0"/>
              <a:t>I </a:t>
            </a:r>
            <a:r>
              <a:rPr lang="el-GR" sz="2400" b="1" dirty="0"/>
              <a:t>ΕΛΛΗΝΕΣ: Δ</a:t>
            </a:r>
            <a:r>
              <a:rPr lang="en-US" sz="2400" b="1" dirty="0"/>
              <a:t>Y</a:t>
            </a:r>
            <a:r>
              <a:rPr lang="el-GR" sz="2400" b="1" dirty="0"/>
              <a:t>Ο ΚΟΣΜΟ</a:t>
            </a:r>
            <a:r>
              <a:rPr lang="en-US" sz="2400" b="1" dirty="0"/>
              <a:t>I </a:t>
            </a:r>
            <a:r>
              <a:rPr lang="el-GR" sz="2400" b="1" dirty="0"/>
              <a:t>Σ</a:t>
            </a:r>
            <a:r>
              <a:rPr lang="en-US" sz="2400" b="1" dirty="0"/>
              <a:t>Y</a:t>
            </a:r>
            <a:r>
              <a:rPr lang="el-GR" sz="2400" b="1" dirty="0"/>
              <a:t>ΓΚΡΟ</a:t>
            </a:r>
            <a:r>
              <a:rPr lang="en-US" sz="2400" b="1" dirty="0"/>
              <a:t>Y</a:t>
            </a:r>
            <a:r>
              <a:rPr lang="el-GR" sz="2400" b="1" dirty="0"/>
              <a:t>ΟΝΤΑ</a:t>
            </a:r>
            <a:r>
              <a:rPr lang="en-US" sz="2400" b="1" dirty="0"/>
              <a:t>I</a:t>
            </a:r>
            <a:endParaRPr lang="el-GR" sz="2400" b="1" dirty="0"/>
          </a:p>
          <a:p>
            <a:r>
              <a:rPr lang="el-GR" sz="2400" b="1" dirty="0"/>
              <a:t>8. Η ΟΡ</a:t>
            </a:r>
            <a:r>
              <a:rPr lang="en-US" sz="2400" b="1" dirty="0"/>
              <a:t>I</a:t>
            </a:r>
            <a:r>
              <a:rPr lang="el-GR" sz="2400" b="1" dirty="0"/>
              <a:t>ΣΤ</a:t>
            </a:r>
            <a:r>
              <a:rPr lang="en-US" sz="2400" b="1" dirty="0"/>
              <a:t>I</a:t>
            </a:r>
            <a:r>
              <a:rPr lang="el-GR" sz="2400" b="1" dirty="0"/>
              <a:t>ΚΗ ΑΠΟΜΑΚΡ</a:t>
            </a:r>
            <a:r>
              <a:rPr lang="en-US" sz="2400" b="1" dirty="0"/>
              <a:t>Y</a:t>
            </a:r>
            <a:r>
              <a:rPr lang="el-GR" sz="2400" b="1" dirty="0"/>
              <a:t>ΝΣΗ ΤΗΣ ΠΕΡΣ</a:t>
            </a:r>
            <a:r>
              <a:rPr lang="en-US" sz="2400" b="1" dirty="0"/>
              <a:t>I</a:t>
            </a:r>
            <a:r>
              <a:rPr lang="el-GR" sz="2400" b="1" dirty="0"/>
              <a:t>ΚΗΣ ΕΠ</a:t>
            </a:r>
            <a:r>
              <a:rPr lang="en-US" sz="2400" b="1" dirty="0"/>
              <a:t>I</a:t>
            </a:r>
            <a:r>
              <a:rPr lang="el-GR" sz="2400" b="1" dirty="0"/>
              <a:t>ΘΕΣΗΣ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547AA6E-E244-D4BB-148B-67C81506DE54}"/>
              </a:ext>
            </a:extLst>
          </p:cNvPr>
          <p:cNvSpPr/>
          <p:nvPr/>
        </p:nvSpPr>
        <p:spPr>
          <a:xfrm>
            <a:off x="6824072" y="5743470"/>
            <a:ext cx="3941898" cy="8411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l-CY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800" dirty="0" err="1"/>
              <a:t>Δρ</a:t>
            </a:r>
            <a:r>
              <a:rPr lang="el-GR" sz="1800" dirty="0"/>
              <a:t> Ελένη  Χαραλάμπους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hlinkClick r:id="rId2"/>
              </a:rPr>
              <a:t>elenecharalampous72@gmail.com</a:t>
            </a:r>
            <a:endParaRPr lang="el-GR" sz="1800" dirty="0">
              <a:solidFill>
                <a:schemeClr val="tx1"/>
              </a:solidFill>
            </a:endParaRPr>
          </a:p>
          <a:p>
            <a:pPr algn="ctr"/>
            <a:r>
              <a:rPr lang="en-US" dirty="0"/>
              <a:t>https://www.e-charalambous.com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631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3D220-91E7-EA85-2148-B92EDBABD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9E5B0E6-8613-E300-24C5-51A3C26E918A}"/>
              </a:ext>
            </a:extLst>
          </p:cNvPr>
          <p:cNvSpPr/>
          <p:nvPr/>
        </p:nvSpPr>
        <p:spPr>
          <a:xfrm>
            <a:off x="522513" y="3156858"/>
            <a:ext cx="11179630" cy="3069771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Η </a:t>
            </a:r>
            <a:r>
              <a:rPr lang="el-GR" sz="4800" u="sng" dirty="0">
                <a:solidFill>
                  <a:schemeClr val="tx1"/>
                </a:solidFill>
              </a:rPr>
              <a:t>Ιωνική επανάσταση </a:t>
            </a:r>
            <a:r>
              <a:rPr lang="el-GR" sz="4800" dirty="0">
                <a:solidFill>
                  <a:schemeClr val="tx1"/>
                </a:solidFill>
              </a:rPr>
              <a:t>υπήρξε η αφορμή μιας σειράς </a:t>
            </a:r>
            <a:r>
              <a:rPr lang="el-GR" sz="4800" dirty="0" err="1">
                <a:solidFill>
                  <a:schemeClr val="tx1"/>
                </a:solidFill>
              </a:rPr>
              <a:t>ελληνοπερσικών</a:t>
            </a:r>
            <a:r>
              <a:rPr lang="el-GR" sz="4800" dirty="0">
                <a:solidFill>
                  <a:schemeClr val="tx1"/>
                </a:solidFill>
              </a:rPr>
              <a:t> συγκρούσεων/ των Περσικών πολέμων.</a:t>
            </a:r>
            <a:endParaRPr lang="el-CY" sz="48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705DD24-A0E6-71DB-02CD-25406AE1ED9C}"/>
              </a:ext>
            </a:extLst>
          </p:cNvPr>
          <p:cNvSpPr/>
          <p:nvPr/>
        </p:nvSpPr>
        <p:spPr>
          <a:xfrm>
            <a:off x="506185" y="1948543"/>
            <a:ext cx="11179630" cy="100148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Π</a:t>
            </a:r>
            <a:r>
              <a:rPr lang="el-GR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οια η αφορμή των Περσικών πολέμων;</a:t>
            </a:r>
            <a:endParaRPr lang="el-CY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1B3C8-9A6E-D9AC-994A-D9271840F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2123098-D2EC-BC57-7E50-DAD51E374BD1}"/>
              </a:ext>
            </a:extLst>
          </p:cNvPr>
          <p:cNvSpPr/>
          <p:nvPr/>
        </p:nvSpPr>
        <p:spPr>
          <a:xfrm>
            <a:off x="522513" y="3156858"/>
            <a:ext cx="11179630" cy="3069771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0170"/>
            <a:r>
              <a:rPr lang="el-GR" sz="3600" dirty="0">
                <a:effectLst/>
                <a:ea typeface="Times New Roman" panose="02020603050405020304" pitchFamily="18" charset="0"/>
              </a:rPr>
              <a:t>α) Σταμάτησε η </a:t>
            </a:r>
            <a:r>
              <a:rPr lang="el-GR" sz="3600" u="sng" dirty="0">
                <a:effectLst/>
                <a:ea typeface="Times New Roman" panose="02020603050405020304" pitchFamily="18" charset="0"/>
              </a:rPr>
              <a:t>επεκτατική πολιτική </a:t>
            </a:r>
            <a:r>
              <a:rPr lang="el-GR" sz="3600" dirty="0">
                <a:effectLst/>
                <a:ea typeface="Times New Roman" panose="02020603050405020304" pitchFamily="18" charset="0"/>
              </a:rPr>
              <a:t>των Περσών.</a:t>
            </a:r>
            <a:endParaRPr lang="el-CY" sz="3600" dirty="0">
              <a:effectLst/>
              <a:ea typeface="Times New Roman" panose="02020603050405020304" pitchFamily="18" charset="0"/>
            </a:endParaRPr>
          </a:p>
          <a:p>
            <a:pPr marL="90170"/>
            <a:r>
              <a:rPr lang="el-GR" sz="3600" dirty="0">
                <a:effectLst/>
                <a:ea typeface="Times New Roman" panose="02020603050405020304" pitchFamily="18" charset="0"/>
              </a:rPr>
              <a:t>β) Πολλές ελληνικές πόλεις της Μικράς Ασίας κέρδισαν την </a:t>
            </a:r>
            <a:r>
              <a:rPr lang="el-GR" sz="3600" u="sng" dirty="0">
                <a:effectLst/>
                <a:ea typeface="Times New Roman" panose="02020603050405020304" pitchFamily="18" charset="0"/>
              </a:rPr>
              <a:t>ανεξαρτησία</a:t>
            </a:r>
            <a:r>
              <a:rPr lang="el-GR" sz="3600" dirty="0">
                <a:effectLst/>
                <a:ea typeface="Times New Roman" panose="02020603050405020304" pitchFamily="18" charset="0"/>
              </a:rPr>
              <a:t> τους.</a:t>
            </a:r>
            <a:endParaRPr lang="el-CY" sz="3600" dirty="0">
              <a:effectLst/>
              <a:ea typeface="Times New Roman" panose="02020603050405020304" pitchFamily="18" charset="0"/>
            </a:endParaRPr>
          </a:p>
          <a:p>
            <a:pPr marL="90170"/>
            <a:r>
              <a:rPr lang="el-GR" sz="3600" dirty="0">
                <a:effectLst/>
                <a:ea typeface="Times New Roman" panose="02020603050405020304" pitchFamily="18" charset="0"/>
              </a:rPr>
              <a:t>γ) Τονώθηκε η </a:t>
            </a:r>
            <a:r>
              <a:rPr lang="el-GR" sz="3600" u="sng" dirty="0">
                <a:effectLst/>
                <a:ea typeface="Times New Roman" panose="02020603050405020304" pitchFamily="18" charset="0"/>
              </a:rPr>
              <a:t>αυτοπεποίθηση</a:t>
            </a:r>
            <a:r>
              <a:rPr lang="el-GR" sz="3600" dirty="0">
                <a:effectLst/>
                <a:ea typeface="Times New Roman" panose="02020603050405020304" pitchFamily="18" charset="0"/>
              </a:rPr>
              <a:t> των Ελλήνων.</a:t>
            </a:r>
            <a:endParaRPr lang="el-CY" sz="3600" dirty="0">
              <a:effectLst/>
              <a:ea typeface="Times New Roman" panose="02020603050405020304" pitchFamily="18" charset="0"/>
            </a:endParaRPr>
          </a:p>
          <a:p>
            <a:pPr marL="90170"/>
            <a:r>
              <a:rPr lang="el-GR" sz="3600" dirty="0">
                <a:effectLst/>
                <a:ea typeface="Times New Roman" panose="02020603050405020304" pitchFamily="18" charset="0"/>
              </a:rPr>
              <a:t>δ) Ενισχύθηκε η </a:t>
            </a:r>
            <a:r>
              <a:rPr lang="el-GR" sz="3600" u="sng" dirty="0">
                <a:effectLst/>
                <a:ea typeface="Times New Roman" panose="02020603050405020304" pitchFamily="18" charset="0"/>
              </a:rPr>
              <a:t>ενότητα</a:t>
            </a:r>
            <a:r>
              <a:rPr lang="el-GR" sz="3600" dirty="0">
                <a:effectLst/>
                <a:ea typeface="Times New Roman" panose="02020603050405020304" pitchFamily="18" charset="0"/>
              </a:rPr>
              <a:t> των Ελλήνων.</a:t>
            </a:r>
            <a:endParaRPr lang="en-US" sz="3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FECD4D5-D9CD-009F-EA1C-6FFB9E671DEB}"/>
              </a:ext>
            </a:extLst>
          </p:cNvPr>
          <p:cNvSpPr/>
          <p:nvPr/>
        </p:nvSpPr>
        <p:spPr>
          <a:xfrm>
            <a:off x="506185" y="1948543"/>
            <a:ext cx="11179630" cy="100148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  Ποιες  οι συνέπειες  </a:t>
            </a:r>
            <a:r>
              <a:rPr lang="el-GR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των Περσικών πολέμων;</a:t>
            </a:r>
            <a:r>
              <a:rPr lang="el-GR" sz="3200" b="1" dirty="0">
                <a:solidFill>
                  <a:srgbClr val="FF0000"/>
                </a:solidFill>
              </a:rPr>
              <a:t> </a:t>
            </a:r>
            <a:endParaRPr lang="el-CY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9A717-F900-2F22-AE2B-076162571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D4BA97-5070-F56E-0854-6D23C0F5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93"/>
            <a:ext cx="10515600" cy="763210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</a:rPr>
              <a:t>Περσικοί Πόλεμοι -Αποτελέσματα </a:t>
            </a:r>
            <a:endParaRPr lang="el-CY" sz="4800" b="1" dirty="0">
              <a:solidFill>
                <a:srgbClr val="FF0000"/>
              </a:solidFill>
            </a:endParaRP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ED575F59-98C5-33CA-34AE-F5EF82F3805C}"/>
              </a:ext>
            </a:extLst>
          </p:cNvPr>
          <p:cNvCxnSpPr>
            <a:cxnSpLocks/>
          </p:cNvCxnSpPr>
          <p:nvPr/>
        </p:nvCxnSpPr>
        <p:spPr>
          <a:xfrm>
            <a:off x="5295304" y="1128336"/>
            <a:ext cx="0" cy="5472112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9CADF25D-CCF9-2591-9E9B-9AFEB6AADA72}"/>
              </a:ext>
            </a:extLst>
          </p:cNvPr>
          <p:cNvCxnSpPr>
            <a:cxnSpLocks/>
          </p:cNvCxnSpPr>
          <p:nvPr/>
        </p:nvCxnSpPr>
        <p:spPr>
          <a:xfrm flipH="1">
            <a:off x="-142875" y="3429000"/>
            <a:ext cx="12201525" cy="0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A00167B-8B3E-5A3B-F60B-3306BBACAF26}"/>
              </a:ext>
            </a:extLst>
          </p:cNvPr>
          <p:cNvSpPr txBox="1"/>
          <p:nvPr/>
        </p:nvSpPr>
        <p:spPr>
          <a:xfrm>
            <a:off x="36313" y="996587"/>
            <a:ext cx="32423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Η μάχη του Μαραθώνα</a:t>
            </a:r>
            <a:endParaRPr lang="el-CY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F60F6-5F36-AE5B-501C-494BB398AC5B}"/>
              </a:ext>
            </a:extLst>
          </p:cNvPr>
          <p:cNvSpPr txBox="1"/>
          <p:nvPr/>
        </p:nvSpPr>
        <p:spPr>
          <a:xfrm>
            <a:off x="7449446" y="947383"/>
            <a:ext cx="44921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Η μάχη των </a:t>
            </a:r>
            <a:r>
              <a:rPr lang="el-GR" sz="4800" dirty="0" err="1"/>
              <a:t>Θερμοπυλών</a:t>
            </a:r>
            <a:endParaRPr lang="el-CY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8B3878-F6E2-2E01-0652-A474859CF115}"/>
              </a:ext>
            </a:extLst>
          </p:cNvPr>
          <p:cNvSpPr txBox="1"/>
          <p:nvPr/>
        </p:nvSpPr>
        <p:spPr>
          <a:xfrm>
            <a:off x="143927" y="3782921"/>
            <a:ext cx="34441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Η ναυμαχία</a:t>
            </a:r>
            <a:endParaRPr lang="en-US" sz="4800" dirty="0"/>
          </a:p>
          <a:p>
            <a:r>
              <a:rPr lang="el-GR" sz="4800" dirty="0"/>
              <a:t> της </a:t>
            </a:r>
            <a:endParaRPr lang="en-US" sz="4800" dirty="0"/>
          </a:p>
          <a:p>
            <a:r>
              <a:rPr lang="el-GR" sz="4800" dirty="0"/>
              <a:t>Σαλαμίνας</a:t>
            </a:r>
            <a:endParaRPr lang="el-CY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EFB68C-FE0A-9F60-DD26-C28123022A1D}"/>
              </a:ext>
            </a:extLst>
          </p:cNvPr>
          <p:cNvSpPr txBox="1"/>
          <p:nvPr/>
        </p:nvSpPr>
        <p:spPr>
          <a:xfrm>
            <a:off x="8023919" y="3594826"/>
            <a:ext cx="37326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Η μάχη </a:t>
            </a:r>
          </a:p>
          <a:p>
            <a:r>
              <a:rPr lang="el-GR" sz="4800" dirty="0"/>
              <a:t>των </a:t>
            </a:r>
            <a:r>
              <a:rPr lang="el-GR" sz="4800" dirty="0" err="1"/>
              <a:t>Πλαταιών</a:t>
            </a:r>
            <a:endParaRPr lang="el-CY" sz="4800" dirty="0"/>
          </a:p>
        </p:txBody>
      </p:sp>
      <p:pic>
        <p:nvPicPr>
          <p:cNvPr id="15" name="Picture 2" descr="Η Μάχη του Μαραθώνα - Αφιέρωμα - Σαν Σήμερα .gr">
            <a:extLst>
              <a:ext uri="{FF2B5EF4-FFF2-40B4-BE49-F238E27FC236}">
                <a16:creationId xmlns:a16="http://schemas.microsoft.com/office/drawing/2014/main" id="{0263FE2E-E7C2-6B93-C435-6CBB0D21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02" y="1128335"/>
            <a:ext cx="1809752" cy="21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Η Ναυμαχία της Σαλαμίνας - Αφιέρωμα - Σαν Σήμερα .gr">
            <a:extLst>
              <a:ext uri="{FF2B5EF4-FFF2-40B4-BE49-F238E27FC236}">
                <a16:creationId xmlns:a16="http://schemas.microsoft.com/office/drawing/2014/main" id="{3B37DE2E-1C89-A24E-BD09-B3E27EA5D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7" y="3806209"/>
            <a:ext cx="1524000" cy="27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Η Μάχη των Θερμοπυλών (480 π.Χ.) | Πεμπτουσία">
            <a:extLst>
              <a:ext uri="{FF2B5EF4-FFF2-40B4-BE49-F238E27FC236}">
                <a16:creationId xmlns:a16="http://schemas.microsoft.com/office/drawing/2014/main" id="{5F3EAD8B-B25E-6783-5F42-725D463A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22" y="1101556"/>
            <a:ext cx="1980349" cy="215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Μάχη των Πλαταιών (479 π.Χ) | Θεματα Στρατιωτικης Ιστοριας">
            <a:extLst>
              <a:ext uri="{FF2B5EF4-FFF2-40B4-BE49-F238E27FC236}">
                <a16:creationId xmlns:a16="http://schemas.microsoft.com/office/drawing/2014/main" id="{190E6E2C-2B3F-8666-D2B5-F49212CC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28" y="3633665"/>
            <a:ext cx="2409825" cy="14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Η Ναυμαχία της Μυκάλης | Πεμπτουσία">
            <a:extLst>
              <a:ext uri="{FF2B5EF4-FFF2-40B4-BE49-F238E27FC236}">
                <a16:creationId xmlns:a16="http://schemas.microsoft.com/office/drawing/2014/main" id="{FAEF5071-9410-2B87-AF03-AA133DEC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59" y="5252915"/>
            <a:ext cx="2463106" cy="14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0EBF282-B384-D171-DC3A-5A5CE353AEB3}"/>
              </a:ext>
            </a:extLst>
          </p:cNvPr>
          <p:cNvSpPr/>
          <p:nvPr/>
        </p:nvSpPr>
        <p:spPr>
          <a:xfrm>
            <a:off x="133350" y="2743200"/>
            <a:ext cx="3328984" cy="509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Νίκη Ελλήνων</a:t>
            </a:r>
            <a:endParaRPr lang="el-CY" sz="3200" b="1" dirty="0">
              <a:solidFill>
                <a:srgbClr val="FF0000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5B3E362-50B2-0AFB-BA26-4A6D545B59BB}"/>
              </a:ext>
            </a:extLst>
          </p:cNvPr>
          <p:cNvSpPr/>
          <p:nvPr/>
        </p:nvSpPr>
        <p:spPr>
          <a:xfrm>
            <a:off x="130397" y="6169048"/>
            <a:ext cx="3328984" cy="509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Νίκη Ελλήνων</a:t>
            </a:r>
            <a:endParaRPr lang="el-CY" sz="3200" b="1" dirty="0">
              <a:solidFill>
                <a:srgbClr val="FF0000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EC3A786-A06A-FC9E-9B41-585C862B23A8}"/>
              </a:ext>
            </a:extLst>
          </p:cNvPr>
          <p:cNvSpPr/>
          <p:nvPr/>
        </p:nvSpPr>
        <p:spPr>
          <a:xfrm>
            <a:off x="8332887" y="5998598"/>
            <a:ext cx="3328984" cy="509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Νίκη Ελλήνων</a:t>
            </a:r>
            <a:endParaRPr lang="el-CY" sz="3200" b="1" dirty="0">
              <a:solidFill>
                <a:srgbClr val="FF0000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B87A056B-CFF2-A32E-34FD-B4118B171D62}"/>
              </a:ext>
            </a:extLst>
          </p:cNvPr>
          <p:cNvSpPr/>
          <p:nvPr/>
        </p:nvSpPr>
        <p:spPr>
          <a:xfrm>
            <a:off x="7714020" y="2650870"/>
            <a:ext cx="3328984" cy="509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Ήττα Ελλήνων</a:t>
            </a:r>
            <a:endParaRPr lang="el-CY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DB26B-3216-536D-9D1D-FDCBA33C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8DEF9D7-8B72-D913-9B60-E51D85D552FD}"/>
              </a:ext>
            </a:extLst>
          </p:cNvPr>
          <p:cNvSpPr/>
          <p:nvPr/>
        </p:nvSpPr>
        <p:spPr>
          <a:xfrm>
            <a:off x="522513" y="3156858"/>
            <a:ext cx="11179630" cy="3069771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 </a:t>
            </a:r>
          </a:p>
          <a:p>
            <a:pPr algn="ctr"/>
            <a:r>
              <a:rPr lang="el-GR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Οι  Έλληνες  ηττήθηκαν,  γιατί ο  Εφιάλτης, κάτοικος της περιοχής, οδήγησε τους Πέρσες  από ένα μονοπάτι στα πίσω τμήματα της στρατιωτικής  παράταξης  των Ελλήνων.</a:t>
            </a:r>
          </a:p>
          <a:p>
            <a:pPr algn="ctr"/>
            <a:r>
              <a:rPr lang="el-GR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Οι  Έλληνες  ηττήθηκαν,  γιατί ο  Εφιάλτης, κάτοικος της περιοχής,  πρόδωσε τους Έλληνες.</a:t>
            </a:r>
          </a:p>
          <a:p>
            <a:pPr algn="ctr"/>
            <a:r>
              <a:rPr lang="el-GR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 </a:t>
            </a:r>
            <a:endParaRPr lang="el-CY" sz="28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B70D5D0-CDED-9D0E-0998-7D143C7A27EE}"/>
              </a:ext>
            </a:extLst>
          </p:cNvPr>
          <p:cNvSpPr/>
          <p:nvPr/>
        </p:nvSpPr>
        <p:spPr>
          <a:xfrm>
            <a:off x="506185" y="1948543"/>
            <a:ext cx="11179630" cy="100148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  </a:t>
            </a:r>
            <a:r>
              <a:rPr lang="el-GR" sz="3600" dirty="0">
                <a:solidFill>
                  <a:srgbClr val="FF0000"/>
                </a:solidFill>
              </a:rPr>
              <a:t>Ποιο  το αποτέλεσμα στη Μάχη των </a:t>
            </a:r>
            <a:r>
              <a:rPr lang="el-GR" sz="3600" dirty="0" err="1">
                <a:solidFill>
                  <a:srgbClr val="FF0000"/>
                </a:solidFill>
              </a:rPr>
              <a:t>Θερμοπυλών</a:t>
            </a:r>
            <a:r>
              <a:rPr lang="el-GR" sz="3600" dirty="0">
                <a:solidFill>
                  <a:srgbClr val="FF0000"/>
                </a:solidFill>
              </a:rPr>
              <a:t>  και γιατί;</a:t>
            </a:r>
            <a:endParaRPr lang="el-C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08791-1098-B23C-7C39-BE3F3748C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DBB64EA8-5C55-8A67-A507-F3A5FE9D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8"/>
            <a:ext cx="5114925" cy="672941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6F2DC67-5CFC-26AF-F435-D0DB81DDB005}"/>
              </a:ext>
            </a:extLst>
          </p:cNvPr>
          <p:cNvSpPr/>
          <p:nvPr/>
        </p:nvSpPr>
        <p:spPr>
          <a:xfrm>
            <a:off x="-1" y="0"/>
            <a:ext cx="11868148" cy="171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Μαρδόνιος – επικεφαλής / αρχηγός Περσών</a:t>
            </a:r>
            <a:endParaRPr lang="el-CY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5732472-B855-3915-A987-E611C3D6D1E8}"/>
              </a:ext>
            </a:extLst>
          </p:cNvPr>
          <p:cNvSpPr/>
          <p:nvPr/>
        </p:nvSpPr>
        <p:spPr>
          <a:xfrm>
            <a:off x="742949" y="5752964"/>
            <a:ext cx="1814513" cy="428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5" name="Γραφικό 1">
            <a:extLst>
              <a:ext uri="{FF2B5EF4-FFF2-40B4-BE49-F238E27FC236}">
                <a16:creationId xmlns:a16="http://schemas.microsoft.com/office/drawing/2014/main" id="{DFC409EF-E752-CD95-E570-9B219715D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7462" y="1843088"/>
            <a:ext cx="9310685" cy="4609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: Στρογγύλεμα γωνιών 9">
                <a:extLst>
                  <a:ext uri="{FF2B5EF4-FFF2-40B4-BE49-F238E27FC236}">
                    <a16:creationId xmlns:a16="http://schemas.microsoft.com/office/drawing/2014/main" id="{98D8BE99-259F-2646-FBFF-BC9DACE675CE}"/>
                  </a:ext>
                </a:extLst>
              </p:cNvPr>
              <p:cNvSpPr/>
              <p:nvPr/>
            </p:nvSpPr>
            <p:spPr>
              <a:xfrm>
                <a:off x="9230404" y="4267812"/>
                <a:ext cx="2503714" cy="5660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sz="4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</m:t>
                      </m:r>
                    </m:oMath>
                  </m:oMathPara>
                </a14:m>
                <a:endParaRPr lang="el-CY" sz="4800" dirty="0"/>
              </a:p>
            </p:txBody>
          </p:sp>
        </mc:Choice>
        <mc:Fallback xmlns="">
          <p:sp>
            <p:nvSpPr>
              <p:cNvPr id="10" name="Ορθογώνιο: Στρογγύλεμα γωνιών 9">
                <a:extLst>
                  <a:ext uri="{FF2B5EF4-FFF2-40B4-BE49-F238E27FC236}">
                    <a16:creationId xmlns:a16="http://schemas.microsoft.com/office/drawing/2014/main" id="{98D8BE99-259F-2646-FBFF-BC9DACE67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404" y="4267812"/>
                <a:ext cx="2503714" cy="5660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C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5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8167-B783-6962-3414-FB00086B4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AC3552D-FBDC-4CCA-6363-6E79EC4A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8"/>
            <a:ext cx="5114925" cy="672941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757F982-6469-94F2-19B7-BB9662BC8A41}"/>
              </a:ext>
            </a:extLst>
          </p:cNvPr>
          <p:cNvSpPr/>
          <p:nvPr/>
        </p:nvSpPr>
        <p:spPr>
          <a:xfrm>
            <a:off x="-1" y="0"/>
            <a:ext cx="11868148" cy="171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Δάτης &amp; Αρταφέρνης</a:t>
            </a:r>
            <a:r>
              <a:rPr lang="el-G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επικεφαλής / αρχηγός Περσών</a:t>
            </a:r>
            <a:endParaRPr lang="el-CY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30C4B8C-425E-919E-8724-F933EBED512B}"/>
              </a:ext>
            </a:extLst>
          </p:cNvPr>
          <p:cNvSpPr/>
          <p:nvPr/>
        </p:nvSpPr>
        <p:spPr>
          <a:xfrm>
            <a:off x="742949" y="5752964"/>
            <a:ext cx="1814513" cy="428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5" name="Γραφικό 1">
            <a:extLst>
              <a:ext uri="{FF2B5EF4-FFF2-40B4-BE49-F238E27FC236}">
                <a16:creationId xmlns:a16="http://schemas.microsoft.com/office/drawing/2014/main" id="{E1E34987-8AE2-8124-4A26-7A289966A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7462" y="1843088"/>
            <a:ext cx="9310685" cy="4609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B07B7E96-0060-09A7-7E47-9AD598CEBAF6}"/>
                  </a:ext>
                </a:extLst>
              </p:cNvPr>
              <p:cNvSpPr/>
              <p:nvPr/>
            </p:nvSpPr>
            <p:spPr>
              <a:xfrm>
                <a:off x="2557462" y="3514998"/>
                <a:ext cx="2503714" cy="5660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sz="4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</m:t>
                      </m:r>
                    </m:oMath>
                  </m:oMathPara>
                </a14:m>
                <a:endParaRPr lang="el-CY" sz="4800" dirty="0"/>
              </a:p>
            </p:txBody>
          </p:sp>
        </mc:Choice>
        <mc:Fallback xmlns="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B07B7E96-0060-09A7-7E47-9AD598CEB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462" y="3514998"/>
                <a:ext cx="2503714" cy="5660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C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9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90894-1C57-6332-7C3C-579777DB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AB788F3-23F4-D258-3FD5-0BF8F9041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8"/>
            <a:ext cx="5114925" cy="672941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0D84D80-3873-54DB-F0C6-DBB67491C785}"/>
              </a:ext>
            </a:extLst>
          </p:cNvPr>
          <p:cNvSpPr/>
          <p:nvPr/>
        </p:nvSpPr>
        <p:spPr>
          <a:xfrm>
            <a:off x="-1" y="0"/>
            <a:ext cx="11868148" cy="171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Ξέρξης – επικεφαλής / αρχηγός Περσών</a:t>
            </a:r>
            <a:endParaRPr lang="el-CY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BD09C6E-C2D7-1BCE-35F3-BFEBAA922AD2}"/>
              </a:ext>
            </a:extLst>
          </p:cNvPr>
          <p:cNvSpPr/>
          <p:nvPr/>
        </p:nvSpPr>
        <p:spPr>
          <a:xfrm>
            <a:off x="742949" y="5752964"/>
            <a:ext cx="1814513" cy="428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5" name="Γραφικό 1">
            <a:extLst>
              <a:ext uri="{FF2B5EF4-FFF2-40B4-BE49-F238E27FC236}">
                <a16:creationId xmlns:a16="http://schemas.microsoft.com/office/drawing/2014/main" id="{3B603EAB-4CFC-6410-5F83-E232FFDBC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7462" y="1843088"/>
            <a:ext cx="9310685" cy="4609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B70BBAAB-7DAF-3352-938B-F10296B3B8E9}"/>
                  </a:ext>
                </a:extLst>
              </p:cNvPr>
              <p:cNvSpPr/>
              <p:nvPr/>
            </p:nvSpPr>
            <p:spPr>
              <a:xfrm>
                <a:off x="2448604" y="4148069"/>
                <a:ext cx="2503714" cy="5660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sz="4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</m:t>
                      </m:r>
                    </m:oMath>
                  </m:oMathPara>
                </a14:m>
                <a:endParaRPr lang="el-CY" sz="4800" dirty="0"/>
              </a:p>
            </p:txBody>
          </p:sp>
        </mc:Choice>
        <mc:Fallback xmlns="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B70BBAAB-7DAF-3352-938B-F10296B3B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04" y="4148069"/>
                <a:ext cx="2503714" cy="5660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C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: Στρογγύλεμα γωνιών 6">
                <a:extLst>
                  <a:ext uri="{FF2B5EF4-FFF2-40B4-BE49-F238E27FC236}">
                    <a16:creationId xmlns:a16="http://schemas.microsoft.com/office/drawing/2014/main" id="{51A6F492-7CE1-7C63-9C49-E2286ADD05B5}"/>
                  </a:ext>
                </a:extLst>
              </p:cNvPr>
              <p:cNvSpPr/>
              <p:nvPr/>
            </p:nvSpPr>
            <p:spPr>
              <a:xfrm>
                <a:off x="9088891" y="1842068"/>
                <a:ext cx="2503714" cy="5660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sz="4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</m:t>
                      </m:r>
                    </m:oMath>
                  </m:oMathPara>
                </a14:m>
                <a:endParaRPr lang="el-CY" sz="4800" dirty="0"/>
              </a:p>
            </p:txBody>
          </p:sp>
        </mc:Choice>
        <mc:Fallback xmlns="">
          <p:sp>
            <p:nvSpPr>
              <p:cNvPr id="7" name="Ορθογώνιο: Στρογγύλεμα γωνιών 6">
                <a:extLst>
                  <a:ext uri="{FF2B5EF4-FFF2-40B4-BE49-F238E27FC236}">
                    <a16:creationId xmlns:a16="http://schemas.microsoft.com/office/drawing/2014/main" id="{51A6F492-7CE1-7C63-9C49-E2286ADD0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891" y="1842068"/>
                <a:ext cx="2503714" cy="56605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C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1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36FA6-97DC-8698-B2C1-F7673B1D5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9EDC91F-7528-E5B7-33E1-DD441C52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8"/>
            <a:ext cx="5114925" cy="672941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11618A9-2EDA-AA3E-A089-9F002C0B5650}"/>
              </a:ext>
            </a:extLst>
          </p:cNvPr>
          <p:cNvSpPr/>
          <p:nvPr/>
        </p:nvSpPr>
        <p:spPr>
          <a:xfrm>
            <a:off x="-1" y="0"/>
            <a:ext cx="11868148" cy="171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Μιλτιάδης-Αρχηγός Ελλήνων</a:t>
            </a:r>
            <a:endParaRPr lang="el-CY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52FFDDD-4B6C-45ED-FA2B-E4CF9CE90181}"/>
              </a:ext>
            </a:extLst>
          </p:cNvPr>
          <p:cNvSpPr/>
          <p:nvPr/>
        </p:nvSpPr>
        <p:spPr>
          <a:xfrm>
            <a:off x="742949" y="5752964"/>
            <a:ext cx="1814513" cy="428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5" name="Γραφικό 1">
            <a:extLst>
              <a:ext uri="{FF2B5EF4-FFF2-40B4-BE49-F238E27FC236}">
                <a16:creationId xmlns:a16="http://schemas.microsoft.com/office/drawing/2014/main" id="{041DA470-FB62-5735-176A-69E5EABAD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7462" y="1843088"/>
            <a:ext cx="9310685" cy="4609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2C4C1AF9-62A5-4DB2-EB9A-C30A3711ECD4}"/>
                  </a:ext>
                </a:extLst>
              </p:cNvPr>
              <p:cNvSpPr/>
              <p:nvPr/>
            </p:nvSpPr>
            <p:spPr>
              <a:xfrm>
                <a:off x="2557462" y="1970926"/>
                <a:ext cx="2503714" cy="5660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sz="4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</m:t>
                      </m:r>
                    </m:oMath>
                  </m:oMathPara>
                </a14:m>
                <a:endParaRPr lang="el-CY" sz="4800" dirty="0"/>
              </a:p>
            </p:txBody>
          </p:sp>
        </mc:Choice>
        <mc:Fallback xmlns="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2C4C1AF9-62A5-4DB2-EB9A-C30A3711E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462" y="1970926"/>
                <a:ext cx="2503714" cy="5660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C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3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A0503-68D7-D6DA-261B-F85C19808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1C67F322-741D-12D9-E685-2C9BD31F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8"/>
            <a:ext cx="5114925" cy="672941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3B0CFDD-25C2-C237-67AE-C3EFD5D39EF7}"/>
              </a:ext>
            </a:extLst>
          </p:cNvPr>
          <p:cNvSpPr/>
          <p:nvPr/>
        </p:nvSpPr>
        <p:spPr>
          <a:xfrm>
            <a:off x="-1" y="0"/>
            <a:ext cx="11868148" cy="171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Παυ</a:t>
            </a:r>
            <a:r>
              <a:rPr lang="el-GR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σανίας</a:t>
            </a:r>
            <a:r>
              <a:rPr lang="el-G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-Αρχηγός Ελλήνων</a:t>
            </a:r>
            <a:endParaRPr lang="el-CY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75CEEF5-74D2-584E-E424-9F25954F750F}"/>
              </a:ext>
            </a:extLst>
          </p:cNvPr>
          <p:cNvSpPr/>
          <p:nvPr/>
        </p:nvSpPr>
        <p:spPr>
          <a:xfrm>
            <a:off x="742949" y="5752964"/>
            <a:ext cx="1814513" cy="428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5" name="Γραφικό 1">
            <a:extLst>
              <a:ext uri="{FF2B5EF4-FFF2-40B4-BE49-F238E27FC236}">
                <a16:creationId xmlns:a16="http://schemas.microsoft.com/office/drawing/2014/main" id="{185031E7-7665-D9AE-81C8-59E2FE1E5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7462" y="1843088"/>
            <a:ext cx="9310685" cy="4609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CCDC65E2-4CAE-E513-95BE-464E8DBC5532}"/>
                  </a:ext>
                </a:extLst>
              </p:cNvPr>
              <p:cNvSpPr/>
              <p:nvPr/>
            </p:nvSpPr>
            <p:spPr>
              <a:xfrm>
                <a:off x="8653461" y="4224269"/>
                <a:ext cx="2503714" cy="5660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sz="4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</m:t>
                      </m:r>
                    </m:oMath>
                  </m:oMathPara>
                </a14:m>
                <a:endParaRPr lang="el-CY" sz="4800" dirty="0"/>
              </a:p>
            </p:txBody>
          </p:sp>
        </mc:Choice>
        <mc:Fallback xmlns="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CCDC65E2-4CAE-E513-95BE-464E8DBC5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461" y="4224269"/>
                <a:ext cx="2503714" cy="5660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C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1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C9B9F-B8A6-A377-25BF-EB112CDC7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D929A17-0C40-1895-9D72-20EF92A95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8"/>
            <a:ext cx="5114925" cy="672941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59B4B3A-50E1-2C94-A8EC-211FA842D420}"/>
              </a:ext>
            </a:extLst>
          </p:cNvPr>
          <p:cNvSpPr/>
          <p:nvPr/>
        </p:nvSpPr>
        <p:spPr>
          <a:xfrm>
            <a:off x="-1" y="0"/>
            <a:ext cx="11868148" cy="171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Θεμιστοκλής</a:t>
            </a:r>
            <a:r>
              <a:rPr lang="el-GR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-Αρχηγός Ελλήνων</a:t>
            </a:r>
            <a:endParaRPr lang="el-CY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144251A-B789-8DBD-A8BA-D35A440F70DB}"/>
              </a:ext>
            </a:extLst>
          </p:cNvPr>
          <p:cNvSpPr/>
          <p:nvPr/>
        </p:nvSpPr>
        <p:spPr>
          <a:xfrm>
            <a:off x="742949" y="5752964"/>
            <a:ext cx="1814513" cy="428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5" name="Γραφικό 1">
            <a:extLst>
              <a:ext uri="{FF2B5EF4-FFF2-40B4-BE49-F238E27FC236}">
                <a16:creationId xmlns:a16="http://schemas.microsoft.com/office/drawing/2014/main" id="{A6972669-3EB5-C039-4575-9F668FA14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7462" y="1843088"/>
            <a:ext cx="9310685" cy="4609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9AA79F94-19FF-7D25-D193-F211696890F1}"/>
                  </a:ext>
                </a:extLst>
              </p:cNvPr>
              <p:cNvSpPr/>
              <p:nvPr/>
            </p:nvSpPr>
            <p:spPr>
              <a:xfrm>
                <a:off x="2415947" y="6211389"/>
                <a:ext cx="2503714" cy="5660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sz="4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</m:t>
                      </m:r>
                    </m:oMath>
                  </m:oMathPara>
                </a14:m>
                <a:endParaRPr lang="el-CY" sz="4800" dirty="0"/>
              </a:p>
            </p:txBody>
          </p:sp>
        </mc:Choice>
        <mc:Fallback xmlns="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9AA79F94-19FF-7D25-D193-F21169689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947" y="6211389"/>
                <a:ext cx="2503714" cy="5660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C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2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564E45E-82DC-2B36-611F-FCCA28EDC4BE}"/>
              </a:ext>
            </a:extLst>
          </p:cNvPr>
          <p:cNvSpPr/>
          <p:nvPr/>
        </p:nvSpPr>
        <p:spPr>
          <a:xfrm>
            <a:off x="522513" y="3156858"/>
            <a:ext cx="7315201" cy="3069771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Με τις συνεχείς </a:t>
            </a:r>
            <a:r>
              <a:rPr lang="el-GR" sz="3200" u="sng" dirty="0"/>
              <a:t>κατακτήσεις</a:t>
            </a:r>
            <a:r>
              <a:rPr lang="el-GR" sz="3200" dirty="0"/>
              <a:t> τους οι Πέρσες είχαν θέσει τις βάσεις για </a:t>
            </a:r>
            <a:r>
              <a:rPr lang="el-GR" sz="3200"/>
              <a:t>μια </a:t>
            </a:r>
            <a:r>
              <a:rPr lang="el-GR" sz="3200" u="sng"/>
              <a:t>κοσμοκρατορία</a:t>
            </a:r>
            <a:r>
              <a:rPr lang="el-GR" sz="3200"/>
              <a:t>.</a:t>
            </a:r>
            <a:endParaRPr lang="el-GR" sz="3200" dirty="0"/>
          </a:p>
          <a:p>
            <a:pPr algn="ctr"/>
            <a:r>
              <a:rPr lang="el-GR" b="1" dirty="0"/>
              <a:t>κοσμοκρατορία : η κυριαρχία ενός κράτους επάνω σε ένα πολύ μεγάλο μέρος του κόσμου</a:t>
            </a:r>
            <a:r>
              <a:rPr lang="el-GR" dirty="0"/>
              <a:t> </a:t>
            </a:r>
            <a:endParaRPr lang="el-CY" sz="32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37B00BB-FE9E-1564-3DF2-F22B4658F880}"/>
              </a:ext>
            </a:extLst>
          </p:cNvPr>
          <p:cNvSpPr/>
          <p:nvPr/>
        </p:nvSpPr>
        <p:spPr>
          <a:xfrm>
            <a:off x="114981" y="2068285"/>
            <a:ext cx="8088087" cy="100148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Τι  πέτυχε το περσικό κράτος;</a:t>
            </a:r>
            <a:endParaRPr lang="el-CY" sz="4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Αποτελέσματα εικόνων για περσικη αυτοκρατορια">
            <a:extLst>
              <a:ext uri="{FF2B5EF4-FFF2-40B4-BE49-F238E27FC236}">
                <a16:creationId xmlns:a16="http://schemas.microsoft.com/office/drawing/2014/main" id="{3DFD6E4D-5579-3F17-2CDF-BBE325D5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89" y="5036003"/>
            <a:ext cx="3694339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6AF6336-E469-03F1-C37A-F9BDDD1A52D0}"/>
              </a:ext>
            </a:extLst>
          </p:cNvPr>
          <p:cNvSpPr/>
          <p:nvPr/>
        </p:nvSpPr>
        <p:spPr>
          <a:xfrm>
            <a:off x="8229600" y="4669971"/>
            <a:ext cx="3755571" cy="40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Μετά τις κατακτήσεις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1030" name="Picture 6" descr="ΙΣΤΟΡΙΑ Α΄Γυμνασίου- 7. ΕΠΟΧΗ ΑΡΧΑΪΚΗ / Πέρσες και Έλληνες Flashcards |  Quizlet">
            <a:extLst>
              <a:ext uri="{FF2B5EF4-FFF2-40B4-BE49-F238E27FC236}">
                <a16:creationId xmlns:a16="http://schemas.microsoft.com/office/drawing/2014/main" id="{1CFDBF7A-A21A-F0B2-166D-09FE6A03C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99"/>
          <a:stretch/>
        </p:blipFill>
        <p:spPr bwMode="auto">
          <a:xfrm>
            <a:off x="8247288" y="2188029"/>
            <a:ext cx="3908651" cy="23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81DC1B00-2F26-9578-F4D8-DE152455EB37}"/>
              </a:ext>
            </a:extLst>
          </p:cNvPr>
          <p:cNvSpPr/>
          <p:nvPr/>
        </p:nvSpPr>
        <p:spPr>
          <a:xfrm>
            <a:off x="8321448" y="1905000"/>
            <a:ext cx="3755571" cy="402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Πριν από  τις κατακτήσεις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467E0-964C-5CAD-BC14-CEB90C423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606D042-8174-6698-497A-C9ACB7303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8"/>
            <a:ext cx="5114925" cy="672941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34361E8-ECF0-CCB3-94A1-C311E3E5A4CF}"/>
              </a:ext>
            </a:extLst>
          </p:cNvPr>
          <p:cNvSpPr/>
          <p:nvPr/>
        </p:nvSpPr>
        <p:spPr>
          <a:xfrm>
            <a:off x="-1" y="0"/>
            <a:ext cx="11868148" cy="1714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l-GR" sz="4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Λεωνίδας-Αρχηγός Ελλήνων</a:t>
            </a:r>
            <a:endParaRPr lang="el-CY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99CFFF0-8E1A-D98A-C028-3C482F707038}"/>
              </a:ext>
            </a:extLst>
          </p:cNvPr>
          <p:cNvSpPr/>
          <p:nvPr/>
        </p:nvSpPr>
        <p:spPr>
          <a:xfrm>
            <a:off x="742949" y="5752964"/>
            <a:ext cx="1814513" cy="428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5" name="Γραφικό 1">
            <a:extLst>
              <a:ext uri="{FF2B5EF4-FFF2-40B4-BE49-F238E27FC236}">
                <a16:creationId xmlns:a16="http://schemas.microsoft.com/office/drawing/2014/main" id="{E07F402D-A916-779C-EA7E-83DEFDCEA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7462" y="1843088"/>
            <a:ext cx="9310685" cy="4609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9246D491-8471-71D6-3565-20F8C0DD5555}"/>
                  </a:ext>
                </a:extLst>
              </p:cNvPr>
              <p:cNvSpPr/>
              <p:nvPr/>
            </p:nvSpPr>
            <p:spPr>
              <a:xfrm>
                <a:off x="9110661" y="1992698"/>
                <a:ext cx="2503714" cy="5660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CY" sz="48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</m:t>
                      </m:r>
                    </m:oMath>
                  </m:oMathPara>
                </a14:m>
                <a:endParaRPr lang="el-CY" sz="4800" dirty="0"/>
              </a:p>
            </p:txBody>
          </p:sp>
        </mc:Choice>
        <mc:Fallback xmlns="">
          <p:sp>
            <p:nvSpPr>
              <p:cNvPr id="6" name="Ορθογώνιο: Στρογγύλεμα γωνιών 5">
                <a:extLst>
                  <a:ext uri="{FF2B5EF4-FFF2-40B4-BE49-F238E27FC236}">
                    <a16:creationId xmlns:a16="http://schemas.microsoft.com/office/drawing/2014/main" id="{9246D491-8471-71D6-3565-20F8C0DD5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661" y="1992698"/>
                <a:ext cx="2503714" cy="5660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C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39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CF369-9E9D-CA30-883A-2EC61B7CB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5A2EDA5-2853-3A68-D072-6FF85755476A}"/>
              </a:ext>
            </a:extLst>
          </p:cNvPr>
          <p:cNvSpPr/>
          <p:nvPr/>
        </p:nvSpPr>
        <p:spPr>
          <a:xfrm>
            <a:off x="522513" y="3156858"/>
            <a:ext cx="11179630" cy="3069771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Η ιστορική φράση «ΜΟΛΩΝ ΛΑΒΕ»  «έλα να τα πάρεις»  </a:t>
            </a:r>
            <a:br>
              <a:rPr lang="el-GR" sz="3200" dirty="0"/>
            </a:br>
            <a:r>
              <a:rPr lang="el-GR" sz="3200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αποτελεί την </a:t>
            </a:r>
            <a:r>
              <a:rPr lang="el-GR" sz="3200" b="0" i="0" u="sng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απάντηση</a:t>
            </a:r>
            <a:r>
              <a:rPr lang="el-GR" sz="3200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 του βασιλιά των Σπαρτιατών </a:t>
            </a:r>
            <a:r>
              <a:rPr lang="el-GR" sz="3200" b="0" i="0" u="sng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Λεωνίδα</a:t>
            </a:r>
            <a:r>
              <a:rPr lang="el-GR" sz="3200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 στον βασιλιά των Περσών </a:t>
            </a:r>
            <a:r>
              <a:rPr lang="el-GR" sz="3200" b="0" i="0" u="sng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Ξέρξη</a:t>
            </a:r>
            <a:r>
              <a:rPr lang="el-GR" sz="3200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 </a:t>
            </a:r>
            <a:br>
              <a:rPr lang="el-GR" sz="3200" dirty="0"/>
            </a:br>
            <a:r>
              <a:rPr lang="el-GR" sz="3200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όταν ο δεύτερος  </a:t>
            </a:r>
            <a:r>
              <a:rPr lang="el-GR" sz="3200" b="0" i="0" u="sng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στη Μάχη των </a:t>
            </a:r>
            <a:r>
              <a:rPr lang="el-GR" sz="3200" b="0" i="0" u="sng" dirty="0" err="1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Θερμοπυλών</a:t>
            </a:r>
            <a:r>
              <a:rPr lang="el-GR" sz="3200" b="0" i="0" u="sng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l-GR" sz="3200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του ζήτησε να</a:t>
            </a:r>
            <a:r>
              <a:rPr lang="en-US" sz="3200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l-GR" sz="3200" b="0" i="0" dirty="0">
                <a:solidFill>
                  <a:srgbClr val="454545"/>
                </a:solidFill>
                <a:effectLst/>
                <a:latin typeface="Trebuchet MS" panose="020B0603020202020204" pitchFamily="34" charset="0"/>
              </a:rPr>
              <a:t>παραδώσει τα όπλα. </a:t>
            </a:r>
            <a:endParaRPr lang="el-CY" sz="32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45D2DDF-411F-6E47-ED85-29354359CF34}"/>
              </a:ext>
            </a:extLst>
          </p:cNvPr>
          <p:cNvSpPr/>
          <p:nvPr/>
        </p:nvSpPr>
        <p:spPr>
          <a:xfrm>
            <a:off x="506185" y="1948543"/>
            <a:ext cx="11179630" cy="100148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l-G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γράψετε ένα σύντομο κατατοπιστικό σημείωμα για το πιο κάτω : </a:t>
            </a:r>
            <a:endParaRPr lang="el-CY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l-G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«</a:t>
            </a:r>
            <a:r>
              <a:rPr lang="el-GR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μολών</a:t>
            </a:r>
            <a:r>
              <a:rPr lang="el-G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λαβέ</a:t>
            </a:r>
            <a:r>
              <a:rPr lang="el-G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  </a:t>
            </a:r>
            <a:endParaRPr lang="el-C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FE2B1-F498-4AB6-1ECA-E68BFBC22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D7EE2533-44EB-CE0B-3318-44601E90E129}"/>
              </a:ext>
            </a:extLst>
          </p:cNvPr>
          <p:cNvSpPr/>
          <p:nvPr/>
        </p:nvSpPr>
        <p:spPr>
          <a:xfrm>
            <a:off x="522513" y="3156858"/>
            <a:ext cx="11179630" cy="3069771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Ο Μιλτιάδης ήταν ο </a:t>
            </a:r>
            <a:r>
              <a:rPr lang="el-GR" sz="4000" b="1" u="sng" dirty="0">
                <a:solidFill>
                  <a:schemeClr val="tx1"/>
                </a:solidFill>
              </a:rPr>
              <a:t>Αθηναίος</a:t>
            </a:r>
            <a:r>
              <a:rPr lang="el-GR" sz="4000" b="1" dirty="0">
                <a:solidFill>
                  <a:schemeClr val="tx1"/>
                </a:solidFill>
              </a:rPr>
              <a:t> </a:t>
            </a:r>
            <a:r>
              <a:rPr lang="el-GR" sz="4000" b="1" u="sng" dirty="0">
                <a:solidFill>
                  <a:schemeClr val="tx1"/>
                </a:solidFill>
              </a:rPr>
              <a:t>στρατηγός</a:t>
            </a:r>
            <a:r>
              <a:rPr lang="el-GR" sz="4000" b="1" dirty="0">
                <a:solidFill>
                  <a:schemeClr val="tx1"/>
                </a:solidFill>
              </a:rPr>
              <a:t> και πολιτικός που ταυτίστηκε με τη σωτηρία της Αθήνας και της Ελλάδας στη </a:t>
            </a:r>
            <a:r>
              <a:rPr lang="el-GR" sz="40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Μάχη του Μαραθώνα</a:t>
            </a:r>
            <a:r>
              <a:rPr lang="el-GR" sz="4000" b="1" dirty="0">
                <a:solidFill>
                  <a:schemeClr val="tx1"/>
                </a:solidFill>
              </a:rPr>
              <a:t> το </a:t>
            </a:r>
            <a:r>
              <a:rPr lang="el-GR" sz="4000" b="1" u="sng" dirty="0">
                <a:solidFill>
                  <a:schemeClr val="tx1"/>
                </a:solidFill>
              </a:rPr>
              <a:t>490</a:t>
            </a:r>
            <a:r>
              <a:rPr lang="el-GR" sz="4000" b="1" dirty="0">
                <a:solidFill>
                  <a:schemeClr val="tx1"/>
                </a:solidFill>
              </a:rPr>
              <a:t> π.Χ.</a:t>
            </a:r>
            <a:endParaRPr lang="el-CY" sz="4000" b="1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C35AB03-6837-EB56-E67D-97ECF44A8FF9}"/>
              </a:ext>
            </a:extLst>
          </p:cNvPr>
          <p:cNvSpPr/>
          <p:nvPr/>
        </p:nvSpPr>
        <p:spPr>
          <a:xfrm>
            <a:off x="506185" y="1948543"/>
            <a:ext cx="11179630" cy="100148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l-G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γράψετε ένα σύντομο κατατοπιστικό σημείωμα για το πιο κάτω : </a:t>
            </a:r>
            <a:endParaRPr lang="el-CY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l-G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«</a:t>
            </a:r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Μιλτιάδης</a:t>
            </a:r>
            <a:r>
              <a:rPr lang="el-G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  </a:t>
            </a:r>
            <a:endParaRPr lang="el-C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" y="234056"/>
            <a:ext cx="11353800" cy="6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1012373" y="2242457"/>
            <a:ext cx="7151914" cy="11865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www.e-charalambous.com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χάρτης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BFE513F9-52C7-6455-F5F7-BB8DC43B9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9" b="19999"/>
          <a:stretch/>
        </p:blipFill>
        <p:spPr>
          <a:xfrm>
            <a:off x="250372" y="1654628"/>
            <a:ext cx="11168742" cy="4278085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B2C10AB-5B27-EF17-1590-B3C1ED19745A}"/>
              </a:ext>
            </a:extLst>
          </p:cNvPr>
          <p:cNvSpPr/>
          <p:nvPr/>
        </p:nvSpPr>
        <p:spPr>
          <a:xfrm>
            <a:off x="250372" y="6115050"/>
            <a:ext cx="572135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l-GR" sz="1000" kern="120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000" kern="12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Χέρμαν Μπένγκτσον, </a:t>
            </a:r>
            <a:r>
              <a:rPr lang="el-GR" sz="1000" i="1" kern="12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Ιστορία της αρχαίας Ελλάδος : από τις απαρχές μέχρι τη Ρωμαϊκή αυτοκρατορία, </a:t>
            </a:r>
            <a:r>
              <a:rPr lang="el-GR" sz="1000" kern="12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Μέλισσα, Αθήνα 1991, σελ. 153.   </a:t>
            </a:r>
            <a:endParaRPr lang="el-GR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000" kern="12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l-GR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FE20E89-FDDB-B67C-5688-D08B506CBC57}"/>
              </a:ext>
            </a:extLst>
          </p:cNvPr>
          <p:cNvSpPr/>
          <p:nvPr/>
        </p:nvSpPr>
        <p:spPr>
          <a:xfrm>
            <a:off x="3646714" y="250371"/>
            <a:ext cx="4114800" cy="6449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Περσική Αυτοκρατορία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BFF2007-9FB4-EE34-93EA-D4551F53BCA1}"/>
              </a:ext>
            </a:extLst>
          </p:cNvPr>
          <p:cNvSpPr/>
          <p:nvPr/>
        </p:nvSpPr>
        <p:spPr>
          <a:xfrm>
            <a:off x="250371" y="250371"/>
            <a:ext cx="2133599" cy="12219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</a:p>
          <a:p>
            <a:pPr algn="ctr"/>
            <a:r>
              <a:rPr lang="el-GR" dirty="0"/>
              <a:t>Δ                Α</a:t>
            </a:r>
          </a:p>
          <a:p>
            <a:pPr algn="ctr"/>
            <a:r>
              <a:rPr lang="el-GR" dirty="0"/>
              <a:t>Ν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E162CFA-06DF-5A03-A62D-937869881E1E}"/>
              </a:ext>
            </a:extLst>
          </p:cNvPr>
          <p:cNvSpPr/>
          <p:nvPr/>
        </p:nvSpPr>
        <p:spPr>
          <a:xfrm>
            <a:off x="6705600" y="5984421"/>
            <a:ext cx="4713514" cy="6449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l-GR" sz="2800" dirty="0"/>
              <a:t>Περσική Αυτοκρατορία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2330BB73-2E29-BD4F-6B5A-D3DF28EAABED}"/>
              </a:ext>
            </a:extLst>
          </p:cNvPr>
          <p:cNvSpPr/>
          <p:nvPr/>
        </p:nvSpPr>
        <p:spPr>
          <a:xfrm>
            <a:off x="6966857" y="6115050"/>
            <a:ext cx="794657" cy="41637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13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F64C820-418F-93D7-5DC6-E0C87E43F8BC}"/>
              </a:ext>
            </a:extLst>
          </p:cNvPr>
          <p:cNvSpPr/>
          <p:nvPr/>
        </p:nvSpPr>
        <p:spPr>
          <a:xfrm>
            <a:off x="4767264" y="359569"/>
            <a:ext cx="3443288" cy="15287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Ασία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F0A66E1-703C-D04E-CB0E-CD8D9F9F3F57}"/>
              </a:ext>
            </a:extLst>
          </p:cNvPr>
          <p:cNvSpPr/>
          <p:nvPr/>
        </p:nvSpPr>
        <p:spPr>
          <a:xfrm>
            <a:off x="8582025" y="309562"/>
            <a:ext cx="3443288" cy="15287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Αφρική 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5E1FC35-EA65-7F53-E78B-55891B182A82}"/>
              </a:ext>
            </a:extLst>
          </p:cNvPr>
          <p:cNvSpPr/>
          <p:nvPr/>
        </p:nvSpPr>
        <p:spPr>
          <a:xfrm>
            <a:off x="766762" y="309562"/>
            <a:ext cx="3443288" cy="1528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Ευρώπη 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B4806AC-70A4-FCA5-5F9A-12D5FFF34B7F}"/>
              </a:ext>
            </a:extLst>
          </p:cNvPr>
          <p:cNvSpPr/>
          <p:nvPr/>
        </p:nvSpPr>
        <p:spPr>
          <a:xfrm>
            <a:off x="8901113" y="2324100"/>
            <a:ext cx="3124200" cy="15287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Αίγυπτος</a:t>
            </a:r>
          </a:p>
          <a:p>
            <a:pPr algn="ctr"/>
            <a:r>
              <a:rPr lang="el-GR" sz="4800" dirty="0"/>
              <a:t>Λιβύη 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0B9A4B7A-700E-B615-B2D6-1741AD660ED6}"/>
              </a:ext>
            </a:extLst>
          </p:cNvPr>
          <p:cNvSpPr/>
          <p:nvPr/>
        </p:nvSpPr>
        <p:spPr>
          <a:xfrm>
            <a:off x="4507706" y="2209801"/>
            <a:ext cx="4260056" cy="35885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Μικρά Ασία</a:t>
            </a:r>
          </a:p>
          <a:p>
            <a:pPr algn="ctr"/>
            <a:r>
              <a:rPr lang="el-GR" sz="4800" dirty="0"/>
              <a:t>Μεσοποταμία</a:t>
            </a:r>
          </a:p>
          <a:p>
            <a:pPr algn="ctr"/>
            <a:r>
              <a:rPr lang="el-GR" sz="4800" dirty="0"/>
              <a:t>Παλαιστίνη 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8EE0A0F-118F-D43E-A319-FD7FFA6DADD1}"/>
              </a:ext>
            </a:extLst>
          </p:cNvPr>
          <p:cNvSpPr/>
          <p:nvPr/>
        </p:nvSpPr>
        <p:spPr>
          <a:xfrm>
            <a:off x="114299" y="2209801"/>
            <a:ext cx="4260056" cy="35885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Θράκη</a:t>
            </a:r>
          </a:p>
          <a:p>
            <a:pPr algn="ctr"/>
            <a:r>
              <a:rPr lang="el-GR" sz="4800" dirty="0"/>
              <a:t>Μακεδονία</a:t>
            </a:r>
          </a:p>
          <a:p>
            <a:pPr algn="ctr"/>
            <a:r>
              <a:rPr lang="el-GR" sz="4800" dirty="0"/>
              <a:t>Κύπρος</a:t>
            </a:r>
          </a:p>
        </p:txBody>
      </p:sp>
    </p:spTree>
    <p:extLst>
      <p:ext uri="{BB962C8B-B14F-4D97-AF65-F5344CB8AC3E}">
        <p14:creationId xmlns:p14="http://schemas.microsoft.com/office/powerpoint/2010/main" val="225277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D4701-8B22-2400-9D34-8CDC54AB1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FFDB658-4F6B-084E-B963-00CE002FD152}"/>
              </a:ext>
            </a:extLst>
          </p:cNvPr>
          <p:cNvSpPr/>
          <p:nvPr/>
        </p:nvSpPr>
        <p:spPr>
          <a:xfrm>
            <a:off x="522513" y="3156858"/>
            <a:ext cx="11179630" cy="3069771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Οι Έλληνες της Μικράς Ασίας δημιούργησαν έναν λαμπρό πολιτισμό.</a:t>
            </a:r>
            <a:endParaRPr lang="el-CY" sz="48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15F693D-A1B8-62FE-59AF-F7C25390AD21}"/>
              </a:ext>
            </a:extLst>
          </p:cNvPr>
          <p:cNvSpPr/>
          <p:nvPr/>
        </p:nvSpPr>
        <p:spPr>
          <a:xfrm>
            <a:off x="506185" y="1948543"/>
            <a:ext cx="11179630" cy="100148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Τι  πέτυχαν οι Έλληνες της Μικράς Ασίας  ;</a:t>
            </a:r>
            <a:endParaRPr lang="el-C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4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CCD82-4D37-A07A-B885-1A330DCE6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0907FB6-128F-6690-84DC-98D84D568305}"/>
              </a:ext>
            </a:extLst>
          </p:cNvPr>
          <p:cNvSpPr/>
          <p:nvPr/>
        </p:nvSpPr>
        <p:spPr>
          <a:xfrm>
            <a:off x="522513" y="3156858"/>
            <a:ext cx="11179630" cy="3069771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 dirty="0"/>
          </a:p>
          <a:p>
            <a:pPr algn="ctr"/>
            <a:r>
              <a:rPr lang="el-GR" sz="2400" dirty="0"/>
              <a:t>(</a:t>
            </a:r>
            <a:r>
              <a:rPr lang="el-GR" sz="2800" dirty="0"/>
              <a:t>Α)Η </a:t>
            </a:r>
            <a:r>
              <a:rPr lang="el-GR" sz="2800" u="sng" dirty="0"/>
              <a:t>κατοχή των Στενών από τους Πέρσες </a:t>
            </a:r>
            <a:r>
              <a:rPr lang="el-GR" sz="2800" dirty="0"/>
              <a:t>εμπόδισε τους Έλληνες της Μικράς Ασίας να συνεχίσουν το εμπόριο</a:t>
            </a:r>
          </a:p>
          <a:p>
            <a:pPr algn="ctr"/>
            <a:r>
              <a:rPr lang="el-GR" sz="2800" dirty="0"/>
              <a:t>(Β) η βαριά </a:t>
            </a:r>
            <a:r>
              <a:rPr lang="el-GR" sz="2800" u="sng" dirty="0"/>
              <a:t>φορολογία</a:t>
            </a:r>
          </a:p>
          <a:p>
            <a:pPr algn="ctr"/>
            <a:r>
              <a:rPr lang="el-GR" sz="2800" dirty="0"/>
              <a:t>(Γ) η στέρηση της </a:t>
            </a:r>
            <a:r>
              <a:rPr lang="el-GR" sz="2800" u="sng" dirty="0"/>
              <a:t>ελευθερίας</a:t>
            </a:r>
            <a:r>
              <a:rPr lang="el-GR" sz="2800" dirty="0"/>
              <a:t> </a:t>
            </a:r>
          </a:p>
          <a:p>
            <a:pPr algn="ctr"/>
            <a:r>
              <a:rPr lang="el-GR" sz="2800" dirty="0"/>
              <a:t> </a:t>
            </a:r>
          </a:p>
          <a:p>
            <a:pPr algn="ctr"/>
            <a:r>
              <a:rPr lang="el-GR" sz="2800" dirty="0"/>
              <a:t> </a:t>
            </a:r>
            <a:endParaRPr lang="el-CY" sz="28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9F98950-4361-E0F4-B1F4-2265511EBD18}"/>
              </a:ext>
            </a:extLst>
          </p:cNvPr>
          <p:cNvSpPr/>
          <p:nvPr/>
        </p:nvSpPr>
        <p:spPr>
          <a:xfrm>
            <a:off x="506185" y="1948543"/>
            <a:ext cx="11179630" cy="100148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  Ποιες  είναι οι αιτίες της Ιωνικής  Επανάστασης;</a:t>
            </a:r>
            <a:endParaRPr lang="el-C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65CEE-3354-FE74-458F-E6551363A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0E627E1-75C2-F1CF-6429-2374397EF7BF}"/>
              </a:ext>
            </a:extLst>
          </p:cNvPr>
          <p:cNvSpPr/>
          <p:nvPr/>
        </p:nvSpPr>
        <p:spPr>
          <a:xfrm>
            <a:off x="522513" y="3156858"/>
            <a:ext cx="11179630" cy="3069771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Ιωνική  Επανάσταση </a:t>
            </a:r>
            <a:endParaRPr lang="el-CY" sz="72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99BAEA5-A49D-5D18-3A88-99E9F8E1CF92}"/>
              </a:ext>
            </a:extLst>
          </p:cNvPr>
          <p:cNvSpPr/>
          <p:nvPr/>
        </p:nvSpPr>
        <p:spPr>
          <a:xfrm>
            <a:off x="506185" y="1948543"/>
            <a:ext cx="11179630" cy="100148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FF0000"/>
                </a:solidFill>
              </a:rPr>
              <a:t>Αυτή  η κατάσταση πού οδήγησε τους Μικρασιάτες Έλληνες το 499 π.Χ.;</a:t>
            </a:r>
            <a:endParaRPr lang="el-CY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C6100-2BBA-AF06-228C-7D1965B41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χάρτης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E4392C1D-F404-887D-7D54-A2E4B8B31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9" b="19999"/>
          <a:stretch/>
        </p:blipFill>
        <p:spPr>
          <a:xfrm>
            <a:off x="250372" y="1654628"/>
            <a:ext cx="11168742" cy="4278085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6C19AE5-889E-175D-A8E2-185F8F3739E7}"/>
              </a:ext>
            </a:extLst>
          </p:cNvPr>
          <p:cNvSpPr/>
          <p:nvPr/>
        </p:nvSpPr>
        <p:spPr>
          <a:xfrm>
            <a:off x="250372" y="6115050"/>
            <a:ext cx="572135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l-GR" sz="1000" kern="120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000" kern="12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Χέρμαν Μπένγκτσον, </a:t>
            </a:r>
            <a:r>
              <a:rPr lang="el-GR" sz="1000" i="1" kern="12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Ιστορία της αρχαίας Ελλάδος : από τις απαρχές μέχρι τη Ρωμαϊκή αυτοκρατορία, </a:t>
            </a:r>
            <a:r>
              <a:rPr lang="el-GR" sz="1000" kern="12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Μέλισσα, Αθήνα 1991, σελ. 153.   </a:t>
            </a:r>
            <a:endParaRPr lang="el-GR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000" kern="12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l-GR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129612D-9A0F-765D-052C-7A34A729793B}"/>
              </a:ext>
            </a:extLst>
          </p:cNvPr>
          <p:cNvSpPr/>
          <p:nvPr/>
        </p:nvSpPr>
        <p:spPr>
          <a:xfrm>
            <a:off x="3646714" y="250371"/>
            <a:ext cx="4114800" cy="6449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Περσική Αυτοκρατορία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529FE49-E04B-D5FE-6136-5BE8E0B41979}"/>
              </a:ext>
            </a:extLst>
          </p:cNvPr>
          <p:cNvSpPr/>
          <p:nvPr/>
        </p:nvSpPr>
        <p:spPr>
          <a:xfrm>
            <a:off x="250371" y="250371"/>
            <a:ext cx="2133599" cy="12219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</a:p>
          <a:p>
            <a:pPr algn="ctr"/>
            <a:r>
              <a:rPr lang="el-GR" dirty="0"/>
              <a:t>Δ                Α</a:t>
            </a:r>
          </a:p>
          <a:p>
            <a:pPr algn="ctr"/>
            <a:r>
              <a:rPr lang="el-GR" dirty="0"/>
              <a:t>Ν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B9D6116-9085-8304-237D-82D1289ED3DB}"/>
              </a:ext>
            </a:extLst>
          </p:cNvPr>
          <p:cNvSpPr/>
          <p:nvPr/>
        </p:nvSpPr>
        <p:spPr>
          <a:xfrm>
            <a:off x="6705600" y="5984421"/>
            <a:ext cx="4713514" cy="6449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l-GR" sz="2800" dirty="0"/>
              <a:t>Περσική Αυτοκρατορία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B3D7258-E190-4A2D-1798-1A59CBEAEDBB}"/>
              </a:ext>
            </a:extLst>
          </p:cNvPr>
          <p:cNvSpPr/>
          <p:nvPr/>
        </p:nvSpPr>
        <p:spPr>
          <a:xfrm>
            <a:off x="6966857" y="6115050"/>
            <a:ext cx="794657" cy="41637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52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90460-54C9-31DB-BB24-FF332CC79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F02DB64-950F-E1C2-E910-0F9BBE053313}"/>
              </a:ext>
            </a:extLst>
          </p:cNvPr>
          <p:cNvSpPr/>
          <p:nvPr/>
        </p:nvSpPr>
        <p:spPr>
          <a:xfrm>
            <a:off x="522513" y="3156858"/>
            <a:ext cx="11179630" cy="353785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8"/>
            <a:r>
              <a:rPr lang="el-GR" sz="3200" dirty="0">
                <a:solidFill>
                  <a:schemeClr val="tx1"/>
                </a:solidFill>
              </a:rPr>
              <a:t>1.Επεκτατική πολιτική των Περσών </a:t>
            </a:r>
          </a:p>
          <a:p>
            <a:pPr lvl="8"/>
            <a:r>
              <a:rPr lang="el-GR" sz="3200" dirty="0">
                <a:solidFill>
                  <a:schemeClr val="tx1"/>
                </a:solidFill>
              </a:rPr>
              <a:t>2.Η προσπάθεια τους να εξαπλωθούν στη Δύση</a:t>
            </a:r>
            <a:endParaRPr lang="el-GR" sz="3200" b="0" i="0" dirty="0">
              <a:solidFill>
                <a:srgbClr val="47474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l-GR" sz="32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Τα αίτια των Περσικών πολέμων ήταν  η ε</a:t>
            </a:r>
            <a:r>
              <a:rPr lang="el-GR" sz="3200" dirty="0">
                <a:solidFill>
                  <a:schemeClr val="tx1"/>
                </a:solidFill>
              </a:rPr>
              <a:t>πεκτατική πολιτική των Περσών  και η  προσπάθεια τους να εξαπλωθούν στη Δύση.</a:t>
            </a:r>
          </a:p>
          <a:p>
            <a:pPr algn="ctr"/>
            <a:r>
              <a:rPr lang="el-GR" sz="32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</a:t>
            </a:r>
            <a:endParaRPr lang="el-CY" sz="32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F81A2B8-5F84-E10F-4D48-0A598E6A64F2}"/>
              </a:ext>
            </a:extLst>
          </p:cNvPr>
          <p:cNvSpPr/>
          <p:nvPr/>
        </p:nvSpPr>
        <p:spPr>
          <a:xfrm>
            <a:off x="506185" y="1948543"/>
            <a:ext cx="11179630" cy="1001486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Ποια ήταν τα </a:t>
            </a:r>
            <a:r>
              <a:rPr lang="el-G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αίτια</a:t>
            </a:r>
            <a:r>
              <a:rPr lang="el-GR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των </a:t>
            </a:r>
            <a:r>
              <a:rPr lang="el-G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Περσικών</a:t>
            </a:r>
            <a:r>
              <a:rPr lang="el-GR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Πολέμων;</a:t>
            </a:r>
            <a:endParaRPr lang="el-C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646</Words>
  <Application>Microsoft Office PowerPoint</Application>
  <PresentationFormat>Ευρεία οθόνη</PresentationFormat>
  <Paragraphs>108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Tahoma</vt:lpstr>
      <vt:lpstr>Times New Roman</vt:lpstr>
      <vt:lpstr>Trebuchet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Περσικοί Πόλεμοι -Αποτελέσματα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ΕΛΕΝΗ ΧΑΡΑΛΑΜΠΟΥΣ</cp:lastModifiedBy>
  <cp:revision>46</cp:revision>
  <dcterms:created xsi:type="dcterms:W3CDTF">2025-02-18T12:15:55Z</dcterms:created>
  <dcterms:modified xsi:type="dcterms:W3CDTF">2026-02-24T15:00:57Z</dcterms:modified>
</cp:coreProperties>
</file>