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32" r:id="rId2"/>
    <p:sldId id="429" r:id="rId3"/>
    <p:sldId id="489" r:id="rId4"/>
    <p:sldId id="427" r:id="rId5"/>
    <p:sldId id="428" r:id="rId6"/>
    <p:sldId id="442" r:id="rId7"/>
    <p:sldId id="444" r:id="rId8"/>
    <p:sldId id="446" r:id="rId9"/>
    <p:sldId id="432" r:id="rId10"/>
    <p:sldId id="447" r:id="rId11"/>
    <p:sldId id="496" r:id="rId12"/>
    <p:sldId id="449" r:id="rId13"/>
    <p:sldId id="448" r:id="rId14"/>
    <p:sldId id="493" r:id="rId15"/>
    <p:sldId id="467" r:id="rId16"/>
    <p:sldId id="495" r:id="rId17"/>
    <p:sldId id="491" r:id="rId18"/>
    <p:sldId id="434" r:id="rId19"/>
    <p:sldId id="439" r:id="rId20"/>
    <p:sldId id="433" r:id="rId21"/>
    <p:sldId id="440" r:id="rId22"/>
    <p:sldId id="498" r:id="rId23"/>
    <p:sldId id="497" r:id="rId24"/>
    <p:sldId id="499" r:id="rId25"/>
    <p:sldId id="426" r:id="rId26"/>
    <p:sldId id="436" r:id="rId27"/>
    <p:sldId id="435" r:id="rId28"/>
    <p:sldId id="437" r:id="rId29"/>
    <p:sldId id="441" r:id="rId30"/>
    <p:sldId id="492" r:id="rId31"/>
    <p:sldId id="468" r:id="rId32"/>
    <p:sldId id="464" r:id="rId33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71652" autoAdjust="0"/>
  </p:normalViewPr>
  <p:slideViewPr>
    <p:cSldViewPr snapToGrid="0">
      <p:cViewPr varScale="1">
        <p:scale>
          <a:sx n="45" d="100"/>
          <a:sy n="45" d="100"/>
        </p:scale>
        <p:origin x="14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78D61-79AD-4A18-9775-FF22552B9D0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B499D8-807C-4820-8F79-7F55EA35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0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270AEE7-090B-492B-BA46-EC04CBAAAF43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92423D-AC2F-40EE-9C12-15061559E47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284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D1E0A-CBF0-B40E-8B48-EDF2BECC8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DA73B196-CBF4-02FD-F9AA-01F02F9308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5BE82AA1-793D-05F3-2176-0B7BC44742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AF8D947-D5A6-46D8-64B7-DB7B21266F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29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3804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02/25/2026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40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38.jpe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132542" y="894592"/>
            <a:ext cx="12030650" cy="517214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>
                <a:solidFill>
                  <a:schemeClr val="tx1"/>
                </a:solidFill>
              </a:rPr>
              <a:t>28</a:t>
            </a:r>
            <a:r>
              <a:rPr lang="el-GR" sz="2400" b="1" baseline="30000" dirty="0">
                <a:solidFill>
                  <a:schemeClr val="tx1"/>
                </a:solidFill>
              </a:rPr>
              <a:t>ο</a:t>
            </a:r>
            <a:r>
              <a:rPr lang="el-GR" sz="2400" b="1" dirty="0">
                <a:solidFill>
                  <a:schemeClr val="tx1"/>
                </a:solidFill>
              </a:rPr>
              <a:t> ΜΑΘΗΜΑ : Ιωνική Επανάσταση 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l-GR" sz="2400" b="1" dirty="0">
                <a:solidFill>
                  <a:schemeClr val="tx1"/>
                </a:solidFill>
              </a:rPr>
              <a:t>Περσική  Αυτοκρατορία  </a:t>
            </a:r>
            <a:r>
              <a:rPr lang="el-GR" sz="2400" dirty="0">
                <a:solidFill>
                  <a:schemeClr val="tx1"/>
                </a:solidFill>
              </a:rPr>
              <a:t>:  οι Πέρσες  συγχωνεύτηκαν  με τους </a:t>
            </a:r>
            <a:r>
              <a:rPr lang="el-GR" sz="2400" dirty="0" err="1">
                <a:solidFill>
                  <a:schemeClr val="tx1"/>
                </a:solidFill>
              </a:rPr>
              <a:t>Μήδους</a:t>
            </a:r>
            <a:r>
              <a:rPr lang="el-GR" sz="2400" dirty="0">
                <a:solidFill>
                  <a:schemeClr val="tx1"/>
                </a:solidFill>
              </a:rPr>
              <a:t>   </a:t>
            </a:r>
            <a:r>
              <a:rPr lang="el-GR" sz="2400" dirty="0">
                <a:solidFill>
                  <a:schemeClr val="tx1"/>
                </a:solidFill>
                <a:sym typeface="Wingdings" panose="05000000000000000000" pitchFamily="2" charset="2"/>
              </a:rPr>
              <a:t>υπό την εξουσία του  Μεγάλου Βασιλιά  - Δαρείου </a:t>
            </a:r>
            <a:endParaRPr lang="el-GR" sz="2400" dirty="0">
              <a:solidFill>
                <a:schemeClr val="tx1"/>
              </a:solidFill>
            </a:endParaRPr>
          </a:p>
          <a:p>
            <a:r>
              <a:rPr lang="el-GR" sz="2400" b="1" dirty="0">
                <a:solidFill>
                  <a:schemeClr val="tx1"/>
                </a:solidFill>
              </a:rPr>
              <a:t>Αίτια των Περσικών Πολέμων : </a:t>
            </a:r>
          </a:p>
          <a:p>
            <a:pPr marL="514350" indent="-514350">
              <a:buAutoNum type="arabicParenBoth"/>
            </a:pPr>
            <a:r>
              <a:rPr lang="el-GR" sz="2400" dirty="0">
                <a:solidFill>
                  <a:schemeClr val="tx1"/>
                </a:solidFill>
              </a:rPr>
              <a:t>Επεκτατική πολιτική των Περσών </a:t>
            </a:r>
          </a:p>
          <a:p>
            <a:pPr marL="514350" indent="-514350">
              <a:buAutoNum type="arabicParenBoth"/>
            </a:pPr>
            <a:r>
              <a:rPr lang="el-GR" sz="2400" dirty="0">
                <a:solidFill>
                  <a:schemeClr val="tx1"/>
                </a:solidFill>
              </a:rPr>
              <a:t>Η προσπάθειά τους να εξαπλωθούν στη Δύση</a:t>
            </a:r>
          </a:p>
          <a:p>
            <a:r>
              <a:rPr lang="el-GR" sz="2400" b="1" u="sng" dirty="0">
                <a:solidFill>
                  <a:schemeClr val="tx1"/>
                </a:solidFill>
              </a:rPr>
              <a:t> Ιωνική Επανάσταση :  </a:t>
            </a:r>
          </a:p>
          <a:p>
            <a:r>
              <a:rPr lang="el-GR" sz="2400" dirty="0">
                <a:solidFill>
                  <a:schemeClr val="tx1"/>
                </a:solidFill>
              </a:rPr>
              <a:t>(α) Η κατοχή των Στενών από τους  Πέρσες</a:t>
            </a:r>
          </a:p>
          <a:p>
            <a:r>
              <a:rPr lang="el-GR" sz="2400" dirty="0">
                <a:solidFill>
                  <a:schemeClr val="tx1"/>
                </a:solidFill>
              </a:rPr>
              <a:t>(β) η  βαριά φορολογία </a:t>
            </a:r>
          </a:p>
          <a:p>
            <a:r>
              <a:rPr lang="el-GR" sz="2400" dirty="0">
                <a:solidFill>
                  <a:schemeClr val="tx1"/>
                </a:solidFill>
              </a:rPr>
              <a:t> (γ) η στέρηση της ελευθερίας οδήγησε τους Μικρασιάτες Έλληνες, το 499 π.Χ., στην  Ιωνική Επανάσταση   </a:t>
            </a:r>
            <a:r>
              <a:rPr lang="el-GR" sz="2400" dirty="0">
                <a:solidFill>
                  <a:schemeClr val="tx1"/>
                </a:solidFill>
                <a:sym typeface="Wingdings" panose="05000000000000000000" pitchFamily="2" charset="2"/>
              </a:rPr>
              <a:t> </a:t>
            </a:r>
            <a:r>
              <a:rPr lang="el-GR" sz="2400" dirty="0">
                <a:solidFill>
                  <a:schemeClr val="tx1"/>
                </a:solidFill>
              </a:rPr>
              <a:t>Η Ιωνική επανάσταση υπήρξε η αφορμή μιας σειράς </a:t>
            </a:r>
            <a:r>
              <a:rPr lang="el-GR" sz="2400" dirty="0" err="1">
                <a:solidFill>
                  <a:schemeClr val="tx1"/>
                </a:solidFill>
              </a:rPr>
              <a:t>ελληνοπερσικών</a:t>
            </a:r>
            <a:r>
              <a:rPr lang="el-GR" sz="2400" dirty="0">
                <a:solidFill>
                  <a:schemeClr val="tx1"/>
                </a:solidFill>
              </a:rPr>
              <a:t> συγκρούσεων που ακολούθησαν. </a:t>
            </a:r>
            <a:r>
              <a:rPr lang="el-GR" sz="2400" b="1" u="sng" dirty="0">
                <a:solidFill>
                  <a:schemeClr val="tx1"/>
                </a:solidFill>
              </a:rPr>
              <a:t> </a:t>
            </a:r>
            <a:endParaRPr lang="el-GR" sz="2800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09CBC3F-5960-1F98-7810-E168FA54BA59}"/>
              </a:ext>
            </a:extLst>
          </p:cNvPr>
          <p:cNvSpPr/>
          <p:nvPr/>
        </p:nvSpPr>
        <p:spPr>
          <a:xfrm>
            <a:off x="8169529" y="6022705"/>
            <a:ext cx="3941898" cy="8411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 descr="Εικόνα που περιέχει κείμενο, χάρτης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BFE513F9-52C7-6455-F5F7-BB8DC43B9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9" b="19999"/>
          <a:stretch/>
        </p:blipFill>
        <p:spPr>
          <a:xfrm>
            <a:off x="250030" y="214313"/>
            <a:ext cx="11691939" cy="6129338"/>
          </a:xfrm>
          <a:prstGeom prst="rect">
            <a:avLst/>
          </a:prstGeom>
        </p:spPr>
      </p:pic>
      <p:pic>
        <p:nvPicPr>
          <p:cNvPr id="3" name="Εικόνα 2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D6E5BD8B-D8E0-9D60-8CEE-DD97826AF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8" r="27084" b="17037"/>
          <a:stretch/>
        </p:blipFill>
        <p:spPr>
          <a:xfrm rot="5400000">
            <a:off x="8977313" y="3124202"/>
            <a:ext cx="2071683" cy="3281363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EAB67745-0045-5576-08AF-3DA694BA3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22" b="29445"/>
          <a:stretch/>
        </p:blipFill>
        <p:spPr>
          <a:xfrm>
            <a:off x="2666999" y="214313"/>
            <a:ext cx="6858000" cy="55720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91E53F-3D4B-9B12-2283-C0617192F6D3}"/>
              </a:ext>
            </a:extLst>
          </p:cNvPr>
          <p:cNvSpPr txBox="1"/>
          <p:nvPr/>
        </p:nvSpPr>
        <p:spPr>
          <a:xfrm>
            <a:off x="250030" y="6150114"/>
            <a:ext cx="11691939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l-GR" sz="2000" dirty="0">
                <a:latin typeface="Arial" panose="020B0604020202020204" pitchFamily="34" charset="0"/>
              </a:rPr>
              <a:t>Χέρμαν </a:t>
            </a:r>
            <a:r>
              <a:rPr lang="el-GR" sz="2000" i="0" dirty="0" err="1">
                <a:effectLst/>
                <a:latin typeface="Arial" panose="020B0604020202020204" pitchFamily="34" charset="0"/>
              </a:rPr>
              <a:t>Μπένγκτσον</a:t>
            </a:r>
            <a:r>
              <a:rPr lang="el-GR" sz="2000" i="0" dirty="0">
                <a:effectLst/>
                <a:latin typeface="Arial" panose="020B0604020202020204" pitchFamily="34" charset="0"/>
              </a:rPr>
              <a:t>, </a:t>
            </a:r>
            <a:r>
              <a:rPr lang="el-GR" sz="2000" i="1" dirty="0">
                <a:effectLst/>
                <a:latin typeface="Arial" panose="020B0604020202020204" pitchFamily="34" charset="0"/>
              </a:rPr>
              <a:t>Ιστορία της αρχαίας Ελλάδος : από τις απαρχές μέχρι τη Ρωμαϊκή αυτοκρατορία, </a:t>
            </a:r>
            <a:r>
              <a:rPr lang="el-GR" sz="2000" i="0" dirty="0">
                <a:effectLst/>
                <a:latin typeface="Arial" panose="020B0604020202020204" pitchFamily="34" charset="0"/>
              </a:rPr>
              <a:t>Μέλισσα, Αθήνα 1991, σελ. 153.   </a:t>
            </a:r>
            <a:endParaRPr lang="el-CY" sz="2000" dirty="0"/>
          </a:p>
        </p:txBody>
      </p:sp>
    </p:spTree>
    <p:extLst>
      <p:ext uri="{BB962C8B-B14F-4D97-AF65-F5344CB8AC3E}">
        <p14:creationId xmlns:p14="http://schemas.microsoft.com/office/powerpoint/2010/main" val="1920086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F64C820-418F-93D7-5DC6-E0C87E43F8BC}"/>
              </a:ext>
            </a:extLst>
          </p:cNvPr>
          <p:cNvSpPr/>
          <p:nvPr/>
        </p:nvSpPr>
        <p:spPr>
          <a:xfrm>
            <a:off x="4767264" y="359569"/>
            <a:ext cx="3443288" cy="15287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Ασία</a:t>
            </a: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EF0A66E1-703C-D04E-CB0E-CD8D9F9F3F57}"/>
              </a:ext>
            </a:extLst>
          </p:cNvPr>
          <p:cNvSpPr/>
          <p:nvPr/>
        </p:nvSpPr>
        <p:spPr>
          <a:xfrm>
            <a:off x="8582025" y="309562"/>
            <a:ext cx="3443288" cy="15287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Αφρική 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5E1FC35-EA65-7F53-E78B-55891B182A82}"/>
              </a:ext>
            </a:extLst>
          </p:cNvPr>
          <p:cNvSpPr/>
          <p:nvPr/>
        </p:nvSpPr>
        <p:spPr>
          <a:xfrm>
            <a:off x="766762" y="309562"/>
            <a:ext cx="3443288" cy="15287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Ευρώπη 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BB4806AC-70A4-FCA5-5F9A-12D5FFF34B7F}"/>
              </a:ext>
            </a:extLst>
          </p:cNvPr>
          <p:cNvSpPr/>
          <p:nvPr/>
        </p:nvSpPr>
        <p:spPr>
          <a:xfrm>
            <a:off x="8901113" y="2324100"/>
            <a:ext cx="3124200" cy="152876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Αίγυπτος</a:t>
            </a:r>
          </a:p>
          <a:p>
            <a:pPr algn="ctr"/>
            <a:r>
              <a:rPr lang="el-GR" sz="4800" dirty="0"/>
              <a:t>Λιβύη 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0B9A4B7A-700E-B615-B2D6-1741AD660ED6}"/>
              </a:ext>
            </a:extLst>
          </p:cNvPr>
          <p:cNvSpPr/>
          <p:nvPr/>
        </p:nvSpPr>
        <p:spPr>
          <a:xfrm>
            <a:off x="4507706" y="2209801"/>
            <a:ext cx="4260056" cy="358854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Μικρά Ασία</a:t>
            </a:r>
          </a:p>
          <a:p>
            <a:pPr algn="ctr"/>
            <a:r>
              <a:rPr lang="el-GR" sz="4800" dirty="0"/>
              <a:t>Μεσοποταμία</a:t>
            </a:r>
          </a:p>
          <a:p>
            <a:pPr algn="ctr"/>
            <a:r>
              <a:rPr lang="el-GR" sz="4800" dirty="0"/>
              <a:t>Παλαιστίνη 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F8EE0A0F-118F-D43E-A319-FD7FFA6DADD1}"/>
              </a:ext>
            </a:extLst>
          </p:cNvPr>
          <p:cNvSpPr/>
          <p:nvPr/>
        </p:nvSpPr>
        <p:spPr>
          <a:xfrm>
            <a:off x="114299" y="2209801"/>
            <a:ext cx="4260056" cy="358854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Θράκη</a:t>
            </a:r>
          </a:p>
          <a:p>
            <a:pPr algn="ctr"/>
            <a:r>
              <a:rPr lang="el-GR" sz="4800" dirty="0"/>
              <a:t>Μακεδονία</a:t>
            </a:r>
          </a:p>
          <a:p>
            <a:pPr algn="ctr"/>
            <a:r>
              <a:rPr lang="el-GR" sz="4800" dirty="0"/>
              <a:t>Κύπρος</a:t>
            </a:r>
          </a:p>
        </p:txBody>
      </p:sp>
    </p:spTree>
    <p:extLst>
      <p:ext uri="{BB962C8B-B14F-4D97-AF65-F5344CB8AC3E}">
        <p14:creationId xmlns:p14="http://schemas.microsoft.com/office/powerpoint/2010/main" val="22527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6F1C010-B465-7835-1244-51F8C44FF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3187" y="-2528888"/>
            <a:ext cx="6858000" cy="1191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02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B1FDE5C1-F7EB-067E-C5F8-69EFB820C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r="24167" b="9259"/>
          <a:stretch/>
        </p:blipFill>
        <p:spPr>
          <a:xfrm rot="5400000">
            <a:off x="2828926" y="-2457448"/>
            <a:ext cx="6500811" cy="1164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6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7423EAD0-D5AA-2AD7-989A-760ED0917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9906" r="34583" b="7593"/>
          <a:stretch>
            <a:fillRect/>
          </a:stretch>
        </p:blipFill>
        <p:spPr>
          <a:xfrm rot="5400000">
            <a:off x="2836067" y="-1921668"/>
            <a:ext cx="5929313" cy="106013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E60982-0358-D3EA-271A-FA0E02525C3D}"/>
              </a:ext>
            </a:extLst>
          </p:cNvPr>
          <p:cNvSpPr txBox="1"/>
          <p:nvPr/>
        </p:nvSpPr>
        <p:spPr>
          <a:xfrm>
            <a:off x="8496299" y="4859232"/>
            <a:ext cx="3262314" cy="18558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9705" marR="179705">
              <a:lnSpc>
                <a:spcPct val="107000"/>
              </a:lnSpc>
              <a:spcAft>
                <a:spcPts val="800"/>
              </a:spcAft>
              <a:buNone/>
            </a:pPr>
            <a:r>
              <a:rPr lang="el-G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Robert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Garland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l-GR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Η Αθηνά στις φλόγες : η περσική εισβολή στην Ελλάδα και η εκκένωση της Αττικής, </a:t>
            </a: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Ψυχογιός, Αθήνα 2018, σελ. </a:t>
            </a:r>
            <a:r>
              <a:rPr lang="el-GR" sz="18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37.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036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93141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F2C56-A5A9-9B80-CB1C-12F62AA9F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τυπογραφί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1D7948D0-2BCE-F617-93A2-107D8225F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9906" r="34583" b="7593"/>
          <a:stretch>
            <a:fillRect/>
          </a:stretch>
        </p:blipFill>
        <p:spPr>
          <a:xfrm rot="5400000">
            <a:off x="3986211" y="-771523"/>
            <a:ext cx="5929313" cy="8301037"/>
          </a:xfrm>
          <a:prstGeom prst="rect">
            <a:avLst/>
          </a:prstGeom>
        </p:spPr>
      </p:pic>
      <p:sp>
        <p:nvSpPr>
          <p:cNvPr id="2" name="Οβάλ 1">
            <a:extLst>
              <a:ext uri="{FF2B5EF4-FFF2-40B4-BE49-F238E27FC236}">
                <a16:creationId xmlns:a16="http://schemas.microsoft.com/office/drawing/2014/main" id="{0DFFB32B-5CE6-C6AC-6059-441CCD9CA718}"/>
              </a:ext>
            </a:extLst>
          </p:cNvPr>
          <p:cNvSpPr/>
          <p:nvPr/>
        </p:nvSpPr>
        <p:spPr>
          <a:xfrm>
            <a:off x="500060" y="4643441"/>
            <a:ext cx="2071687" cy="184308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Πέρσες</a:t>
            </a:r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8CFBB14D-FE4A-11CC-02C2-D35735B5A61B}"/>
              </a:ext>
            </a:extLst>
          </p:cNvPr>
          <p:cNvSpPr/>
          <p:nvPr/>
        </p:nvSpPr>
        <p:spPr>
          <a:xfrm>
            <a:off x="380998" y="2692122"/>
            <a:ext cx="2071687" cy="184308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Μικρασιάτες Έλληνες</a:t>
            </a:r>
            <a:endParaRPr lang="el-GR" dirty="0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BDB686BA-824A-2BBD-A4E6-C1F4A97E0049}"/>
              </a:ext>
            </a:extLst>
          </p:cNvPr>
          <p:cNvSpPr/>
          <p:nvPr/>
        </p:nvSpPr>
        <p:spPr>
          <a:xfrm>
            <a:off x="380997" y="631687"/>
            <a:ext cx="2071687" cy="184308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Ιωνική Επανάσταση </a:t>
            </a:r>
          </a:p>
        </p:txBody>
      </p:sp>
    </p:spTree>
    <p:extLst>
      <p:ext uri="{BB962C8B-B14F-4D97-AF65-F5344CB8AC3E}">
        <p14:creationId xmlns:p14="http://schemas.microsoft.com/office/powerpoint/2010/main" val="414581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57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08791-1098-B23C-7C39-BE3F3748C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BB64EA8-5C55-8A67-A507-F3A5FE9D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6F2DC67-5CFC-26AF-F435-D0DB81DDB005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Πώς ονομάζεται  η  πολιτική  στην  οποία  κάποια δύναμη προσπαθεί  να επεκτείνει τα εδάφη, τη δύναμη ή τον πλούτο της μέσω των στρατιωτικά επιθετικών τρόπων / μέσω του πολέμου; </a:t>
            </a:r>
            <a:endParaRPr lang="el-CY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FEAF062-6E7C-9660-1186-4B8815DE6396}"/>
              </a:ext>
            </a:extLst>
          </p:cNvPr>
          <p:cNvSpPr/>
          <p:nvPr/>
        </p:nvSpPr>
        <p:spPr>
          <a:xfrm>
            <a:off x="5614988" y="4400550"/>
            <a:ext cx="5429250" cy="7429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   _____  ____  ____ _____  ____  ____ _____  ____  ____ </a:t>
            </a:r>
            <a:endParaRPr lang="el-CY" dirty="0"/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5732472-B855-3915-A987-E611C3D6D1E8}"/>
              </a:ext>
            </a:extLst>
          </p:cNvPr>
          <p:cNvSpPr/>
          <p:nvPr/>
        </p:nvSpPr>
        <p:spPr>
          <a:xfrm>
            <a:off x="5114925" y="5700713"/>
            <a:ext cx="1814513" cy="4286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18509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14781-86AA-E52E-01DF-8BF6DCFF4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907AD220-6356-C6DB-D725-C5F5B5B65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44CE7CD-779D-B913-374C-E503EA2DED73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Πώς ονομάζεται  η  πολιτική  στην  οποία  κάποια δύναμη προσπαθεί  να επεκτείνει τα εδάφη, τη δύναμη ή τον πλούτο της μέσω των στρατιωτικά επιθετικών τρόπων / μέσω του πολέμου; </a:t>
            </a:r>
            <a:endParaRPr lang="el-CY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2F737D06-CCC3-1B65-C075-9D1F1B4E6352}"/>
              </a:ext>
            </a:extLst>
          </p:cNvPr>
          <p:cNvSpPr/>
          <p:nvPr/>
        </p:nvSpPr>
        <p:spPr>
          <a:xfrm>
            <a:off x="6096000" y="4343401"/>
            <a:ext cx="3967162" cy="800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>
                <a:solidFill>
                  <a:srgbClr val="FF0000"/>
                </a:solidFill>
              </a:rPr>
              <a:t>Επεκτατική  </a:t>
            </a:r>
            <a:endParaRPr lang="el-CY" sz="4400" dirty="0">
              <a:solidFill>
                <a:srgbClr val="FF0000"/>
              </a:solidFill>
            </a:endParaRPr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87F8056-8A9A-7E7E-A1C7-8B3351CCB757}"/>
              </a:ext>
            </a:extLst>
          </p:cNvPr>
          <p:cNvSpPr/>
          <p:nvPr/>
        </p:nvSpPr>
        <p:spPr>
          <a:xfrm>
            <a:off x="5029200" y="5829300"/>
            <a:ext cx="1800225" cy="27146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86835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E589B31-85B8-6EC1-0299-7503FEADD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AITIA</a:t>
            </a:r>
            <a:endParaRPr lang="el-CY" dirty="0"/>
          </a:p>
        </p:txBody>
      </p:sp>
      <p:pic>
        <p:nvPicPr>
          <p:cNvPr id="5" name="Εικόνα 4" descr="Εικόνα που περιέχει κείμενο, ρουχισμός, παπούτσια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084402A2-8B3A-A14E-5EA3-F1C21AD71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42" b="5324"/>
          <a:stretch/>
        </p:blipFill>
        <p:spPr>
          <a:xfrm>
            <a:off x="-1" y="-85725"/>
            <a:ext cx="12192001" cy="70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9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E71EB-8F1D-10E4-46E1-D68C61F7E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46B2CE7B-2D2F-7E10-19C6-EBCC92978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E683510-E5A9-BD13-59E5-70E7C4F8F280}"/>
              </a:ext>
            </a:extLst>
          </p:cNvPr>
          <p:cNvSpPr/>
          <p:nvPr/>
        </p:nvSpPr>
        <p:spPr>
          <a:xfrm>
            <a:off x="-1" y="0"/>
            <a:ext cx="11868148" cy="985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Ποια αυτοκρατορί</a:t>
            </a:r>
            <a:r>
              <a:rPr lang="el-G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α ακολούθησε επεκτατική  πολιτική;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1E7B3558-672A-6A75-BE19-EF6B0CDA8E60}"/>
              </a:ext>
            </a:extLst>
          </p:cNvPr>
          <p:cNvSpPr/>
          <p:nvPr/>
        </p:nvSpPr>
        <p:spPr>
          <a:xfrm>
            <a:off x="6357937" y="4214812"/>
            <a:ext cx="3529013" cy="11001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 _ _ _ _ _ _ </a:t>
            </a:r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5D31FEFA-2B18-B5D8-E42A-824B51D92CB2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199929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4490-FC8C-8AAC-2427-1B2AFA959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9E87CDBF-8A99-135B-52B5-E58009BEE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AD3F275-F56F-0F2A-1E0D-A1A54FD52164}"/>
              </a:ext>
            </a:extLst>
          </p:cNvPr>
          <p:cNvSpPr/>
          <p:nvPr/>
        </p:nvSpPr>
        <p:spPr>
          <a:xfrm>
            <a:off x="-1" y="385763"/>
            <a:ext cx="11868148" cy="7715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Ποια αυτοκρατορί</a:t>
            </a:r>
            <a:r>
              <a:rPr lang="el-GR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α ακολούθησε επεκτατική  πολιτική;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94D29A0-458A-4A5B-E536-D29015DEDF61}"/>
              </a:ext>
            </a:extLst>
          </p:cNvPr>
          <p:cNvSpPr/>
          <p:nvPr/>
        </p:nvSpPr>
        <p:spPr>
          <a:xfrm>
            <a:off x="5900737" y="4543424"/>
            <a:ext cx="3871913" cy="7715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rgbClr val="FF0000"/>
                </a:solidFill>
              </a:rPr>
              <a:t>Περσική</a:t>
            </a:r>
            <a:r>
              <a:rPr lang="el-GR" sz="3600" dirty="0"/>
              <a:t> </a:t>
            </a:r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38CD7390-3C2A-9E1A-7AF2-2C496DEAF7D9}"/>
              </a:ext>
            </a:extLst>
          </p:cNvPr>
          <p:cNvSpPr/>
          <p:nvPr/>
        </p:nvSpPr>
        <p:spPr>
          <a:xfrm>
            <a:off x="5010150" y="5557837"/>
            <a:ext cx="2171700" cy="52863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25616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4D614-6C69-12A9-43EB-8E8A56590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FEED0D7-4B6A-9A9F-EB1A-77C17AF86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3187" y="-2528888"/>
            <a:ext cx="6858000" cy="1191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60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CF510-664E-2C18-5C7E-F30BFAAFC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68535BF3-4BA6-B6D4-F050-ED91C70D7290}"/>
              </a:ext>
            </a:extLst>
          </p:cNvPr>
          <p:cNvSpPr/>
          <p:nvPr/>
        </p:nvSpPr>
        <p:spPr>
          <a:xfrm>
            <a:off x="4767264" y="359569"/>
            <a:ext cx="3443288" cy="15287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400" dirty="0"/>
              <a:t>Ασία</a:t>
            </a: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604DC829-6DC3-72B6-2FAE-7F8B910ADDCE}"/>
              </a:ext>
            </a:extLst>
          </p:cNvPr>
          <p:cNvSpPr/>
          <p:nvPr/>
        </p:nvSpPr>
        <p:spPr>
          <a:xfrm>
            <a:off x="8582025" y="309562"/>
            <a:ext cx="3443288" cy="15287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Αφρική 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0E65BB1-C7CB-5FFB-8CAE-E1445931F302}"/>
              </a:ext>
            </a:extLst>
          </p:cNvPr>
          <p:cNvSpPr/>
          <p:nvPr/>
        </p:nvSpPr>
        <p:spPr>
          <a:xfrm>
            <a:off x="766762" y="309562"/>
            <a:ext cx="3443288" cy="15287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Ευρώπη 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F66422E1-9B52-8D0E-A938-4FB6C162736C}"/>
              </a:ext>
            </a:extLst>
          </p:cNvPr>
          <p:cNvSpPr/>
          <p:nvPr/>
        </p:nvSpPr>
        <p:spPr>
          <a:xfrm>
            <a:off x="8901113" y="2324100"/>
            <a:ext cx="3124200" cy="152876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Αίγυπτος</a:t>
            </a:r>
          </a:p>
          <a:p>
            <a:pPr algn="ctr"/>
            <a:r>
              <a:rPr lang="el-GR" sz="4800" dirty="0"/>
              <a:t>Λιβύη 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970DFD9C-F854-5AB1-4923-EB89FA49700B}"/>
              </a:ext>
            </a:extLst>
          </p:cNvPr>
          <p:cNvSpPr/>
          <p:nvPr/>
        </p:nvSpPr>
        <p:spPr>
          <a:xfrm>
            <a:off x="4507706" y="2209801"/>
            <a:ext cx="4260056" cy="358854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Μικρά Ασία</a:t>
            </a:r>
          </a:p>
          <a:p>
            <a:pPr algn="ctr"/>
            <a:r>
              <a:rPr lang="el-GR" sz="4800" dirty="0"/>
              <a:t>Μεσοποταμία</a:t>
            </a:r>
          </a:p>
          <a:p>
            <a:pPr algn="ctr"/>
            <a:r>
              <a:rPr lang="el-GR" sz="4800" dirty="0"/>
              <a:t>Παλαιστίνη 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C16DBC23-2D32-92F8-E36B-2FF1D37A5515}"/>
              </a:ext>
            </a:extLst>
          </p:cNvPr>
          <p:cNvSpPr/>
          <p:nvPr/>
        </p:nvSpPr>
        <p:spPr>
          <a:xfrm>
            <a:off x="114299" y="2209801"/>
            <a:ext cx="4260056" cy="358854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/>
              <a:t>Θράκη</a:t>
            </a:r>
          </a:p>
          <a:p>
            <a:pPr algn="ctr"/>
            <a:r>
              <a:rPr lang="el-GR" sz="4800" dirty="0"/>
              <a:t>Μακεδονία</a:t>
            </a:r>
          </a:p>
          <a:p>
            <a:pPr algn="ctr"/>
            <a:r>
              <a:rPr lang="el-GR" sz="4800" dirty="0"/>
              <a:t>Κύπρος</a:t>
            </a:r>
          </a:p>
        </p:txBody>
      </p:sp>
    </p:spTree>
    <p:extLst>
      <p:ext uri="{BB962C8B-B14F-4D97-AF65-F5344CB8AC3E}">
        <p14:creationId xmlns:p14="http://schemas.microsoft.com/office/powerpoint/2010/main" val="32471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άρτης, Άτλας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D895B5CE-8342-1DC9-7F14-956303078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10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CC6C0-EBDC-3BF3-B119-CF92BFA2B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F4AC3DF7-E5A7-CCF8-1121-316E0607C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1A7CEF37-DFED-C737-6A98-613DCF8716BA}"/>
              </a:ext>
            </a:extLst>
          </p:cNvPr>
          <p:cNvSpPr/>
          <p:nvPr/>
        </p:nvSpPr>
        <p:spPr>
          <a:xfrm>
            <a:off x="-1" y="0"/>
            <a:ext cx="11868148" cy="20145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solidFill>
                  <a:srgbClr val="333333"/>
                </a:solidFill>
                <a:latin typeface="Tahoma" panose="020B0604030504040204" pitchFamily="34" charset="0"/>
              </a:rPr>
              <a:t>Η κατοχή των Στενών από τους  Πέρσες, η</a:t>
            </a:r>
            <a:r>
              <a:rPr lang="el-GR" sz="28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βαριά φορολογία και η στέρηση της ελευθερίας οδήγησε τους Μικρασιάτες Έλληνες, το 499 π.Χ., σε επανάσταση.  Πώς ονομάστηκε  αυτή η επανάσταση.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2B6D8B41-E19F-F853-31FD-92F5FD29A87D}"/>
              </a:ext>
            </a:extLst>
          </p:cNvPr>
          <p:cNvSpPr/>
          <p:nvPr/>
        </p:nvSpPr>
        <p:spPr>
          <a:xfrm>
            <a:off x="5943600" y="4200526"/>
            <a:ext cx="4071938" cy="9429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Ι   __  __  _ __  _ </a:t>
            </a:r>
            <a:endParaRPr lang="el-CY" sz="4000" dirty="0"/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1FD3D595-DAF5-2B7A-617F-44AE6DB67D79}"/>
              </a:ext>
            </a:extLst>
          </p:cNvPr>
          <p:cNvSpPr/>
          <p:nvPr/>
        </p:nvSpPr>
        <p:spPr>
          <a:xfrm>
            <a:off x="5076823" y="5843588"/>
            <a:ext cx="1714500" cy="314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51443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61AD5-3B9D-DA79-C5B0-E4F564536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6C61DD95-560D-A224-E2E4-7099C4B3A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8"/>
            <a:ext cx="12030075" cy="672941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BC7FCD92-F8DE-C2F0-6761-6204D8D0456A}"/>
              </a:ext>
            </a:extLst>
          </p:cNvPr>
          <p:cNvSpPr/>
          <p:nvPr/>
        </p:nvSpPr>
        <p:spPr>
          <a:xfrm>
            <a:off x="-1" y="0"/>
            <a:ext cx="11868148" cy="20145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dirty="0">
                <a:solidFill>
                  <a:srgbClr val="333333"/>
                </a:solidFill>
                <a:latin typeface="Tahoma" panose="020B0604030504040204" pitchFamily="34" charset="0"/>
              </a:rPr>
              <a:t>Η κατοχή των Στενών από τους  Πέρσες, η </a:t>
            </a:r>
            <a:r>
              <a:rPr lang="el-GR" sz="28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βαριά φορολογία και η στέρηση της ελευθερίας, οδήγησε τους Μικρασιάτες Έλληνες, το 499 π.Χ., σε επανάσταση.  Πώς ονομάστηκε  αυτή η επανάσταση.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353D5FC-5DEB-287A-7E9C-15448867F395}"/>
              </a:ext>
            </a:extLst>
          </p:cNvPr>
          <p:cNvSpPr/>
          <p:nvPr/>
        </p:nvSpPr>
        <p:spPr>
          <a:xfrm>
            <a:off x="6429375" y="4350544"/>
            <a:ext cx="2957513" cy="9858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rgbClr val="FF0000"/>
                </a:solidFill>
              </a:rPr>
              <a:t>Ιωνική</a:t>
            </a:r>
            <a:r>
              <a:rPr lang="el-GR" dirty="0"/>
              <a:t>  </a:t>
            </a:r>
            <a:endParaRPr lang="el-CY" dirty="0"/>
          </a:p>
          <a:p>
            <a:pPr algn="ctr"/>
            <a:r>
              <a:rPr lang="el-GR" dirty="0"/>
              <a:t> </a:t>
            </a:r>
            <a:endParaRPr lang="el-CY" dirty="0"/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72544B6-CB11-95F0-13E2-2220932B74DE}"/>
              </a:ext>
            </a:extLst>
          </p:cNvPr>
          <p:cNvSpPr/>
          <p:nvPr/>
        </p:nvSpPr>
        <p:spPr>
          <a:xfrm>
            <a:off x="5014913" y="5657850"/>
            <a:ext cx="2128837" cy="40005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14319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5AFAB-70D7-A5C5-F381-6DF1AEE86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AFFF8AB-F17E-BD5F-CF9B-5D26E5AAF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65" y="0"/>
            <a:ext cx="12030075" cy="716518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46B90ABC-0C47-6F95-5E79-3864CC0E9AAD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Η Ιωνική επανάσταση υπήρξε η αφορμή μιας σειράς </a:t>
            </a:r>
            <a:r>
              <a:rPr lang="el-GR" sz="2800" b="1" i="0" dirty="0" err="1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ελληνοπερσικών</a:t>
            </a:r>
            <a:r>
              <a:rPr lang="el-GR" sz="28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συγκρούσεων που ακολούθησαν, γιατί  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81495D92-2BEB-9448-E288-8691FEBAE51C}"/>
              </a:ext>
            </a:extLst>
          </p:cNvPr>
          <p:cNvSpPr/>
          <p:nvPr/>
        </p:nvSpPr>
        <p:spPr>
          <a:xfrm>
            <a:off x="2971800" y="4471988"/>
            <a:ext cx="7086599" cy="13430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0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(α) οι Σπαρτιάτες και οι </a:t>
            </a:r>
            <a:r>
              <a:rPr lang="el-GR" sz="2000" b="0" i="0" dirty="0" err="1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Ερετριείς</a:t>
            </a:r>
            <a:r>
              <a:rPr lang="el-GR" sz="2000" dirty="0">
                <a:solidFill>
                  <a:srgbClr val="333333"/>
                </a:solidFill>
                <a:latin typeface="Tahoma" panose="020B0604030504040204" pitchFamily="34" charset="0"/>
              </a:rPr>
              <a:t> έστειλαν </a:t>
            </a:r>
            <a:r>
              <a:rPr lang="el-GR" sz="20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25 πλοία.</a:t>
            </a:r>
          </a:p>
          <a:p>
            <a:r>
              <a:rPr lang="el-GR" sz="20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(β) οι Αθηναίοι και οι </a:t>
            </a:r>
            <a:r>
              <a:rPr lang="el-GR" sz="2000" b="0" i="0" dirty="0" err="1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Ερετριείς</a:t>
            </a:r>
            <a:r>
              <a:rPr lang="el-GR" sz="2000" dirty="0">
                <a:solidFill>
                  <a:srgbClr val="333333"/>
                </a:solidFill>
                <a:latin typeface="Tahoma" panose="020B0604030504040204" pitchFamily="34" charset="0"/>
              </a:rPr>
              <a:t> έστειλαν </a:t>
            </a:r>
            <a:r>
              <a:rPr lang="el-GR" sz="20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25 πλοία.</a:t>
            </a:r>
          </a:p>
          <a:p>
            <a:r>
              <a:rPr lang="el-GR" sz="20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(γ) οι  Αθηναίοι  και οι Σπαρτιάτες </a:t>
            </a:r>
            <a:r>
              <a:rPr lang="el-GR" sz="2000" dirty="0">
                <a:solidFill>
                  <a:srgbClr val="333333"/>
                </a:solidFill>
                <a:latin typeface="Tahoma" panose="020B0604030504040204" pitchFamily="34" charset="0"/>
              </a:rPr>
              <a:t>έστειλαν </a:t>
            </a:r>
            <a:r>
              <a:rPr lang="el-GR" sz="20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25 πλοία.</a:t>
            </a:r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44AAADE6-D1A0-B597-CA12-06DAA0DD9A12}"/>
              </a:ext>
            </a:extLst>
          </p:cNvPr>
          <p:cNvSpPr/>
          <p:nvPr/>
        </p:nvSpPr>
        <p:spPr>
          <a:xfrm>
            <a:off x="4972050" y="6072188"/>
            <a:ext cx="1714500" cy="314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272171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FC2D4-C2F3-DCB3-CF82-6A357B3E5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στιγμιότυπο οθόνης, γραμματοσειρά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8A127501-8290-D981-E45B-C84F9DC99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65" y="0"/>
            <a:ext cx="12030075" cy="7165182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063DF06-8028-B534-744C-82E69538B8B3}"/>
              </a:ext>
            </a:extLst>
          </p:cNvPr>
          <p:cNvSpPr/>
          <p:nvPr/>
        </p:nvSpPr>
        <p:spPr>
          <a:xfrm>
            <a:off x="-1" y="0"/>
            <a:ext cx="11868148" cy="1714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l-GR" sz="28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Η Ιωνική επανάσταση υπήρξε η αφορμή μιας σειράς </a:t>
            </a:r>
            <a:r>
              <a:rPr lang="el-GR" sz="2800" b="1" i="0" dirty="0" err="1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ελληνοπερσικών</a:t>
            </a:r>
            <a:r>
              <a:rPr lang="el-GR" sz="2800" b="1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συγκρούσεων που ακολούθησαν, γιατί  </a:t>
            </a:r>
            <a:endParaRPr lang="el-CY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3F6F8EF-62E8-219A-4EE2-F9AB943162EE}"/>
              </a:ext>
            </a:extLst>
          </p:cNvPr>
          <p:cNvSpPr/>
          <p:nvPr/>
        </p:nvSpPr>
        <p:spPr>
          <a:xfrm>
            <a:off x="2971800" y="4471988"/>
            <a:ext cx="7086599" cy="13430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l-GR" sz="20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(α) οι Σπαρτιάτες και οι </a:t>
            </a:r>
            <a:r>
              <a:rPr lang="el-GR" sz="2000" b="0" i="0" dirty="0" err="1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Ερετριείς</a:t>
            </a:r>
            <a:r>
              <a:rPr lang="el-GR" sz="2000" dirty="0">
                <a:solidFill>
                  <a:srgbClr val="333333"/>
                </a:solidFill>
                <a:latin typeface="Tahoma" panose="020B0604030504040204" pitchFamily="34" charset="0"/>
              </a:rPr>
              <a:t> έστειλαν </a:t>
            </a:r>
            <a:r>
              <a:rPr lang="el-GR" sz="20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25 πλοία.</a:t>
            </a:r>
          </a:p>
          <a:p>
            <a:r>
              <a:rPr lang="el-GR" sz="20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 (β) οι Αθηναίοι και οι </a:t>
            </a:r>
            <a:r>
              <a:rPr lang="el-GR" sz="2000" b="0" i="0" dirty="0" err="1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Ερετριείς</a:t>
            </a:r>
            <a:r>
              <a:rPr lang="el-GR" sz="2000" dirty="0">
                <a:solidFill>
                  <a:srgbClr val="FF0000"/>
                </a:solidFill>
                <a:latin typeface="Tahoma" panose="020B0604030504040204" pitchFamily="34" charset="0"/>
              </a:rPr>
              <a:t> έστειλαν </a:t>
            </a:r>
            <a:r>
              <a:rPr lang="el-GR" sz="2000" b="0" i="0" dirty="0">
                <a:solidFill>
                  <a:srgbClr val="FF0000"/>
                </a:solidFill>
                <a:effectLst/>
                <a:latin typeface="Tahoma" panose="020B0604030504040204" pitchFamily="34" charset="0"/>
              </a:rPr>
              <a:t>25 πλοία.</a:t>
            </a:r>
          </a:p>
          <a:p>
            <a:r>
              <a:rPr lang="el-GR" sz="20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 (γ) οι  Αθηναίοι  και οι Σπαρτιάτες </a:t>
            </a:r>
            <a:r>
              <a:rPr lang="el-GR" sz="2000" dirty="0">
                <a:solidFill>
                  <a:srgbClr val="333333"/>
                </a:solidFill>
                <a:latin typeface="Tahoma" panose="020B0604030504040204" pitchFamily="34" charset="0"/>
              </a:rPr>
              <a:t>έστειλαν </a:t>
            </a:r>
            <a:r>
              <a:rPr lang="el-GR" sz="20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</a:rPr>
              <a:t>25 πλοία.</a:t>
            </a:r>
          </a:p>
        </p:txBody>
      </p:sp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50A7BE9C-1E7A-B777-A6D1-72BECA152DCC}"/>
              </a:ext>
            </a:extLst>
          </p:cNvPr>
          <p:cNvSpPr/>
          <p:nvPr/>
        </p:nvSpPr>
        <p:spPr>
          <a:xfrm>
            <a:off x="4972050" y="6072188"/>
            <a:ext cx="1714500" cy="314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812006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415F-7007-CF6D-563A-654D52EBD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04A88688-D8EC-8F7E-F33E-957E0E4546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F9E8FB-56AF-DE77-D2D0-AEDB59F5D3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409807" y="-183374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23E7BB57-C755-E2F3-8661-9B8C67F7944F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3DDB65E-A06F-266B-01F2-4C18B06DB40C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6EC7561C-477E-8651-9235-6BEC1E33BE56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1385B148-D60D-7FFC-2D41-B9359D8CB5F2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0FB3F51A-DB6E-3C2B-7928-111F47AC3E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ADF2386C-090F-48B9-3D7E-D79623E68D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857885AF-A6C0-168A-0381-12D44FA1317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89C5D9E7-2324-5ED9-86F8-E241D06B112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9EEC6FB-C062-8333-4782-A209F000055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431" y="3649465"/>
            <a:ext cx="3306626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9906D58F-E58B-F2DD-6D2C-FAAC5F34BDC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635192" y="5192653"/>
            <a:ext cx="765040" cy="2565650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434B4FBB-F983-825C-3E84-C5C3B67637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4192446" y="6092959"/>
            <a:ext cx="7934601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535F9DCA-86D8-2091-C4B7-E5D9DBF8E8B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49AB58C0-0DA3-88F6-C87C-8178F7BD2D2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B5CC928-5509-AF18-624D-D1D45EFAF18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39558892-6A75-4C6D-F1C8-FF2F947BBA1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9679AC4-511A-5CFD-EDAF-2EF75334814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4A04BE-8C80-51CE-7D25-0719663E592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87215" y="-17509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5C47BFDD-D379-F74A-91FA-EBB45DC3141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5AEE3F14-4A3A-84E5-2E93-9FFB60DF091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1DFABE9-99AD-DCF3-5822-B24A796343A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3A1A38D7-6578-5357-1395-CE100FB779DE}"/>
              </a:ext>
            </a:extLst>
          </p:cNvPr>
          <p:cNvSpPr/>
          <p:nvPr/>
        </p:nvSpPr>
        <p:spPr>
          <a:xfrm>
            <a:off x="169857" y="-45332"/>
            <a:ext cx="11974543" cy="67960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Τ</a:t>
            </a:r>
            <a:r>
              <a:rPr lang="el-CY" sz="18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ο φα</a:t>
            </a:r>
            <a:r>
              <a:rPr lang="el-CY" sz="1800" b="1" kern="100" dirty="0" err="1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ινόμενο</a:t>
            </a:r>
            <a:r>
              <a:rPr lang="el-CY" sz="18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της επ</a:t>
            </a:r>
            <a:r>
              <a:rPr lang="el-CY" sz="1800" b="1" kern="100" dirty="0" err="1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εκτ</a:t>
            </a:r>
            <a:r>
              <a:rPr lang="el-CY" sz="1800" b="1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ατικής πολιτικής σε όλη την πορεία της ιστορίας του ανθρώπου, από την αρχαιότητα μέχρι σήμερα. </a:t>
            </a:r>
            <a:endParaRPr lang="el-GR" sz="1800" b="1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Εικόνες από τον πόλεμο του 1940 - aromalefkadas - Ενημερωτική ιστοσελίδα  της Λευκάδας">
            <a:extLst>
              <a:ext uri="{FF2B5EF4-FFF2-40B4-BE49-F238E27FC236}">
                <a16:creationId xmlns:a16="http://schemas.microsoft.com/office/drawing/2014/main" id="{30F8885A-D6EC-0D18-3038-61AB006C9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17" y="1247698"/>
            <a:ext cx="3272977" cy="431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uropeana: Ψηφιακές οι μνήμες από τον Α' Παγκόσμιο Πόλεμο | Defence-point.gr">
            <a:extLst>
              <a:ext uri="{FF2B5EF4-FFF2-40B4-BE49-F238E27FC236}">
                <a16:creationId xmlns:a16="http://schemas.microsoft.com/office/drawing/2014/main" id="{D9842D19-005D-E4A9-798E-99D3C5336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62" y="1152208"/>
            <a:ext cx="5012386" cy="475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Πόλεμος στην Ουκρανία: Ζωγραφιές παιδιών που βιώνουν τον πόλεμο  συγκεντρώνονται σε σελίδα στο Instagram | in.gr">
            <a:extLst>
              <a:ext uri="{FF2B5EF4-FFF2-40B4-BE49-F238E27FC236}">
                <a16:creationId xmlns:a16="http://schemas.microsoft.com/office/drawing/2014/main" id="{AF4138E8-BF3D-B4FF-71D8-422986570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634" y="1234968"/>
            <a:ext cx="2983510" cy="36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6D4A9F84-C292-E9E1-0BE2-C53FBFD50FFC}"/>
              </a:ext>
            </a:extLst>
          </p:cNvPr>
          <p:cNvSpPr/>
          <p:nvPr/>
        </p:nvSpPr>
        <p:spPr>
          <a:xfrm>
            <a:off x="9618536" y="5243511"/>
            <a:ext cx="2163657" cy="15072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Arial" panose="020B0604020202020204" pitchFamily="34" charset="0"/>
              </a:rPr>
              <a:t>2022</a:t>
            </a:r>
            <a:r>
              <a:rPr lang="el-G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 : Σ</a:t>
            </a:r>
            <a:r>
              <a:rPr lang="el-GR" dirty="0">
                <a:solidFill>
                  <a:schemeClr val="tx1"/>
                </a:solidFill>
                <a:latin typeface="Arial" panose="020B0604020202020204" pitchFamily="34" charset="0"/>
              </a:rPr>
              <a:t>τρατιωτική εισβολή της Ρωσίας στην Ουκρανία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90E58551-90AE-2E56-F9FB-0EA6FBFD34DD}"/>
              </a:ext>
            </a:extLst>
          </p:cNvPr>
          <p:cNvSpPr/>
          <p:nvPr/>
        </p:nvSpPr>
        <p:spPr>
          <a:xfrm>
            <a:off x="228599" y="5560971"/>
            <a:ext cx="5108449" cy="11418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1914 : Η </a:t>
            </a:r>
            <a:r>
              <a:rPr lang="el-G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Αυστροουγγαρία κήρυξε τον πόλεμο στη Σερβία  -  </a:t>
            </a:r>
            <a:r>
              <a:rPr lang="el-GR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1914-1918  </a:t>
            </a:r>
            <a:r>
              <a:rPr lang="el-GR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</a:t>
            </a:r>
            <a:r>
              <a:rPr lang="el-G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’ Παγκόσμιος Πόλεμος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6DBDBC73-CE0C-D8C2-ED9E-AD7B16C101D3}"/>
              </a:ext>
            </a:extLst>
          </p:cNvPr>
          <p:cNvSpPr/>
          <p:nvPr/>
        </p:nvSpPr>
        <p:spPr>
          <a:xfrm>
            <a:off x="5464620" y="5307493"/>
            <a:ext cx="4026344" cy="133597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1939-1945  : </a:t>
            </a:r>
            <a:r>
              <a:rPr lang="el-GR" dirty="0">
                <a:solidFill>
                  <a:srgbClr val="000000"/>
                </a:solidFill>
                <a:latin typeface="Arial" panose="020B0604020202020204" pitchFamily="34" charset="0"/>
              </a:rPr>
              <a:t>Ι</a:t>
            </a:r>
            <a:r>
              <a:rPr lang="el-G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ταλική εισβολή στην Ελλάδα  -</a:t>
            </a:r>
            <a:r>
              <a:rPr lang="el-G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Β’ Παγκόσμιος Πόλεμος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975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ED88FCD0-4137-F103-257F-ADC41F8CF43C}"/>
              </a:ext>
            </a:extLst>
          </p:cNvPr>
          <p:cNvSpPr/>
          <p:nvPr/>
        </p:nvSpPr>
        <p:spPr>
          <a:xfrm>
            <a:off x="190098" y="414337"/>
            <a:ext cx="2677307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ΝΕΟΛΙΘΙΚΗ ΕΠΟΧΗ</a:t>
            </a:r>
            <a:endParaRPr lang="el-CY" sz="3200" b="1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33958A6A-DE54-AFFD-6547-3F48C8A0E381}"/>
              </a:ext>
            </a:extLst>
          </p:cNvPr>
          <p:cNvSpPr/>
          <p:nvPr/>
        </p:nvSpPr>
        <p:spPr>
          <a:xfrm>
            <a:off x="3050363" y="422721"/>
            <a:ext cx="2473351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ΕΠΟΧΗ ΤΟΥ ΧΑΛΚΟΥ</a:t>
            </a:r>
            <a:endParaRPr lang="el-CY" sz="3200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539DFA8A-066F-42C0-2C61-1D956DA0B5BA}"/>
              </a:ext>
            </a:extLst>
          </p:cNvPr>
          <p:cNvSpPr/>
          <p:nvPr/>
        </p:nvSpPr>
        <p:spPr>
          <a:xfrm>
            <a:off x="5694860" y="414336"/>
            <a:ext cx="2907303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ΓΕΩΜΕΤΡΙΚΗ ΕΠΟΧΗ</a:t>
            </a:r>
            <a:endParaRPr lang="el-CY" sz="3200" b="1" dirty="0"/>
          </a:p>
        </p:txBody>
      </p:sp>
      <p:pic>
        <p:nvPicPr>
          <p:cNvPr id="2050" name="Picture 2" descr="Νεολιθική εποχή (6500-3000 π.Χ.)">
            <a:extLst>
              <a:ext uri="{FF2B5EF4-FFF2-40B4-BE49-F238E27FC236}">
                <a16:creationId xmlns:a16="http://schemas.microsoft.com/office/drawing/2014/main" id="{94FF5B51-ECDA-2F6B-B23A-2090C958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1" y="2014537"/>
            <a:ext cx="2152018" cy="300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-5. Μυκηναϊκός Πολιτισμός, Ο Μυκηναϊκός Κόσμος">
            <a:extLst>
              <a:ext uri="{FF2B5EF4-FFF2-40B4-BE49-F238E27FC236}">
                <a16:creationId xmlns:a16="http://schemas.microsoft.com/office/drawing/2014/main" id="{1D7E5732-3032-4557-E3DB-7C5BBA87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963" y="2233269"/>
            <a:ext cx="2677307" cy="266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574AFF0-75AB-32DB-01D2-F345EA5A46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23590" r="28728" b="11623"/>
          <a:stretch/>
        </p:blipFill>
        <p:spPr>
          <a:xfrm>
            <a:off x="5694860" y="2237143"/>
            <a:ext cx="2677307" cy="2660743"/>
          </a:xfrm>
          <a:prstGeom prst="rect">
            <a:avLst/>
          </a:prstGeom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A55ACE42-5D72-C1CC-E917-298D03D869A3}"/>
              </a:ext>
            </a:extLst>
          </p:cNvPr>
          <p:cNvSpPr/>
          <p:nvPr/>
        </p:nvSpPr>
        <p:spPr>
          <a:xfrm>
            <a:off x="112606" y="5493544"/>
            <a:ext cx="2553102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μόνιμη εγκατάσταση</a:t>
            </a:r>
            <a:endParaRPr lang="el-CY" sz="2800" b="1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86A68D7-83F0-FDE2-5DEB-CFDAEF1B67DF}"/>
              </a:ext>
            </a:extLst>
          </p:cNvPr>
          <p:cNvSpPr/>
          <p:nvPr/>
        </p:nvSpPr>
        <p:spPr>
          <a:xfrm>
            <a:off x="2868963" y="5490032"/>
            <a:ext cx="3014662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εμπόριο</a:t>
            </a:r>
            <a:endParaRPr lang="el-CY" sz="2800" b="1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061E5F4F-5E28-85CF-542B-ED99713AE7A4}"/>
              </a:ext>
            </a:extLst>
          </p:cNvPr>
          <p:cNvSpPr/>
          <p:nvPr/>
        </p:nvSpPr>
        <p:spPr>
          <a:xfrm>
            <a:off x="6096001" y="5490032"/>
            <a:ext cx="2677308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Α’ Ελληνικός Αποικισμός</a:t>
            </a:r>
            <a:endParaRPr lang="el-CY" sz="2800" b="1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506F4E8E-907B-3F0A-3AE3-2438390859F9}"/>
              </a:ext>
            </a:extLst>
          </p:cNvPr>
          <p:cNvSpPr/>
          <p:nvPr/>
        </p:nvSpPr>
        <p:spPr>
          <a:xfrm>
            <a:off x="8773309" y="414336"/>
            <a:ext cx="3228593" cy="15144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200" b="1" dirty="0"/>
              <a:t>ΑΡΧΑΪΚΗ   ΕΠΟΧΗ</a:t>
            </a:r>
          </a:p>
          <a:p>
            <a:pPr algn="ctr"/>
            <a:r>
              <a:rPr lang="el-GR" sz="3200" b="1" dirty="0"/>
              <a:t> (800 – 479 π.Χ.) </a:t>
            </a:r>
            <a:endParaRPr lang="el-CY" sz="3200" b="1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D22E6994-6CC8-CE57-4993-942BA7D6E633}"/>
              </a:ext>
            </a:extLst>
          </p:cNvPr>
          <p:cNvSpPr/>
          <p:nvPr/>
        </p:nvSpPr>
        <p:spPr>
          <a:xfrm>
            <a:off x="8985685" y="5111413"/>
            <a:ext cx="2677308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ίδρυση  πόλης -κράτους</a:t>
            </a:r>
            <a:endParaRPr lang="el-CY" sz="2800" b="1" dirty="0"/>
          </a:p>
        </p:txBody>
      </p:sp>
      <p:pic>
        <p:nvPicPr>
          <p:cNvPr id="11" name="Εικόνα 10" descr="Εικόνα που περιέχει κείμενο, Εξώφυλλο βιβλίου, βιβλίο, Δημοσίευ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B654E35-ED20-5EE2-BB98-9C61BB7F2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9" t="14629" r="14738" b="8704"/>
          <a:stretch>
            <a:fillRect/>
          </a:stretch>
        </p:blipFill>
        <p:spPr>
          <a:xfrm rot="5400000">
            <a:off x="8832135" y="1921892"/>
            <a:ext cx="2660745" cy="32835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91CF7DF4-77B3-4CD7-D061-6DCF7B9F8ADD}"/>
              </a:ext>
            </a:extLst>
          </p:cNvPr>
          <p:cNvSpPr/>
          <p:nvPr/>
        </p:nvSpPr>
        <p:spPr>
          <a:xfrm>
            <a:off x="8985685" y="6065045"/>
            <a:ext cx="2677308" cy="75723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b="1" dirty="0"/>
              <a:t>Β’ Ελληνικός Αποικισμός</a:t>
            </a:r>
            <a:endParaRPr lang="el-CY" sz="2800" b="1" dirty="0"/>
          </a:p>
        </p:txBody>
      </p:sp>
    </p:spTree>
    <p:extLst>
      <p:ext uri="{BB962C8B-B14F-4D97-AF65-F5344CB8AC3E}">
        <p14:creationId xmlns:p14="http://schemas.microsoft.com/office/powerpoint/2010/main" val="10570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chemeClr val="tx1"/>
                </a:solidFill>
                <a:ea typeface="Aptos" panose="020B0004020202020204" pitchFamily="34" charset="0"/>
              </a:rPr>
              <a:t>Διδακτικό  Εγχειρίδιο </a:t>
            </a:r>
            <a:r>
              <a:rPr lang="el-CY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Θεόδωρος Κατσουλάκος, Γεωργία Κοκκορού - Αλευρά, Βασίλειος Σκουλάτος, </a:t>
            </a:r>
            <a:r>
              <a:rPr lang="el-CY" i="1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Αρχαία Ιστορία, Α΄ Γυμνασίου</a:t>
            </a:r>
            <a:r>
              <a:rPr lang="el-CY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Εκδόσεις ΙΤΥΕ «Διόφαντος», Αθήνα 2015,</a:t>
            </a:r>
            <a:r>
              <a:rPr lang="el-GR" kern="100" dirty="0">
                <a:solidFill>
                  <a:schemeClr val="tx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(σ. 57-59).</a:t>
            </a:r>
            <a:endParaRPr lang="el-CY" kern="100" dirty="0">
              <a:solidFill>
                <a:schemeClr val="tx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CY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5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571500"/>
            <a:ext cx="791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1418897" y="567559"/>
            <a:ext cx="3373820" cy="1292772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5985642" y="173421"/>
            <a:ext cx="3373820" cy="1292772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783021" y="3704898"/>
            <a:ext cx="3373820" cy="1292772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4566745" y="4993728"/>
            <a:ext cx="3373820" cy="1292772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8571187" y="3326524"/>
            <a:ext cx="3373820" cy="1292772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>
                <a:solidFill>
                  <a:schemeClr val="tx1"/>
                </a:solidFill>
              </a:rPr>
              <a:t>Διάλειμμα </a:t>
            </a:r>
            <a:endParaRPr lang="el-CY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1446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4B5F9A-DF3B-2DCF-A4DD-FDD95A9E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b="1" dirty="0">
                <a:solidFill>
                  <a:srgbClr val="FF0000"/>
                </a:solidFill>
              </a:rPr>
              <a:t>Αρχαϊκή εποχή  </a:t>
            </a:r>
            <a:endParaRPr lang="el-CY" sz="4800" b="1" dirty="0">
              <a:solidFill>
                <a:srgbClr val="FF0000"/>
              </a:solidFill>
            </a:endParaRP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0C510E61-EA2E-D77D-5D8A-2918246AB296}"/>
              </a:ext>
            </a:extLst>
          </p:cNvPr>
          <p:cNvCxnSpPr>
            <a:cxnSpLocks/>
          </p:cNvCxnSpPr>
          <p:nvPr/>
        </p:nvCxnSpPr>
        <p:spPr>
          <a:xfrm>
            <a:off x="5986463" y="1385888"/>
            <a:ext cx="0" cy="5472112"/>
          </a:xfrm>
          <a:prstGeom prst="line">
            <a:avLst/>
          </a:pr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150B5D60-27C6-769C-9209-343279E9FDF3}"/>
              </a:ext>
            </a:extLst>
          </p:cNvPr>
          <p:cNvCxnSpPr>
            <a:cxnSpLocks/>
          </p:cNvCxnSpPr>
          <p:nvPr/>
        </p:nvCxnSpPr>
        <p:spPr>
          <a:xfrm flipH="1">
            <a:off x="-142875" y="3429000"/>
            <a:ext cx="12201525" cy="0"/>
          </a:xfrm>
          <a:prstGeom prst="line">
            <a:avLst/>
          </a:pr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26" name="Picture 2" descr="arxaia-athina - ΕΜΠΡΟΣ">
            <a:extLst>
              <a:ext uri="{FF2B5EF4-FFF2-40B4-BE49-F238E27FC236}">
                <a16:creationId xmlns:a16="http://schemas.microsoft.com/office/drawing/2014/main" id="{3DC70E06-DE48-DC17-E133-880B48BF9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7" y="3686174"/>
            <a:ext cx="4986336" cy="280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Η ΤΕΧΝΗ ΤΟΥ ΛΑΚΩΝΙΣΜΟΥ ΣΤΗΝ ΑΡΧΑΙΑ ΣΠΑΡΤΗ - Words Full Of Feeling">
            <a:extLst>
              <a:ext uri="{FF2B5EF4-FFF2-40B4-BE49-F238E27FC236}">
                <a16:creationId xmlns:a16="http://schemas.microsoft.com/office/drawing/2014/main" id="{1AF062ED-C121-2BCD-6F53-1C4196450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4" y="1385888"/>
            <a:ext cx="5367335" cy="16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Ιστορία Α΄ Γυμνασίου - Β΄ελληνικός αποικισμός">
            <a:extLst>
              <a:ext uri="{FF2B5EF4-FFF2-40B4-BE49-F238E27FC236}">
                <a16:creationId xmlns:a16="http://schemas.microsoft.com/office/drawing/2014/main" id="{D9BC0D9B-4F71-F664-BFFC-31DF54D3C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31607" r="13828" b="13437"/>
          <a:stretch/>
        </p:blipFill>
        <p:spPr bwMode="auto">
          <a:xfrm>
            <a:off x="428629" y="1484313"/>
            <a:ext cx="5367331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991062C-6CA9-6564-EF4F-C0BAE280D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31" y="3765551"/>
            <a:ext cx="4922041" cy="29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193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B80CB-DF8A-A764-802C-F7217667A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8A95B5-B705-D526-9F47-B766C09B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4800" b="1" dirty="0">
                <a:solidFill>
                  <a:srgbClr val="FF0000"/>
                </a:solidFill>
              </a:rPr>
              <a:t>Αρχαϊκή εποχή  </a:t>
            </a:r>
            <a:endParaRPr lang="el-CY" sz="4800" b="1" dirty="0">
              <a:solidFill>
                <a:srgbClr val="FF0000"/>
              </a:solidFill>
            </a:endParaRPr>
          </a:p>
        </p:txBody>
      </p:sp>
      <p:cxnSp>
        <p:nvCxnSpPr>
          <p:cNvPr id="5" name="Ευθεία γραμμή σύνδεσης 4">
            <a:extLst>
              <a:ext uri="{FF2B5EF4-FFF2-40B4-BE49-F238E27FC236}">
                <a16:creationId xmlns:a16="http://schemas.microsoft.com/office/drawing/2014/main" id="{E4438257-6E75-C8C6-ABBE-6CD1E651A046}"/>
              </a:ext>
            </a:extLst>
          </p:cNvPr>
          <p:cNvCxnSpPr>
            <a:cxnSpLocks/>
          </p:cNvCxnSpPr>
          <p:nvPr/>
        </p:nvCxnSpPr>
        <p:spPr>
          <a:xfrm>
            <a:off x="5986463" y="1385888"/>
            <a:ext cx="0" cy="5472112"/>
          </a:xfrm>
          <a:prstGeom prst="line">
            <a:avLst/>
          </a:pr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Ευθεία γραμμή σύνδεσης 6">
            <a:extLst>
              <a:ext uri="{FF2B5EF4-FFF2-40B4-BE49-F238E27FC236}">
                <a16:creationId xmlns:a16="http://schemas.microsoft.com/office/drawing/2014/main" id="{9B22364C-797E-835C-C371-DB7284421C99}"/>
              </a:ext>
            </a:extLst>
          </p:cNvPr>
          <p:cNvCxnSpPr>
            <a:cxnSpLocks/>
          </p:cNvCxnSpPr>
          <p:nvPr/>
        </p:nvCxnSpPr>
        <p:spPr>
          <a:xfrm flipH="1">
            <a:off x="-142875" y="3429000"/>
            <a:ext cx="12201525" cy="0"/>
          </a:xfrm>
          <a:prstGeom prst="line">
            <a:avLst/>
          </a:pr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26" name="Picture 2" descr="arxaia-athina - ΕΜΠΡΟΣ">
            <a:extLst>
              <a:ext uri="{FF2B5EF4-FFF2-40B4-BE49-F238E27FC236}">
                <a16:creationId xmlns:a16="http://schemas.microsoft.com/office/drawing/2014/main" id="{CCFD06A9-4B39-FC83-0D5B-973A0347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7" y="3686174"/>
            <a:ext cx="4986336" cy="280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Η ΤΕΧΝΗ ΤΟΥ ΛΑΚΩΝΙΣΜΟΥ ΣΤΗΝ ΑΡΧΑΙΑ ΣΠΑΡΤΗ - Words Full Of Feeling">
            <a:extLst>
              <a:ext uri="{FF2B5EF4-FFF2-40B4-BE49-F238E27FC236}">
                <a16:creationId xmlns:a16="http://schemas.microsoft.com/office/drawing/2014/main" id="{E56F63FE-BFDE-127F-A94C-6D5761A7C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4" y="1385888"/>
            <a:ext cx="5367335" cy="163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Ιστορία Α΄ Γυμνασίου - Β΄ελληνικός αποικισμός">
            <a:extLst>
              <a:ext uri="{FF2B5EF4-FFF2-40B4-BE49-F238E27FC236}">
                <a16:creationId xmlns:a16="http://schemas.microsoft.com/office/drawing/2014/main" id="{BA9A4A44-9F0F-5B26-4910-3838ECDF7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0" t="31607" r="13828" b="13437"/>
          <a:stretch/>
        </p:blipFill>
        <p:spPr bwMode="auto">
          <a:xfrm>
            <a:off x="428629" y="1484313"/>
            <a:ext cx="5367331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 descr="Εικόνα που περιέχει κείμενο, χαρτί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F7C7CE4-20F2-6517-A8D1-5EC0AB871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" t="39931" r="29862" b="21737"/>
          <a:stretch/>
        </p:blipFill>
        <p:spPr>
          <a:xfrm rot="5400000">
            <a:off x="5987706" y="4065932"/>
            <a:ext cx="3021702" cy="2262187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χαρτί, γραφικός χαρακτήρας, απόδειξη&#10;&#10;Περιγραφή που δημιουργήθηκε αυτόματα">
            <a:extLst>
              <a:ext uri="{FF2B5EF4-FFF2-40B4-BE49-F238E27FC236}">
                <a16:creationId xmlns:a16="http://schemas.microsoft.com/office/drawing/2014/main" id="{F1E55653-6362-3F7B-7D1A-B78B023F8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5" b="52130"/>
          <a:stretch/>
        </p:blipFill>
        <p:spPr>
          <a:xfrm rot="5400000">
            <a:off x="8915036" y="3564265"/>
            <a:ext cx="3072502" cy="32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E42287C-354F-2B4F-1197-AF58E1DFE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9" t="15000" r="13386" b="16875"/>
          <a:stretch/>
        </p:blipFill>
        <p:spPr>
          <a:xfrm>
            <a:off x="5357813" y="0"/>
            <a:ext cx="6677024" cy="668655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χαρτί, βιβλίο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6FDDCFB7-5F51-8E35-EE98-497779EB6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9" t="6666" r="3698" b="46886"/>
          <a:stretch/>
        </p:blipFill>
        <p:spPr>
          <a:xfrm>
            <a:off x="370539" y="0"/>
            <a:ext cx="4858686" cy="6565691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A6031C91-0F2C-26CC-D204-32D71ED697BB}"/>
              </a:ext>
            </a:extLst>
          </p:cNvPr>
          <p:cNvSpPr/>
          <p:nvPr/>
        </p:nvSpPr>
        <p:spPr>
          <a:xfrm>
            <a:off x="150892" y="5917066"/>
            <a:ext cx="5206922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 2005, σελ.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91 . 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01D9A-D7F0-DB5B-84A7-815302059B3B}"/>
              </a:ext>
            </a:extLst>
          </p:cNvPr>
          <p:cNvSpPr txBox="1"/>
          <p:nvPr/>
        </p:nvSpPr>
        <p:spPr>
          <a:xfrm>
            <a:off x="5745955" y="5365362"/>
            <a:ext cx="628888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 1970, σελ. 291.</a:t>
            </a: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67924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βιβλίο, χαρτί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1BBF65F8-0D13-FFCE-1B79-FD05CEAA0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7" t="40812" r="45263" b="12592"/>
          <a:stretch/>
        </p:blipFill>
        <p:spPr>
          <a:xfrm rot="5400000">
            <a:off x="2570562" y="-1700214"/>
            <a:ext cx="6288881" cy="10258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5DBE44-10F1-825A-92E9-F00299D9ABA9}"/>
              </a:ext>
            </a:extLst>
          </p:cNvPr>
          <p:cNvSpPr txBox="1"/>
          <p:nvPr/>
        </p:nvSpPr>
        <p:spPr>
          <a:xfrm rot="5400000">
            <a:off x="8447395" y="2828835"/>
            <a:ext cx="628888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 1970, σελ. 300.</a:t>
            </a: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01447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γραφικός χαρακτήρας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BB645AD1-9521-5FB5-9724-CEDE60867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6" t="10417" r="23698" b="20834"/>
          <a:stretch/>
        </p:blipFill>
        <p:spPr>
          <a:xfrm>
            <a:off x="438148" y="254983"/>
            <a:ext cx="11472864" cy="63436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028F3-360E-14EB-E936-B99D674AB874}"/>
              </a:ext>
            </a:extLst>
          </p:cNvPr>
          <p:cNvSpPr txBox="1"/>
          <p:nvPr/>
        </p:nvSpPr>
        <p:spPr>
          <a:xfrm>
            <a:off x="235742" y="5934670"/>
            <a:ext cx="1187767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dirty="0"/>
          </a:p>
          <a:p>
            <a:pPr algn="ctr"/>
            <a:r>
              <a:rPr lang="el-GR" dirty="0"/>
              <a:t>Στυλιανός Αλεξίου κ.ά., </a:t>
            </a:r>
            <a:r>
              <a:rPr lang="el-GR" i="1" dirty="0"/>
              <a:t>Ιστορία  του Ελληνικού Έθνους,</a:t>
            </a:r>
            <a:r>
              <a:rPr lang="el-GR" dirty="0"/>
              <a:t> τόμος  Α’, Αθήνα  1970, σελ. 323.</a:t>
            </a:r>
          </a:p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328891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CEBC0-647C-E797-DCA2-F7DE9B808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γραφικός χαρακτήρας, βιβλί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DA54B8D9-156B-4652-1F75-7378B545D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46799" r="65618" b="16666"/>
          <a:stretch/>
        </p:blipFill>
        <p:spPr>
          <a:xfrm>
            <a:off x="250851" y="201196"/>
            <a:ext cx="11607773" cy="6499641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γραφικός χαρακτήρας, βιβλίο, χαρτί&#10;&#10;Περιγραφή που δημιουργήθηκε αυτόματα">
            <a:extLst>
              <a:ext uri="{FF2B5EF4-FFF2-40B4-BE49-F238E27FC236}">
                <a16:creationId xmlns:a16="http://schemas.microsoft.com/office/drawing/2014/main" id="{E712C1D2-EE1F-4866-55C1-C3B030012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33736" r="84658" b="54168"/>
          <a:stretch/>
        </p:blipFill>
        <p:spPr>
          <a:xfrm>
            <a:off x="250851" y="201196"/>
            <a:ext cx="3702572" cy="3086098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1B1A48B-9585-A326-557C-1876D1E98665}"/>
              </a:ext>
            </a:extLst>
          </p:cNvPr>
          <p:cNvSpPr/>
          <p:nvPr/>
        </p:nvSpPr>
        <p:spPr>
          <a:xfrm>
            <a:off x="150891" y="5917066"/>
            <a:ext cx="11807691" cy="7837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Angus </a:t>
            </a:r>
            <a:r>
              <a:rPr lang="en-US" dirty="0" err="1">
                <a:solidFill>
                  <a:schemeClr val="tx1"/>
                </a:solidFill>
              </a:rPr>
              <a:t>Konstam</a:t>
            </a:r>
            <a:r>
              <a:rPr lang="en-US" i="1" dirty="0">
                <a:solidFill>
                  <a:schemeClr val="tx1"/>
                </a:solidFill>
              </a:rPr>
              <a:t>, </a:t>
            </a:r>
            <a:r>
              <a:rPr lang="el-GR" i="1" dirty="0">
                <a:solidFill>
                  <a:schemeClr val="tx1"/>
                </a:solidFill>
              </a:rPr>
              <a:t>Ιστορικός Άτλας της Αρχαίας Ελλάδας</a:t>
            </a:r>
            <a:r>
              <a:rPr lang="el-GR" dirty="0">
                <a:solidFill>
                  <a:schemeClr val="tx1"/>
                </a:solidFill>
              </a:rPr>
              <a:t>, </a:t>
            </a:r>
            <a:r>
              <a:rPr lang="el-GR" dirty="0" err="1">
                <a:solidFill>
                  <a:schemeClr val="tx1"/>
                </a:solidFill>
              </a:rPr>
              <a:t>Σαββάλας</a:t>
            </a:r>
            <a:r>
              <a:rPr lang="el-GR" dirty="0">
                <a:solidFill>
                  <a:schemeClr val="tx1"/>
                </a:solidFill>
              </a:rPr>
              <a:t>, Αθήνα 2005, σελ.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l-GR" dirty="0">
                <a:solidFill>
                  <a:schemeClr val="tx1"/>
                </a:solidFill>
              </a:rPr>
              <a:t>82 . 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11600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725</Words>
  <Application>Microsoft Office PowerPoint</Application>
  <PresentationFormat>Ευρεία οθόνη</PresentationFormat>
  <Paragraphs>114</Paragraphs>
  <Slides>32</Slides>
  <Notes>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32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Tahoma</vt:lpstr>
      <vt:lpstr>Times New Roman</vt:lpstr>
      <vt:lpstr>Wingdings</vt:lpstr>
      <vt:lpstr>Θέμα του Office</vt:lpstr>
      <vt:lpstr>Παρουσίαση του PowerPoint</vt:lpstr>
      <vt:lpstr>AITIA</vt:lpstr>
      <vt:lpstr>Παρουσίαση του PowerPoint</vt:lpstr>
      <vt:lpstr>Αρχαϊκή εποχή  </vt:lpstr>
      <vt:lpstr>Αρχαϊκή εποχή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ΕΛΕΝΗ ΧΑΡΑΛΑΜΠΟΥΣ</dc:creator>
  <cp:lastModifiedBy>ΕΛΕΝΗ ΧΑΡΑΛΑΜΠΟΥΣ</cp:lastModifiedBy>
  <cp:revision>573</cp:revision>
  <cp:lastPrinted>2024-12-16T05:00:07Z</cp:lastPrinted>
  <dcterms:created xsi:type="dcterms:W3CDTF">2024-09-11T17:26:53Z</dcterms:created>
  <dcterms:modified xsi:type="dcterms:W3CDTF">2026-02-25T12:20:32Z</dcterms:modified>
</cp:coreProperties>
</file>