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30" r:id="rId2"/>
    <p:sldId id="552" r:id="rId3"/>
    <p:sldId id="451" r:id="rId4"/>
    <p:sldId id="610" r:id="rId5"/>
    <p:sldId id="584" r:id="rId6"/>
    <p:sldId id="585" r:id="rId7"/>
    <p:sldId id="616" r:id="rId8"/>
    <p:sldId id="596" r:id="rId9"/>
    <p:sldId id="617" r:id="rId10"/>
    <p:sldId id="597" r:id="rId11"/>
    <p:sldId id="618" r:id="rId12"/>
    <p:sldId id="598" r:id="rId13"/>
    <p:sldId id="619" r:id="rId14"/>
    <p:sldId id="601" r:id="rId15"/>
    <p:sldId id="620" r:id="rId16"/>
    <p:sldId id="600" r:id="rId17"/>
    <p:sldId id="621" r:id="rId18"/>
    <p:sldId id="599" r:id="rId19"/>
    <p:sldId id="622" r:id="rId20"/>
    <p:sldId id="614" r:id="rId21"/>
    <p:sldId id="611" r:id="rId22"/>
    <p:sldId id="602" r:id="rId23"/>
    <p:sldId id="615" r:id="rId24"/>
    <p:sldId id="612" r:id="rId25"/>
    <p:sldId id="587" r:id="rId26"/>
    <p:sldId id="590" r:id="rId27"/>
    <p:sldId id="603" r:id="rId28"/>
    <p:sldId id="613" r:id="rId29"/>
    <p:sldId id="591" r:id="rId30"/>
    <p:sldId id="266" r:id="rId31"/>
    <p:sldId id="592" r:id="rId32"/>
    <p:sldId id="595" r:id="rId33"/>
    <p:sldId id="440" r:id="rId34"/>
    <p:sldId id="588" r:id="rId35"/>
    <p:sldId id="604" r:id="rId36"/>
    <p:sldId id="608" r:id="rId37"/>
    <p:sldId id="607" r:id="rId38"/>
    <p:sldId id="606" r:id="rId39"/>
    <p:sldId id="609" r:id="rId40"/>
    <p:sldId id="548" r:id="rId41"/>
    <p:sldId id="549" r:id="rId42"/>
  </p:sldIdLst>
  <p:sldSz cx="12192000" cy="6858000"/>
  <p:notesSz cx="7010400" cy="92964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4E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4660"/>
  </p:normalViewPr>
  <p:slideViewPr>
    <p:cSldViewPr snapToGrid="0">
      <p:cViewPr varScale="1">
        <p:scale>
          <a:sx n="59" d="100"/>
          <a:sy n="59" d="100"/>
        </p:scale>
        <p:origin x="9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l-CY"/>
          </a:p>
        </p:txBody>
      </p:sp>
      <p:sp>
        <p:nvSpPr>
          <p:cNvPr id="3" name="Θέση ημερομηνίας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2A32B8-9B16-4432-B8E1-FD3A79EF5D81}" type="datetimeFigureOut">
              <a:rPr lang="el-CY" smtClean="0"/>
              <a:t>02/25/2026</a:t>
            </a:fld>
            <a:endParaRPr lang="el-CY"/>
          </a:p>
        </p:txBody>
      </p:sp>
      <p:sp>
        <p:nvSpPr>
          <p:cNvPr id="4" name="Θέση εικόνας διαφάνειας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l-CY"/>
          </a:p>
        </p:txBody>
      </p:sp>
      <p:sp>
        <p:nvSpPr>
          <p:cNvPr id="5" name="Θέση σημειώσεων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6" name="Θέση υποσέλιδου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l-CY"/>
          </a:p>
        </p:txBody>
      </p:sp>
      <p:sp>
        <p:nvSpPr>
          <p:cNvPr id="7" name="Θέση αριθμού διαφάνειας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7F4B48-6750-40C4-8785-678CB7E3BB9C}" type="slidenum">
              <a:rPr lang="el-CY" smtClean="0"/>
              <a:t>‹#›</a:t>
            </a:fld>
            <a:endParaRPr lang="el-CY"/>
          </a:p>
        </p:txBody>
      </p:sp>
    </p:spTree>
    <p:extLst>
      <p:ext uri="{BB962C8B-B14F-4D97-AF65-F5344CB8AC3E}">
        <p14:creationId xmlns:p14="http://schemas.microsoft.com/office/powerpoint/2010/main" val="74686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30</a:t>
            </a:fld>
            <a:endParaRPr lang="el-CY"/>
          </a:p>
        </p:txBody>
      </p:sp>
    </p:spTree>
    <p:extLst>
      <p:ext uri="{BB962C8B-B14F-4D97-AF65-F5344CB8AC3E}">
        <p14:creationId xmlns:p14="http://schemas.microsoft.com/office/powerpoint/2010/main" val="2837882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9D48AE-0A34-1AD0-DE75-4D3385EEFAE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DA5BF954-F970-B5DA-98CD-F418CBB947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71BB177F-C41E-0222-533A-92B6118E26E3}"/>
              </a:ext>
            </a:extLst>
          </p:cNvPr>
          <p:cNvSpPr>
            <a:spLocks noGrp="1"/>
          </p:cNvSpPr>
          <p:nvPr>
            <p:ph type="dt" sz="half" idx="10"/>
          </p:nvPr>
        </p:nvSpPr>
        <p:spPr/>
        <p:txBody>
          <a:bodyPr/>
          <a:lstStyle/>
          <a:p>
            <a:fld id="{46EC341A-B424-4232-856C-59CB96D37032}" type="datetimeFigureOut">
              <a:rPr lang="el-CY" smtClean="0"/>
              <a:t>02/25/2026</a:t>
            </a:fld>
            <a:endParaRPr lang="el-CY"/>
          </a:p>
        </p:txBody>
      </p:sp>
      <p:sp>
        <p:nvSpPr>
          <p:cNvPr id="5" name="Θέση υποσέλιδου 4">
            <a:extLst>
              <a:ext uri="{FF2B5EF4-FFF2-40B4-BE49-F238E27FC236}">
                <a16:creationId xmlns:a16="http://schemas.microsoft.com/office/drawing/2014/main" id="{79932C90-3650-0DEB-0CC4-DDAD5E72E512}"/>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2C3A8799-995D-139D-2E7C-CF5792CAC569}"/>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99685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59EDDE-DD79-8A23-912A-CA19649D0523}"/>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4E0F6EC0-3D48-EB89-0B61-9F63AE4D488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63917C78-D020-84AD-06AB-A1F87A720974}"/>
              </a:ext>
            </a:extLst>
          </p:cNvPr>
          <p:cNvSpPr>
            <a:spLocks noGrp="1"/>
          </p:cNvSpPr>
          <p:nvPr>
            <p:ph type="dt" sz="half" idx="10"/>
          </p:nvPr>
        </p:nvSpPr>
        <p:spPr/>
        <p:txBody>
          <a:bodyPr/>
          <a:lstStyle/>
          <a:p>
            <a:fld id="{46EC341A-B424-4232-856C-59CB96D37032}" type="datetimeFigureOut">
              <a:rPr lang="el-CY" smtClean="0"/>
              <a:t>02/25/2026</a:t>
            </a:fld>
            <a:endParaRPr lang="el-CY"/>
          </a:p>
        </p:txBody>
      </p:sp>
      <p:sp>
        <p:nvSpPr>
          <p:cNvPr id="5" name="Θέση υποσέλιδου 4">
            <a:extLst>
              <a:ext uri="{FF2B5EF4-FFF2-40B4-BE49-F238E27FC236}">
                <a16:creationId xmlns:a16="http://schemas.microsoft.com/office/drawing/2014/main" id="{AC878C93-E90D-0E58-65C6-EE98EBAC1EF4}"/>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90846B60-0DF2-2617-8F4E-5E4B7D45F3FD}"/>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88436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19CC27D-CBEC-267A-1837-FF7619FE4B7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8B27BF71-17CF-B325-E769-A24FA0A6DBD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DEFA7DB7-54FB-7FE8-ADD4-252DA30232A8}"/>
              </a:ext>
            </a:extLst>
          </p:cNvPr>
          <p:cNvSpPr>
            <a:spLocks noGrp="1"/>
          </p:cNvSpPr>
          <p:nvPr>
            <p:ph type="dt" sz="half" idx="10"/>
          </p:nvPr>
        </p:nvSpPr>
        <p:spPr/>
        <p:txBody>
          <a:bodyPr/>
          <a:lstStyle/>
          <a:p>
            <a:fld id="{46EC341A-B424-4232-856C-59CB96D37032}" type="datetimeFigureOut">
              <a:rPr lang="el-CY" smtClean="0"/>
              <a:t>02/25/2026</a:t>
            </a:fld>
            <a:endParaRPr lang="el-CY"/>
          </a:p>
        </p:txBody>
      </p:sp>
      <p:sp>
        <p:nvSpPr>
          <p:cNvPr id="5" name="Θέση υποσέλιδου 4">
            <a:extLst>
              <a:ext uri="{FF2B5EF4-FFF2-40B4-BE49-F238E27FC236}">
                <a16:creationId xmlns:a16="http://schemas.microsoft.com/office/drawing/2014/main" id="{0D73C582-ACAE-2E73-BFE5-E428B4E6DBC8}"/>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63F30325-4857-42F8-DEA4-065B48BA2B60}"/>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57236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D5E37A-5CD5-29D4-2143-5D0F9FE9F467}"/>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6A89D895-9D28-0066-568C-167543F808D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369210F7-1E15-C8D1-58E6-7B98FDB76CAB}"/>
              </a:ext>
            </a:extLst>
          </p:cNvPr>
          <p:cNvSpPr>
            <a:spLocks noGrp="1"/>
          </p:cNvSpPr>
          <p:nvPr>
            <p:ph type="dt" sz="half" idx="10"/>
          </p:nvPr>
        </p:nvSpPr>
        <p:spPr/>
        <p:txBody>
          <a:bodyPr/>
          <a:lstStyle/>
          <a:p>
            <a:fld id="{46EC341A-B424-4232-856C-59CB96D37032}" type="datetimeFigureOut">
              <a:rPr lang="el-CY" smtClean="0"/>
              <a:t>02/25/2026</a:t>
            </a:fld>
            <a:endParaRPr lang="el-CY"/>
          </a:p>
        </p:txBody>
      </p:sp>
      <p:sp>
        <p:nvSpPr>
          <p:cNvPr id="5" name="Θέση υποσέλιδου 4">
            <a:extLst>
              <a:ext uri="{FF2B5EF4-FFF2-40B4-BE49-F238E27FC236}">
                <a16:creationId xmlns:a16="http://schemas.microsoft.com/office/drawing/2014/main" id="{64BAD916-39ED-1481-75B9-085B2E2B0AAD}"/>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88931F5C-8F3E-BB4C-83D5-4AD249D1B098}"/>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139479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62C524-FE82-30E0-0A9A-9ECCBE217E4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3D084F15-CFE3-99E1-422D-19E5D6B212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8563F4E-A626-16F4-FED1-FF0E5A34CE30}"/>
              </a:ext>
            </a:extLst>
          </p:cNvPr>
          <p:cNvSpPr>
            <a:spLocks noGrp="1"/>
          </p:cNvSpPr>
          <p:nvPr>
            <p:ph type="dt" sz="half" idx="10"/>
          </p:nvPr>
        </p:nvSpPr>
        <p:spPr/>
        <p:txBody>
          <a:bodyPr/>
          <a:lstStyle/>
          <a:p>
            <a:fld id="{46EC341A-B424-4232-856C-59CB96D37032}" type="datetimeFigureOut">
              <a:rPr lang="el-CY" smtClean="0"/>
              <a:t>02/25/2026</a:t>
            </a:fld>
            <a:endParaRPr lang="el-CY"/>
          </a:p>
        </p:txBody>
      </p:sp>
      <p:sp>
        <p:nvSpPr>
          <p:cNvPr id="5" name="Θέση υποσέλιδου 4">
            <a:extLst>
              <a:ext uri="{FF2B5EF4-FFF2-40B4-BE49-F238E27FC236}">
                <a16:creationId xmlns:a16="http://schemas.microsoft.com/office/drawing/2014/main" id="{17D9D462-6F38-9A54-F4F8-5A167F1A70C3}"/>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A8568C06-0E94-BAAD-F1CC-A67A7067B23C}"/>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58704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3BF075-4D79-065D-E65F-8ED6DE171CD9}"/>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19833033-0DE5-F221-FE65-1D69F409459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7AFE518B-D38A-D2F9-1B2D-29DD986563D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EB647FE7-70B7-6649-559D-FAF1F652E7AD}"/>
              </a:ext>
            </a:extLst>
          </p:cNvPr>
          <p:cNvSpPr>
            <a:spLocks noGrp="1"/>
          </p:cNvSpPr>
          <p:nvPr>
            <p:ph type="dt" sz="half" idx="10"/>
          </p:nvPr>
        </p:nvSpPr>
        <p:spPr/>
        <p:txBody>
          <a:bodyPr/>
          <a:lstStyle/>
          <a:p>
            <a:fld id="{46EC341A-B424-4232-856C-59CB96D37032}" type="datetimeFigureOut">
              <a:rPr lang="el-CY" smtClean="0"/>
              <a:t>02/25/2026</a:t>
            </a:fld>
            <a:endParaRPr lang="el-CY"/>
          </a:p>
        </p:txBody>
      </p:sp>
      <p:sp>
        <p:nvSpPr>
          <p:cNvPr id="6" name="Θέση υποσέλιδου 5">
            <a:extLst>
              <a:ext uri="{FF2B5EF4-FFF2-40B4-BE49-F238E27FC236}">
                <a16:creationId xmlns:a16="http://schemas.microsoft.com/office/drawing/2014/main" id="{CADF1353-792D-E066-6E3A-406FF8749459}"/>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DB50C8C3-60E9-EDA2-0E14-393B255340DB}"/>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550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0579EA-76FE-D11E-F12A-3BDCC1CBD3C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2AE195C0-5E9F-C285-ED12-B9BDAF2FDE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0ED59D7-ECD7-AAE7-4D12-3FBCABBBE2B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B51EFAB3-4CAB-D27A-89D9-FAF6B20B7E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2FEF899-289F-5315-7D5A-6CFF12FF081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A4B2EF73-FF83-0969-B4C5-1CCC32658481}"/>
              </a:ext>
            </a:extLst>
          </p:cNvPr>
          <p:cNvSpPr>
            <a:spLocks noGrp="1"/>
          </p:cNvSpPr>
          <p:nvPr>
            <p:ph type="dt" sz="half" idx="10"/>
          </p:nvPr>
        </p:nvSpPr>
        <p:spPr/>
        <p:txBody>
          <a:bodyPr/>
          <a:lstStyle/>
          <a:p>
            <a:fld id="{46EC341A-B424-4232-856C-59CB96D37032}" type="datetimeFigureOut">
              <a:rPr lang="el-CY" smtClean="0"/>
              <a:t>02/25/2026</a:t>
            </a:fld>
            <a:endParaRPr lang="el-CY"/>
          </a:p>
        </p:txBody>
      </p:sp>
      <p:sp>
        <p:nvSpPr>
          <p:cNvPr id="8" name="Θέση υποσέλιδου 7">
            <a:extLst>
              <a:ext uri="{FF2B5EF4-FFF2-40B4-BE49-F238E27FC236}">
                <a16:creationId xmlns:a16="http://schemas.microsoft.com/office/drawing/2014/main" id="{1F50148B-852D-5421-912A-33486FF3ADC8}"/>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578447AD-86BE-D896-D8CA-008599CACE5E}"/>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6497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298ADE-CEDB-E948-A0C0-770C480F33CB}"/>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83E37CF8-E9FD-D2B4-E224-07B47545B1D2}"/>
              </a:ext>
            </a:extLst>
          </p:cNvPr>
          <p:cNvSpPr>
            <a:spLocks noGrp="1"/>
          </p:cNvSpPr>
          <p:nvPr>
            <p:ph type="dt" sz="half" idx="10"/>
          </p:nvPr>
        </p:nvSpPr>
        <p:spPr/>
        <p:txBody>
          <a:bodyPr/>
          <a:lstStyle/>
          <a:p>
            <a:fld id="{46EC341A-B424-4232-856C-59CB96D37032}" type="datetimeFigureOut">
              <a:rPr lang="el-CY" smtClean="0"/>
              <a:t>02/25/2026</a:t>
            </a:fld>
            <a:endParaRPr lang="el-CY"/>
          </a:p>
        </p:txBody>
      </p:sp>
      <p:sp>
        <p:nvSpPr>
          <p:cNvPr id="4" name="Θέση υποσέλιδου 3">
            <a:extLst>
              <a:ext uri="{FF2B5EF4-FFF2-40B4-BE49-F238E27FC236}">
                <a16:creationId xmlns:a16="http://schemas.microsoft.com/office/drawing/2014/main" id="{A617B3A2-4F58-2D12-D229-E08F87165FD4}"/>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65684628-9B86-0FDB-CD1C-1EE2DAC8D742}"/>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142041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216CB07-1719-C387-6BFC-DE508D47A03F}"/>
              </a:ext>
            </a:extLst>
          </p:cNvPr>
          <p:cNvSpPr>
            <a:spLocks noGrp="1"/>
          </p:cNvSpPr>
          <p:nvPr>
            <p:ph type="dt" sz="half" idx="10"/>
          </p:nvPr>
        </p:nvSpPr>
        <p:spPr/>
        <p:txBody>
          <a:bodyPr/>
          <a:lstStyle/>
          <a:p>
            <a:fld id="{46EC341A-B424-4232-856C-59CB96D37032}" type="datetimeFigureOut">
              <a:rPr lang="el-CY" smtClean="0"/>
              <a:t>02/25/2026</a:t>
            </a:fld>
            <a:endParaRPr lang="el-CY"/>
          </a:p>
        </p:txBody>
      </p:sp>
      <p:sp>
        <p:nvSpPr>
          <p:cNvPr id="3" name="Θέση υποσέλιδου 2">
            <a:extLst>
              <a:ext uri="{FF2B5EF4-FFF2-40B4-BE49-F238E27FC236}">
                <a16:creationId xmlns:a16="http://schemas.microsoft.com/office/drawing/2014/main" id="{9CF82915-809A-37A8-B586-C1482CF24290}"/>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BB54BEA6-B907-C6D8-A5D8-6E42D33E490D}"/>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21048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8030C4-36FC-58EC-E4AB-6243B0C0C27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91676D63-9BCD-2771-2D78-C080FD5E64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C2DD2B1B-A886-1C5B-A0EC-8542DF286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A66C72B-0B16-F511-E4FA-2257529F7C1F}"/>
              </a:ext>
            </a:extLst>
          </p:cNvPr>
          <p:cNvSpPr>
            <a:spLocks noGrp="1"/>
          </p:cNvSpPr>
          <p:nvPr>
            <p:ph type="dt" sz="half" idx="10"/>
          </p:nvPr>
        </p:nvSpPr>
        <p:spPr/>
        <p:txBody>
          <a:bodyPr/>
          <a:lstStyle/>
          <a:p>
            <a:fld id="{46EC341A-B424-4232-856C-59CB96D37032}" type="datetimeFigureOut">
              <a:rPr lang="el-CY" smtClean="0"/>
              <a:t>02/25/2026</a:t>
            </a:fld>
            <a:endParaRPr lang="el-CY"/>
          </a:p>
        </p:txBody>
      </p:sp>
      <p:sp>
        <p:nvSpPr>
          <p:cNvPr id="6" name="Θέση υποσέλιδου 5">
            <a:extLst>
              <a:ext uri="{FF2B5EF4-FFF2-40B4-BE49-F238E27FC236}">
                <a16:creationId xmlns:a16="http://schemas.microsoft.com/office/drawing/2014/main" id="{E8C82C32-47DB-6747-F8AA-9EF9332DBED3}"/>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D800592E-09B5-CB2C-D6A9-DE4AFE0B27C4}"/>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3930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412277-8EDE-2FBA-8E56-59E34560945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BA3B39FE-3162-FB11-91D1-541743FC61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12E76131-0C5A-207F-6C79-A75127344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D913E78-42DC-A977-E341-822F508B7C67}"/>
              </a:ext>
            </a:extLst>
          </p:cNvPr>
          <p:cNvSpPr>
            <a:spLocks noGrp="1"/>
          </p:cNvSpPr>
          <p:nvPr>
            <p:ph type="dt" sz="half" idx="10"/>
          </p:nvPr>
        </p:nvSpPr>
        <p:spPr/>
        <p:txBody>
          <a:bodyPr/>
          <a:lstStyle/>
          <a:p>
            <a:fld id="{46EC341A-B424-4232-856C-59CB96D37032}" type="datetimeFigureOut">
              <a:rPr lang="el-CY" smtClean="0"/>
              <a:t>02/25/2026</a:t>
            </a:fld>
            <a:endParaRPr lang="el-CY"/>
          </a:p>
        </p:txBody>
      </p:sp>
      <p:sp>
        <p:nvSpPr>
          <p:cNvPr id="6" name="Θέση υποσέλιδου 5">
            <a:extLst>
              <a:ext uri="{FF2B5EF4-FFF2-40B4-BE49-F238E27FC236}">
                <a16:creationId xmlns:a16="http://schemas.microsoft.com/office/drawing/2014/main" id="{92E936C0-67B0-BA5E-D927-ADF4347C7A74}"/>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903D727F-36CD-FE55-6BEA-03FCBD4FE1B5}"/>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106812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BA06497-C93A-CEF5-4672-DF53D3C8E5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210BA97B-74F4-6B17-5260-6B8202A21B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029B602D-991B-656E-1783-E4033B7445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EC341A-B424-4232-856C-59CB96D37032}" type="datetimeFigureOut">
              <a:rPr lang="el-CY" smtClean="0"/>
              <a:t>02/25/2026</a:t>
            </a:fld>
            <a:endParaRPr lang="el-CY"/>
          </a:p>
        </p:txBody>
      </p:sp>
      <p:sp>
        <p:nvSpPr>
          <p:cNvPr id="5" name="Θέση υποσέλιδου 4">
            <a:extLst>
              <a:ext uri="{FF2B5EF4-FFF2-40B4-BE49-F238E27FC236}">
                <a16:creationId xmlns:a16="http://schemas.microsoft.com/office/drawing/2014/main" id="{69D4C19B-0E89-A68B-4837-61603D5324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43FB69BA-4FF7-1DB5-150A-D37FCD5D98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C6DE6C5-04EF-4683-9462-4AE751B16FED}" type="slidenum">
              <a:rPr lang="el-CY" smtClean="0"/>
              <a:t>‹#›</a:t>
            </a:fld>
            <a:endParaRPr lang="el-CY"/>
          </a:p>
        </p:txBody>
      </p:sp>
    </p:spTree>
    <p:extLst>
      <p:ext uri="{BB962C8B-B14F-4D97-AF65-F5344CB8AC3E}">
        <p14:creationId xmlns:p14="http://schemas.microsoft.com/office/powerpoint/2010/main" val="3702196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13691" y="5561174"/>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832946" y="5059250"/>
            <a:ext cx="6901542" cy="12469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dirty="0">
              <a:solidFill>
                <a:schemeClr val="tx1"/>
              </a:solidFill>
            </a:endParaRPr>
          </a:p>
          <a:p>
            <a:r>
              <a:rPr lang="el-GR" dirty="0">
                <a:solidFill>
                  <a:schemeClr val="tx1"/>
                </a:solidFill>
              </a:rPr>
              <a:t>57. Α2_Θεματικός κύκλος 2: Σχολική ζωή και εκπαιδευτικό ιστορικό</a:t>
            </a:r>
            <a:r>
              <a:rPr lang="en-US" dirty="0">
                <a:solidFill>
                  <a:schemeClr val="tx1"/>
                </a:solidFill>
              </a:rPr>
              <a:t> </a:t>
            </a:r>
            <a:r>
              <a:rPr lang="el-GR" dirty="0">
                <a:solidFill>
                  <a:schemeClr val="tx1"/>
                </a:solidFill>
              </a:rPr>
              <a:t>_</a:t>
            </a:r>
            <a:r>
              <a:rPr lang="en-US" dirty="0">
                <a:solidFill>
                  <a:schemeClr val="tx1"/>
                </a:solidFill>
              </a:rPr>
              <a:t> </a:t>
            </a:r>
            <a:r>
              <a:rPr lang="el-GR" dirty="0">
                <a:solidFill>
                  <a:schemeClr val="tx1"/>
                </a:solidFill>
              </a:rPr>
              <a:t>Λεξιλόγιο</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9812-FA7F-1A74-9E49-D27E2869B44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79E5A79-65FC-3F17-1C50-79CCAA6541C9}"/>
              </a:ext>
            </a:extLst>
          </p:cNvPr>
          <p:cNvSpPr txBox="1"/>
          <p:nvPr/>
        </p:nvSpPr>
        <p:spPr>
          <a:xfrm>
            <a:off x="500742" y="515035"/>
            <a:ext cx="10580915" cy="646331"/>
          </a:xfrm>
          <a:prstGeom prst="rect">
            <a:avLst/>
          </a:prstGeom>
          <a:noFill/>
        </p:spPr>
        <p:txBody>
          <a:bodyPr wrap="square">
            <a:spAutoFit/>
          </a:bodyPr>
          <a:lstStyle/>
          <a:p>
            <a:r>
              <a:rPr lang="el-GR" sz="3600" dirty="0">
                <a:solidFill>
                  <a:srgbClr val="FF0000"/>
                </a:solidFill>
                <a:latin typeface="Google Sans"/>
              </a:rPr>
              <a:t>Μια καθηγήτρια </a:t>
            </a:r>
            <a:r>
              <a:rPr lang="el-GR" sz="3600" b="0" i="0" dirty="0">
                <a:solidFill>
                  <a:srgbClr val="FF0000"/>
                </a:solidFill>
                <a:effectLst/>
                <a:latin typeface="Google Sans"/>
              </a:rPr>
              <a:t>μιλάει σε </a:t>
            </a:r>
            <a:r>
              <a:rPr lang="el-GR" sz="3600" dirty="0">
                <a:solidFill>
                  <a:srgbClr val="FF0000"/>
                </a:solidFill>
                <a:latin typeface="Google Sans"/>
              </a:rPr>
              <a:t>μαθητές </a:t>
            </a:r>
            <a:r>
              <a:rPr lang="el-GR" sz="3600" b="0" i="0" dirty="0">
                <a:solidFill>
                  <a:srgbClr val="FF0000"/>
                </a:solidFill>
                <a:effectLst/>
                <a:latin typeface="Google Sans"/>
              </a:rPr>
              <a:t> για  __________.</a:t>
            </a:r>
            <a:endParaRPr lang="el-GR" sz="3600" dirty="0">
              <a:solidFill>
                <a:srgbClr val="FF0000"/>
              </a:solidFill>
            </a:endParaRPr>
          </a:p>
        </p:txBody>
      </p:sp>
      <p:pic>
        <p:nvPicPr>
          <p:cNvPr id="3074" name="Picture 2" descr="Καλοκαιρινή εκπαιδευτική εκδρομή">
            <a:extLst>
              <a:ext uri="{FF2B5EF4-FFF2-40B4-BE49-F238E27FC236}">
                <a16:creationId xmlns:a16="http://schemas.microsoft.com/office/drawing/2014/main" id="{2E8C658C-474E-4BCD-259D-5D732708E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9342" y="1868937"/>
            <a:ext cx="3065741" cy="36610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79335C9-1DB8-E8AE-97CE-2A2915FDF602}"/>
              </a:ext>
            </a:extLst>
          </p:cNvPr>
          <p:cNvSpPr txBox="1"/>
          <p:nvPr/>
        </p:nvSpPr>
        <p:spPr>
          <a:xfrm>
            <a:off x="500741" y="1613825"/>
            <a:ext cx="7326087" cy="4401205"/>
          </a:xfrm>
          <a:prstGeom prst="rect">
            <a:avLst/>
          </a:prstGeom>
          <a:noFill/>
        </p:spPr>
        <p:txBody>
          <a:bodyPr wrap="square">
            <a:spAutoFit/>
          </a:bodyPr>
          <a:lstStyle/>
          <a:p>
            <a:r>
              <a:rPr lang="el-GR" sz="4000" dirty="0"/>
              <a:t>(α) την κατ’ </a:t>
            </a:r>
            <a:r>
              <a:rPr lang="el-GR" sz="4000" dirty="0" err="1"/>
              <a:t>οίκον</a:t>
            </a:r>
            <a:r>
              <a:rPr lang="el-GR" sz="4000" dirty="0"/>
              <a:t> εργασία</a:t>
            </a:r>
          </a:p>
          <a:p>
            <a:r>
              <a:rPr lang="el-GR" sz="4000" dirty="0"/>
              <a:t>(β) την ατομική υγιεινή</a:t>
            </a:r>
          </a:p>
          <a:p>
            <a:r>
              <a:rPr lang="el-GR" sz="4000" dirty="0"/>
              <a:t>(γ) τους κανόνες συμπεριφοράς</a:t>
            </a:r>
          </a:p>
          <a:p>
            <a:r>
              <a:rPr lang="el-GR" sz="4000" dirty="0"/>
              <a:t>(δ) τις εκδρομές</a:t>
            </a:r>
          </a:p>
          <a:p>
            <a:r>
              <a:rPr lang="el-GR" sz="4000" dirty="0"/>
              <a:t>(ε)τη στολή του σχολείου</a:t>
            </a:r>
          </a:p>
          <a:p>
            <a:r>
              <a:rPr lang="el-GR" sz="4000" dirty="0"/>
              <a:t>(</a:t>
            </a:r>
            <a:r>
              <a:rPr lang="el-GR" sz="4000" dirty="0" err="1"/>
              <a:t>στ</a:t>
            </a:r>
            <a:r>
              <a:rPr lang="el-GR" sz="4000" dirty="0"/>
              <a:t>) τη στολή της Γυμναστικής</a:t>
            </a:r>
          </a:p>
          <a:p>
            <a:r>
              <a:rPr lang="el-GR" sz="4000" dirty="0"/>
              <a:t>(ζ) τα μαθήματα</a:t>
            </a:r>
          </a:p>
        </p:txBody>
      </p:sp>
    </p:spTree>
    <p:extLst>
      <p:ext uri="{BB962C8B-B14F-4D97-AF65-F5344CB8AC3E}">
        <p14:creationId xmlns:p14="http://schemas.microsoft.com/office/powerpoint/2010/main" val="123430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99039-EA21-ABD5-634D-FFFCA744E87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00CD536-4B18-7790-D778-AC65DBDE861E}"/>
              </a:ext>
            </a:extLst>
          </p:cNvPr>
          <p:cNvSpPr txBox="1"/>
          <p:nvPr/>
        </p:nvSpPr>
        <p:spPr>
          <a:xfrm>
            <a:off x="500742" y="515035"/>
            <a:ext cx="11027229" cy="646331"/>
          </a:xfrm>
          <a:prstGeom prst="rect">
            <a:avLst/>
          </a:prstGeom>
          <a:noFill/>
        </p:spPr>
        <p:txBody>
          <a:bodyPr wrap="square">
            <a:spAutoFit/>
          </a:bodyPr>
          <a:lstStyle/>
          <a:p>
            <a:r>
              <a:rPr lang="el-GR" sz="3600" dirty="0">
                <a:solidFill>
                  <a:srgbClr val="FF0000"/>
                </a:solidFill>
                <a:latin typeface="Google Sans"/>
              </a:rPr>
              <a:t>Μια καθηγήτρια </a:t>
            </a:r>
            <a:r>
              <a:rPr lang="el-GR" sz="3600" b="0" i="0" dirty="0">
                <a:solidFill>
                  <a:srgbClr val="FF0000"/>
                </a:solidFill>
                <a:effectLst/>
                <a:latin typeface="Google Sans"/>
              </a:rPr>
              <a:t>μιλάει σε </a:t>
            </a:r>
            <a:r>
              <a:rPr lang="el-GR" sz="3600" dirty="0">
                <a:solidFill>
                  <a:srgbClr val="FF0000"/>
                </a:solidFill>
                <a:latin typeface="Google Sans"/>
              </a:rPr>
              <a:t>μαθητές </a:t>
            </a:r>
            <a:r>
              <a:rPr lang="el-GR" sz="3600" b="0" i="0" dirty="0">
                <a:solidFill>
                  <a:srgbClr val="FF0000"/>
                </a:solidFill>
                <a:effectLst/>
                <a:latin typeface="Google Sans"/>
              </a:rPr>
              <a:t> για  __________.</a:t>
            </a:r>
            <a:endParaRPr lang="el-GR" sz="3600" dirty="0">
              <a:solidFill>
                <a:srgbClr val="FF0000"/>
              </a:solidFill>
            </a:endParaRPr>
          </a:p>
        </p:txBody>
      </p:sp>
      <p:pic>
        <p:nvPicPr>
          <p:cNvPr id="3074" name="Picture 2" descr="Καλοκαιρινή εκπαιδευτική εκδρομή">
            <a:extLst>
              <a:ext uri="{FF2B5EF4-FFF2-40B4-BE49-F238E27FC236}">
                <a16:creationId xmlns:a16="http://schemas.microsoft.com/office/drawing/2014/main" id="{1B83A996-95EE-CE76-4945-840974BA54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9342" y="1868937"/>
            <a:ext cx="3065741" cy="36610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C4A159-BF6F-E50D-A89C-1F251A701F66}"/>
              </a:ext>
            </a:extLst>
          </p:cNvPr>
          <p:cNvSpPr txBox="1"/>
          <p:nvPr/>
        </p:nvSpPr>
        <p:spPr>
          <a:xfrm>
            <a:off x="500741" y="1613825"/>
            <a:ext cx="7326087" cy="4401205"/>
          </a:xfrm>
          <a:prstGeom prst="rect">
            <a:avLst/>
          </a:prstGeom>
          <a:noFill/>
        </p:spPr>
        <p:txBody>
          <a:bodyPr wrap="square">
            <a:spAutoFit/>
          </a:bodyPr>
          <a:lstStyle/>
          <a:p>
            <a:r>
              <a:rPr lang="el-GR" sz="4000" dirty="0"/>
              <a:t>(α) την κατ’ </a:t>
            </a:r>
            <a:r>
              <a:rPr lang="el-GR" sz="4000" dirty="0" err="1"/>
              <a:t>οίκον</a:t>
            </a:r>
            <a:r>
              <a:rPr lang="el-GR" sz="4000" dirty="0"/>
              <a:t> εργασία</a:t>
            </a:r>
          </a:p>
          <a:p>
            <a:r>
              <a:rPr lang="el-GR" sz="4000" dirty="0"/>
              <a:t>(β) την ατομική υγιεινή</a:t>
            </a:r>
          </a:p>
          <a:p>
            <a:r>
              <a:rPr lang="el-GR" sz="4000" dirty="0"/>
              <a:t>(γ) τους κανόνες συμπεριφοράς</a:t>
            </a:r>
          </a:p>
          <a:p>
            <a:r>
              <a:rPr lang="el-GR" sz="4000" dirty="0"/>
              <a:t>(δ) τις εκδρομές</a:t>
            </a:r>
          </a:p>
          <a:p>
            <a:r>
              <a:rPr lang="el-GR" sz="4000" dirty="0"/>
              <a:t>(ε)τη στολή του σχολείου</a:t>
            </a:r>
          </a:p>
          <a:p>
            <a:r>
              <a:rPr lang="el-GR" sz="4000" dirty="0"/>
              <a:t>(</a:t>
            </a:r>
            <a:r>
              <a:rPr lang="el-GR" sz="4000" dirty="0" err="1"/>
              <a:t>στ</a:t>
            </a:r>
            <a:r>
              <a:rPr lang="el-GR" sz="4000" dirty="0"/>
              <a:t>) τη στολή της Γυμναστικής</a:t>
            </a:r>
          </a:p>
          <a:p>
            <a:r>
              <a:rPr lang="el-GR" sz="4000" dirty="0"/>
              <a:t>(ζ) τα μαθήματα</a:t>
            </a:r>
          </a:p>
        </p:txBody>
      </p:sp>
      <p:sp>
        <p:nvSpPr>
          <p:cNvPr id="3" name="Ορθογώνιο 2">
            <a:extLst>
              <a:ext uri="{FF2B5EF4-FFF2-40B4-BE49-F238E27FC236}">
                <a16:creationId xmlns:a16="http://schemas.microsoft.com/office/drawing/2014/main" id="{624EBF83-4EAF-97B3-A692-2AFB22E1F897}"/>
              </a:ext>
            </a:extLst>
          </p:cNvPr>
          <p:cNvSpPr/>
          <p:nvPr/>
        </p:nvSpPr>
        <p:spPr>
          <a:xfrm>
            <a:off x="674913" y="6015030"/>
            <a:ext cx="10711543" cy="7137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b="1" dirty="0">
                <a:solidFill>
                  <a:srgbClr val="0070C0"/>
                </a:solidFill>
              </a:rPr>
              <a:t>3.Στο λεωφορείο μένουμε καθιστοί. Δεν είναι θέμα γκρίνιας, είναι θέμα ασφάλειας.</a:t>
            </a:r>
          </a:p>
        </p:txBody>
      </p:sp>
    </p:spTree>
    <p:extLst>
      <p:ext uri="{BB962C8B-B14F-4D97-AF65-F5344CB8AC3E}">
        <p14:creationId xmlns:p14="http://schemas.microsoft.com/office/powerpoint/2010/main" val="2542674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8AEF7-FEDF-94EF-2352-856FFE36FB3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F5D3386-F745-0577-756D-134712424564}"/>
              </a:ext>
            </a:extLst>
          </p:cNvPr>
          <p:cNvSpPr txBox="1"/>
          <p:nvPr/>
        </p:nvSpPr>
        <p:spPr>
          <a:xfrm>
            <a:off x="500742" y="515035"/>
            <a:ext cx="10765972" cy="646331"/>
          </a:xfrm>
          <a:prstGeom prst="rect">
            <a:avLst/>
          </a:prstGeom>
          <a:noFill/>
        </p:spPr>
        <p:txBody>
          <a:bodyPr wrap="square">
            <a:spAutoFit/>
          </a:bodyPr>
          <a:lstStyle/>
          <a:p>
            <a:r>
              <a:rPr lang="el-GR" sz="3600" dirty="0">
                <a:solidFill>
                  <a:srgbClr val="FF0000"/>
                </a:solidFill>
                <a:latin typeface="Google Sans"/>
              </a:rPr>
              <a:t>Μια καθηγήτρια </a:t>
            </a:r>
            <a:r>
              <a:rPr lang="el-GR" sz="3600" b="0" i="0" dirty="0">
                <a:solidFill>
                  <a:srgbClr val="FF0000"/>
                </a:solidFill>
                <a:effectLst/>
                <a:latin typeface="Google Sans"/>
              </a:rPr>
              <a:t>μιλάει σε </a:t>
            </a:r>
            <a:r>
              <a:rPr lang="el-GR" sz="3600" dirty="0">
                <a:solidFill>
                  <a:srgbClr val="FF0000"/>
                </a:solidFill>
                <a:latin typeface="Google Sans"/>
              </a:rPr>
              <a:t>μαθητές </a:t>
            </a:r>
            <a:r>
              <a:rPr lang="el-GR" sz="3600" b="0" i="0" dirty="0">
                <a:solidFill>
                  <a:srgbClr val="FF0000"/>
                </a:solidFill>
                <a:effectLst/>
                <a:latin typeface="Google Sans"/>
              </a:rPr>
              <a:t> για  __________.</a:t>
            </a:r>
            <a:endParaRPr lang="el-GR" sz="3600" dirty="0">
              <a:solidFill>
                <a:srgbClr val="FF0000"/>
              </a:solidFill>
            </a:endParaRPr>
          </a:p>
        </p:txBody>
      </p:sp>
      <p:pic>
        <p:nvPicPr>
          <p:cNvPr id="4098" name="Picture 2" descr="Παιδί του σχολείου κάθεται στο γραφείο και σκέφτεται διάνυσμα Διάνυσμα από  ©pikepicture 502904712">
            <a:extLst>
              <a:ext uri="{FF2B5EF4-FFF2-40B4-BE49-F238E27FC236}">
                <a16:creationId xmlns:a16="http://schemas.microsoft.com/office/drawing/2014/main" id="{C4C1653B-900E-921B-B185-45BF6C654F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035"/>
          <a:stretch>
            <a:fillRect/>
          </a:stretch>
        </p:blipFill>
        <p:spPr bwMode="auto">
          <a:xfrm>
            <a:off x="8214632" y="1867588"/>
            <a:ext cx="3814082" cy="37167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F59973C-7D2B-BB54-03FF-F5410AC71311}"/>
              </a:ext>
            </a:extLst>
          </p:cNvPr>
          <p:cNvSpPr txBox="1"/>
          <p:nvPr/>
        </p:nvSpPr>
        <p:spPr>
          <a:xfrm>
            <a:off x="500741" y="1613825"/>
            <a:ext cx="7326087" cy="4401205"/>
          </a:xfrm>
          <a:prstGeom prst="rect">
            <a:avLst/>
          </a:prstGeom>
          <a:noFill/>
        </p:spPr>
        <p:txBody>
          <a:bodyPr wrap="square">
            <a:spAutoFit/>
          </a:bodyPr>
          <a:lstStyle/>
          <a:p>
            <a:r>
              <a:rPr lang="el-GR" sz="4000" dirty="0"/>
              <a:t>(α) την κατ’ </a:t>
            </a:r>
            <a:r>
              <a:rPr lang="el-GR" sz="4000" dirty="0" err="1"/>
              <a:t>οίκον</a:t>
            </a:r>
            <a:r>
              <a:rPr lang="el-GR" sz="4000" dirty="0"/>
              <a:t> εργασία</a:t>
            </a:r>
          </a:p>
          <a:p>
            <a:r>
              <a:rPr lang="el-GR" sz="4000" dirty="0"/>
              <a:t>(β) την ατομική υγιεινή</a:t>
            </a:r>
          </a:p>
          <a:p>
            <a:r>
              <a:rPr lang="el-GR" sz="4000" dirty="0"/>
              <a:t>(γ) τους κανόνες συμπεριφοράς</a:t>
            </a:r>
          </a:p>
          <a:p>
            <a:r>
              <a:rPr lang="el-GR" sz="4000" dirty="0"/>
              <a:t>(δ) τις εκδρομές</a:t>
            </a:r>
          </a:p>
          <a:p>
            <a:r>
              <a:rPr lang="el-GR" sz="4000" dirty="0"/>
              <a:t>(ε)τη στολή του σχολείου</a:t>
            </a:r>
          </a:p>
          <a:p>
            <a:r>
              <a:rPr lang="el-GR" sz="4000" dirty="0"/>
              <a:t>(</a:t>
            </a:r>
            <a:r>
              <a:rPr lang="el-GR" sz="4000" dirty="0" err="1"/>
              <a:t>στ</a:t>
            </a:r>
            <a:r>
              <a:rPr lang="el-GR" sz="4000" dirty="0"/>
              <a:t>) τη στολή της Γυμναστικής</a:t>
            </a:r>
          </a:p>
          <a:p>
            <a:r>
              <a:rPr lang="el-GR" sz="4000" dirty="0"/>
              <a:t>(ζ) τα μαθήματα</a:t>
            </a:r>
          </a:p>
        </p:txBody>
      </p:sp>
    </p:spTree>
    <p:extLst>
      <p:ext uri="{BB962C8B-B14F-4D97-AF65-F5344CB8AC3E}">
        <p14:creationId xmlns:p14="http://schemas.microsoft.com/office/powerpoint/2010/main" val="497245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11854-CF6A-CED4-1F51-728C6D6B6EA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FBBAB8B-EC2E-FA8D-A8B8-43B25E334568}"/>
              </a:ext>
            </a:extLst>
          </p:cNvPr>
          <p:cNvSpPr txBox="1"/>
          <p:nvPr/>
        </p:nvSpPr>
        <p:spPr>
          <a:xfrm>
            <a:off x="500741" y="519804"/>
            <a:ext cx="10711545" cy="646331"/>
          </a:xfrm>
          <a:prstGeom prst="rect">
            <a:avLst/>
          </a:prstGeom>
          <a:noFill/>
        </p:spPr>
        <p:txBody>
          <a:bodyPr wrap="square">
            <a:spAutoFit/>
          </a:bodyPr>
          <a:lstStyle/>
          <a:p>
            <a:r>
              <a:rPr lang="el-GR" sz="3600" dirty="0">
                <a:solidFill>
                  <a:srgbClr val="FF0000"/>
                </a:solidFill>
                <a:latin typeface="Google Sans"/>
              </a:rPr>
              <a:t>Μια καθηγήτρια </a:t>
            </a:r>
            <a:r>
              <a:rPr lang="el-GR" sz="3600" b="0" i="0" dirty="0">
                <a:solidFill>
                  <a:srgbClr val="FF0000"/>
                </a:solidFill>
                <a:effectLst/>
                <a:latin typeface="Google Sans"/>
              </a:rPr>
              <a:t>μιλάει σε </a:t>
            </a:r>
            <a:r>
              <a:rPr lang="el-GR" sz="3600" dirty="0">
                <a:solidFill>
                  <a:srgbClr val="FF0000"/>
                </a:solidFill>
                <a:latin typeface="Google Sans"/>
              </a:rPr>
              <a:t>μαθητές </a:t>
            </a:r>
            <a:r>
              <a:rPr lang="el-GR" sz="3600" b="0" i="0" dirty="0">
                <a:solidFill>
                  <a:srgbClr val="FF0000"/>
                </a:solidFill>
                <a:effectLst/>
                <a:latin typeface="Google Sans"/>
              </a:rPr>
              <a:t> για  __________.</a:t>
            </a:r>
            <a:endParaRPr lang="el-GR" sz="3600" dirty="0">
              <a:solidFill>
                <a:srgbClr val="FF0000"/>
              </a:solidFill>
            </a:endParaRPr>
          </a:p>
        </p:txBody>
      </p:sp>
      <p:pic>
        <p:nvPicPr>
          <p:cNvPr id="4098" name="Picture 2" descr="Παιδί του σχολείου κάθεται στο γραφείο και σκέφτεται διάνυσμα Διάνυσμα από  ©pikepicture 502904712">
            <a:extLst>
              <a:ext uri="{FF2B5EF4-FFF2-40B4-BE49-F238E27FC236}">
                <a16:creationId xmlns:a16="http://schemas.microsoft.com/office/drawing/2014/main" id="{865BDDE2-662B-1EC3-39E8-7E6F0CA5C1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035"/>
          <a:stretch>
            <a:fillRect/>
          </a:stretch>
        </p:blipFill>
        <p:spPr bwMode="auto">
          <a:xfrm>
            <a:off x="8214632" y="1867588"/>
            <a:ext cx="3814082" cy="37167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3090ED-E696-BFD2-7A91-7528476F8C7B}"/>
              </a:ext>
            </a:extLst>
          </p:cNvPr>
          <p:cNvSpPr txBox="1"/>
          <p:nvPr/>
        </p:nvSpPr>
        <p:spPr>
          <a:xfrm>
            <a:off x="500741" y="1613825"/>
            <a:ext cx="7326087" cy="4401205"/>
          </a:xfrm>
          <a:prstGeom prst="rect">
            <a:avLst/>
          </a:prstGeom>
          <a:noFill/>
        </p:spPr>
        <p:txBody>
          <a:bodyPr wrap="square">
            <a:spAutoFit/>
          </a:bodyPr>
          <a:lstStyle/>
          <a:p>
            <a:r>
              <a:rPr lang="el-GR" sz="4000" dirty="0"/>
              <a:t>(α) την κατ’ </a:t>
            </a:r>
            <a:r>
              <a:rPr lang="el-GR" sz="4000" dirty="0" err="1"/>
              <a:t>οίκον</a:t>
            </a:r>
            <a:r>
              <a:rPr lang="el-GR" sz="4000" dirty="0"/>
              <a:t> εργασία</a:t>
            </a:r>
          </a:p>
          <a:p>
            <a:r>
              <a:rPr lang="el-GR" sz="4000" dirty="0"/>
              <a:t>(β) την ατομική υγιεινή</a:t>
            </a:r>
          </a:p>
          <a:p>
            <a:r>
              <a:rPr lang="el-GR" sz="4000" dirty="0"/>
              <a:t>(γ) τους κανόνες συμπεριφοράς</a:t>
            </a:r>
          </a:p>
          <a:p>
            <a:r>
              <a:rPr lang="el-GR" sz="4000" dirty="0"/>
              <a:t>(δ) τις εκδρομές</a:t>
            </a:r>
          </a:p>
          <a:p>
            <a:r>
              <a:rPr lang="el-GR" sz="4000" dirty="0"/>
              <a:t>(ε)τη στολή του σχολείου</a:t>
            </a:r>
          </a:p>
          <a:p>
            <a:r>
              <a:rPr lang="el-GR" sz="4000" dirty="0"/>
              <a:t>(</a:t>
            </a:r>
            <a:r>
              <a:rPr lang="el-GR" sz="4000" dirty="0" err="1"/>
              <a:t>στ</a:t>
            </a:r>
            <a:r>
              <a:rPr lang="el-GR" sz="4000" dirty="0"/>
              <a:t>) τη στολή της Γυμναστικής</a:t>
            </a:r>
          </a:p>
          <a:p>
            <a:r>
              <a:rPr lang="el-GR" sz="4000" dirty="0"/>
              <a:t>(ζ) τα μαθήματα</a:t>
            </a:r>
          </a:p>
        </p:txBody>
      </p:sp>
      <p:sp>
        <p:nvSpPr>
          <p:cNvPr id="3" name="Ορθογώνιο 2">
            <a:extLst>
              <a:ext uri="{FF2B5EF4-FFF2-40B4-BE49-F238E27FC236}">
                <a16:creationId xmlns:a16="http://schemas.microsoft.com/office/drawing/2014/main" id="{A93275B3-6875-5EAA-F271-E2186BA86C4E}"/>
              </a:ext>
            </a:extLst>
          </p:cNvPr>
          <p:cNvSpPr/>
          <p:nvPr/>
        </p:nvSpPr>
        <p:spPr>
          <a:xfrm>
            <a:off x="413656" y="5986107"/>
            <a:ext cx="11615058" cy="7137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b="1" dirty="0">
                <a:solidFill>
                  <a:srgbClr val="0070C0"/>
                </a:solidFill>
              </a:rPr>
              <a:t>4.Μην διαβάζετε ξαπλωμένοι στο κρεβάτι ή στον καναπέ. Η κακή στάση σώματος προκαλεί κούραση και πονοκεφάλους.</a:t>
            </a:r>
          </a:p>
        </p:txBody>
      </p:sp>
    </p:spTree>
    <p:extLst>
      <p:ext uri="{BB962C8B-B14F-4D97-AF65-F5344CB8AC3E}">
        <p14:creationId xmlns:p14="http://schemas.microsoft.com/office/powerpoint/2010/main" val="4097193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B10D1-28E5-48AB-30D1-05227016510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CDE9A69-D8AC-27FC-8E48-82B7FA023A97}"/>
              </a:ext>
            </a:extLst>
          </p:cNvPr>
          <p:cNvSpPr txBox="1"/>
          <p:nvPr/>
        </p:nvSpPr>
        <p:spPr>
          <a:xfrm>
            <a:off x="500742" y="515035"/>
            <a:ext cx="10874829" cy="646331"/>
          </a:xfrm>
          <a:prstGeom prst="rect">
            <a:avLst/>
          </a:prstGeom>
          <a:noFill/>
        </p:spPr>
        <p:txBody>
          <a:bodyPr wrap="square">
            <a:spAutoFit/>
          </a:bodyPr>
          <a:lstStyle/>
          <a:p>
            <a:r>
              <a:rPr lang="el-GR" sz="3600" dirty="0">
                <a:solidFill>
                  <a:srgbClr val="FF0000"/>
                </a:solidFill>
                <a:latin typeface="Google Sans"/>
              </a:rPr>
              <a:t>Μια καθηγήτρια </a:t>
            </a:r>
            <a:r>
              <a:rPr lang="el-GR" sz="3600" b="0" i="0" dirty="0">
                <a:solidFill>
                  <a:srgbClr val="FF0000"/>
                </a:solidFill>
                <a:effectLst/>
                <a:latin typeface="Google Sans"/>
              </a:rPr>
              <a:t>μιλάει σε </a:t>
            </a:r>
            <a:r>
              <a:rPr lang="el-GR" sz="3600" dirty="0">
                <a:solidFill>
                  <a:srgbClr val="FF0000"/>
                </a:solidFill>
                <a:latin typeface="Google Sans"/>
              </a:rPr>
              <a:t>μαθητές </a:t>
            </a:r>
            <a:r>
              <a:rPr lang="el-GR" sz="3600" b="0" i="0" dirty="0">
                <a:solidFill>
                  <a:srgbClr val="FF0000"/>
                </a:solidFill>
                <a:effectLst/>
                <a:latin typeface="Google Sans"/>
              </a:rPr>
              <a:t> για  __________.</a:t>
            </a:r>
            <a:endParaRPr lang="el-GR" sz="3600" dirty="0">
              <a:solidFill>
                <a:srgbClr val="FF0000"/>
              </a:solidFill>
            </a:endParaRPr>
          </a:p>
        </p:txBody>
      </p:sp>
      <p:pic>
        <p:nvPicPr>
          <p:cNvPr id="5122" name="Picture 2" descr="Πλένουμε τα χέρια μας σχολαστικά – 2ο ΕΠΑ.Λ. ΡΟΔΟΥ">
            <a:extLst>
              <a:ext uri="{FF2B5EF4-FFF2-40B4-BE49-F238E27FC236}">
                <a16:creationId xmlns:a16="http://schemas.microsoft.com/office/drawing/2014/main" id="{C4E03B8D-7506-A473-9E76-3ABC0B7AF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4839" y="1834925"/>
            <a:ext cx="3618818" cy="36188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0993B29-459F-5B96-E83F-C59B8174ED1E}"/>
              </a:ext>
            </a:extLst>
          </p:cNvPr>
          <p:cNvSpPr txBox="1"/>
          <p:nvPr/>
        </p:nvSpPr>
        <p:spPr>
          <a:xfrm>
            <a:off x="500741" y="1613825"/>
            <a:ext cx="7326087" cy="4401205"/>
          </a:xfrm>
          <a:prstGeom prst="rect">
            <a:avLst/>
          </a:prstGeom>
          <a:noFill/>
        </p:spPr>
        <p:txBody>
          <a:bodyPr wrap="square">
            <a:spAutoFit/>
          </a:bodyPr>
          <a:lstStyle/>
          <a:p>
            <a:r>
              <a:rPr lang="el-GR" sz="4000" dirty="0"/>
              <a:t>(α) την κατ’ </a:t>
            </a:r>
            <a:r>
              <a:rPr lang="el-GR" sz="4000" dirty="0" err="1"/>
              <a:t>οίκον</a:t>
            </a:r>
            <a:r>
              <a:rPr lang="el-GR" sz="4000" dirty="0"/>
              <a:t> εργασία</a:t>
            </a:r>
          </a:p>
          <a:p>
            <a:r>
              <a:rPr lang="el-GR" sz="4000" dirty="0"/>
              <a:t>(β) την ατομική υγιεινή</a:t>
            </a:r>
          </a:p>
          <a:p>
            <a:r>
              <a:rPr lang="el-GR" sz="4000" dirty="0"/>
              <a:t>(γ) τους κανόνες συμπεριφοράς</a:t>
            </a:r>
          </a:p>
          <a:p>
            <a:r>
              <a:rPr lang="el-GR" sz="4000" dirty="0"/>
              <a:t>(δ) τις εκδρομές</a:t>
            </a:r>
          </a:p>
          <a:p>
            <a:r>
              <a:rPr lang="el-GR" sz="4000" dirty="0"/>
              <a:t>(ε)τη στολή του σχολείου</a:t>
            </a:r>
          </a:p>
          <a:p>
            <a:r>
              <a:rPr lang="el-GR" sz="4000" dirty="0"/>
              <a:t>(</a:t>
            </a:r>
            <a:r>
              <a:rPr lang="el-GR" sz="4000" dirty="0" err="1"/>
              <a:t>στ</a:t>
            </a:r>
            <a:r>
              <a:rPr lang="el-GR" sz="4000" dirty="0"/>
              <a:t>) τη στολή της Γυμναστικής</a:t>
            </a:r>
          </a:p>
          <a:p>
            <a:r>
              <a:rPr lang="el-GR" sz="4000" dirty="0"/>
              <a:t>(ζ) τα μαθήματα</a:t>
            </a:r>
          </a:p>
        </p:txBody>
      </p:sp>
    </p:spTree>
    <p:extLst>
      <p:ext uri="{BB962C8B-B14F-4D97-AF65-F5344CB8AC3E}">
        <p14:creationId xmlns:p14="http://schemas.microsoft.com/office/powerpoint/2010/main" val="1254922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F826B-7A27-F9A0-D356-D544C67C37E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B035A9C-A16C-BAD8-3A89-85F3DE7916EC}"/>
              </a:ext>
            </a:extLst>
          </p:cNvPr>
          <p:cNvSpPr txBox="1"/>
          <p:nvPr/>
        </p:nvSpPr>
        <p:spPr>
          <a:xfrm>
            <a:off x="500742" y="515035"/>
            <a:ext cx="10711543" cy="646331"/>
          </a:xfrm>
          <a:prstGeom prst="rect">
            <a:avLst/>
          </a:prstGeom>
          <a:noFill/>
        </p:spPr>
        <p:txBody>
          <a:bodyPr wrap="square">
            <a:spAutoFit/>
          </a:bodyPr>
          <a:lstStyle/>
          <a:p>
            <a:r>
              <a:rPr lang="el-GR" sz="3600" dirty="0">
                <a:solidFill>
                  <a:srgbClr val="FF0000"/>
                </a:solidFill>
                <a:latin typeface="Google Sans"/>
              </a:rPr>
              <a:t>Μια καθηγήτρια </a:t>
            </a:r>
            <a:r>
              <a:rPr lang="el-GR" sz="3600" b="0" i="0" dirty="0">
                <a:solidFill>
                  <a:srgbClr val="FF0000"/>
                </a:solidFill>
                <a:effectLst/>
                <a:latin typeface="Google Sans"/>
              </a:rPr>
              <a:t>μιλάει σε </a:t>
            </a:r>
            <a:r>
              <a:rPr lang="el-GR" sz="3600" dirty="0">
                <a:solidFill>
                  <a:srgbClr val="FF0000"/>
                </a:solidFill>
                <a:latin typeface="Google Sans"/>
              </a:rPr>
              <a:t>μαθητές </a:t>
            </a:r>
            <a:r>
              <a:rPr lang="el-GR" sz="3600" b="0" i="0" dirty="0">
                <a:solidFill>
                  <a:srgbClr val="FF0000"/>
                </a:solidFill>
                <a:effectLst/>
                <a:latin typeface="Google Sans"/>
              </a:rPr>
              <a:t> για  __________.</a:t>
            </a:r>
            <a:endParaRPr lang="el-GR" sz="3600" dirty="0">
              <a:solidFill>
                <a:srgbClr val="FF0000"/>
              </a:solidFill>
            </a:endParaRPr>
          </a:p>
        </p:txBody>
      </p:sp>
      <p:pic>
        <p:nvPicPr>
          <p:cNvPr id="5122" name="Picture 2" descr="Πλένουμε τα χέρια μας σχολαστικά – 2ο ΕΠΑ.Λ. ΡΟΔΟΥ">
            <a:extLst>
              <a:ext uri="{FF2B5EF4-FFF2-40B4-BE49-F238E27FC236}">
                <a16:creationId xmlns:a16="http://schemas.microsoft.com/office/drawing/2014/main" id="{378D3B13-4F63-9580-E40A-E44F347C2D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4839" y="1834925"/>
            <a:ext cx="3618818" cy="36188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B5FF6A7-10D7-A042-7A73-FF33615BC46D}"/>
              </a:ext>
            </a:extLst>
          </p:cNvPr>
          <p:cNvSpPr txBox="1"/>
          <p:nvPr/>
        </p:nvSpPr>
        <p:spPr>
          <a:xfrm>
            <a:off x="500741" y="1613825"/>
            <a:ext cx="7326087" cy="4401205"/>
          </a:xfrm>
          <a:prstGeom prst="rect">
            <a:avLst/>
          </a:prstGeom>
          <a:noFill/>
        </p:spPr>
        <p:txBody>
          <a:bodyPr wrap="square">
            <a:spAutoFit/>
          </a:bodyPr>
          <a:lstStyle/>
          <a:p>
            <a:r>
              <a:rPr lang="el-GR" sz="4000" dirty="0"/>
              <a:t>(α) την κατ’ </a:t>
            </a:r>
            <a:r>
              <a:rPr lang="el-GR" sz="4000" dirty="0" err="1"/>
              <a:t>οίκον</a:t>
            </a:r>
            <a:r>
              <a:rPr lang="el-GR" sz="4000" dirty="0"/>
              <a:t> εργασία</a:t>
            </a:r>
          </a:p>
          <a:p>
            <a:r>
              <a:rPr lang="el-GR" sz="4000" dirty="0"/>
              <a:t>(β) την ατομική υγιεινή</a:t>
            </a:r>
          </a:p>
          <a:p>
            <a:r>
              <a:rPr lang="el-GR" sz="4000" dirty="0"/>
              <a:t>(γ) τους κανόνες συμπεριφοράς</a:t>
            </a:r>
          </a:p>
          <a:p>
            <a:r>
              <a:rPr lang="el-GR" sz="4000" dirty="0"/>
              <a:t>(δ) τις εκδρομές</a:t>
            </a:r>
          </a:p>
          <a:p>
            <a:r>
              <a:rPr lang="el-GR" sz="4000" dirty="0"/>
              <a:t>(ε)τη στολή του σχολείου</a:t>
            </a:r>
          </a:p>
          <a:p>
            <a:r>
              <a:rPr lang="el-GR" sz="4000" dirty="0"/>
              <a:t>(</a:t>
            </a:r>
            <a:r>
              <a:rPr lang="el-GR" sz="4000" dirty="0" err="1"/>
              <a:t>στ</a:t>
            </a:r>
            <a:r>
              <a:rPr lang="el-GR" sz="4000" dirty="0"/>
              <a:t>) τη στολή της Γυμναστικής</a:t>
            </a:r>
          </a:p>
          <a:p>
            <a:r>
              <a:rPr lang="el-GR" sz="4000" dirty="0"/>
              <a:t>(ζ) τα μαθήματα</a:t>
            </a:r>
          </a:p>
        </p:txBody>
      </p:sp>
      <p:sp>
        <p:nvSpPr>
          <p:cNvPr id="6" name="Ορθογώνιο 5">
            <a:extLst>
              <a:ext uri="{FF2B5EF4-FFF2-40B4-BE49-F238E27FC236}">
                <a16:creationId xmlns:a16="http://schemas.microsoft.com/office/drawing/2014/main" id="{F18B8637-A4F1-C15B-9227-7474EB89246F}"/>
              </a:ext>
            </a:extLst>
          </p:cNvPr>
          <p:cNvSpPr/>
          <p:nvPr/>
        </p:nvSpPr>
        <p:spPr>
          <a:xfrm>
            <a:off x="674913" y="6015030"/>
            <a:ext cx="10711543" cy="7137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2000" dirty="0">
              <a:solidFill>
                <a:srgbClr val="0A0A0A"/>
              </a:solidFill>
              <a:latin typeface="Google Sans"/>
            </a:endParaRPr>
          </a:p>
          <a:p>
            <a:pPr algn="ctr"/>
            <a:r>
              <a:rPr lang="el-GR" sz="2400" b="1" dirty="0">
                <a:solidFill>
                  <a:srgbClr val="0070C0"/>
                </a:solidFill>
                <a:latin typeface="Google Sans"/>
              </a:rPr>
              <a:t>5.Μετά το αποχωρητήριο το πλύσιμο των χεριών με σαπούνι είναι υποχρεωτικό. </a:t>
            </a:r>
            <a:endParaRPr lang="el-GR" sz="2400" b="1" dirty="0">
              <a:solidFill>
                <a:srgbClr val="0070C0"/>
              </a:solidFill>
            </a:endParaRPr>
          </a:p>
          <a:p>
            <a:pPr algn="ctr"/>
            <a:endParaRPr lang="el-GR" sz="2000" dirty="0">
              <a:solidFill>
                <a:srgbClr val="0070C0"/>
              </a:solidFill>
            </a:endParaRPr>
          </a:p>
        </p:txBody>
      </p:sp>
    </p:spTree>
    <p:extLst>
      <p:ext uri="{BB962C8B-B14F-4D97-AF65-F5344CB8AC3E}">
        <p14:creationId xmlns:p14="http://schemas.microsoft.com/office/powerpoint/2010/main" val="913420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44C2D-E7E5-B811-653F-476DC47B3AE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4FBB9B0-182E-0563-457D-25E5C7C4C825}"/>
              </a:ext>
            </a:extLst>
          </p:cNvPr>
          <p:cNvSpPr txBox="1"/>
          <p:nvPr/>
        </p:nvSpPr>
        <p:spPr>
          <a:xfrm>
            <a:off x="500742" y="515035"/>
            <a:ext cx="10853058" cy="646331"/>
          </a:xfrm>
          <a:prstGeom prst="rect">
            <a:avLst/>
          </a:prstGeom>
          <a:noFill/>
        </p:spPr>
        <p:txBody>
          <a:bodyPr wrap="square">
            <a:spAutoFit/>
          </a:bodyPr>
          <a:lstStyle/>
          <a:p>
            <a:r>
              <a:rPr lang="el-GR" sz="3600" dirty="0">
                <a:solidFill>
                  <a:srgbClr val="FF0000"/>
                </a:solidFill>
                <a:latin typeface="Google Sans"/>
              </a:rPr>
              <a:t>Μια καθηγήτρια </a:t>
            </a:r>
            <a:r>
              <a:rPr lang="el-GR" sz="3600" b="0" i="0" dirty="0">
                <a:solidFill>
                  <a:srgbClr val="FF0000"/>
                </a:solidFill>
                <a:effectLst/>
                <a:latin typeface="Google Sans"/>
              </a:rPr>
              <a:t>μιλάει σε </a:t>
            </a:r>
            <a:r>
              <a:rPr lang="el-GR" sz="3600" dirty="0">
                <a:solidFill>
                  <a:srgbClr val="FF0000"/>
                </a:solidFill>
                <a:latin typeface="Google Sans"/>
              </a:rPr>
              <a:t>μαθητές </a:t>
            </a:r>
            <a:r>
              <a:rPr lang="el-GR" sz="3600" b="0" i="0" dirty="0">
                <a:solidFill>
                  <a:srgbClr val="FF0000"/>
                </a:solidFill>
                <a:effectLst/>
                <a:latin typeface="Google Sans"/>
              </a:rPr>
              <a:t> για  __________.</a:t>
            </a:r>
            <a:endParaRPr lang="el-GR" sz="3600" dirty="0">
              <a:solidFill>
                <a:srgbClr val="FF0000"/>
              </a:solidFill>
            </a:endParaRPr>
          </a:p>
        </p:txBody>
      </p:sp>
      <p:pic>
        <p:nvPicPr>
          <p:cNvPr id="6146" name="Picture 2" descr="Μάθημα στο σχολείο - εικονογράφηση καρτούν με χαρακτήρες Διανυσματική  απεικόνιση - εικονογραφία από θηλυκό, σκηνή: 98416835">
            <a:extLst>
              <a:ext uri="{FF2B5EF4-FFF2-40B4-BE49-F238E27FC236}">
                <a16:creationId xmlns:a16="http://schemas.microsoft.com/office/drawing/2014/main" id="{A2714FD6-C3E2-072D-DA89-04AB0694C7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6213" y="1766225"/>
            <a:ext cx="4101873" cy="38186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380539-384E-4C3A-D388-2F92FC6C3FA7}"/>
              </a:ext>
            </a:extLst>
          </p:cNvPr>
          <p:cNvSpPr txBox="1"/>
          <p:nvPr/>
        </p:nvSpPr>
        <p:spPr>
          <a:xfrm>
            <a:off x="500741" y="1613825"/>
            <a:ext cx="7326087" cy="4401205"/>
          </a:xfrm>
          <a:prstGeom prst="rect">
            <a:avLst/>
          </a:prstGeom>
          <a:noFill/>
        </p:spPr>
        <p:txBody>
          <a:bodyPr wrap="square">
            <a:spAutoFit/>
          </a:bodyPr>
          <a:lstStyle/>
          <a:p>
            <a:r>
              <a:rPr lang="el-GR" sz="4000" dirty="0"/>
              <a:t>(α) την κατ’ </a:t>
            </a:r>
            <a:r>
              <a:rPr lang="el-GR" sz="4000" dirty="0" err="1"/>
              <a:t>οίκον</a:t>
            </a:r>
            <a:r>
              <a:rPr lang="el-GR" sz="4000" dirty="0"/>
              <a:t> εργασία</a:t>
            </a:r>
          </a:p>
          <a:p>
            <a:r>
              <a:rPr lang="el-GR" sz="4000" dirty="0"/>
              <a:t>(β) την ατομική υγιεινή</a:t>
            </a:r>
          </a:p>
          <a:p>
            <a:r>
              <a:rPr lang="el-GR" sz="4000" dirty="0"/>
              <a:t>(γ) τους κανόνες συμπεριφοράς</a:t>
            </a:r>
          </a:p>
          <a:p>
            <a:r>
              <a:rPr lang="el-GR" sz="4000" dirty="0"/>
              <a:t>(δ) τις εκδρομές</a:t>
            </a:r>
          </a:p>
          <a:p>
            <a:r>
              <a:rPr lang="el-GR" sz="4000" dirty="0"/>
              <a:t>(ε)τη στολή του σχολείου</a:t>
            </a:r>
          </a:p>
          <a:p>
            <a:r>
              <a:rPr lang="el-GR" sz="4000" dirty="0"/>
              <a:t>(</a:t>
            </a:r>
            <a:r>
              <a:rPr lang="el-GR" sz="4000" dirty="0" err="1"/>
              <a:t>στ</a:t>
            </a:r>
            <a:r>
              <a:rPr lang="el-GR" sz="4000" dirty="0"/>
              <a:t>) τη στολή της Γυμναστικής</a:t>
            </a:r>
          </a:p>
          <a:p>
            <a:r>
              <a:rPr lang="el-GR" sz="4000" dirty="0"/>
              <a:t>(ζ) τα μαθήματα</a:t>
            </a:r>
          </a:p>
        </p:txBody>
      </p:sp>
    </p:spTree>
    <p:extLst>
      <p:ext uri="{BB962C8B-B14F-4D97-AF65-F5344CB8AC3E}">
        <p14:creationId xmlns:p14="http://schemas.microsoft.com/office/powerpoint/2010/main" val="2751686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75CCB-0C25-2C93-BA13-58FDFA7BE86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75CFF34-AC7B-A725-7710-CD87E2DC1A17}"/>
              </a:ext>
            </a:extLst>
          </p:cNvPr>
          <p:cNvSpPr txBox="1"/>
          <p:nvPr/>
        </p:nvSpPr>
        <p:spPr>
          <a:xfrm>
            <a:off x="500742" y="515035"/>
            <a:ext cx="10972801" cy="646331"/>
          </a:xfrm>
          <a:prstGeom prst="rect">
            <a:avLst/>
          </a:prstGeom>
          <a:noFill/>
        </p:spPr>
        <p:txBody>
          <a:bodyPr wrap="square">
            <a:spAutoFit/>
          </a:bodyPr>
          <a:lstStyle/>
          <a:p>
            <a:r>
              <a:rPr lang="el-GR" sz="3600" dirty="0">
                <a:solidFill>
                  <a:srgbClr val="FF0000"/>
                </a:solidFill>
                <a:latin typeface="Google Sans"/>
              </a:rPr>
              <a:t>Μια καθηγήτρια </a:t>
            </a:r>
            <a:r>
              <a:rPr lang="el-GR" sz="3600" b="0" i="0" dirty="0">
                <a:solidFill>
                  <a:srgbClr val="FF0000"/>
                </a:solidFill>
                <a:effectLst/>
                <a:latin typeface="Google Sans"/>
              </a:rPr>
              <a:t>μιλάει σε </a:t>
            </a:r>
            <a:r>
              <a:rPr lang="el-GR" sz="3600" dirty="0">
                <a:solidFill>
                  <a:srgbClr val="FF0000"/>
                </a:solidFill>
                <a:latin typeface="Google Sans"/>
              </a:rPr>
              <a:t>μαθητές </a:t>
            </a:r>
            <a:r>
              <a:rPr lang="el-GR" sz="3600" b="0" i="0" dirty="0">
                <a:solidFill>
                  <a:srgbClr val="FF0000"/>
                </a:solidFill>
                <a:effectLst/>
                <a:latin typeface="Google Sans"/>
              </a:rPr>
              <a:t> για  __________.</a:t>
            </a:r>
            <a:endParaRPr lang="el-GR" sz="3600" dirty="0">
              <a:solidFill>
                <a:srgbClr val="FF0000"/>
              </a:solidFill>
            </a:endParaRPr>
          </a:p>
        </p:txBody>
      </p:sp>
      <p:pic>
        <p:nvPicPr>
          <p:cNvPr id="6146" name="Picture 2" descr="Μάθημα στο σχολείο - εικονογράφηση καρτούν με χαρακτήρες Διανυσματική  απεικόνιση - εικονογραφία από θηλυκό, σκηνή: 98416835">
            <a:extLst>
              <a:ext uri="{FF2B5EF4-FFF2-40B4-BE49-F238E27FC236}">
                <a16:creationId xmlns:a16="http://schemas.microsoft.com/office/drawing/2014/main" id="{CDBA136E-9176-C8A4-8B10-0125A89AC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6213" y="1766225"/>
            <a:ext cx="4101873" cy="38186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CD0363-A4C1-5232-96E6-B657AD4837AA}"/>
              </a:ext>
            </a:extLst>
          </p:cNvPr>
          <p:cNvSpPr txBox="1"/>
          <p:nvPr/>
        </p:nvSpPr>
        <p:spPr>
          <a:xfrm>
            <a:off x="500741" y="1613825"/>
            <a:ext cx="7326087" cy="4401205"/>
          </a:xfrm>
          <a:prstGeom prst="rect">
            <a:avLst/>
          </a:prstGeom>
          <a:noFill/>
        </p:spPr>
        <p:txBody>
          <a:bodyPr wrap="square">
            <a:spAutoFit/>
          </a:bodyPr>
          <a:lstStyle/>
          <a:p>
            <a:r>
              <a:rPr lang="el-GR" sz="4000" dirty="0"/>
              <a:t>(α) την κατ’ </a:t>
            </a:r>
            <a:r>
              <a:rPr lang="el-GR" sz="4000" dirty="0" err="1"/>
              <a:t>οίκον</a:t>
            </a:r>
            <a:r>
              <a:rPr lang="el-GR" sz="4000" dirty="0"/>
              <a:t> εργασία</a:t>
            </a:r>
          </a:p>
          <a:p>
            <a:r>
              <a:rPr lang="el-GR" sz="4000" dirty="0"/>
              <a:t>(β) την ατομική υγιεινή</a:t>
            </a:r>
          </a:p>
          <a:p>
            <a:r>
              <a:rPr lang="el-GR" sz="4000" dirty="0"/>
              <a:t>(γ) τους κανόνες συμπεριφοράς</a:t>
            </a:r>
          </a:p>
          <a:p>
            <a:r>
              <a:rPr lang="el-GR" sz="4000" dirty="0"/>
              <a:t>(δ) τις εκδρομές</a:t>
            </a:r>
          </a:p>
          <a:p>
            <a:r>
              <a:rPr lang="el-GR" sz="4000" dirty="0"/>
              <a:t>(ε)τη στολή του σχολείου</a:t>
            </a:r>
          </a:p>
          <a:p>
            <a:r>
              <a:rPr lang="el-GR" sz="4000" dirty="0"/>
              <a:t>(</a:t>
            </a:r>
            <a:r>
              <a:rPr lang="el-GR" sz="4000" dirty="0" err="1"/>
              <a:t>στ</a:t>
            </a:r>
            <a:r>
              <a:rPr lang="el-GR" sz="4000" dirty="0"/>
              <a:t>) τη στολή της Γυμναστικής</a:t>
            </a:r>
          </a:p>
          <a:p>
            <a:r>
              <a:rPr lang="el-GR" sz="4000" dirty="0"/>
              <a:t>(ζ) τα μαθήματα</a:t>
            </a:r>
          </a:p>
        </p:txBody>
      </p:sp>
      <p:sp>
        <p:nvSpPr>
          <p:cNvPr id="6" name="Ορθογώνιο 5">
            <a:extLst>
              <a:ext uri="{FF2B5EF4-FFF2-40B4-BE49-F238E27FC236}">
                <a16:creationId xmlns:a16="http://schemas.microsoft.com/office/drawing/2014/main" id="{6B34B226-7A7A-2D0E-EA75-38331FF4E35F}"/>
              </a:ext>
            </a:extLst>
          </p:cNvPr>
          <p:cNvSpPr/>
          <p:nvPr/>
        </p:nvSpPr>
        <p:spPr>
          <a:xfrm>
            <a:off x="500741" y="5988489"/>
            <a:ext cx="11517087" cy="7137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2000" dirty="0">
              <a:solidFill>
                <a:srgbClr val="0A0A0A"/>
              </a:solidFill>
              <a:latin typeface="Google Sans"/>
            </a:endParaRPr>
          </a:p>
          <a:p>
            <a:pPr algn="ctr"/>
            <a:r>
              <a:rPr lang="el-GR" sz="2400" b="1" dirty="0">
                <a:solidFill>
                  <a:srgbClr val="0070C0"/>
                </a:solidFill>
                <a:latin typeface="Google Sans"/>
              </a:rPr>
              <a:t>6.Παιδιά, για να ακουστούν όλοι, σηκώνουμε χέρι!</a:t>
            </a:r>
            <a:endParaRPr lang="el-GR" sz="2400" b="1" dirty="0">
              <a:solidFill>
                <a:srgbClr val="0070C0"/>
              </a:solidFill>
            </a:endParaRPr>
          </a:p>
          <a:p>
            <a:pPr algn="ctr"/>
            <a:endParaRPr lang="el-GR" sz="2000" dirty="0">
              <a:solidFill>
                <a:srgbClr val="0070C0"/>
              </a:solidFill>
            </a:endParaRPr>
          </a:p>
        </p:txBody>
      </p:sp>
    </p:spTree>
    <p:extLst>
      <p:ext uri="{BB962C8B-B14F-4D97-AF65-F5344CB8AC3E}">
        <p14:creationId xmlns:p14="http://schemas.microsoft.com/office/powerpoint/2010/main" val="2674495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3FA79-C09F-D452-902F-277E64B876A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C84EBCD-4040-B98E-1ADE-B290199F460A}"/>
              </a:ext>
            </a:extLst>
          </p:cNvPr>
          <p:cNvSpPr txBox="1"/>
          <p:nvPr/>
        </p:nvSpPr>
        <p:spPr>
          <a:xfrm>
            <a:off x="500742" y="515035"/>
            <a:ext cx="10755087" cy="646331"/>
          </a:xfrm>
          <a:prstGeom prst="rect">
            <a:avLst/>
          </a:prstGeom>
          <a:noFill/>
        </p:spPr>
        <p:txBody>
          <a:bodyPr wrap="square">
            <a:spAutoFit/>
          </a:bodyPr>
          <a:lstStyle/>
          <a:p>
            <a:r>
              <a:rPr lang="el-GR" sz="3600" dirty="0">
                <a:solidFill>
                  <a:srgbClr val="FF0000"/>
                </a:solidFill>
                <a:latin typeface="Google Sans"/>
              </a:rPr>
              <a:t>Μια καθηγήτρια </a:t>
            </a:r>
            <a:r>
              <a:rPr lang="el-GR" sz="3600" b="0" i="0" dirty="0">
                <a:solidFill>
                  <a:srgbClr val="FF0000"/>
                </a:solidFill>
                <a:effectLst/>
                <a:latin typeface="Google Sans"/>
              </a:rPr>
              <a:t>μιλάει σε </a:t>
            </a:r>
            <a:r>
              <a:rPr lang="el-GR" sz="3600" dirty="0">
                <a:solidFill>
                  <a:srgbClr val="FF0000"/>
                </a:solidFill>
                <a:latin typeface="Google Sans"/>
              </a:rPr>
              <a:t>μαθητές </a:t>
            </a:r>
            <a:r>
              <a:rPr lang="el-GR" sz="3600" b="0" i="0" dirty="0">
                <a:solidFill>
                  <a:srgbClr val="FF0000"/>
                </a:solidFill>
                <a:effectLst/>
                <a:latin typeface="Google Sans"/>
              </a:rPr>
              <a:t> για  __________.</a:t>
            </a:r>
            <a:endParaRPr lang="el-GR" sz="3600" dirty="0">
              <a:solidFill>
                <a:srgbClr val="FF0000"/>
              </a:solidFill>
            </a:endParaRPr>
          </a:p>
        </p:txBody>
      </p:sp>
      <p:pic>
        <p:nvPicPr>
          <p:cNvPr id="7170" name="Picture 2" descr="Χαρούμενο καρτούν αγοριού με σχολική στολή Διανυσματική απεικόνιση -  εικονογραφία από ευτυχής, αστείος: 233135118">
            <a:extLst>
              <a:ext uri="{FF2B5EF4-FFF2-40B4-BE49-F238E27FC236}">
                <a16:creationId xmlns:a16="http://schemas.microsoft.com/office/drawing/2014/main" id="{42E082AD-7A5B-F4EC-C9E1-E99D9351B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932" y="1455412"/>
            <a:ext cx="3071811" cy="47180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855882D-FD7D-72D3-D05C-16422E3DB252}"/>
              </a:ext>
            </a:extLst>
          </p:cNvPr>
          <p:cNvSpPr txBox="1"/>
          <p:nvPr/>
        </p:nvSpPr>
        <p:spPr>
          <a:xfrm>
            <a:off x="500741" y="1613825"/>
            <a:ext cx="7326087" cy="4401205"/>
          </a:xfrm>
          <a:prstGeom prst="rect">
            <a:avLst/>
          </a:prstGeom>
          <a:noFill/>
        </p:spPr>
        <p:txBody>
          <a:bodyPr wrap="square">
            <a:spAutoFit/>
          </a:bodyPr>
          <a:lstStyle/>
          <a:p>
            <a:r>
              <a:rPr lang="el-GR" sz="4000" dirty="0"/>
              <a:t>(α) την κατ’ </a:t>
            </a:r>
            <a:r>
              <a:rPr lang="el-GR" sz="4000" dirty="0" err="1"/>
              <a:t>οίκον</a:t>
            </a:r>
            <a:r>
              <a:rPr lang="el-GR" sz="4000" dirty="0"/>
              <a:t> εργασία</a:t>
            </a:r>
          </a:p>
          <a:p>
            <a:r>
              <a:rPr lang="el-GR" sz="4000" dirty="0"/>
              <a:t>(β) την ατομική υγιεινή</a:t>
            </a:r>
          </a:p>
          <a:p>
            <a:r>
              <a:rPr lang="el-GR" sz="4000" dirty="0"/>
              <a:t>(γ) τους κανόνες συμπεριφοράς</a:t>
            </a:r>
          </a:p>
          <a:p>
            <a:r>
              <a:rPr lang="el-GR" sz="4000" dirty="0"/>
              <a:t>(δ) τις εκδρομές</a:t>
            </a:r>
          </a:p>
          <a:p>
            <a:r>
              <a:rPr lang="el-GR" sz="4000" dirty="0"/>
              <a:t>(ε)τη στολή του σχολείου</a:t>
            </a:r>
          </a:p>
          <a:p>
            <a:r>
              <a:rPr lang="el-GR" sz="4000" dirty="0"/>
              <a:t>(</a:t>
            </a:r>
            <a:r>
              <a:rPr lang="el-GR" sz="4000" dirty="0" err="1"/>
              <a:t>στ</a:t>
            </a:r>
            <a:r>
              <a:rPr lang="el-GR" sz="4000" dirty="0"/>
              <a:t>) τη στολή της Γυμναστικής</a:t>
            </a:r>
          </a:p>
          <a:p>
            <a:r>
              <a:rPr lang="el-GR" sz="4000" dirty="0"/>
              <a:t>(ζ) τα μαθήματα</a:t>
            </a:r>
          </a:p>
        </p:txBody>
      </p:sp>
    </p:spTree>
    <p:extLst>
      <p:ext uri="{BB962C8B-B14F-4D97-AF65-F5344CB8AC3E}">
        <p14:creationId xmlns:p14="http://schemas.microsoft.com/office/powerpoint/2010/main" val="2167298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5508D-1BAD-216E-DD8F-A0052959CD3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459234B-7CEB-6E68-9A48-A2EDBC5F04BE}"/>
              </a:ext>
            </a:extLst>
          </p:cNvPr>
          <p:cNvSpPr txBox="1"/>
          <p:nvPr/>
        </p:nvSpPr>
        <p:spPr>
          <a:xfrm>
            <a:off x="500742" y="515035"/>
            <a:ext cx="10722429" cy="646331"/>
          </a:xfrm>
          <a:prstGeom prst="rect">
            <a:avLst/>
          </a:prstGeom>
          <a:noFill/>
        </p:spPr>
        <p:txBody>
          <a:bodyPr wrap="square">
            <a:spAutoFit/>
          </a:bodyPr>
          <a:lstStyle/>
          <a:p>
            <a:r>
              <a:rPr lang="el-GR" sz="3600" dirty="0">
                <a:solidFill>
                  <a:srgbClr val="FF0000"/>
                </a:solidFill>
                <a:latin typeface="Google Sans"/>
              </a:rPr>
              <a:t>Μια καθηγήτρια </a:t>
            </a:r>
            <a:r>
              <a:rPr lang="el-GR" sz="3600" b="0" i="0" dirty="0">
                <a:solidFill>
                  <a:srgbClr val="FF0000"/>
                </a:solidFill>
                <a:effectLst/>
                <a:latin typeface="Google Sans"/>
              </a:rPr>
              <a:t>μιλάει σε </a:t>
            </a:r>
            <a:r>
              <a:rPr lang="el-GR" sz="3600" dirty="0">
                <a:solidFill>
                  <a:srgbClr val="FF0000"/>
                </a:solidFill>
                <a:latin typeface="Google Sans"/>
              </a:rPr>
              <a:t>μαθητές </a:t>
            </a:r>
            <a:r>
              <a:rPr lang="el-GR" sz="3600" b="0" i="0" dirty="0">
                <a:solidFill>
                  <a:srgbClr val="FF0000"/>
                </a:solidFill>
                <a:effectLst/>
                <a:latin typeface="Google Sans"/>
              </a:rPr>
              <a:t> για  __________.</a:t>
            </a:r>
            <a:endParaRPr lang="el-GR" sz="3600" dirty="0">
              <a:solidFill>
                <a:srgbClr val="FF0000"/>
              </a:solidFill>
            </a:endParaRPr>
          </a:p>
        </p:txBody>
      </p:sp>
      <p:pic>
        <p:nvPicPr>
          <p:cNvPr id="7170" name="Picture 2" descr="Χαρούμενο καρτούν αγοριού με σχολική στολή Διανυσματική απεικόνιση -  εικονογραφία από ευτυχής, αστείος: 233135118">
            <a:extLst>
              <a:ext uri="{FF2B5EF4-FFF2-40B4-BE49-F238E27FC236}">
                <a16:creationId xmlns:a16="http://schemas.microsoft.com/office/drawing/2014/main" id="{D8803049-ACB8-8F89-5694-A9186F882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932" y="1270459"/>
            <a:ext cx="3071811" cy="47180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96748EC-3607-DAFA-448A-442E58EA12C6}"/>
              </a:ext>
            </a:extLst>
          </p:cNvPr>
          <p:cNvSpPr txBox="1"/>
          <p:nvPr/>
        </p:nvSpPr>
        <p:spPr>
          <a:xfrm>
            <a:off x="500741" y="1613825"/>
            <a:ext cx="7326087" cy="4401205"/>
          </a:xfrm>
          <a:prstGeom prst="rect">
            <a:avLst/>
          </a:prstGeom>
          <a:noFill/>
        </p:spPr>
        <p:txBody>
          <a:bodyPr wrap="square">
            <a:spAutoFit/>
          </a:bodyPr>
          <a:lstStyle/>
          <a:p>
            <a:r>
              <a:rPr lang="el-GR" sz="4000" dirty="0"/>
              <a:t>(α) την κατ’ </a:t>
            </a:r>
            <a:r>
              <a:rPr lang="el-GR" sz="4000" dirty="0" err="1"/>
              <a:t>οίκον</a:t>
            </a:r>
            <a:r>
              <a:rPr lang="el-GR" sz="4000" dirty="0"/>
              <a:t> εργασία</a:t>
            </a:r>
          </a:p>
          <a:p>
            <a:r>
              <a:rPr lang="el-GR" sz="4000" dirty="0"/>
              <a:t>(β) την ατομική υγιεινή</a:t>
            </a:r>
          </a:p>
          <a:p>
            <a:r>
              <a:rPr lang="el-GR" sz="4000" dirty="0"/>
              <a:t>(γ) τους κανόνες συμπεριφοράς</a:t>
            </a:r>
          </a:p>
          <a:p>
            <a:r>
              <a:rPr lang="el-GR" sz="4000" dirty="0"/>
              <a:t>(δ) τις εκδρομές</a:t>
            </a:r>
          </a:p>
          <a:p>
            <a:r>
              <a:rPr lang="el-GR" sz="4000" dirty="0"/>
              <a:t>(ε)τη στολή του σχολείου</a:t>
            </a:r>
          </a:p>
          <a:p>
            <a:r>
              <a:rPr lang="el-GR" sz="4000" dirty="0"/>
              <a:t>(</a:t>
            </a:r>
            <a:r>
              <a:rPr lang="el-GR" sz="4000" dirty="0" err="1"/>
              <a:t>στ</a:t>
            </a:r>
            <a:r>
              <a:rPr lang="el-GR" sz="4000" dirty="0"/>
              <a:t>) τη στολή της Γυμναστικής</a:t>
            </a:r>
          </a:p>
          <a:p>
            <a:r>
              <a:rPr lang="el-GR" sz="4000" dirty="0"/>
              <a:t>(ζ) τα μαθήματα</a:t>
            </a:r>
          </a:p>
        </p:txBody>
      </p:sp>
      <p:sp>
        <p:nvSpPr>
          <p:cNvPr id="6" name="Ορθογώνιο 5">
            <a:extLst>
              <a:ext uri="{FF2B5EF4-FFF2-40B4-BE49-F238E27FC236}">
                <a16:creationId xmlns:a16="http://schemas.microsoft.com/office/drawing/2014/main" id="{C1607AC8-9C01-F1B8-360A-1A38DAD7F531}"/>
              </a:ext>
            </a:extLst>
          </p:cNvPr>
          <p:cNvSpPr/>
          <p:nvPr/>
        </p:nvSpPr>
        <p:spPr>
          <a:xfrm>
            <a:off x="500741" y="5988489"/>
            <a:ext cx="11517087" cy="7137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1600" b="1" dirty="0">
                <a:solidFill>
                  <a:srgbClr val="0070C0"/>
                </a:solidFill>
                <a:latin typeface="Google Sans"/>
              </a:rPr>
              <a:t>7.Παιδιά, προσοχή! Μια ανακοίνωση! Από αύριο επιτρέπεται να φοράτε γαλάζια μπλούζα  και κοντό παντελόνι, το οποίο όμως για λόγους ευπρέπειας και ασφάλειας πρέπει να φτάνει μέχρι το γόνατο.</a:t>
            </a:r>
            <a:endParaRPr lang="el-GR" sz="1600" b="1" dirty="0">
              <a:solidFill>
                <a:srgbClr val="0070C0"/>
              </a:solidFill>
            </a:endParaRPr>
          </a:p>
        </p:txBody>
      </p:sp>
    </p:spTree>
    <p:extLst>
      <p:ext uri="{BB962C8B-B14F-4D97-AF65-F5344CB8AC3E}">
        <p14:creationId xmlns:p14="http://schemas.microsoft.com/office/powerpoint/2010/main" val="3861811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485DF-5D0F-7018-EB41-13534E3BDF16}"/>
            </a:ext>
          </a:extLst>
        </p:cNvPr>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0450A419-36F8-F8AF-559A-E6AA186808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343" y="344767"/>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2">
            <a:extLst>
              <a:ext uri="{FF2B5EF4-FFF2-40B4-BE49-F238E27FC236}">
                <a16:creationId xmlns:a16="http://schemas.microsoft.com/office/drawing/2014/main" id="{FB8E91E0-3E5B-3846-1A74-3BEEBAD738FE}"/>
              </a:ext>
            </a:extLst>
          </p:cNvPr>
          <p:cNvSpPr/>
          <p:nvPr/>
        </p:nvSpPr>
        <p:spPr>
          <a:xfrm>
            <a:off x="593661" y="731861"/>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sp>
        <p:nvSpPr>
          <p:cNvPr id="15" name="TextBox 14">
            <a:extLst>
              <a:ext uri="{FF2B5EF4-FFF2-40B4-BE49-F238E27FC236}">
                <a16:creationId xmlns:a16="http://schemas.microsoft.com/office/drawing/2014/main" id="{75D7D168-71AE-D70C-762A-2BD66F0E4548}"/>
              </a:ext>
            </a:extLst>
          </p:cNvPr>
          <p:cNvSpPr txBox="1"/>
          <p:nvPr/>
        </p:nvSpPr>
        <p:spPr>
          <a:xfrm>
            <a:off x="2253343" y="3105835"/>
            <a:ext cx="9133114" cy="461665"/>
          </a:xfrm>
          <a:prstGeom prst="rect">
            <a:avLst/>
          </a:prstGeom>
          <a:noFill/>
        </p:spPr>
        <p:txBody>
          <a:bodyPr wrap="square">
            <a:spAutoFit/>
          </a:bodyPr>
          <a:lstStyle/>
          <a:p>
            <a:r>
              <a:rPr lang="el-GR" sz="2400" b="1" dirty="0"/>
              <a:t>      εργασίες στην τάξη                                       κατ’ </a:t>
            </a:r>
            <a:r>
              <a:rPr lang="el-GR" sz="2400" b="1" dirty="0" err="1"/>
              <a:t>οίκον</a:t>
            </a:r>
            <a:r>
              <a:rPr lang="el-GR" sz="2400" b="1" dirty="0"/>
              <a:t> εργασία</a:t>
            </a:r>
          </a:p>
        </p:txBody>
      </p:sp>
      <p:pic>
        <p:nvPicPr>
          <p:cNvPr id="16" name="Picture 2" descr="An Illustration Of A Cartoon Class Room With Six Pupils High-Res Vector  Graphic - Getty Images">
            <a:extLst>
              <a:ext uri="{FF2B5EF4-FFF2-40B4-BE49-F238E27FC236}">
                <a16:creationId xmlns:a16="http://schemas.microsoft.com/office/drawing/2014/main" id="{EBFD8C62-82BC-7E11-B7C4-425FDD812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651" y="695659"/>
            <a:ext cx="3287977" cy="2306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Διαβάζουμε πολύ στο σπίτι, αλλά το παιδί μου τίποτα. Γιατί; | Athens Voice">
            <a:extLst>
              <a:ext uri="{FF2B5EF4-FFF2-40B4-BE49-F238E27FC236}">
                <a16:creationId xmlns:a16="http://schemas.microsoft.com/office/drawing/2014/main" id="{3B4E770F-3421-3808-75AB-95146171C3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8373" y="665667"/>
            <a:ext cx="3385456" cy="24401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Οικογενειακές Συναυλίες 2 – Η ΣΟΥΖΗ ΚΑΙ ΤΑ ΧΡΙΣΤΟΥΓΕΝΝΑ ΤΟΥ ΚΟΣΜΟΥ – CYSO">
            <a:extLst>
              <a:ext uri="{FF2B5EF4-FFF2-40B4-BE49-F238E27FC236}">
                <a16:creationId xmlns:a16="http://schemas.microsoft.com/office/drawing/2014/main" id="{D81D8DDD-C1B5-E9F9-2041-F0949B3BF2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4515" y="4439330"/>
            <a:ext cx="3015341" cy="1914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Ημερήσια εκδρομή στο ΑΓΝΑΝΤΙ – 2ο Δημοτικό Σχολείο Γιαννιτσών">
            <a:extLst>
              <a:ext uri="{FF2B5EF4-FFF2-40B4-BE49-F238E27FC236}">
                <a16:creationId xmlns:a16="http://schemas.microsoft.com/office/drawing/2014/main" id="{58B6CCA8-485D-8E6B-548E-822F96CC63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661" y="4553630"/>
            <a:ext cx="3194568" cy="1800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Καθαρά Δευτέρα - Κούλουμα">
            <a:extLst>
              <a:ext uri="{FF2B5EF4-FFF2-40B4-BE49-F238E27FC236}">
                <a16:creationId xmlns:a16="http://schemas.microsoft.com/office/drawing/2014/main" id="{5BA3BFAF-28A0-0F61-8A6D-6B99046F6D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0985" y="4439330"/>
            <a:ext cx="2390775" cy="1914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74FFC2B-C3C8-5AB6-CB18-D483F07A98B1}"/>
              </a:ext>
            </a:extLst>
          </p:cNvPr>
          <p:cNvSpPr txBox="1"/>
          <p:nvPr/>
        </p:nvSpPr>
        <p:spPr>
          <a:xfrm>
            <a:off x="1099457" y="3584132"/>
            <a:ext cx="10287000" cy="1046440"/>
          </a:xfrm>
          <a:prstGeom prst="rect">
            <a:avLst/>
          </a:prstGeom>
          <a:noFill/>
        </p:spPr>
        <p:txBody>
          <a:bodyPr wrap="square">
            <a:spAutoFit/>
          </a:bodyPr>
          <a:lstStyle/>
          <a:p>
            <a:r>
              <a:rPr lang="el-GR" sz="4400" dirty="0"/>
              <a:t>εκδρομή                  αργία                    διακοπές                            </a:t>
            </a:r>
          </a:p>
          <a:p>
            <a:endParaRPr lang="el-GR" dirty="0"/>
          </a:p>
        </p:txBody>
      </p:sp>
    </p:spTree>
    <p:extLst>
      <p:ext uri="{BB962C8B-B14F-4D97-AF65-F5344CB8AC3E}">
        <p14:creationId xmlns:p14="http://schemas.microsoft.com/office/powerpoint/2010/main" val="3234902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C57B78-79E5-986A-1BBE-2D687254F48D}"/>
              </a:ext>
            </a:extLst>
          </p:cNvPr>
          <p:cNvSpPr txBox="1"/>
          <p:nvPr/>
        </p:nvSpPr>
        <p:spPr>
          <a:xfrm>
            <a:off x="3287486" y="795048"/>
            <a:ext cx="4386943" cy="830997"/>
          </a:xfrm>
          <a:prstGeom prst="rect">
            <a:avLst/>
          </a:prstGeom>
          <a:noFill/>
        </p:spPr>
        <p:txBody>
          <a:bodyPr wrap="square">
            <a:spAutoFit/>
          </a:bodyPr>
          <a:lstStyle/>
          <a:p>
            <a:r>
              <a:rPr lang="el-GR" sz="4800" dirty="0"/>
              <a:t>Το κατάλαβες;</a:t>
            </a:r>
          </a:p>
        </p:txBody>
      </p:sp>
      <p:sp>
        <p:nvSpPr>
          <p:cNvPr id="5" name="TextBox 4">
            <a:extLst>
              <a:ext uri="{FF2B5EF4-FFF2-40B4-BE49-F238E27FC236}">
                <a16:creationId xmlns:a16="http://schemas.microsoft.com/office/drawing/2014/main" id="{A390D76D-7B1E-3016-316C-B53C7C5B6243}"/>
              </a:ext>
            </a:extLst>
          </p:cNvPr>
          <p:cNvSpPr txBox="1"/>
          <p:nvPr/>
        </p:nvSpPr>
        <p:spPr>
          <a:xfrm>
            <a:off x="473529" y="2028264"/>
            <a:ext cx="5388429" cy="830997"/>
          </a:xfrm>
          <a:prstGeom prst="rect">
            <a:avLst/>
          </a:prstGeom>
          <a:noFill/>
        </p:spPr>
        <p:txBody>
          <a:bodyPr wrap="square">
            <a:spAutoFit/>
          </a:bodyPr>
          <a:lstStyle/>
          <a:p>
            <a:r>
              <a:rPr lang="el-GR" sz="4800" dirty="0"/>
              <a:t>Ναι,  το  κατάλαβα.</a:t>
            </a:r>
          </a:p>
        </p:txBody>
      </p:sp>
      <p:sp>
        <p:nvSpPr>
          <p:cNvPr id="6" name="TextBox 5">
            <a:extLst>
              <a:ext uri="{FF2B5EF4-FFF2-40B4-BE49-F238E27FC236}">
                <a16:creationId xmlns:a16="http://schemas.microsoft.com/office/drawing/2014/main" id="{1981D74E-87E1-304D-356C-03E4DE6D6E6E}"/>
              </a:ext>
            </a:extLst>
          </p:cNvPr>
          <p:cNvSpPr txBox="1"/>
          <p:nvPr/>
        </p:nvSpPr>
        <p:spPr>
          <a:xfrm>
            <a:off x="6504217" y="2074431"/>
            <a:ext cx="5388429" cy="1569660"/>
          </a:xfrm>
          <a:prstGeom prst="rect">
            <a:avLst/>
          </a:prstGeom>
          <a:noFill/>
        </p:spPr>
        <p:txBody>
          <a:bodyPr wrap="square">
            <a:spAutoFit/>
          </a:bodyPr>
          <a:lstStyle/>
          <a:p>
            <a:r>
              <a:rPr lang="el-GR" sz="4800" dirty="0"/>
              <a:t>Όχι, δεν  το  κατάλαβα.</a:t>
            </a:r>
          </a:p>
        </p:txBody>
      </p:sp>
      <p:pic>
        <p:nvPicPr>
          <p:cNvPr id="3074" name="Picture 2" descr="Το αγόρι σκέφτεται. Συναισθήματα και χειρονομίες.: Vector στοκ (χωρίς  δικαιώματα) 788325607 | Shutterstock">
            <a:extLst>
              <a:ext uri="{FF2B5EF4-FFF2-40B4-BE49-F238E27FC236}">
                <a16:creationId xmlns:a16="http://schemas.microsoft.com/office/drawing/2014/main" id="{76563F57-2564-63F9-669F-94C58202B1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b="13411"/>
          <a:stretch>
            <a:fillRect/>
          </a:stretch>
        </p:blipFill>
        <p:spPr bwMode="auto">
          <a:xfrm>
            <a:off x="1498144" y="3644091"/>
            <a:ext cx="2671084" cy="27850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Το αγόρι σκέφτεται. Συναισθήματα και χειρονομίες.: Vector στοκ (χωρίς  δικαιώματα) 788325607 | Shutterstock">
            <a:extLst>
              <a:ext uri="{FF2B5EF4-FFF2-40B4-BE49-F238E27FC236}">
                <a16:creationId xmlns:a16="http://schemas.microsoft.com/office/drawing/2014/main" id="{084D73DB-76CE-995E-AE8E-F3FA93DB8A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5" t="-6568" r="51508" b="6568"/>
          <a:stretch>
            <a:fillRect/>
          </a:stretch>
        </p:blipFill>
        <p:spPr bwMode="auto">
          <a:xfrm>
            <a:off x="6579058" y="3498197"/>
            <a:ext cx="3522885" cy="278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534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38C7E-C32E-E793-E968-F38370BBC319}"/>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2E65C434-37FC-3C3B-D13B-5DBA21FC4EB4}"/>
              </a:ext>
            </a:extLst>
          </p:cNvPr>
          <p:cNvSpPr/>
          <p:nvPr/>
        </p:nvSpPr>
        <p:spPr>
          <a:xfrm>
            <a:off x="0" y="2982686"/>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γραπτού λόγου </a:t>
            </a:r>
          </a:p>
        </p:txBody>
      </p:sp>
      <p:sp>
        <p:nvSpPr>
          <p:cNvPr id="3" name="Ορθογώνιο 2">
            <a:extLst>
              <a:ext uri="{FF2B5EF4-FFF2-40B4-BE49-F238E27FC236}">
                <a16:creationId xmlns:a16="http://schemas.microsoft.com/office/drawing/2014/main" id="{99202CBC-0C4E-F34F-A84C-7A238D2842AC}"/>
              </a:ext>
            </a:extLst>
          </p:cNvPr>
          <p:cNvSpPr/>
          <p:nvPr/>
        </p:nvSpPr>
        <p:spPr>
          <a:xfrm>
            <a:off x="8382000" y="4996543"/>
            <a:ext cx="3124200" cy="109945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Ταίριαξε!</a:t>
            </a:r>
          </a:p>
        </p:txBody>
      </p:sp>
      <p:pic>
        <p:nvPicPr>
          <p:cNvPr id="1026" name="Picture 2" descr="Αντιστοίχιση - Διαδραστικό online εκπαιδευτικό παιχνίδι για τα Μαθηματικά  Β' Δημοτικού">
            <a:extLst>
              <a:ext uri="{FF2B5EF4-FFF2-40B4-BE49-F238E27FC236}">
                <a16:creationId xmlns:a16="http://schemas.microsoft.com/office/drawing/2014/main" id="{C6A2AF1F-9D82-2794-0CF3-488423636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0637" y="2324100"/>
            <a:ext cx="206692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toon Soldier Pointing Command – Royalty-Free Vector | VectorStock">
            <a:extLst>
              <a:ext uri="{FF2B5EF4-FFF2-40B4-BE49-F238E27FC236}">
                <a16:creationId xmlns:a16="http://schemas.microsoft.com/office/drawing/2014/main" id="{748A21DA-723B-24E7-FAD1-986890C323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399"/>
          <a:stretch>
            <a:fillRect/>
          </a:stretch>
        </p:blipFill>
        <p:spPr bwMode="auto">
          <a:xfrm>
            <a:off x="6486866" y="4718958"/>
            <a:ext cx="1633878" cy="1654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543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00DD0-2F2A-A2D5-93C0-F432234DD35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7DCEF9D-41C1-886B-EB94-A5EF11A0B256}"/>
              </a:ext>
            </a:extLst>
          </p:cNvPr>
          <p:cNvSpPr txBox="1"/>
          <p:nvPr/>
        </p:nvSpPr>
        <p:spPr>
          <a:xfrm>
            <a:off x="2466035" y="1641634"/>
            <a:ext cx="4266667" cy="1384995"/>
          </a:xfrm>
          <a:prstGeom prst="rect">
            <a:avLst/>
          </a:prstGeom>
          <a:solidFill>
            <a:schemeClr val="accent3">
              <a:lumMod val="20000"/>
              <a:lumOff val="80000"/>
            </a:schemeClr>
          </a:solidFill>
          <a:ln w="38100">
            <a:solidFill>
              <a:schemeClr val="tx1"/>
            </a:solidFill>
          </a:ln>
        </p:spPr>
        <p:txBody>
          <a:bodyPr wrap="square">
            <a:spAutoFit/>
          </a:bodyPr>
          <a:lstStyle/>
          <a:p>
            <a:pPr algn="r"/>
            <a:r>
              <a:rPr lang="el-GR" sz="2800" dirty="0"/>
              <a:t>ανακοίνωση  του διευθυντή/ της διευθύντριας </a:t>
            </a:r>
          </a:p>
        </p:txBody>
      </p:sp>
      <p:sp>
        <p:nvSpPr>
          <p:cNvPr id="6" name="TextBox 5">
            <a:extLst>
              <a:ext uri="{FF2B5EF4-FFF2-40B4-BE49-F238E27FC236}">
                <a16:creationId xmlns:a16="http://schemas.microsoft.com/office/drawing/2014/main" id="{D64B7EA9-0180-CECE-4F4A-687F7A5F392E}"/>
              </a:ext>
            </a:extLst>
          </p:cNvPr>
          <p:cNvSpPr txBox="1"/>
          <p:nvPr/>
        </p:nvSpPr>
        <p:spPr>
          <a:xfrm>
            <a:off x="2466035" y="5685503"/>
            <a:ext cx="4218103" cy="954107"/>
          </a:xfrm>
          <a:prstGeom prst="rect">
            <a:avLst/>
          </a:prstGeom>
          <a:solidFill>
            <a:schemeClr val="accent3">
              <a:lumMod val="20000"/>
              <a:lumOff val="80000"/>
            </a:schemeClr>
          </a:solidFill>
          <a:ln w="38100">
            <a:solidFill>
              <a:schemeClr val="tx1"/>
            </a:solidFill>
          </a:ln>
        </p:spPr>
        <p:txBody>
          <a:bodyPr wrap="square">
            <a:spAutoFit/>
          </a:bodyPr>
          <a:lstStyle/>
          <a:p>
            <a:r>
              <a:rPr lang="el-GR" sz="2800" dirty="0"/>
              <a:t>πληροφορίες για  την εκδρομή </a:t>
            </a:r>
          </a:p>
        </p:txBody>
      </p:sp>
      <p:sp>
        <p:nvSpPr>
          <p:cNvPr id="8" name="TextBox 7">
            <a:extLst>
              <a:ext uri="{FF2B5EF4-FFF2-40B4-BE49-F238E27FC236}">
                <a16:creationId xmlns:a16="http://schemas.microsoft.com/office/drawing/2014/main" id="{932ED60D-0A73-C0AC-CDBA-4346B97C862B}"/>
              </a:ext>
            </a:extLst>
          </p:cNvPr>
          <p:cNvSpPr txBox="1"/>
          <p:nvPr/>
        </p:nvSpPr>
        <p:spPr>
          <a:xfrm>
            <a:off x="2498270" y="4478491"/>
            <a:ext cx="4155573" cy="523220"/>
          </a:xfrm>
          <a:prstGeom prst="rect">
            <a:avLst/>
          </a:prstGeom>
          <a:solidFill>
            <a:schemeClr val="accent3">
              <a:lumMod val="20000"/>
              <a:lumOff val="80000"/>
            </a:schemeClr>
          </a:solidFill>
          <a:ln w="38100">
            <a:solidFill>
              <a:schemeClr val="tx1"/>
            </a:solidFill>
          </a:ln>
        </p:spPr>
        <p:txBody>
          <a:bodyPr wrap="square">
            <a:spAutoFit/>
          </a:bodyPr>
          <a:lstStyle/>
          <a:p>
            <a:r>
              <a:rPr lang="el-GR" sz="2800" dirty="0"/>
              <a:t>προσκλήσεις σε γιορτές</a:t>
            </a:r>
          </a:p>
        </p:txBody>
      </p:sp>
      <p:sp>
        <p:nvSpPr>
          <p:cNvPr id="11" name="TextBox 10">
            <a:extLst>
              <a:ext uri="{FF2B5EF4-FFF2-40B4-BE49-F238E27FC236}">
                <a16:creationId xmlns:a16="http://schemas.microsoft.com/office/drawing/2014/main" id="{F7B5FD97-8FC1-8F31-0CDF-7B93EB2BB823}"/>
              </a:ext>
            </a:extLst>
          </p:cNvPr>
          <p:cNvSpPr txBox="1"/>
          <p:nvPr/>
        </p:nvSpPr>
        <p:spPr>
          <a:xfrm>
            <a:off x="2498271" y="118936"/>
            <a:ext cx="4185867" cy="954107"/>
          </a:xfrm>
          <a:prstGeom prst="rect">
            <a:avLst/>
          </a:prstGeom>
          <a:solidFill>
            <a:schemeClr val="accent3">
              <a:lumMod val="20000"/>
              <a:lumOff val="80000"/>
            </a:schemeClr>
          </a:solidFill>
          <a:ln w="38100">
            <a:solidFill>
              <a:schemeClr val="tx1"/>
            </a:solidFill>
          </a:ln>
        </p:spPr>
        <p:txBody>
          <a:bodyPr wrap="square">
            <a:spAutoFit/>
          </a:bodyPr>
          <a:lstStyle/>
          <a:p>
            <a:r>
              <a:rPr lang="el-GR" sz="2800" dirty="0"/>
              <a:t>ενημέρωση  Συνδέσμου Γονέων και Κηδεμόνων</a:t>
            </a:r>
          </a:p>
        </p:txBody>
      </p:sp>
      <p:sp>
        <p:nvSpPr>
          <p:cNvPr id="13" name="TextBox 12">
            <a:extLst>
              <a:ext uri="{FF2B5EF4-FFF2-40B4-BE49-F238E27FC236}">
                <a16:creationId xmlns:a16="http://schemas.microsoft.com/office/drawing/2014/main" id="{8E467582-7B8C-1F55-CDBE-8EB7475F896B}"/>
              </a:ext>
            </a:extLst>
          </p:cNvPr>
          <p:cNvSpPr txBox="1"/>
          <p:nvPr/>
        </p:nvSpPr>
        <p:spPr>
          <a:xfrm>
            <a:off x="2498271" y="3353691"/>
            <a:ext cx="2324100" cy="523220"/>
          </a:xfrm>
          <a:prstGeom prst="rect">
            <a:avLst/>
          </a:prstGeom>
          <a:solidFill>
            <a:schemeClr val="accent3">
              <a:lumMod val="20000"/>
              <a:lumOff val="80000"/>
            </a:schemeClr>
          </a:solidFill>
          <a:ln w="38100">
            <a:solidFill>
              <a:schemeClr val="tx1"/>
            </a:solidFill>
          </a:ln>
        </p:spPr>
        <p:txBody>
          <a:bodyPr wrap="square">
            <a:spAutoFit/>
          </a:bodyPr>
          <a:lstStyle/>
          <a:p>
            <a:r>
              <a:rPr lang="el-GR" sz="2800" dirty="0"/>
              <a:t>παζαράκι</a:t>
            </a:r>
          </a:p>
        </p:txBody>
      </p:sp>
      <p:sp>
        <p:nvSpPr>
          <p:cNvPr id="3" name="Ορθογώνιο: Στρογγύλεμα γωνιών 2">
            <a:extLst>
              <a:ext uri="{FF2B5EF4-FFF2-40B4-BE49-F238E27FC236}">
                <a16:creationId xmlns:a16="http://schemas.microsoft.com/office/drawing/2014/main" id="{0859F17C-DB27-BF62-1501-44E8534D6858}"/>
              </a:ext>
            </a:extLst>
          </p:cNvPr>
          <p:cNvSpPr/>
          <p:nvPr/>
        </p:nvSpPr>
        <p:spPr>
          <a:xfrm>
            <a:off x="7146473" y="87716"/>
            <a:ext cx="3886200" cy="101558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Αναχώρηση από το σχολείο στις  7:30 και επιστροφή στον χώρο του σχολείου στη  13:00.</a:t>
            </a:r>
          </a:p>
        </p:txBody>
      </p:sp>
      <p:sp>
        <p:nvSpPr>
          <p:cNvPr id="4" name="Ορθογώνιο: Στρογγύλεμα γωνιών 3">
            <a:extLst>
              <a:ext uri="{FF2B5EF4-FFF2-40B4-BE49-F238E27FC236}">
                <a16:creationId xmlns:a16="http://schemas.microsoft.com/office/drawing/2014/main" id="{108ECB84-1DA0-A061-C50A-BA5C48DA45AC}"/>
              </a:ext>
            </a:extLst>
          </p:cNvPr>
          <p:cNvSpPr/>
          <p:nvPr/>
        </p:nvSpPr>
        <p:spPr>
          <a:xfrm>
            <a:off x="7078438" y="1306450"/>
            <a:ext cx="4321626" cy="161709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Διεύθυνση, ο Καθηγητικός Σύλλογος και η Μαθητική Κοινότητα  έχουν την τιμή να σας προσκαλέσουν στην Τελετή Αποφοίτησης των μαθητών της Γ' Γυμνασίου.</a:t>
            </a:r>
          </a:p>
        </p:txBody>
      </p:sp>
      <p:sp>
        <p:nvSpPr>
          <p:cNvPr id="9" name="Ορθογώνιο: Στρογγύλεμα γωνιών 8">
            <a:extLst>
              <a:ext uri="{FF2B5EF4-FFF2-40B4-BE49-F238E27FC236}">
                <a16:creationId xmlns:a16="http://schemas.microsoft.com/office/drawing/2014/main" id="{C4FDC860-021B-821F-B2B4-A0C8378C294A}"/>
              </a:ext>
            </a:extLst>
          </p:cNvPr>
          <p:cNvSpPr/>
          <p:nvPr/>
        </p:nvSpPr>
        <p:spPr>
          <a:xfrm>
            <a:off x="7146473" y="4240658"/>
            <a:ext cx="3467100" cy="11454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σπιτικά γλυκίσματα €1</a:t>
            </a:r>
          </a:p>
          <a:p>
            <a:pPr algn="ctr"/>
            <a:r>
              <a:rPr lang="el-GR" dirty="0"/>
              <a:t>πασχαλινές  λαμπάδες € 3</a:t>
            </a:r>
          </a:p>
        </p:txBody>
      </p:sp>
      <p:sp>
        <p:nvSpPr>
          <p:cNvPr id="14" name="Ορθογώνιο: Στρογγύλεμα γωνιών 13">
            <a:extLst>
              <a:ext uri="{FF2B5EF4-FFF2-40B4-BE49-F238E27FC236}">
                <a16:creationId xmlns:a16="http://schemas.microsoft.com/office/drawing/2014/main" id="{36A08AD1-9A64-FCD8-7396-891E57DBD73E}"/>
              </a:ext>
            </a:extLst>
          </p:cNvPr>
          <p:cNvSpPr/>
          <p:nvPr/>
        </p:nvSpPr>
        <p:spPr>
          <a:xfrm>
            <a:off x="7086606" y="3111043"/>
            <a:ext cx="4321626" cy="100851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l-GR" dirty="0">
                <a:solidFill>
                  <a:srgbClr val="0A0A0A"/>
                </a:solidFill>
                <a:latin typeface="Google Sans"/>
              </a:rPr>
              <a:t>Θα προσφέρουμε   σε όλους τους μαθητές  σουβλάκια, χαλούμι στην πίτα και παραδοσιακά μπουρέκια.</a:t>
            </a:r>
            <a:endParaRPr lang="el-GR" dirty="0"/>
          </a:p>
        </p:txBody>
      </p:sp>
      <p:sp>
        <p:nvSpPr>
          <p:cNvPr id="16" name="Ορθογώνιο: Στρογγύλεμα γωνιών 15">
            <a:extLst>
              <a:ext uri="{FF2B5EF4-FFF2-40B4-BE49-F238E27FC236}">
                <a16:creationId xmlns:a16="http://schemas.microsoft.com/office/drawing/2014/main" id="{F17B3B06-B1EB-A823-7160-373EAC068771}"/>
              </a:ext>
            </a:extLst>
          </p:cNvPr>
          <p:cNvSpPr/>
          <p:nvPr/>
        </p:nvSpPr>
        <p:spPr>
          <a:xfrm>
            <a:off x="7078438" y="5552312"/>
            <a:ext cx="4321626" cy="100851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l-GR" dirty="0"/>
              <a:t>Αν κάποιος μαθητής κάνει ζημιά  στις  τουαλέτες, οι γονείς του θα πληρώσουν για τη ζημιά.</a:t>
            </a:r>
          </a:p>
        </p:txBody>
      </p:sp>
      <p:pic>
        <p:nvPicPr>
          <p:cNvPr id="9219" name="Picture 3" descr="Σύλλογος Γονέων και Κηδεμόνων:Πρόσκληση σε Γενική Συνέλευση - Συνείδηση">
            <a:extLst>
              <a:ext uri="{FF2B5EF4-FFF2-40B4-BE49-F238E27FC236}">
                <a16:creationId xmlns:a16="http://schemas.microsoft.com/office/drawing/2014/main" id="{F867F997-0FEA-735F-0140-0A0B7C8A8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369" y="36497"/>
            <a:ext cx="1200149" cy="12065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223" name="Picture 7" descr="Child graduation cartoon - 12 χιλιάδες εικόνες, εικονογραφήσεις και  φωτογραφίες στοκ χωρίς δικαιώματα | Shutterstock">
            <a:extLst>
              <a:ext uri="{FF2B5EF4-FFF2-40B4-BE49-F238E27FC236}">
                <a16:creationId xmlns:a16="http://schemas.microsoft.com/office/drawing/2014/main" id="{5998F3F9-45A6-AFDF-5088-6B79F6AB4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177" y="4498457"/>
            <a:ext cx="1053093" cy="10530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225" name="Picture 9" descr="Προγραμματισμος μονοημερης εκδρομης – 2ο Νηπιαγωγείο Άνω Λιοσίων">
            <a:extLst>
              <a:ext uri="{FF2B5EF4-FFF2-40B4-BE49-F238E27FC236}">
                <a16:creationId xmlns:a16="http://schemas.microsoft.com/office/drawing/2014/main" id="{636AF331-48FB-D6F9-B8EF-6CF033B6D1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794" y="5386131"/>
            <a:ext cx="1489729" cy="13585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227" name="Picture 11" descr="Smiling Orthodox Priest Cartoon Vector: Vector στοκ (χωρίς δικαιώματα)  2197693983 | Shutterstock">
            <a:extLst>
              <a:ext uri="{FF2B5EF4-FFF2-40B4-BE49-F238E27FC236}">
                <a16:creationId xmlns:a16="http://schemas.microsoft.com/office/drawing/2014/main" id="{196D9734-DF44-733D-5145-7684B40E91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50" y="1281584"/>
            <a:ext cx="1259372" cy="11454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7" name="Ευθεία γραμμή σύνδεσης 6">
            <a:extLst>
              <a:ext uri="{FF2B5EF4-FFF2-40B4-BE49-F238E27FC236}">
                <a16:creationId xmlns:a16="http://schemas.microsoft.com/office/drawing/2014/main" id="{90B8CE4E-850E-DD70-4FF9-D238202CB5EC}"/>
              </a:ext>
            </a:extLst>
          </p:cNvPr>
          <p:cNvCxnSpPr>
            <a:cxnSpLocks/>
          </p:cNvCxnSpPr>
          <p:nvPr/>
        </p:nvCxnSpPr>
        <p:spPr>
          <a:xfrm>
            <a:off x="4822371" y="3429000"/>
            <a:ext cx="2324102" cy="963604"/>
          </a:xfrm>
          <a:prstGeom prst="line">
            <a:avLst/>
          </a:prstGeom>
          <a:ln w="76200"/>
        </p:spPr>
        <p:style>
          <a:lnRef idx="3">
            <a:schemeClr val="accent2"/>
          </a:lnRef>
          <a:fillRef idx="0">
            <a:schemeClr val="accent2"/>
          </a:fillRef>
          <a:effectRef idx="2">
            <a:schemeClr val="accent2"/>
          </a:effectRef>
          <a:fontRef idx="minor">
            <a:schemeClr val="tx1"/>
          </a:fontRef>
        </p:style>
      </p:cxnSp>
      <p:pic>
        <p:nvPicPr>
          <p:cNvPr id="4098" name="Picture 2" descr="Συνάντηση δασκάλων με παιδιά στο γραφείο του διευθυντή Διάνυσμα από  ©klyaksun 407869760">
            <a:extLst>
              <a:ext uri="{FF2B5EF4-FFF2-40B4-BE49-F238E27FC236}">
                <a16:creationId xmlns:a16="http://schemas.microsoft.com/office/drawing/2014/main" id="{91F3FC8A-1AD1-123D-AD38-CD07E1F557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4668" y="1237516"/>
            <a:ext cx="2179864" cy="15117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00" name="Picture 4" descr="Night bazaar flat color vector illustration. Istanbul street market.  Turkish souk, arabic fair. Tourists buying souvenirs, carpets faceless  cartoon characters with mosque and sky on background 2934489 Vector Art at  Vecteezy">
            <a:extLst>
              <a:ext uri="{FF2B5EF4-FFF2-40B4-BE49-F238E27FC236}">
                <a16:creationId xmlns:a16="http://schemas.microsoft.com/office/drawing/2014/main" id="{AB4F287D-0AB5-02E0-A5A5-337DB4D92B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202" y="2537392"/>
            <a:ext cx="2179864" cy="17832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92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4E4A6-F2A3-F891-48D9-3DE5534AA9C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4C536F-ACCB-A38A-DFA5-97569D0D4060}"/>
              </a:ext>
            </a:extLst>
          </p:cNvPr>
          <p:cNvSpPr txBox="1"/>
          <p:nvPr/>
        </p:nvSpPr>
        <p:spPr>
          <a:xfrm>
            <a:off x="3287486" y="795048"/>
            <a:ext cx="4386943" cy="830997"/>
          </a:xfrm>
          <a:prstGeom prst="rect">
            <a:avLst/>
          </a:prstGeom>
          <a:noFill/>
        </p:spPr>
        <p:txBody>
          <a:bodyPr wrap="square">
            <a:spAutoFit/>
          </a:bodyPr>
          <a:lstStyle/>
          <a:p>
            <a:r>
              <a:rPr lang="el-GR" sz="4800" dirty="0"/>
              <a:t>Το κατάλαβες;</a:t>
            </a:r>
          </a:p>
        </p:txBody>
      </p:sp>
      <p:sp>
        <p:nvSpPr>
          <p:cNvPr id="5" name="TextBox 4">
            <a:extLst>
              <a:ext uri="{FF2B5EF4-FFF2-40B4-BE49-F238E27FC236}">
                <a16:creationId xmlns:a16="http://schemas.microsoft.com/office/drawing/2014/main" id="{F0919F86-05C2-A000-5FF8-DCBA7B8F223E}"/>
              </a:ext>
            </a:extLst>
          </p:cNvPr>
          <p:cNvSpPr txBox="1"/>
          <p:nvPr/>
        </p:nvSpPr>
        <p:spPr>
          <a:xfrm>
            <a:off x="473529" y="2028264"/>
            <a:ext cx="5388429" cy="830997"/>
          </a:xfrm>
          <a:prstGeom prst="rect">
            <a:avLst/>
          </a:prstGeom>
          <a:noFill/>
        </p:spPr>
        <p:txBody>
          <a:bodyPr wrap="square">
            <a:spAutoFit/>
          </a:bodyPr>
          <a:lstStyle/>
          <a:p>
            <a:r>
              <a:rPr lang="el-GR" sz="4800" dirty="0"/>
              <a:t>Ναι,  το  κατάλαβα.</a:t>
            </a:r>
          </a:p>
        </p:txBody>
      </p:sp>
      <p:sp>
        <p:nvSpPr>
          <p:cNvPr id="6" name="TextBox 5">
            <a:extLst>
              <a:ext uri="{FF2B5EF4-FFF2-40B4-BE49-F238E27FC236}">
                <a16:creationId xmlns:a16="http://schemas.microsoft.com/office/drawing/2014/main" id="{B2581110-D9B7-1235-EB87-D927229C55EF}"/>
              </a:ext>
            </a:extLst>
          </p:cNvPr>
          <p:cNvSpPr txBox="1"/>
          <p:nvPr/>
        </p:nvSpPr>
        <p:spPr>
          <a:xfrm>
            <a:off x="6504217" y="2074431"/>
            <a:ext cx="5388429" cy="1569660"/>
          </a:xfrm>
          <a:prstGeom prst="rect">
            <a:avLst/>
          </a:prstGeom>
          <a:noFill/>
        </p:spPr>
        <p:txBody>
          <a:bodyPr wrap="square">
            <a:spAutoFit/>
          </a:bodyPr>
          <a:lstStyle/>
          <a:p>
            <a:r>
              <a:rPr lang="el-GR" sz="4800" dirty="0"/>
              <a:t>Όχι, δεν  το  κατάλαβα.</a:t>
            </a:r>
          </a:p>
        </p:txBody>
      </p:sp>
      <p:pic>
        <p:nvPicPr>
          <p:cNvPr id="3074" name="Picture 2" descr="Το αγόρι σκέφτεται. Συναισθήματα και χειρονομίες.: Vector στοκ (χωρίς  δικαιώματα) 788325607 | Shutterstock">
            <a:extLst>
              <a:ext uri="{FF2B5EF4-FFF2-40B4-BE49-F238E27FC236}">
                <a16:creationId xmlns:a16="http://schemas.microsoft.com/office/drawing/2014/main" id="{1769A90B-5DDA-D85E-80FF-641DE84616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b="13411"/>
          <a:stretch>
            <a:fillRect/>
          </a:stretch>
        </p:blipFill>
        <p:spPr bwMode="auto">
          <a:xfrm>
            <a:off x="1498144" y="3644091"/>
            <a:ext cx="2671084" cy="27850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Το αγόρι σκέφτεται. Συναισθήματα και χειρονομίες.: Vector στοκ (χωρίς  δικαιώματα) 788325607 | Shutterstock">
            <a:extLst>
              <a:ext uri="{FF2B5EF4-FFF2-40B4-BE49-F238E27FC236}">
                <a16:creationId xmlns:a16="http://schemas.microsoft.com/office/drawing/2014/main" id="{5AF88CB2-BDD9-9036-B8BC-C1C80288BF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5" t="-6568" r="51508" b="6568"/>
          <a:stretch>
            <a:fillRect/>
          </a:stretch>
        </p:blipFill>
        <p:spPr bwMode="auto">
          <a:xfrm>
            <a:off x="6579058" y="3498197"/>
            <a:ext cx="3522885" cy="278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883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D9829-5650-DCA5-A339-8847B206B9B9}"/>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EA3DC77A-D963-4274-F8B4-FC8441A864F0}"/>
              </a:ext>
            </a:extLst>
          </p:cNvPr>
          <p:cNvSpPr/>
          <p:nvPr/>
        </p:nvSpPr>
        <p:spPr>
          <a:xfrm>
            <a:off x="0" y="2982686"/>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a:t>Παραγωγή γραπτού λόγου </a:t>
            </a:r>
            <a:endParaRPr lang="el-GR" sz="3600" dirty="0"/>
          </a:p>
        </p:txBody>
      </p:sp>
      <p:pic>
        <p:nvPicPr>
          <p:cNvPr id="3" name="Picture 2" descr="Man Συμπληρώστε Ερωτηματολόγιο με τεράστια μολύβι Cartoon Διάνυσμα από  ©unitone.vector.gmail.com 358266902">
            <a:extLst>
              <a:ext uri="{FF2B5EF4-FFF2-40B4-BE49-F238E27FC236}">
                <a16:creationId xmlns:a16="http://schemas.microsoft.com/office/drawing/2014/main" id="{63362B2C-1540-8737-F3E4-C17A3A290C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08" r="11880" b="11448"/>
          <a:stretch>
            <a:fillRect/>
          </a:stretch>
        </p:blipFill>
        <p:spPr bwMode="auto">
          <a:xfrm>
            <a:off x="8956714" y="2013202"/>
            <a:ext cx="2581328" cy="19389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artoon Soldier Pointing Command – Royalty-Free Vector | VectorStock">
            <a:extLst>
              <a:ext uri="{FF2B5EF4-FFF2-40B4-BE49-F238E27FC236}">
                <a16:creationId xmlns:a16="http://schemas.microsoft.com/office/drawing/2014/main" id="{C9BBFD28-FB16-2EAC-63DA-A3925ED73F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399"/>
          <a:stretch>
            <a:fillRect/>
          </a:stretch>
        </p:blipFill>
        <p:spPr bwMode="auto">
          <a:xfrm>
            <a:off x="7097486" y="4174344"/>
            <a:ext cx="1633878" cy="1654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Ορθογώνιο 4">
            <a:extLst>
              <a:ext uri="{FF2B5EF4-FFF2-40B4-BE49-F238E27FC236}">
                <a16:creationId xmlns:a16="http://schemas.microsoft.com/office/drawing/2014/main" id="{51D61CF7-FFEF-6765-4384-75486C626189}"/>
              </a:ext>
            </a:extLst>
          </p:cNvPr>
          <p:cNvSpPr/>
          <p:nvPr/>
        </p:nvSpPr>
        <p:spPr>
          <a:xfrm>
            <a:off x="8877759" y="5001658"/>
            <a:ext cx="3124200" cy="109945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Γράψε!</a:t>
            </a:r>
          </a:p>
        </p:txBody>
      </p:sp>
    </p:spTree>
    <p:extLst>
      <p:ext uri="{BB962C8B-B14F-4D97-AF65-F5344CB8AC3E}">
        <p14:creationId xmlns:p14="http://schemas.microsoft.com/office/powerpoint/2010/main" val="1514013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a:extLst>
              <a:ext uri="{FF2B5EF4-FFF2-40B4-BE49-F238E27FC236}">
                <a16:creationId xmlns:a16="http://schemas.microsoft.com/office/drawing/2014/main" id="{4E266C22-DD02-3534-72D6-A7773208AAFB}"/>
              </a:ext>
            </a:extLst>
          </p:cNvPr>
          <p:cNvGraphicFramePr>
            <a:graphicFrameLocks noGrp="1"/>
          </p:cNvGraphicFramePr>
          <p:nvPr>
            <p:extLst>
              <p:ext uri="{D42A27DB-BD31-4B8C-83A1-F6EECF244321}">
                <p14:modId xmlns:p14="http://schemas.microsoft.com/office/powerpoint/2010/main" val="2720455158"/>
              </p:ext>
            </p:extLst>
          </p:nvPr>
        </p:nvGraphicFramePr>
        <p:xfrm>
          <a:off x="391885" y="487680"/>
          <a:ext cx="11462657" cy="5577840"/>
        </p:xfrm>
        <a:graphic>
          <a:graphicData uri="http://schemas.openxmlformats.org/drawingml/2006/table">
            <a:tbl>
              <a:tblPr firstRow="1" bandRow="1">
                <a:tableStyleId>{5940675A-B579-460E-94D1-54222C63F5DA}</a:tableStyleId>
              </a:tblPr>
              <a:tblGrid>
                <a:gridCol w="1963347">
                  <a:extLst>
                    <a:ext uri="{9D8B030D-6E8A-4147-A177-3AD203B41FA5}">
                      <a16:colId xmlns:a16="http://schemas.microsoft.com/office/drawing/2014/main" val="1111520915"/>
                    </a:ext>
                  </a:extLst>
                </a:gridCol>
                <a:gridCol w="1954529">
                  <a:extLst>
                    <a:ext uri="{9D8B030D-6E8A-4147-A177-3AD203B41FA5}">
                      <a16:colId xmlns:a16="http://schemas.microsoft.com/office/drawing/2014/main" val="3148195229"/>
                    </a:ext>
                  </a:extLst>
                </a:gridCol>
                <a:gridCol w="1954529">
                  <a:extLst>
                    <a:ext uri="{9D8B030D-6E8A-4147-A177-3AD203B41FA5}">
                      <a16:colId xmlns:a16="http://schemas.microsoft.com/office/drawing/2014/main" val="3020693470"/>
                    </a:ext>
                  </a:extLst>
                </a:gridCol>
                <a:gridCol w="2227870">
                  <a:extLst>
                    <a:ext uri="{9D8B030D-6E8A-4147-A177-3AD203B41FA5}">
                      <a16:colId xmlns:a16="http://schemas.microsoft.com/office/drawing/2014/main" val="2294988013"/>
                    </a:ext>
                  </a:extLst>
                </a:gridCol>
                <a:gridCol w="1681191">
                  <a:extLst>
                    <a:ext uri="{9D8B030D-6E8A-4147-A177-3AD203B41FA5}">
                      <a16:colId xmlns:a16="http://schemas.microsoft.com/office/drawing/2014/main" val="1860569227"/>
                    </a:ext>
                  </a:extLst>
                </a:gridCol>
                <a:gridCol w="1681191">
                  <a:extLst>
                    <a:ext uri="{9D8B030D-6E8A-4147-A177-3AD203B41FA5}">
                      <a16:colId xmlns:a16="http://schemas.microsoft.com/office/drawing/2014/main" val="855186922"/>
                    </a:ext>
                  </a:extLst>
                </a:gridCol>
              </a:tblGrid>
              <a:tr h="370840">
                <a:tc>
                  <a:txBody>
                    <a:bodyPr/>
                    <a:lstStyle/>
                    <a:p>
                      <a:r>
                        <a:rPr lang="el-GR" sz="1800" dirty="0"/>
                        <a:t>Σχολικές πρακτικές </a:t>
                      </a:r>
                    </a:p>
                  </a:txBody>
                  <a:tcPr>
                    <a:solidFill>
                      <a:schemeClr val="accent3">
                        <a:lumMod val="40000"/>
                        <a:lumOff val="60000"/>
                      </a:schemeClr>
                    </a:solidFill>
                  </a:tcPr>
                </a:tc>
                <a:tc>
                  <a:txBody>
                    <a:bodyPr/>
                    <a:lstStyle/>
                    <a:p>
                      <a:r>
                        <a:rPr lang="el-GR" sz="2800" dirty="0"/>
                        <a:t>Συρία</a:t>
                      </a:r>
                    </a:p>
                  </a:txBody>
                  <a:tcPr>
                    <a:solidFill>
                      <a:schemeClr val="accent2">
                        <a:lumMod val="40000"/>
                        <a:lumOff val="60000"/>
                      </a:schemeClr>
                    </a:solidFill>
                  </a:tcPr>
                </a:tc>
                <a:tc>
                  <a:txBody>
                    <a:bodyPr/>
                    <a:lstStyle/>
                    <a:p>
                      <a:r>
                        <a:rPr lang="el-GR" sz="2800" dirty="0"/>
                        <a:t>Λίβανος</a:t>
                      </a:r>
                    </a:p>
                  </a:txBody>
                  <a:tcPr>
                    <a:solidFill>
                      <a:schemeClr val="accent2">
                        <a:lumMod val="40000"/>
                        <a:lumOff val="60000"/>
                      </a:schemeClr>
                    </a:solidFill>
                  </a:tcPr>
                </a:tc>
                <a:tc>
                  <a:txBody>
                    <a:bodyPr/>
                    <a:lstStyle/>
                    <a:p>
                      <a:r>
                        <a:rPr lang="el-GR" sz="2800" dirty="0"/>
                        <a:t>Βουλγαρία</a:t>
                      </a:r>
                    </a:p>
                  </a:txBody>
                  <a:tcPr>
                    <a:solidFill>
                      <a:schemeClr val="accent2">
                        <a:lumMod val="40000"/>
                        <a:lumOff val="60000"/>
                      </a:schemeClr>
                    </a:solidFill>
                  </a:tcPr>
                </a:tc>
                <a:tc>
                  <a:txBody>
                    <a:bodyPr/>
                    <a:lstStyle/>
                    <a:p>
                      <a:r>
                        <a:rPr lang="el-GR" sz="2800" dirty="0"/>
                        <a:t>Βέλγιο</a:t>
                      </a:r>
                    </a:p>
                  </a:txBody>
                  <a:tcPr>
                    <a:solidFill>
                      <a:schemeClr val="accent2">
                        <a:lumMod val="40000"/>
                        <a:lumOff val="60000"/>
                      </a:schemeClr>
                    </a:solidFill>
                  </a:tcPr>
                </a:tc>
                <a:tc>
                  <a:txBody>
                    <a:bodyPr/>
                    <a:lstStyle/>
                    <a:p>
                      <a:r>
                        <a:rPr lang="el-GR" sz="2800" dirty="0"/>
                        <a:t>Κύπρος</a:t>
                      </a:r>
                    </a:p>
                  </a:txBody>
                  <a:tcPr>
                    <a:solidFill>
                      <a:schemeClr val="accent2">
                        <a:lumMod val="40000"/>
                        <a:lumOff val="60000"/>
                      </a:schemeClr>
                    </a:solidFill>
                  </a:tcPr>
                </a:tc>
                <a:extLst>
                  <a:ext uri="{0D108BD9-81ED-4DB2-BD59-A6C34878D82A}">
                    <a16:rowId xmlns:a16="http://schemas.microsoft.com/office/drawing/2014/main" val="2294492116"/>
                  </a:ext>
                </a:extLst>
              </a:tr>
              <a:tr h="370840">
                <a:tc>
                  <a:txBody>
                    <a:bodyPr/>
                    <a:lstStyle/>
                    <a:p>
                      <a:r>
                        <a:rPr lang="el-GR" sz="1800" dirty="0"/>
                        <a:t>κτήρια</a:t>
                      </a:r>
                    </a:p>
                  </a:txBody>
                  <a:tcPr>
                    <a:solidFill>
                      <a:schemeClr val="accent3">
                        <a:lumMod val="40000"/>
                        <a:lumOff val="60000"/>
                      </a:schemeClr>
                    </a:solidFill>
                  </a:tcPr>
                </a:tc>
                <a:tc>
                  <a:txBody>
                    <a:bodyPr/>
                    <a:lstStyle/>
                    <a:p>
                      <a:endParaRPr lang="el-GR" sz="4000" dirty="0"/>
                    </a:p>
                  </a:txBody>
                  <a:tcPr/>
                </a:tc>
                <a:tc>
                  <a:txBody>
                    <a:bodyPr/>
                    <a:lstStyle/>
                    <a:p>
                      <a:endParaRPr lang="el-GR" sz="4000" dirty="0"/>
                    </a:p>
                  </a:txBody>
                  <a:tcPr/>
                </a:tc>
                <a:tc>
                  <a:txBody>
                    <a:bodyPr/>
                    <a:lstStyle/>
                    <a:p>
                      <a:endParaRPr lang="el-GR" sz="4000"/>
                    </a:p>
                  </a:txBody>
                  <a:tcPr/>
                </a:tc>
                <a:tc>
                  <a:txBody>
                    <a:bodyPr/>
                    <a:lstStyle/>
                    <a:p>
                      <a:endParaRPr lang="el-GR" sz="4000" dirty="0"/>
                    </a:p>
                  </a:txBody>
                  <a:tcPr/>
                </a:tc>
                <a:tc>
                  <a:txBody>
                    <a:bodyPr/>
                    <a:lstStyle/>
                    <a:p>
                      <a:endParaRPr lang="el-GR" sz="4000" dirty="0"/>
                    </a:p>
                  </a:txBody>
                  <a:tcPr/>
                </a:tc>
                <a:extLst>
                  <a:ext uri="{0D108BD9-81ED-4DB2-BD59-A6C34878D82A}">
                    <a16:rowId xmlns:a16="http://schemas.microsoft.com/office/drawing/2014/main" val="3087606754"/>
                  </a:ext>
                </a:extLst>
              </a:tr>
              <a:tr h="370840">
                <a:tc>
                  <a:txBody>
                    <a:bodyPr/>
                    <a:lstStyle/>
                    <a:p>
                      <a:r>
                        <a:rPr lang="el-GR" sz="1800" dirty="0"/>
                        <a:t>στολές</a:t>
                      </a:r>
                    </a:p>
                  </a:txBody>
                  <a:tcPr>
                    <a:solidFill>
                      <a:schemeClr val="accent3">
                        <a:lumMod val="40000"/>
                        <a:lumOff val="60000"/>
                      </a:schemeClr>
                    </a:solidFill>
                  </a:tcPr>
                </a:tc>
                <a:tc>
                  <a:txBody>
                    <a:bodyPr/>
                    <a:lstStyle/>
                    <a:p>
                      <a:endParaRPr lang="el-GR" sz="4000" dirty="0"/>
                    </a:p>
                  </a:txBody>
                  <a:tcPr/>
                </a:tc>
                <a:tc>
                  <a:txBody>
                    <a:bodyPr/>
                    <a:lstStyle/>
                    <a:p>
                      <a:endParaRPr lang="el-GR" sz="4000" dirty="0"/>
                    </a:p>
                  </a:txBody>
                  <a:tcPr/>
                </a:tc>
                <a:tc>
                  <a:txBody>
                    <a:bodyPr/>
                    <a:lstStyle/>
                    <a:p>
                      <a:endParaRPr lang="el-GR" sz="4000"/>
                    </a:p>
                  </a:txBody>
                  <a:tcPr/>
                </a:tc>
                <a:tc>
                  <a:txBody>
                    <a:bodyPr/>
                    <a:lstStyle/>
                    <a:p>
                      <a:endParaRPr lang="el-GR" sz="4000" dirty="0"/>
                    </a:p>
                  </a:txBody>
                  <a:tcPr/>
                </a:tc>
                <a:tc>
                  <a:txBody>
                    <a:bodyPr/>
                    <a:lstStyle/>
                    <a:p>
                      <a:endParaRPr lang="el-GR" sz="4000" dirty="0"/>
                    </a:p>
                  </a:txBody>
                  <a:tcPr/>
                </a:tc>
                <a:extLst>
                  <a:ext uri="{0D108BD9-81ED-4DB2-BD59-A6C34878D82A}">
                    <a16:rowId xmlns:a16="http://schemas.microsoft.com/office/drawing/2014/main" val="3806060431"/>
                  </a:ext>
                </a:extLst>
              </a:tr>
              <a:tr h="343989">
                <a:tc>
                  <a:txBody>
                    <a:bodyPr/>
                    <a:lstStyle/>
                    <a:p>
                      <a:r>
                        <a:rPr lang="el-GR" sz="1800" dirty="0"/>
                        <a:t>μαθήματα</a:t>
                      </a:r>
                    </a:p>
                  </a:txBody>
                  <a:tcPr>
                    <a:solidFill>
                      <a:schemeClr val="accent3">
                        <a:lumMod val="40000"/>
                        <a:lumOff val="60000"/>
                      </a:schemeClr>
                    </a:solidFill>
                  </a:tcPr>
                </a:tc>
                <a:tc>
                  <a:txBody>
                    <a:bodyPr/>
                    <a:lstStyle/>
                    <a:p>
                      <a:endParaRPr lang="el-GR" sz="1800" dirty="0"/>
                    </a:p>
                  </a:txBody>
                  <a:tcPr/>
                </a:tc>
                <a:tc>
                  <a:txBody>
                    <a:bodyPr/>
                    <a:lstStyle/>
                    <a:p>
                      <a:endParaRPr lang="el-GR" sz="1800" dirty="0"/>
                    </a:p>
                  </a:txBody>
                  <a:tcPr/>
                </a:tc>
                <a:tc>
                  <a:txBody>
                    <a:bodyPr/>
                    <a:lstStyle/>
                    <a:p>
                      <a:endParaRPr lang="el-GR" sz="1800"/>
                    </a:p>
                  </a:txBody>
                  <a:tcPr/>
                </a:tc>
                <a:tc>
                  <a:txBody>
                    <a:bodyPr/>
                    <a:lstStyle/>
                    <a:p>
                      <a:endParaRPr lang="el-GR" sz="4000" dirty="0"/>
                    </a:p>
                  </a:txBody>
                  <a:tcPr/>
                </a:tc>
                <a:tc>
                  <a:txBody>
                    <a:bodyPr/>
                    <a:lstStyle/>
                    <a:p>
                      <a:endParaRPr lang="el-GR" sz="4000" dirty="0"/>
                    </a:p>
                  </a:txBody>
                  <a:tcPr/>
                </a:tc>
                <a:extLst>
                  <a:ext uri="{0D108BD9-81ED-4DB2-BD59-A6C34878D82A}">
                    <a16:rowId xmlns:a16="http://schemas.microsoft.com/office/drawing/2014/main" val="3210917529"/>
                  </a:ext>
                </a:extLst>
              </a:tr>
              <a:tr h="370840">
                <a:tc>
                  <a:txBody>
                    <a:bodyPr/>
                    <a:lstStyle/>
                    <a:p>
                      <a:r>
                        <a:rPr lang="el-GR" sz="1800" dirty="0"/>
                        <a:t>βαθμίδες εκπαίδευσης </a:t>
                      </a:r>
                    </a:p>
                  </a:txBody>
                  <a:tcPr>
                    <a:solidFill>
                      <a:schemeClr val="accent3">
                        <a:lumMod val="40000"/>
                        <a:lumOff val="60000"/>
                      </a:schemeClr>
                    </a:solidFill>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c>
                  <a:txBody>
                    <a:bodyPr/>
                    <a:lstStyle/>
                    <a:p>
                      <a:endParaRPr lang="el-GR" sz="4000" dirty="0"/>
                    </a:p>
                  </a:txBody>
                  <a:tcPr/>
                </a:tc>
                <a:tc>
                  <a:txBody>
                    <a:bodyPr/>
                    <a:lstStyle/>
                    <a:p>
                      <a:r>
                        <a:rPr lang="el-GR" sz="2000" dirty="0"/>
                        <a:t>νηπιαγωγείο</a:t>
                      </a:r>
                    </a:p>
                    <a:p>
                      <a:r>
                        <a:rPr lang="el-GR" sz="2000" dirty="0"/>
                        <a:t>δημοτικό</a:t>
                      </a:r>
                    </a:p>
                    <a:p>
                      <a:r>
                        <a:rPr lang="el-GR" sz="2000" dirty="0"/>
                        <a:t>γυμνάσιο</a:t>
                      </a:r>
                    </a:p>
                    <a:p>
                      <a:r>
                        <a:rPr lang="el-GR" sz="2000" dirty="0"/>
                        <a:t>λύκειο</a:t>
                      </a:r>
                    </a:p>
                    <a:p>
                      <a:r>
                        <a:rPr lang="el-GR" sz="2000" dirty="0"/>
                        <a:t>τεχνική σχολή</a:t>
                      </a:r>
                    </a:p>
                    <a:p>
                      <a:r>
                        <a:rPr lang="el-GR" sz="2000" dirty="0"/>
                        <a:t>κολλέγιο</a:t>
                      </a:r>
                    </a:p>
                    <a:p>
                      <a:r>
                        <a:rPr lang="el-GR" sz="2000" dirty="0"/>
                        <a:t>πανεπιστήμιο</a:t>
                      </a:r>
                    </a:p>
                    <a:p>
                      <a:r>
                        <a:rPr lang="el-GR" sz="2000" dirty="0"/>
                        <a:t> </a:t>
                      </a:r>
                    </a:p>
                  </a:txBody>
                  <a:tcPr/>
                </a:tc>
                <a:extLst>
                  <a:ext uri="{0D108BD9-81ED-4DB2-BD59-A6C34878D82A}">
                    <a16:rowId xmlns:a16="http://schemas.microsoft.com/office/drawing/2014/main" val="1082422404"/>
                  </a:ext>
                </a:extLst>
              </a:tr>
            </a:tbl>
          </a:graphicData>
        </a:graphic>
      </p:graphicFrame>
    </p:spTree>
    <p:extLst>
      <p:ext uri="{BB962C8B-B14F-4D97-AF65-F5344CB8AC3E}">
        <p14:creationId xmlns:p14="http://schemas.microsoft.com/office/powerpoint/2010/main" val="71865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5327A-38AC-8D70-BBEB-E9B06F0ABD3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0B3963-7DEC-9020-29B2-F6BE439EAA63}"/>
              </a:ext>
            </a:extLst>
          </p:cNvPr>
          <p:cNvSpPr txBox="1"/>
          <p:nvPr/>
        </p:nvSpPr>
        <p:spPr>
          <a:xfrm>
            <a:off x="413655" y="897095"/>
            <a:ext cx="7396843" cy="5693866"/>
          </a:xfrm>
          <a:prstGeom prst="rect">
            <a:avLst/>
          </a:prstGeom>
          <a:noFill/>
        </p:spPr>
        <p:txBody>
          <a:bodyPr wrap="square">
            <a:spAutoFit/>
          </a:bodyPr>
          <a:lstStyle/>
          <a:p>
            <a:r>
              <a:rPr lang="el-GR" sz="2800" dirty="0">
                <a:solidFill>
                  <a:srgbClr val="FF0000"/>
                </a:solidFill>
              </a:rPr>
              <a:t>Νέα Ελληνικά</a:t>
            </a:r>
          </a:p>
          <a:p>
            <a:endParaRPr lang="el-GR" sz="2800" dirty="0">
              <a:solidFill>
                <a:srgbClr val="FF0000"/>
              </a:solidFill>
            </a:endParaRPr>
          </a:p>
          <a:p>
            <a:r>
              <a:rPr lang="el-GR" sz="2800" dirty="0"/>
              <a:t>Ο φιλόλογος  βοηθάει πολύ τους μαθητές. </a:t>
            </a:r>
          </a:p>
          <a:p>
            <a:endParaRPr lang="el-GR" sz="2800" dirty="0"/>
          </a:p>
          <a:p>
            <a:r>
              <a:rPr lang="el-GR" sz="2800" dirty="0">
                <a:solidFill>
                  <a:srgbClr val="FF0000"/>
                </a:solidFill>
              </a:rPr>
              <a:t>Μαθηματικά</a:t>
            </a:r>
          </a:p>
          <a:p>
            <a:r>
              <a:rPr lang="el-GR" sz="2800" dirty="0"/>
              <a:t>_________________________________________</a:t>
            </a:r>
          </a:p>
          <a:p>
            <a:r>
              <a:rPr lang="el-GR" sz="2800" dirty="0">
                <a:solidFill>
                  <a:srgbClr val="FF0000"/>
                </a:solidFill>
              </a:rPr>
              <a:t>Ιστορία</a:t>
            </a:r>
          </a:p>
          <a:p>
            <a:r>
              <a:rPr lang="el-GR" sz="2800" dirty="0"/>
              <a:t>__________________________________________</a:t>
            </a:r>
          </a:p>
          <a:p>
            <a:r>
              <a:rPr lang="el-GR" sz="2800" dirty="0">
                <a:solidFill>
                  <a:srgbClr val="FF0000"/>
                </a:solidFill>
              </a:rPr>
              <a:t>Βιολογία</a:t>
            </a:r>
          </a:p>
          <a:p>
            <a:r>
              <a:rPr lang="el-GR" sz="2800" dirty="0"/>
              <a:t>_________________________________________</a:t>
            </a:r>
          </a:p>
          <a:p>
            <a:endParaRPr lang="el-GR" sz="2800" dirty="0"/>
          </a:p>
          <a:p>
            <a:r>
              <a:rPr lang="el-GR" sz="2800" dirty="0">
                <a:solidFill>
                  <a:srgbClr val="FF0000"/>
                </a:solidFill>
              </a:rPr>
              <a:t>Φυσική Αγωγή</a:t>
            </a:r>
          </a:p>
          <a:p>
            <a:r>
              <a:rPr lang="el-GR" sz="2800" dirty="0"/>
              <a:t>_________________________________________</a:t>
            </a:r>
          </a:p>
        </p:txBody>
      </p:sp>
      <p:sp>
        <p:nvSpPr>
          <p:cNvPr id="4" name="TextBox 3">
            <a:extLst>
              <a:ext uri="{FF2B5EF4-FFF2-40B4-BE49-F238E27FC236}">
                <a16:creationId xmlns:a16="http://schemas.microsoft.com/office/drawing/2014/main" id="{329995AF-B0BE-379F-FB2A-89018A8DFC20}"/>
              </a:ext>
            </a:extLst>
          </p:cNvPr>
          <p:cNvSpPr txBox="1"/>
          <p:nvPr/>
        </p:nvSpPr>
        <p:spPr>
          <a:xfrm>
            <a:off x="190499" y="250764"/>
            <a:ext cx="7843157" cy="646331"/>
          </a:xfrm>
          <a:prstGeom prst="rect">
            <a:avLst/>
          </a:prstGeom>
          <a:noFill/>
        </p:spPr>
        <p:txBody>
          <a:bodyPr wrap="square">
            <a:spAutoFit/>
          </a:bodyPr>
          <a:lstStyle/>
          <a:p>
            <a:r>
              <a:rPr lang="el-GR" sz="3600" dirty="0"/>
              <a:t>Μαθήματα σχολικού προγράμματος</a:t>
            </a:r>
          </a:p>
        </p:txBody>
      </p:sp>
      <p:sp>
        <p:nvSpPr>
          <p:cNvPr id="2" name="Φυσαλίδα ομιλίας: Ορθογώνιο 1">
            <a:extLst>
              <a:ext uri="{FF2B5EF4-FFF2-40B4-BE49-F238E27FC236}">
                <a16:creationId xmlns:a16="http://schemas.microsoft.com/office/drawing/2014/main" id="{E5007947-9756-1767-0B99-B8B4390D8381}"/>
              </a:ext>
            </a:extLst>
          </p:cNvPr>
          <p:cNvSpPr/>
          <p:nvPr/>
        </p:nvSpPr>
        <p:spPr>
          <a:xfrm>
            <a:off x="8349341" y="1027723"/>
            <a:ext cx="2427514" cy="4583002"/>
          </a:xfrm>
          <a:prstGeom prst="wedgeRectCallou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Όταν ακούς τη  λέξη ____, τι σου  έρχεται στο μυαλό;</a:t>
            </a:r>
          </a:p>
        </p:txBody>
      </p:sp>
    </p:spTree>
    <p:extLst>
      <p:ext uri="{BB962C8B-B14F-4D97-AF65-F5344CB8AC3E}">
        <p14:creationId xmlns:p14="http://schemas.microsoft.com/office/powerpoint/2010/main" val="3766517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F7056-7EF3-E45D-9DF5-C3A4DD0DFFE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9755EB5-A4C2-7DB7-A5BE-4B6B758568D0}"/>
              </a:ext>
            </a:extLst>
          </p:cNvPr>
          <p:cNvSpPr txBox="1"/>
          <p:nvPr/>
        </p:nvSpPr>
        <p:spPr>
          <a:xfrm>
            <a:off x="375558" y="1642017"/>
            <a:ext cx="11152414" cy="3970318"/>
          </a:xfrm>
          <a:prstGeom prst="rect">
            <a:avLst/>
          </a:prstGeom>
          <a:noFill/>
        </p:spPr>
        <p:txBody>
          <a:bodyPr wrap="square">
            <a:spAutoFit/>
          </a:bodyPr>
          <a:lstStyle/>
          <a:p>
            <a:r>
              <a:rPr lang="el-GR" sz="2800" dirty="0">
                <a:solidFill>
                  <a:srgbClr val="FF0000"/>
                </a:solidFill>
              </a:rPr>
              <a:t>Αγγλικά</a:t>
            </a:r>
          </a:p>
          <a:p>
            <a:r>
              <a:rPr lang="el-GR" sz="2800" dirty="0"/>
              <a:t>_________________________________________</a:t>
            </a:r>
          </a:p>
          <a:p>
            <a:r>
              <a:rPr lang="el-GR" sz="2800" dirty="0">
                <a:solidFill>
                  <a:srgbClr val="FF0000"/>
                </a:solidFill>
              </a:rPr>
              <a:t>Πληροφορική</a:t>
            </a:r>
          </a:p>
          <a:p>
            <a:r>
              <a:rPr lang="el-GR" sz="2800" dirty="0"/>
              <a:t>_________________________________________</a:t>
            </a:r>
          </a:p>
          <a:p>
            <a:r>
              <a:rPr lang="el-GR" sz="2800" dirty="0">
                <a:solidFill>
                  <a:srgbClr val="FF0000"/>
                </a:solidFill>
              </a:rPr>
              <a:t>Τέχνη</a:t>
            </a:r>
          </a:p>
          <a:p>
            <a:r>
              <a:rPr lang="el-GR" sz="2800" dirty="0"/>
              <a:t>_________________________________________</a:t>
            </a:r>
          </a:p>
          <a:p>
            <a:r>
              <a:rPr lang="el-GR" sz="2800" dirty="0">
                <a:solidFill>
                  <a:srgbClr val="FF0000"/>
                </a:solidFill>
              </a:rPr>
              <a:t>Αγωγή  Υγείας </a:t>
            </a:r>
          </a:p>
          <a:p>
            <a:r>
              <a:rPr lang="el-GR" sz="2800" dirty="0"/>
              <a:t>_________________________________________</a:t>
            </a:r>
          </a:p>
          <a:p>
            <a:endParaRPr lang="el-GR" sz="2800" dirty="0"/>
          </a:p>
        </p:txBody>
      </p:sp>
      <p:sp>
        <p:nvSpPr>
          <p:cNvPr id="4" name="TextBox 3">
            <a:extLst>
              <a:ext uri="{FF2B5EF4-FFF2-40B4-BE49-F238E27FC236}">
                <a16:creationId xmlns:a16="http://schemas.microsoft.com/office/drawing/2014/main" id="{6B67984F-8A5C-9E7E-AB19-C89FE6A04FE2}"/>
              </a:ext>
            </a:extLst>
          </p:cNvPr>
          <p:cNvSpPr txBox="1"/>
          <p:nvPr/>
        </p:nvSpPr>
        <p:spPr>
          <a:xfrm>
            <a:off x="146956" y="381392"/>
            <a:ext cx="7843157" cy="646331"/>
          </a:xfrm>
          <a:prstGeom prst="rect">
            <a:avLst/>
          </a:prstGeom>
          <a:noFill/>
        </p:spPr>
        <p:txBody>
          <a:bodyPr wrap="square">
            <a:spAutoFit/>
          </a:bodyPr>
          <a:lstStyle/>
          <a:p>
            <a:r>
              <a:rPr lang="el-GR" sz="3600"/>
              <a:t>Μαθήματα σχολικού προγράμματος</a:t>
            </a:r>
            <a:endParaRPr lang="el-GR" sz="3600" dirty="0"/>
          </a:p>
        </p:txBody>
      </p:sp>
      <p:sp>
        <p:nvSpPr>
          <p:cNvPr id="7" name="Φυσαλίδα ομιλίας: Ορθογώνιο 6">
            <a:extLst>
              <a:ext uri="{FF2B5EF4-FFF2-40B4-BE49-F238E27FC236}">
                <a16:creationId xmlns:a16="http://schemas.microsoft.com/office/drawing/2014/main" id="{C8D4E44D-C18E-9860-030F-D16A9DAD3316}"/>
              </a:ext>
            </a:extLst>
          </p:cNvPr>
          <p:cNvSpPr/>
          <p:nvPr/>
        </p:nvSpPr>
        <p:spPr>
          <a:xfrm>
            <a:off x="8349341" y="1027723"/>
            <a:ext cx="2427514" cy="4583002"/>
          </a:xfrm>
          <a:prstGeom prst="wedgeRectCallou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Όταν ακούς τη  λέξη ____, τι σου  έρχεται στο μυαλό;</a:t>
            </a:r>
          </a:p>
        </p:txBody>
      </p:sp>
    </p:spTree>
    <p:extLst>
      <p:ext uri="{BB962C8B-B14F-4D97-AF65-F5344CB8AC3E}">
        <p14:creationId xmlns:p14="http://schemas.microsoft.com/office/powerpoint/2010/main" val="2592074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0983E-03A0-A4C7-1341-AC6BE9104641}"/>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68E58212-ECF3-20E4-5AD5-6CB03152BD3A}"/>
              </a:ext>
            </a:extLst>
          </p:cNvPr>
          <p:cNvSpPr/>
          <p:nvPr/>
        </p:nvSpPr>
        <p:spPr>
          <a:xfrm>
            <a:off x="0" y="2982686"/>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a:t>Παραγωγή προφορικού λόγου </a:t>
            </a:r>
            <a:endParaRPr lang="el-GR" sz="3600" dirty="0"/>
          </a:p>
        </p:txBody>
      </p:sp>
      <p:pic>
        <p:nvPicPr>
          <p:cNvPr id="5122" name="Picture 2" descr="ΚΑΝΟΝΕΣ ΤΑΞΗΣ.pdfγια Α-Β- Γ Τάξη δημοτικού | PDF">
            <a:extLst>
              <a:ext uri="{FF2B5EF4-FFF2-40B4-BE49-F238E27FC236}">
                <a16:creationId xmlns:a16="http://schemas.microsoft.com/office/drawing/2014/main" id="{F04D3E00-4644-23F3-6D8A-8CFE739CD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5143" y="2479721"/>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artoon Soldier Pointing Command – Royalty-Free Vector | VectorStock">
            <a:extLst>
              <a:ext uri="{FF2B5EF4-FFF2-40B4-BE49-F238E27FC236}">
                <a16:creationId xmlns:a16="http://schemas.microsoft.com/office/drawing/2014/main" id="{0B1A5DE1-F900-0BD8-D804-8C87C62934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399"/>
          <a:stretch>
            <a:fillRect/>
          </a:stretch>
        </p:blipFill>
        <p:spPr bwMode="auto">
          <a:xfrm>
            <a:off x="6987317" y="4846373"/>
            <a:ext cx="1633878" cy="1654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A74943CA-AC89-07EB-6EA1-AB0BE09D7E64}"/>
              </a:ext>
            </a:extLst>
          </p:cNvPr>
          <p:cNvSpPr/>
          <p:nvPr/>
        </p:nvSpPr>
        <p:spPr>
          <a:xfrm>
            <a:off x="8811657" y="5401543"/>
            <a:ext cx="3124200" cy="109945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Απάντησε!</a:t>
            </a:r>
          </a:p>
        </p:txBody>
      </p:sp>
    </p:spTree>
    <p:extLst>
      <p:ext uri="{BB962C8B-B14F-4D97-AF65-F5344CB8AC3E}">
        <p14:creationId xmlns:p14="http://schemas.microsoft.com/office/powerpoint/2010/main" val="2411016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ACC53-33BE-514A-1987-DBCC1A72434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3B42DA1-1AE0-1A3C-804F-D39E5802E723}"/>
              </a:ext>
            </a:extLst>
          </p:cNvPr>
          <p:cNvSpPr txBox="1"/>
          <p:nvPr/>
        </p:nvSpPr>
        <p:spPr>
          <a:xfrm>
            <a:off x="185057" y="171225"/>
            <a:ext cx="7739743" cy="984885"/>
          </a:xfrm>
          <a:prstGeom prst="rect">
            <a:avLst/>
          </a:prstGeom>
          <a:noFill/>
        </p:spPr>
        <p:txBody>
          <a:bodyPr wrap="square">
            <a:spAutoFit/>
          </a:bodyPr>
          <a:lstStyle/>
          <a:p>
            <a:endParaRPr lang="el-GR" dirty="0"/>
          </a:p>
          <a:p>
            <a:endParaRPr lang="el-GR" sz="4000" dirty="0"/>
          </a:p>
        </p:txBody>
      </p:sp>
      <p:pic>
        <p:nvPicPr>
          <p:cNvPr id="11268" name="Picture 4" descr="Δ1' ΤΑΞΗ-ΠΑΡΑΣΟΓΛΟΥ ΔΕΣΠΟΙΝΑ - 1ο Δημοτικό Σχολείο Πεύκων">
            <a:extLst>
              <a:ext uri="{FF2B5EF4-FFF2-40B4-BE49-F238E27FC236}">
                <a16:creationId xmlns:a16="http://schemas.microsoft.com/office/drawing/2014/main" id="{001890A3-E938-8C87-12DF-268D95B0E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29" y="897392"/>
            <a:ext cx="4392385" cy="44474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856474E-B7F9-A188-B167-DB344AA99D00}"/>
              </a:ext>
            </a:extLst>
          </p:cNvPr>
          <p:cNvSpPr/>
          <p:nvPr/>
        </p:nvSpPr>
        <p:spPr>
          <a:xfrm>
            <a:off x="5312230" y="897392"/>
            <a:ext cx="5856514" cy="1443037"/>
          </a:xfrm>
          <a:prstGeom prst="round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Οι  μαθητές  τι πρέπει  να  κάνουν;</a:t>
            </a:r>
          </a:p>
        </p:txBody>
      </p:sp>
      <p:sp>
        <p:nvSpPr>
          <p:cNvPr id="4" name="Ορθογώνιο: Στρογγύλεμα γωνιών 3">
            <a:extLst>
              <a:ext uri="{FF2B5EF4-FFF2-40B4-BE49-F238E27FC236}">
                <a16:creationId xmlns:a16="http://schemas.microsoft.com/office/drawing/2014/main" id="{E617280A-BA85-F45C-C2C1-6A9E38536837}"/>
              </a:ext>
            </a:extLst>
          </p:cNvPr>
          <p:cNvSpPr/>
          <p:nvPr/>
        </p:nvSpPr>
        <p:spPr>
          <a:xfrm>
            <a:off x="5334001" y="2528979"/>
            <a:ext cx="5856514" cy="39044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4400" dirty="0"/>
          </a:p>
          <a:p>
            <a:pPr algn="ctr"/>
            <a:endParaRPr lang="el-GR" sz="4400" dirty="0"/>
          </a:p>
          <a:p>
            <a:pPr algn="ctr"/>
            <a:endParaRPr lang="el-GR" sz="4400" dirty="0"/>
          </a:p>
          <a:p>
            <a:pPr algn="ctr"/>
            <a:endParaRPr lang="el-GR" sz="4400" dirty="0"/>
          </a:p>
          <a:p>
            <a:pPr algn="ctr"/>
            <a:endParaRPr lang="el-GR" sz="4400" dirty="0"/>
          </a:p>
        </p:txBody>
      </p:sp>
    </p:spTree>
    <p:extLst>
      <p:ext uri="{BB962C8B-B14F-4D97-AF65-F5344CB8AC3E}">
        <p14:creationId xmlns:p14="http://schemas.microsoft.com/office/powerpoint/2010/main" val="383930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l-GR" sz="6600" dirty="0"/>
              <a:t>Σήμερα είναι ______, __ Φεβρουαρίου 2026 (__/02/2026).Τώρα είμαστε στον χειμώνα.</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14083-A77C-395A-AD2A-96891DF1DF5A}"/>
            </a:ext>
          </a:extLst>
        </p:cNvPr>
        <p:cNvGrpSpPr/>
        <p:nvPr/>
      </p:nvGrpSpPr>
      <p:grpSpPr>
        <a:xfrm>
          <a:off x="0" y="0"/>
          <a:ext cx="0" cy="0"/>
          <a:chOff x="0" y="0"/>
          <a:chExt cx="0" cy="0"/>
        </a:xfrm>
      </p:grpSpPr>
      <p:pic>
        <p:nvPicPr>
          <p:cNvPr id="4098" name="Picture 2" descr="Βαθμολογία κι έλεγχος προόδου Β' τριμήνου 2018-2019 – 3ο Δημοτικό Σχολείο  Ανω Λιοσίων">
            <a:extLst>
              <a:ext uri="{FF2B5EF4-FFF2-40B4-BE49-F238E27FC236}">
                <a16:creationId xmlns:a16="http://schemas.microsoft.com/office/drawing/2014/main" id="{364F650B-55E3-732E-2055-803A32525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220" y="2798200"/>
            <a:ext cx="3086780" cy="3918286"/>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E118323F-C4BA-CB63-B852-0F616CE344A0}"/>
              </a:ext>
            </a:extLst>
          </p:cNvPr>
          <p:cNvSpPr/>
          <p:nvPr/>
        </p:nvSpPr>
        <p:spPr>
          <a:xfrm>
            <a:off x="87086" y="141514"/>
            <a:ext cx="4920343" cy="3037115"/>
          </a:xfrm>
          <a:prstGeom prst="cloudCallou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dirty="0">
                <a:solidFill>
                  <a:schemeClr val="tx1"/>
                </a:solidFill>
              </a:rPr>
              <a:t>Χρησιμοποίησα  τις λέξεις; </a:t>
            </a:r>
          </a:p>
        </p:txBody>
      </p:sp>
      <p:sp>
        <p:nvSpPr>
          <p:cNvPr id="4" name="Ορθογώνιο 3">
            <a:extLst>
              <a:ext uri="{FF2B5EF4-FFF2-40B4-BE49-F238E27FC236}">
                <a16:creationId xmlns:a16="http://schemas.microsoft.com/office/drawing/2014/main" id="{28C61F97-CD9C-1518-39F1-CF47A4F464A5}"/>
              </a:ext>
            </a:extLst>
          </p:cNvPr>
          <p:cNvSpPr/>
          <p:nvPr/>
        </p:nvSpPr>
        <p:spPr>
          <a:xfrm>
            <a:off x="7097487" y="881742"/>
            <a:ext cx="4920342" cy="5431971"/>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r>
              <a:rPr lang="el-GR" sz="2400" dirty="0"/>
              <a:t>παρακολουθώ το μάθημα</a:t>
            </a:r>
          </a:p>
          <a:p>
            <a:r>
              <a:rPr lang="el-GR" sz="2400" dirty="0"/>
              <a:t>κρατώ σημειώσεις</a:t>
            </a:r>
          </a:p>
          <a:p>
            <a:r>
              <a:rPr lang="el-GR" sz="2400" dirty="0"/>
              <a:t>παρουσιάζω  εργασίες</a:t>
            </a:r>
          </a:p>
          <a:p>
            <a:r>
              <a:rPr lang="el-GR" sz="2400" dirty="0"/>
              <a:t>γράφω διαγώνισμα/τεστ/εξετάσεις</a:t>
            </a:r>
          </a:p>
          <a:p>
            <a:r>
              <a:rPr lang="el-GR" sz="2400" dirty="0"/>
              <a:t>λύνω  ασκήσεις </a:t>
            </a:r>
          </a:p>
          <a:p>
            <a:r>
              <a:rPr lang="el-GR" sz="2400" dirty="0"/>
              <a:t>κάνω πειράματα</a:t>
            </a:r>
          </a:p>
          <a:p>
            <a:r>
              <a:rPr lang="el-GR" sz="2400" dirty="0"/>
              <a:t>διορθώνω </a:t>
            </a:r>
          </a:p>
          <a:p>
            <a:r>
              <a:rPr lang="el-GR" sz="2400" dirty="0"/>
              <a:t>παίρνω τα γραπτά στο σπίτι</a:t>
            </a:r>
          </a:p>
          <a:p>
            <a:r>
              <a:rPr lang="el-GR" sz="2400" dirty="0"/>
              <a:t>αντιγράφω από τον πίνακα </a:t>
            </a:r>
          </a:p>
        </p:txBody>
      </p:sp>
    </p:spTree>
    <p:extLst>
      <p:ext uri="{BB962C8B-B14F-4D97-AF65-F5344CB8AC3E}">
        <p14:creationId xmlns:p14="http://schemas.microsoft.com/office/powerpoint/2010/main" val="614263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A69F8-5700-51F1-0508-2E1F91FE3E9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9B557CC-7061-CAC5-A028-943EA3A6F2B8}"/>
              </a:ext>
            </a:extLst>
          </p:cNvPr>
          <p:cNvSpPr txBox="1"/>
          <p:nvPr/>
        </p:nvSpPr>
        <p:spPr>
          <a:xfrm>
            <a:off x="185057" y="171225"/>
            <a:ext cx="5769429" cy="6555641"/>
          </a:xfrm>
          <a:prstGeom prst="rect">
            <a:avLst/>
          </a:prstGeom>
          <a:noFill/>
        </p:spPr>
        <p:txBody>
          <a:bodyPr wrap="square">
            <a:spAutoFit/>
          </a:bodyPr>
          <a:lstStyle/>
          <a:p>
            <a:endParaRPr lang="el-GR" dirty="0"/>
          </a:p>
          <a:p>
            <a:r>
              <a:rPr lang="el-GR" sz="2400" dirty="0">
                <a:solidFill>
                  <a:srgbClr val="FF0000"/>
                </a:solidFill>
              </a:rPr>
              <a:t> Βασικό λεξιλόγιο ειδικό για κάθε μάθημα: </a:t>
            </a:r>
          </a:p>
          <a:p>
            <a:endParaRPr lang="el-GR" sz="2400" dirty="0">
              <a:solidFill>
                <a:srgbClr val="FF0000"/>
              </a:solidFill>
            </a:endParaRPr>
          </a:p>
          <a:p>
            <a:endParaRPr lang="el-GR" sz="2400" dirty="0">
              <a:solidFill>
                <a:srgbClr val="FF0000"/>
              </a:solidFill>
            </a:endParaRPr>
          </a:p>
          <a:p>
            <a:r>
              <a:rPr lang="el-GR" sz="2400" dirty="0">
                <a:solidFill>
                  <a:srgbClr val="FF0000"/>
                </a:solidFill>
              </a:rPr>
              <a:t>Μαθηματικά</a:t>
            </a:r>
          </a:p>
          <a:p>
            <a:endParaRPr lang="el-GR" dirty="0"/>
          </a:p>
          <a:p>
            <a:r>
              <a:rPr lang="el-GR" sz="2400" dirty="0"/>
              <a:t>συν</a:t>
            </a:r>
          </a:p>
          <a:p>
            <a:r>
              <a:rPr lang="el-GR" sz="2400" dirty="0"/>
              <a:t>πλην</a:t>
            </a:r>
          </a:p>
          <a:p>
            <a:r>
              <a:rPr lang="el-GR" sz="2400" dirty="0"/>
              <a:t>επί</a:t>
            </a:r>
          </a:p>
          <a:p>
            <a:r>
              <a:rPr lang="el-GR" sz="2400" dirty="0"/>
              <a:t>πρόσθεση</a:t>
            </a:r>
          </a:p>
          <a:p>
            <a:r>
              <a:rPr lang="el-GR" sz="2400" dirty="0"/>
              <a:t>αφαίρεση</a:t>
            </a:r>
          </a:p>
          <a:p>
            <a:r>
              <a:rPr lang="el-GR" sz="2400" dirty="0"/>
              <a:t>πολλαπλασιασμός</a:t>
            </a:r>
          </a:p>
          <a:p>
            <a:r>
              <a:rPr lang="el-GR" sz="2400" dirty="0"/>
              <a:t>διαίρεση</a:t>
            </a:r>
          </a:p>
          <a:p>
            <a:r>
              <a:rPr lang="el-GR" sz="2400" dirty="0"/>
              <a:t>γινόμενο</a:t>
            </a:r>
          </a:p>
          <a:p>
            <a:r>
              <a:rPr lang="el-GR" sz="2400" dirty="0"/>
              <a:t>άθροισμα</a:t>
            </a:r>
          </a:p>
          <a:p>
            <a:r>
              <a:rPr lang="el-GR" sz="2400" dirty="0"/>
              <a:t>διαφορά</a:t>
            </a:r>
          </a:p>
          <a:p>
            <a:r>
              <a:rPr lang="el-GR" sz="2400" dirty="0"/>
              <a:t>κλάσματα</a:t>
            </a:r>
          </a:p>
          <a:p>
            <a:r>
              <a:rPr lang="el-GR" sz="2400" dirty="0"/>
              <a:t>σχήματα</a:t>
            </a:r>
          </a:p>
        </p:txBody>
      </p:sp>
      <p:pic>
        <p:nvPicPr>
          <p:cNvPr id="8194" name="Picture 2" descr="Λέξεις-κλειδιά για τα Μαθηματικά Προβλήματα – Special Learners">
            <a:extLst>
              <a:ext uri="{FF2B5EF4-FFF2-40B4-BE49-F238E27FC236}">
                <a16:creationId xmlns:a16="http://schemas.microsoft.com/office/drawing/2014/main" id="{8038455D-A759-A2FA-1265-10545D0C1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6368" y="495367"/>
            <a:ext cx="4088946" cy="339083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Κλάσμα Royalty-Free Διανύσματα">
            <a:extLst>
              <a:ext uri="{FF2B5EF4-FFF2-40B4-BE49-F238E27FC236}">
                <a16:creationId xmlns:a16="http://schemas.microsoft.com/office/drawing/2014/main" id="{D629753F-6EE4-2D01-64E5-67482D3B5A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5511"/>
          <a:stretch>
            <a:fillRect/>
          </a:stretch>
        </p:blipFill>
        <p:spPr bwMode="auto">
          <a:xfrm>
            <a:off x="5954486" y="4162428"/>
            <a:ext cx="2980644" cy="251200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γεωμετρικά σχήματα Στοκ Εικονογραφήσεις, Vectors, &amp; Clipart – (1,753,810  Στοκ Εικονογραφήσεις)">
            <a:extLst>
              <a:ext uri="{FF2B5EF4-FFF2-40B4-BE49-F238E27FC236}">
                <a16:creationId xmlns:a16="http://schemas.microsoft.com/office/drawing/2014/main" id="{1FEC0A3D-2A56-7377-8885-AD6E464940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3877" y="1257300"/>
            <a:ext cx="2980644" cy="3075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30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27391-546C-02F6-7D35-DA3E8FBABDD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1D70347-2B87-FC11-38BE-67D77277208C}"/>
              </a:ext>
            </a:extLst>
          </p:cNvPr>
          <p:cNvSpPr txBox="1"/>
          <p:nvPr/>
        </p:nvSpPr>
        <p:spPr>
          <a:xfrm>
            <a:off x="914399" y="0"/>
            <a:ext cx="5812972" cy="5601533"/>
          </a:xfrm>
          <a:prstGeom prst="rect">
            <a:avLst/>
          </a:prstGeom>
          <a:noFill/>
        </p:spPr>
        <p:txBody>
          <a:bodyPr wrap="square">
            <a:spAutoFit/>
          </a:bodyPr>
          <a:lstStyle/>
          <a:p>
            <a:endParaRPr lang="el-GR" dirty="0"/>
          </a:p>
          <a:p>
            <a:r>
              <a:rPr lang="el-GR" dirty="0"/>
              <a:t> </a:t>
            </a:r>
            <a:r>
              <a:rPr lang="el-GR" sz="3200" dirty="0">
                <a:solidFill>
                  <a:srgbClr val="FF0000"/>
                </a:solidFill>
              </a:rPr>
              <a:t>Βασικό λεξιλόγιο ειδικό για κάθε μάθημα: </a:t>
            </a:r>
          </a:p>
          <a:p>
            <a:endParaRPr lang="el-GR" sz="3200" dirty="0">
              <a:solidFill>
                <a:srgbClr val="FF0000"/>
              </a:solidFill>
            </a:endParaRPr>
          </a:p>
          <a:p>
            <a:r>
              <a:rPr lang="el-GR" sz="3200" dirty="0">
                <a:solidFill>
                  <a:srgbClr val="FF0000"/>
                </a:solidFill>
              </a:rPr>
              <a:t> Μουσική</a:t>
            </a:r>
          </a:p>
          <a:p>
            <a:endParaRPr lang="el-GR" dirty="0"/>
          </a:p>
          <a:p>
            <a:endParaRPr lang="el-GR" dirty="0"/>
          </a:p>
          <a:p>
            <a:r>
              <a:rPr lang="el-GR" dirty="0"/>
              <a:t> </a:t>
            </a:r>
            <a:r>
              <a:rPr lang="el-GR" sz="4400" dirty="0"/>
              <a:t>χορωδία</a:t>
            </a:r>
          </a:p>
          <a:p>
            <a:endParaRPr lang="el-GR" sz="4400" dirty="0"/>
          </a:p>
          <a:p>
            <a:endParaRPr lang="el-GR" sz="4400" dirty="0"/>
          </a:p>
          <a:p>
            <a:r>
              <a:rPr lang="el-GR" sz="4400" dirty="0"/>
              <a:t>μουσικό όργανο</a:t>
            </a:r>
          </a:p>
        </p:txBody>
      </p:sp>
      <p:pic>
        <p:nvPicPr>
          <p:cNvPr id="7170" name="Picture 2" descr="Χορωδία κορίτσια και αγόρια τραγουδούν ένα: Vector στοκ (χωρίς δικαιώματα)  1033863313 | Shutterstock">
            <a:extLst>
              <a:ext uri="{FF2B5EF4-FFF2-40B4-BE49-F238E27FC236}">
                <a16:creationId xmlns:a16="http://schemas.microsoft.com/office/drawing/2014/main" id="{A8DF052F-83B4-4DC3-7B97-ED7C1D29D0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204" b="5740"/>
          <a:stretch>
            <a:fillRect/>
          </a:stretch>
        </p:blipFill>
        <p:spPr bwMode="auto">
          <a:xfrm>
            <a:off x="7807777" y="1307167"/>
            <a:ext cx="2466975" cy="25581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172" name="Picture 4" descr="Κινούμενα σχέδια, μουσικά όργανα Διάνυσμα από ©ddraw 90937312">
            <a:extLst>
              <a:ext uri="{FF2B5EF4-FFF2-40B4-BE49-F238E27FC236}">
                <a16:creationId xmlns:a16="http://schemas.microsoft.com/office/drawing/2014/main" id="{3BE73812-989D-14F4-29D5-2D519894A2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2834" y="3999618"/>
            <a:ext cx="2466975" cy="25581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89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ED4763-F6F7-D922-30C7-5EA3CCC1D6E0}"/>
              </a:ext>
            </a:extLst>
          </p:cNvPr>
          <p:cNvSpPr txBox="1"/>
          <p:nvPr/>
        </p:nvSpPr>
        <p:spPr>
          <a:xfrm>
            <a:off x="7982165" y="534810"/>
            <a:ext cx="3633703" cy="5829416"/>
          </a:xfrm>
          <a:prstGeom prst="rect">
            <a:avLst/>
          </a:prstGeom>
          <a:noFill/>
        </p:spPr>
        <p:txBody>
          <a:bodyPr wrap="square">
            <a:spAutoFit/>
          </a:bodyPr>
          <a:lstStyle/>
          <a:p>
            <a:pPr>
              <a:lnSpc>
                <a:spcPct val="150000"/>
              </a:lnSpc>
            </a:pPr>
            <a:r>
              <a:rPr lang="el-GR" sz="3600" dirty="0"/>
              <a:t>ερώτηση</a:t>
            </a:r>
          </a:p>
          <a:p>
            <a:pPr>
              <a:lnSpc>
                <a:spcPct val="150000"/>
              </a:lnSpc>
            </a:pPr>
            <a:r>
              <a:rPr lang="el-GR" sz="3600" dirty="0"/>
              <a:t>απάντηση</a:t>
            </a:r>
          </a:p>
          <a:p>
            <a:pPr>
              <a:lnSpc>
                <a:spcPct val="150000"/>
              </a:lnSpc>
            </a:pPr>
            <a:r>
              <a:rPr lang="el-GR" sz="3600" dirty="0"/>
              <a:t>βαθμός</a:t>
            </a:r>
          </a:p>
          <a:p>
            <a:pPr>
              <a:lnSpc>
                <a:spcPct val="150000"/>
              </a:lnSpc>
            </a:pPr>
            <a:r>
              <a:rPr lang="el-GR" sz="3600" dirty="0"/>
              <a:t>απολυτήριο </a:t>
            </a:r>
          </a:p>
          <a:p>
            <a:pPr>
              <a:lnSpc>
                <a:spcPct val="150000"/>
              </a:lnSpc>
            </a:pPr>
            <a:r>
              <a:rPr lang="el-GR" sz="3600" dirty="0"/>
              <a:t>βραβείο</a:t>
            </a:r>
          </a:p>
          <a:p>
            <a:pPr>
              <a:lnSpc>
                <a:spcPct val="150000"/>
              </a:lnSpc>
            </a:pPr>
            <a:r>
              <a:rPr lang="el-GR" sz="3600" dirty="0"/>
              <a:t>λεξικό </a:t>
            </a:r>
          </a:p>
          <a:p>
            <a:pPr>
              <a:lnSpc>
                <a:spcPct val="150000"/>
              </a:lnSpc>
            </a:pPr>
            <a:r>
              <a:rPr lang="el-GR" sz="3600" dirty="0"/>
              <a:t>έπαρση σημαίας </a:t>
            </a:r>
          </a:p>
        </p:txBody>
      </p:sp>
      <p:pic>
        <p:nvPicPr>
          <p:cNvPr id="1026" name="Picture 2" descr="Γραφείο - 🇨🇾 Η πρώτη έπαρση της σημαίας 🇨🇾 16 Αυγούστου 1960: Ημέρα της  Δημοκρατίας 🎞 Από το #ΦωτογραφικόΑρχείο του Γ.Τ.Π. | Facebook">
            <a:extLst>
              <a:ext uri="{FF2B5EF4-FFF2-40B4-BE49-F238E27FC236}">
                <a16:creationId xmlns:a16="http://schemas.microsoft.com/office/drawing/2014/main" id="{D480005B-2E93-D33C-D1DA-F72527CFAC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78" b="12529"/>
          <a:stretch>
            <a:fillRect/>
          </a:stretch>
        </p:blipFill>
        <p:spPr bwMode="auto">
          <a:xfrm>
            <a:off x="783771" y="1435444"/>
            <a:ext cx="5138057" cy="47683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Υποβάλλονται σε έρευνα, σωστό και το λάθος απάντηση, καλή και κακή  εμπειρία, ανατροφοδότηση των πελατών, υπηρεσίες αξιολόγησης, ψηφοφορία  έννοια Διάνυσμα από ©Stmool 244015644">
            <a:extLst>
              <a:ext uri="{FF2B5EF4-FFF2-40B4-BE49-F238E27FC236}">
                <a16:creationId xmlns:a16="http://schemas.microsoft.com/office/drawing/2014/main" id="{5588EDFD-3C1E-4F62-B0A8-5ED5A69EB0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06" t="43074" r="50000" b="31200"/>
          <a:stretch>
            <a:fillRect/>
          </a:stretch>
        </p:blipFill>
        <p:spPr bwMode="auto">
          <a:xfrm>
            <a:off x="5921828" y="5302753"/>
            <a:ext cx="2060337" cy="14478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DA04F6E2-326A-D8D1-B4DD-A50222F2E94D}"/>
              </a:ext>
            </a:extLst>
          </p:cNvPr>
          <p:cNvSpPr/>
          <p:nvPr/>
        </p:nvSpPr>
        <p:spPr>
          <a:xfrm>
            <a:off x="163286" y="97538"/>
            <a:ext cx="3037114" cy="87454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παράδειγμα</a:t>
            </a:r>
          </a:p>
        </p:txBody>
      </p:sp>
    </p:spTree>
    <p:extLst>
      <p:ext uri="{BB962C8B-B14F-4D97-AF65-F5344CB8AC3E}">
        <p14:creationId xmlns:p14="http://schemas.microsoft.com/office/powerpoint/2010/main" val="1541680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0F572-8103-09F0-59D5-F35C70FADCC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92777CA-63BB-BB88-5C23-BBFE83030D4E}"/>
              </a:ext>
            </a:extLst>
          </p:cNvPr>
          <p:cNvSpPr txBox="1"/>
          <p:nvPr/>
        </p:nvSpPr>
        <p:spPr>
          <a:xfrm>
            <a:off x="6923314" y="670497"/>
            <a:ext cx="4865914" cy="5191999"/>
          </a:xfrm>
          <a:prstGeom prst="rect">
            <a:avLst/>
          </a:prstGeom>
          <a:noFill/>
        </p:spPr>
        <p:txBody>
          <a:bodyPr wrap="square">
            <a:spAutoFit/>
          </a:bodyPr>
          <a:lstStyle/>
          <a:p>
            <a:pPr>
              <a:lnSpc>
                <a:spcPct val="150000"/>
              </a:lnSpc>
            </a:pPr>
            <a:r>
              <a:rPr lang="el-GR" sz="3200" dirty="0"/>
              <a:t>ομάδες</a:t>
            </a:r>
          </a:p>
          <a:p>
            <a:pPr>
              <a:lnSpc>
                <a:spcPct val="150000"/>
              </a:lnSpc>
            </a:pPr>
            <a:r>
              <a:rPr lang="el-GR" sz="3200" dirty="0"/>
              <a:t>ησυχία</a:t>
            </a:r>
          </a:p>
          <a:p>
            <a:pPr>
              <a:lnSpc>
                <a:spcPct val="150000"/>
              </a:lnSpc>
            </a:pPr>
            <a:r>
              <a:rPr lang="el-GR" sz="3200" dirty="0"/>
              <a:t>εκδρομές</a:t>
            </a:r>
          </a:p>
          <a:p>
            <a:pPr>
              <a:lnSpc>
                <a:spcPct val="150000"/>
              </a:lnSpc>
            </a:pPr>
            <a:r>
              <a:rPr lang="el-GR" sz="3200" dirty="0"/>
              <a:t>σχολικές γιορτές</a:t>
            </a:r>
          </a:p>
          <a:p>
            <a:pPr>
              <a:lnSpc>
                <a:spcPct val="150000"/>
              </a:lnSpc>
            </a:pPr>
            <a:r>
              <a:rPr lang="el-GR" sz="3200" dirty="0"/>
              <a:t>αργίες</a:t>
            </a:r>
          </a:p>
          <a:p>
            <a:pPr>
              <a:lnSpc>
                <a:spcPct val="150000"/>
              </a:lnSpc>
            </a:pPr>
            <a:r>
              <a:rPr lang="el-GR" sz="3200" dirty="0"/>
              <a:t>επίσκεψη στο  μουσείο</a:t>
            </a:r>
          </a:p>
          <a:p>
            <a:pPr>
              <a:lnSpc>
                <a:spcPct val="150000"/>
              </a:lnSpc>
            </a:pPr>
            <a:r>
              <a:rPr lang="el-GR" sz="3200" dirty="0"/>
              <a:t>συγκέντρωση</a:t>
            </a:r>
          </a:p>
        </p:txBody>
      </p:sp>
      <p:pic>
        <p:nvPicPr>
          <p:cNvPr id="2050" name="Picture 2" descr="1η Ετήσια συγκέντρωση | Σύλλογος Γονέων">
            <a:extLst>
              <a:ext uri="{FF2B5EF4-FFF2-40B4-BE49-F238E27FC236}">
                <a16:creationId xmlns:a16="http://schemas.microsoft.com/office/drawing/2014/main" id="{AA445179-48CD-6631-CD21-83EA744F6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64" y="1239611"/>
            <a:ext cx="4427765" cy="38657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D8F0F0F4-7357-2EDF-2DBF-61941CD8CBC1}"/>
              </a:ext>
            </a:extLst>
          </p:cNvPr>
          <p:cNvSpPr/>
          <p:nvPr/>
        </p:nvSpPr>
        <p:spPr>
          <a:xfrm>
            <a:off x="5668737" y="859971"/>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Ορθογώνιο 3">
            <a:extLst>
              <a:ext uri="{FF2B5EF4-FFF2-40B4-BE49-F238E27FC236}">
                <a16:creationId xmlns:a16="http://schemas.microsoft.com/office/drawing/2014/main" id="{B65822FC-9EC9-6CAD-9E74-DAE45FF7848D}"/>
              </a:ext>
            </a:extLst>
          </p:cNvPr>
          <p:cNvSpPr/>
          <p:nvPr/>
        </p:nvSpPr>
        <p:spPr>
          <a:xfrm>
            <a:off x="5717722" y="3022548"/>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a:extLst>
              <a:ext uri="{FF2B5EF4-FFF2-40B4-BE49-F238E27FC236}">
                <a16:creationId xmlns:a16="http://schemas.microsoft.com/office/drawing/2014/main" id="{FE734D11-E3FB-5BD5-8F7E-737694A4DCF8}"/>
              </a:ext>
            </a:extLst>
          </p:cNvPr>
          <p:cNvSpPr/>
          <p:nvPr/>
        </p:nvSpPr>
        <p:spPr>
          <a:xfrm>
            <a:off x="5685065" y="3716513"/>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a:extLst>
              <a:ext uri="{FF2B5EF4-FFF2-40B4-BE49-F238E27FC236}">
                <a16:creationId xmlns:a16="http://schemas.microsoft.com/office/drawing/2014/main" id="{19FB9D58-DD9C-6CDE-EBE1-CC95102FD3D1}"/>
              </a:ext>
            </a:extLst>
          </p:cNvPr>
          <p:cNvSpPr/>
          <p:nvPr/>
        </p:nvSpPr>
        <p:spPr>
          <a:xfrm>
            <a:off x="5685065" y="4556955"/>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a16="http://schemas.microsoft.com/office/drawing/2014/main" id="{50ECE8DE-D66D-052F-9EB3-355CE1B31818}"/>
              </a:ext>
            </a:extLst>
          </p:cNvPr>
          <p:cNvSpPr/>
          <p:nvPr/>
        </p:nvSpPr>
        <p:spPr>
          <a:xfrm>
            <a:off x="5717722" y="5301881"/>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a:extLst>
              <a:ext uri="{FF2B5EF4-FFF2-40B4-BE49-F238E27FC236}">
                <a16:creationId xmlns:a16="http://schemas.microsoft.com/office/drawing/2014/main" id="{5ECAA3E5-AAFB-87CB-1DAB-3FC37953FDBB}"/>
              </a:ext>
            </a:extLst>
          </p:cNvPr>
          <p:cNvSpPr/>
          <p:nvPr/>
        </p:nvSpPr>
        <p:spPr>
          <a:xfrm>
            <a:off x="5676901" y="1594277"/>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a:extLst>
              <a:ext uri="{FF2B5EF4-FFF2-40B4-BE49-F238E27FC236}">
                <a16:creationId xmlns:a16="http://schemas.microsoft.com/office/drawing/2014/main" id="{ACA8A38A-49AA-081E-9B77-C01EBFD8EA0C}"/>
              </a:ext>
            </a:extLst>
          </p:cNvPr>
          <p:cNvSpPr/>
          <p:nvPr/>
        </p:nvSpPr>
        <p:spPr>
          <a:xfrm>
            <a:off x="5717722" y="2328583"/>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20164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A2CD7-2995-A913-D359-8D842186E1C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EB76879-7EEE-0711-B5FA-51B96D734F14}"/>
              </a:ext>
            </a:extLst>
          </p:cNvPr>
          <p:cNvSpPr txBox="1"/>
          <p:nvPr/>
        </p:nvSpPr>
        <p:spPr>
          <a:xfrm>
            <a:off x="6923314" y="670497"/>
            <a:ext cx="4865914" cy="4453335"/>
          </a:xfrm>
          <a:prstGeom prst="rect">
            <a:avLst/>
          </a:prstGeom>
          <a:noFill/>
        </p:spPr>
        <p:txBody>
          <a:bodyPr wrap="square">
            <a:spAutoFit/>
          </a:bodyPr>
          <a:lstStyle/>
          <a:p>
            <a:pPr>
              <a:lnSpc>
                <a:spcPct val="150000"/>
              </a:lnSpc>
            </a:pPr>
            <a:r>
              <a:rPr lang="el-GR" sz="3200" dirty="0"/>
              <a:t>ομάδες</a:t>
            </a:r>
          </a:p>
          <a:p>
            <a:pPr>
              <a:lnSpc>
                <a:spcPct val="150000"/>
              </a:lnSpc>
            </a:pPr>
            <a:r>
              <a:rPr lang="el-GR" sz="3200" dirty="0"/>
              <a:t>ησυχία</a:t>
            </a:r>
          </a:p>
          <a:p>
            <a:pPr>
              <a:lnSpc>
                <a:spcPct val="150000"/>
              </a:lnSpc>
            </a:pPr>
            <a:r>
              <a:rPr lang="el-GR" sz="3200" dirty="0"/>
              <a:t>εκδρομές</a:t>
            </a:r>
          </a:p>
          <a:p>
            <a:pPr>
              <a:lnSpc>
                <a:spcPct val="150000"/>
              </a:lnSpc>
            </a:pPr>
            <a:r>
              <a:rPr lang="el-GR" sz="3200" dirty="0"/>
              <a:t>σχολικές γιορτές</a:t>
            </a:r>
          </a:p>
          <a:p>
            <a:pPr>
              <a:lnSpc>
                <a:spcPct val="150000"/>
              </a:lnSpc>
            </a:pPr>
            <a:r>
              <a:rPr lang="el-GR" sz="3200" dirty="0"/>
              <a:t>αργίες</a:t>
            </a:r>
          </a:p>
          <a:p>
            <a:pPr>
              <a:lnSpc>
                <a:spcPct val="150000"/>
              </a:lnSpc>
            </a:pPr>
            <a:r>
              <a:rPr lang="el-GR" sz="3200" dirty="0"/>
              <a:t>επίσκεψη στο  μουσείο</a:t>
            </a:r>
          </a:p>
        </p:txBody>
      </p:sp>
      <p:sp>
        <p:nvSpPr>
          <p:cNvPr id="2" name="Ορθογώνιο 1">
            <a:extLst>
              <a:ext uri="{FF2B5EF4-FFF2-40B4-BE49-F238E27FC236}">
                <a16:creationId xmlns:a16="http://schemas.microsoft.com/office/drawing/2014/main" id="{53752261-DDA1-3CD0-2A01-CF2F4EDEA67E}"/>
              </a:ext>
            </a:extLst>
          </p:cNvPr>
          <p:cNvSpPr/>
          <p:nvPr/>
        </p:nvSpPr>
        <p:spPr>
          <a:xfrm>
            <a:off x="5668737" y="859971"/>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Ορθογώνιο 3">
            <a:extLst>
              <a:ext uri="{FF2B5EF4-FFF2-40B4-BE49-F238E27FC236}">
                <a16:creationId xmlns:a16="http://schemas.microsoft.com/office/drawing/2014/main" id="{DD1F11D7-6EAE-8EE4-D833-70B597028776}"/>
              </a:ext>
            </a:extLst>
          </p:cNvPr>
          <p:cNvSpPr/>
          <p:nvPr/>
        </p:nvSpPr>
        <p:spPr>
          <a:xfrm>
            <a:off x="5717722" y="3022548"/>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a:extLst>
              <a:ext uri="{FF2B5EF4-FFF2-40B4-BE49-F238E27FC236}">
                <a16:creationId xmlns:a16="http://schemas.microsoft.com/office/drawing/2014/main" id="{2B4DDFED-21C4-E853-299A-3B78C0E9371C}"/>
              </a:ext>
            </a:extLst>
          </p:cNvPr>
          <p:cNvSpPr/>
          <p:nvPr/>
        </p:nvSpPr>
        <p:spPr>
          <a:xfrm>
            <a:off x="5685065" y="3716513"/>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a:extLst>
              <a:ext uri="{FF2B5EF4-FFF2-40B4-BE49-F238E27FC236}">
                <a16:creationId xmlns:a16="http://schemas.microsoft.com/office/drawing/2014/main" id="{8FDFC732-A32B-CB86-527C-F8B611886201}"/>
              </a:ext>
            </a:extLst>
          </p:cNvPr>
          <p:cNvSpPr/>
          <p:nvPr/>
        </p:nvSpPr>
        <p:spPr>
          <a:xfrm>
            <a:off x="5685065" y="4556955"/>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a:extLst>
              <a:ext uri="{FF2B5EF4-FFF2-40B4-BE49-F238E27FC236}">
                <a16:creationId xmlns:a16="http://schemas.microsoft.com/office/drawing/2014/main" id="{F8E96AC8-D447-4AE1-BD78-9C90BD0D5C32}"/>
              </a:ext>
            </a:extLst>
          </p:cNvPr>
          <p:cNvSpPr/>
          <p:nvPr/>
        </p:nvSpPr>
        <p:spPr>
          <a:xfrm>
            <a:off x="5676901" y="1594277"/>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a:extLst>
              <a:ext uri="{FF2B5EF4-FFF2-40B4-BE49-F238E27FC236}">
                <a16:creationId xmlns:a16="http://schemas.microsoft.com/office/drawing/2014/main" id="{0AB20BBD-8741-CF2D-E6EE-54C92761CC66}"/>
              </a:ext>
            </a:extLst>
          </p:cNvPr>
          <p:cNvSpPr/>
          <p:nvPr/>
        </p:nvSpPr>
        <p:spPr>
          <a:xfrm>
            <a:off x="5717722" y="2328583"/>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74" name="Picture 2" descr="Προσοχή άνδρα καρτούν Διάνυσμα από ©ronleishman 13983704">
            <a:extLst>
              <a:ext uri="{FF2B5EF4-FFF2-40B4-BE49-F238E27FC236}">
                <a16:creationId xmlns:a16="http://schemas.microsoft.com/office/drawing/2014/main" id="{32A9F6BC-860A-A7ED-42FA-FC3473FB89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047" y="1007094"/>
            <a:ext cx="4285570" cy="44598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44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70765-8BF9-59E0-9A36-5CE95F3DB455}"/>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CC754AEE-9F6C-5EDA-CBE5-FF1E2C5BED48}"/>
              </a:ext>
            </a:extLst>
          </p:cNvPr>
          <p:cNvSpPr/>
          <p:nvPr/>
        </p:nvSpPr>
        <p:spPr>
          <a:xfrm>
            <a:off x="5778656" y="462809"/>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Ορθογώνιο 3">
            <a:extLst>
              <a:ext uri="{FF2B5EF4-FFF2-40B4-BE49-F238E27FC236}">
                <a16:creationId xmlns:a16="http://schemas.microsoft.com/office/drawing/2014/main" id="{6786AC57-645F-A95E-AEEE-73627FB36F42}"/>
              </a:ext>
            </a:extLst>
          </p:cNvPr>
          <p:cNvSpPr/>
          <p:nvPr/>
        </p:nvSpPr>
        <p:spPr>
          <a:xfrm>
            <a:off x="5794984" y="2841171"/>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a:extLst>
              <a:ext uri="{FF2B5EF4-FFF2-40B4-BE49-F238E27FC236}">
                <a16:creationId xmlns:a16="http://schemas.microsoft.com/office/drawing/2014/main" id="{CF16690C-C43A-9C72-17CC-BC026B06CE62}"/>
              </a:ext>
            </a:extLst>
          </p:cNvPr>
          <p:cNvSpPr/>
          <p:nvPr/>
        </p:nvSpPr>
        <p:spPr>
          <a:xfrm>
            <a:off x="5815395" y="3768373"/>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a:extLst>
              <a:ext uri="{FF2B5EF4-FFF2-40B4-BE49-F238E27FC236}">
                <a16:creationId xmlns:a16="http://schemas.microsoft.com/office/drawing/2014/main" id="{2E06E1CD-B12A-856A-8ACD-249A30B3B46F}"/>
              </a:ext>
            </a:extLst>
          </p:cNvPr>
          <p:cNvSpPr/>
          <p:nvPr/>
        </p:nvSpPr>
        <p:spPr>
          <a:xfrm>
            <a:off x="5815395" y="4649835"/>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a16="http://schemas.microsoft.com/office/drawing/2014/main" id="{747EF0DA-B93B-4883-21CB-AD51BF697B1F}"/>
              </a:ext>
            </a:extLst>
          </p:cNvPr>
          <p:cNvSpPr/>
          <p:nvPr/>
        </p:nvSpPr>
        <p:spPr>
          <a:xfrm>
            <a:off x="5717722" y="5663646"/>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a:extLst>
              <a:ext uri="{FF2B5EF4-FFF2-40B4-BE49-F238E27FC236}">
                <a16:creationId xmlns:a16="http://schemas.microsoft.com/office/drawing/2014/main" id="{3C2FFC1E-E50D-D072-DC18-5B4D8387A1A5}"/>
              </a:ext>
            </a:extLst>
          </p:cNvPr>
          <p:cNvSpPr/>
          <p:nvPr/>
        </p:nvSpPr>
        <p:spPr>
          <a:xfrm>
            <a:off x="5815395" y="1248738"/>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a:extLst>
              <a:ext uri="{FF2B5EF4-FFF2-40B4-BE49-F238E27FC236}">
                <a16:creationId xmlns:a16="http://schemas.microsoft.com/office/drawing/2014/main" id="{71FC4571-D2A1-FC2A-820E-60BB4A454DDC}"/>
              </a:ext>
            </a:extLst>
          </p:cNvPr>
          <p:cNvSpPr/>
          <p:nvPr/>
        </p:nvSpPr>
        <p:spPr>
          <a:xfrm>
            <a:off x="5794984" y="2130200"/>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a:extLst>
              <a:ext uri="{FF2B5EF4-FFF2-40B4-BE49-F238E27FC236}">
                <a16:creationId xmlns:a16="http://schemas.microsoft.com/office/drawing/2014/main" id="{20C7B3D3-4096-C00F-6B55-3096C8422192}"/>
              </a:ext>
            </a:extLst>
          </p:cNvPr>
          <p:cNvSpPr txBox="1"/>
          <p:nvPr/>
        </p:nvSpPr>
        <p:spPr>
          <a:xfrm>
            <a:off x="6968981" y="160211"/>
            <a:ext cx="4918220" cy="6008761"/>
          </a:xfrm>
          <a:prstGeom prst="rect">
            <a:avLst/>
          </a:prstGeom>
          <a:noFill/>
        </p:spPr>
        <p:txBody>
          <a:bodyPr wrap="square">
            <a:spAutoFit/>
          </a:bodyPr>
          <a:lstStyle/>
          <a:p>
            <a:pPr>
              <a:lnSpc>
                <a:spcPct val="200000"/>
              </a:lnSpc>
            </a:pPr>
            <a:r>
              <a:rPr lang="el-GR" sz="2800" dirty="0"/>
              <a:t>προσοχή</a:t>
            </a:r>
          </a:p>
          <a:p>
            <a:pPr>
              <a:lnSpc>
                <a:spcPct val="200000"/>
              </a:lnSpc>
            </a:pPr>
            <a:r>
              <a:rPr lang="el-GR" sz="2800" dirty="0"/>
              <a:t>άδεια</a:t>
            </a:r>
          </a:p>
          <a:p>
            <a:pPr>
              <a:lnSpc>
                <a:spcPct val="200000"/>
              </a:lnSpc>
            </a:pPr>
            <a:r>
              <a:rPr lang="el-GR" sz="2800" dirty="0"/>
              <a:t>άσκηση</a:t>
            </a:r>
          </a:p>
          <a:p>
            <a:pPr>
              <a:lnSpc>
                <a:spcPct val="200000"/>
              </a:lnSpc>
            </a:pPr>
            <a:r>
              <a:rPr lang="el-GR" sz="2800" dirty="0"/>
              <a:t>δραστηριότητα</a:t>
            </a:r>
          </a:p>
          <a:p>
            <a:pPr>
              <a:lnSpc>
                <a:spcPct val="200000"/>
              </a:lnSpc>
            </a:pPr>
            <a:r>
              <a:rPr lang="el-GR" sz="2800" dirty="0"/>
              <a:t>διαγώνισμα/τεστ/δοκίμιο</a:t>
            </a:r>
          </a:p>
          <a:p>
            <a:pPr>
              <a:lnSpc>
                <a:spcPct val="200000"/>
              </a:lnSpc>
            </a:pPr>
            <a:r>
              <a:rPr lang="el-GR" sz="2800" dirty="0"/>
              <a:t>έλεγχος</a:t>
            </a:r>
          </a:p>
          <a:p>
            <a:pPr>
              <a:lnSpc>
                <a:spcPct val="200000"/>
              </a:lnSpc>
            </a:pPr>
            <a:r>
              <a:rPr lang="el-GR" sz="2800" dirty="0"/>
              <a:t>ποινή</a:t>
            </a:r>
          </a:p>
        </p:txBody>
      </p:sp>
      <p:pic>
        <p:nvPicPr>
          <p:cNvPr id="6146" name="Picture 2" descr="Άνθρωποι πέφτουν κοντά σε μια κίτρινη πινακίδα προειδοποίησης &quot;Προσοχή,  βρεγμένο δάπεδο&quot; Διανυσματική απεικόνιση - εικονογραφία από καθαρίστε,  επίπεδος: 203671392">
            <a:extLst>
              <a:ext uri="{FF2B5EF4-FFF2-40B4-BE49-F238E27FC236}">
                <a16:creationId xmlns:a16="http://schemas.microsoft.com/office/drawing/2014/main" id="{E7B34707-CB6B-58E1-F1C8-8FEB6E2A8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257" y="903514"/>
            <a:ext cx="4748595" cy="48896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521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D92E9-2770-BA4B-E5C3-4306D356136D}"/>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9BD4DD63-8D6B-EB93-9290-E9C9DDCA2CC4}"/>
              </a:ext>
            </a:extLst>
          </p:cNvPr>
          <p:cNvSpPr/>
          <p:nvPr/>
        </p:nvSpPr>
        <p:spPr>
          <a:xfrm>
            <a:off x="5784099" y="793119"/>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Ορθογώνιο 3">
            <a:extLst>
              <a:ext uri="{FF2B5EF4-FFF2-40B4-BE49-F238E27FC236}">
                <a16:creationId xmlns:a16="http://schemas.microsoft.com/office/drawing/2014/main" id="{4F2AF7EC-45AA-060C-D1F1-1F6DF6D8C4A2}"/>
              </a:ext>
            </a:extLst>
          </p:cNvPr>
          <p:cNvSpPr/>
          <p:nvPr/>
        </p:nvSpPr>
        <p:spPr>
          <a:xfrm>
            <a:off x="5717722" y="3135085"/>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a:extLst>
              <a:ext uri="{FF2B5EF4-FFF2-40B4-BE49-F238E27FC236}">
                <a16:creationId xmlns:a16="http://schemas.microsoft.com/office/drawing/2014/main" id="{51856A4B-375D-0CF3-B613-1AB102AD0CC0}"/>
              </a:ext>
            </a:extLst>
          </p:cNvPr>
          <p:cNvSpPr/>
          <p:nvPr/>
        </p:nvSpPr>
        <p:spPr>
          <a:xfrm>
            <a:off x="5717722" y="4137248"/>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a:extLst>
              <a:ext uri="{FF2B5EF4-FFF2-40B4-BE49-F238E27FC236}">
                <a16:creationId xmlns:a16="http://schemas.microsoft.com/office/drawing/2014/main" id="{B12E24AD-E450-1BEA-94CE-D628CC748D89}"/>
              </a:ext>
            </a:extLst>
          </p:cNvPr>
          <p:cNvSpPr/>
          <p:nvPr/>
        </p:nvSpPr>
        <p:spPr>
          <a:xfrm>
            <a:off x="5717722" y="4943750"/>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a:extLst>
              <a:ext uri="{FF2B5EF4-FFF2-40B4-BE49-F238E27FC236}">
                <a16:creationId xmlns:a16="http://schemas.microsoft.com/office/drawing/2014/main" id="{F74966F2-C529-F75D-D215-50254AF754EE}"/>
              </a:ext>
            </a:extLst>
          </p:cNvPr>
          <p:cNvSpPr/>
          <p:nvPr/>
        </p:nvSpPr>
        <p:spPr>
          <a:xfrm>
            <a:off x="5804509" y="1554160"/>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a:extLst>
              <a:ext uri="{FF2B5EF4-FFF2-40B4-BE49-F238E27FC236}">
                <a16:creationId xmlns:a16="http://schemas.microsoft.com/office/drawing/2014/main" id="{451F89CB-EDE8-6915-E2E1-38F49FECF92B}"/>
              </a:ext>
            </a:extLst>
          </p:cNvPr>
          <p:cNvSpPr/>
          <p:nvPr/>
        </p:nvSpPr>
        <p:spPr>
          <a:xfrm>
            <a:off x="5717722" y="2328583"/>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a:extLst>
              <a:ext uri="{FF2B5EF4-FFF2-40B4-BE49-F238E27FC236}">
                <a16:creationId xmlns:a16="http://schemas.microsoft.com/office/drawing/2014/main" id="{14D2B54A-F754-7074-4AB3-3CDB7D9442A7}"/>
              </a:ext>
            </a:extLst>
          </p:cNvPr>
          <p:cNvSpPr txBox="1"/>
          <p:nvPr/>
        </p:nvSpPr>
        <p:spPr>
          <a:xfrm>
            <a:off x="6947210" y="478694"/>
            <a:ext cx="4918220" cy="5146986"/>
          </a:xfrm>
          <a:prstGeom prst="rect">
            <a:avLst/>
          </a:prstGeom>
          <a:noFill/>
        </p:spPr>
        <p:txBody>
          <a:bodyPr wrap="square">
            <a:spAutoFit/>
          </a:bodyPr>
          <a:lstStyle/>
          <a:p>
            <a:pPr>
              <a:lnSpc>
                <a:spcPct val="200000"/>
              </a:lnSpc>
            </a:pPr>
            <a:r>
              <a:rPr lang="el-GR" sz="2800" dirty="0"/>
              <a:t>άδεια</a:t>
            </a:r>
          </a:p>
          <a:p>
            <a:pPr>
              <a:lnSpc>
                <a:spcPct val="200000"/>
              </a:lnSpc>
            </a:pPr>
            <a:r>
              <a:rPr lang="el-GR" sz="2800" dirty="0"/>
              <a:t>άσκηση</a:t>
            </a:r>
          </a:p>
          <a:p>
            <a:pPr>
              <a:lnSpc>
                <a:spcPct val="200000"/>
              </a:lnSpc>
            </a:pPr>
            <a:r>
              <a:rPr lang="el-GR" sz="2800" dirty="0"/>
              <a:t>δραστηριότητα</a:t>
            </a:r>
          </a:p>
          <a:p>
            <a:pPr>
              <a:lnSpc>
                <a:spcPct val="200000"/>
              </a:lnSpc>
            </a:pPr>
            <a:r>
              <a:rPr lang="el-GR" sz="2800" dirty="0"/>
              <a:t>βαθμός</a:t>
            </a:r>
          </a:p>
          <a:p>
            <a:pPr>
              <a:lnSpc>
                <a:spcPct val="200000"/>
              </a:lnSpc>
            </a:pPr>
            <a:r>
              <a:rPr lang="el-GR" sz="2800" dirty="0"/>
              <a:t>διαγώνισμα/τεστ/δοκίμιο</a:t>
            </a:r>
          </a:p>
          <a:p>
            <a:pPr>
              <a:lnSpc>
                <a:spcPct val="200000"/>
              </a:lnSpc>
            </a:pPr>
            <a:r>
              <a:rPr lang="el-GR" sz="2800" dirty="0"/>
              <a:t>έλεγχος</a:t>
            </a:r>
          </a:p>
        </p:txBody>
      </p:sp>
      <p:pic>
        <p:nvPicPr>
          <p:cNvPr id="5122" name="Picture 2" descr="Μαζί μπορούμε καλύτερα | » Πλησιάζουν οι βαθμοί τριμήνου.">
            <a:extLst>
              <a:ext uri="{FF2B5EF4-FFF2-40B4-BE49-F238E27FC236}">
                <a16:creationId xmlns:a16="http://schemas.microsoft.com/office/drawing/2014/main" id="{F67147CF-204F-EEE4-0412-B33F792A3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457" y="900438"/>
            <a:ext cx="4343400" cy="43573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691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849C5-AC56-70CE-CFDD-D25BC582B614}"/>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297DFE96-9E1B-73CB-F83E-DDBDC5BFB3BF}"/>
              </a:ext>
            </a:extLst>
          </p:cNvPr>
          <p:cNvSpPr/>
          <p:nvPr/>
        </p:nvSpPr>
        <p:spPr>
          <a:xfrm>
            <a:off x="5804509" y="527149"/>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Ορθογώνιο 3">
            <a:extLst>
              <a:ext uri="{FF2B5EF4-FFF2-40B4-BE49-F238E27FC236}">
                <a16:creationId xmlns:a16="http://schemas.microsoft.com/office/drawing/2014/main" id="{8FA3499C-C730-790A-6A79-F8989B4C4D30}"/>
              </a:ext>
            </a:extLst>
          </p:cNvPr>
          <p:cNvSpPr/>
          <p:nvPr/>
        </p:nvSpPr>
        <p:spPr>
          <a:xfrm>
            <a:off x="5804509" y="3036831"/>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a:extLst>
              <a:ext uri="{FF2B5EF4-FFF2-40B4-BE49-F238E27FC236}">
                <a16:creationId xmlns:a16="http://schemas.microsoft.com/office/drawing/2014/main" id="{AFB3F291-53E5-D458-6CB8-6CB6D9E65CC3}"/>
              </a:ext>
            </a:extLst>
          </p:cNvPr>
          <p:cNvSpPr/>
          <p:nvPr/>
        </p:nvSpPr>
        <p:spPr>
          <a:xfrm>
            <a:off x="5804509" y="3990290"/>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a:extLst>
              <a:ext uri="{FF2B5EF4-FFF2-40B4-BE49-F238E27FC236}">
                <a16:creationId xmlns:a16="http://schemas.microsoft.com/office/drawing/2014/main" id="{1DC351BB-1796-4995-3378-186FA815F2A7}"/>
              </a:ext>
            </a:extLst>
          </p:cNvPr>
          <p:cNvSpPr/>
          <p:nvPr/>
        </p:nvSpPr>
        <p:spPr>
          <a:xfrm>
            <a:off x="5847903" y="4809989"/>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a16="http://schemas.microsoft.com/office/drawing/2014/main" id="{DD1E8A2A-1519-75C1-B9C1-6C2F82D47B3D}"/>
              </a:ext>
            </a:extLst>
          </p:cNvPr>
          <p:cNvSpPr/>
          <p:nvPr/>
        </p:nvSpPr>
        <p:spPr>
          <a:xfrm>
            <a:off x="5847903" y="5597794"/>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a:extLst>
              <a:ext uri="{FF2B5EF4-FFF2-40B4-BE49-F238E27FC236}">
                <a16:creationId xmlns:a16="http://schemas.microsoft.com/office/drawing/2014/main" id="{59605058-4A13-0F2A-1E70-710D0BBB5717}"/>
              </a:ext>
            </a:extLst>
          </p:cNvPr>
          <p:cNvSpPr/>
          <p:nvPr/>
        </p:nvSpPr>
        <p:spPr>
          <a:xfrm>
            <a:off x="5804509" y="1380806"/>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a:extLst>
              <a:ext uri="{FF2B5EF4-FFF2-40B4-BE49-F238E27FC236}">
                <a16:creationId xmlns:a16="http://schemas.microsoft.com/office/drawing/2014/main" id="{A2276A0A-0173-915B-5C09-E0AD7EAE3482}"/>
              </a:ext>
            </a:extLst>
          </p:cNvPr>
          <p:cNvSpPr/>
          <p:nvPr/>
        </p:nvSpPr>
        <p:spPr>
          <a:xfrm>
            <a:off x="5804509" y="2187308"/>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a:extLst>
              <a:ext uri="{FF2B5EF4-FFF2-40B4-BE49-F238E27FC236}">
                <a16:creationId xmlns:a16="http://schemas.microsoft.com/office/drawing/2014/main" id="{452AD8A0-2027-502B-FE8E-50E4014674AF}"/>
              </a:ext>
            </a:extLst>
          </p:cNvPr>
          <p:cNvSpPr txBox="1"/>
          <p:nvPr/>
        </p:nvSpPr>
        <p:spPr>
          <a:xfrm>
            <a:off x="6947210" y="242714"/>
            <a:ext cx="4918220" cy="6008761"/>
          </a:xfrm>
          <a:prstGeom prst="rect">
            <a:avLst/>
          </a:prstGeom>
          <a:noFill/>
        </p:spPr>
        <p:txBody>
          <a:bodyPr wrap="square">
            <a:spAutoFit/>
          </a:bodyPr>
          <a:lstStyle/>
          <a:p>
            <a:pPr>
              <a:lnSpc>
                <a:spcPct val="200000"/>
              </a:lnSpc>
            </a:pPr>
            <a:r>
              <a:rPr lang="el-GR" sz="2800" dirty="0"/>
              <a:t>άδεια</a:t>
            </a:r>
          </a:p>
          <a:p>
            <a:pPr>
              <a:lnSpc>
                <a:spcPct val="200000"/>
              </a:lnSpc>
            </a:pPr>
            <a:r>
              <a:rPr lang="el-GR" sz="2800" dirty="0"/>
              <a:t>άσκηση</a:t>
            </a:r>
          </a:p>
          <a:p>
            <a:pPr>
              <a:lnSpc>
                <a:spcPct val="200000"/>
              </a:lnSpc>
            </a:pPr>
            <a:r>
              <a:rPr lang="el-GR" sz="2800" dirty="0"/>
              <a:t>δραστηριότητα</a:t>
            </a:r>
          </a:p>
          <a:p>
            <a:pPr>
              <a:lnSpc>
                <a:spcPct val="200000"/>
              </a:lnSpc>
            </a:pPr>
            <a:r>
              <a:rPr lang="el-GR" sz="2800" dirty="0"/>
              <a:t>διαγώνισμα/τεστ/δοκίμιο</a:t>
            </a:r>
          </a:p>
          <a:p>
            <a:pPr>
              <a:lnSpc>
                <a:spcPct val="200000"/>
              </a:lnSpc>
            </a:pPr>
            <a:r>
              <a:rPr lang="el-GR" sz="2800" dirty="0"/>
              <a:t>έλεγχος</a:t>
            </a:r>
          </a:p>
          <a:p>
            <a:pPr>
              <a:lnSpc>
                <a:spcPct val="200000"/>
              </a:lnSpc>
            </a:pPr>
            <a:r>
              <a:rPr lang="el-GR" sz="2800" dirty="0"/>
              <a:t>ποινή</a:t>
            </a:r>
          </a:p>
          <a:p>
            <a:pPr>
              <a:lnSpc>
                <a:spcPct val="200000"/>
              </a:lnSpc>
            </a:pPr>
            <a:r>
              <a:rPr lang="el-GR" sz="2800" dirty="0"/>
              <a:t>επανάληψη</a:t>
            </a:r>
          </a:p>
        </p:txBody>
      </p:sp>
      <p:pic>
        <p:nvPicPr>
          <p:cNvPr id="6146" name="Picture 2" descr="Αυστηρός σφυρίχτης ποδοσφαίρου καρτούν με ακουστικά που σφυρίζει, κρατώντας κόκκινη  κάρτα, χειρονομία αποβολής Διανυσματική απεικόνιση - εικονογραφία από  λερώστε, ασιατικοί: 115661043">
            <a:extLst>
              <a:ext uri="{FF2B5EF4-FFF2-40B4-BE49-F238E27FC236}">
                <a16:creationId xmlns:a16="http://schemas.microsoft.com/office/drawing/2014/main" id="{F650AE59-AD27-E4A3-653F-58EB16BF1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076" y="1354267"/>
            <a:ext cx="3960715" cy="44069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304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42EEEB22-7870-F9A6-E854-6B5697D37116}"/>
              </a:ext>
            </a:extLst>
          </p:cNvPr>
          <p:cNvSpPr/>
          <p:nvPr/>
        </p:nvSpPr>
        <p:spPr>
          <a:xfrm>
            <a:off x="0" y="2982686"/>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sp>
        <p:nvSpPr>
          <p:cNvPr id="3" name="Ορθογώνιο 2">
            <a:extLst>
              <a:ext uri="{FF2B5EF4-FFF2-40B4-BE49-F238E27FC236}">
                <a16:creationId xmlns:a16="http://schemas.microsoft.com/office/drawing/2014/main" id="{6CC84959-184A-70C8-4127-79DE1A512D53}"/>
              </a:ext>
            </a:extLst>
          </p:cNvPr>
          <p:cNvSpPr/>
          <p:nvPr/>
        </p:nvSpPr>
        <p:spPr>
          <a:xfrm>
            <a:off x="8730343" y="4855029"/>
            <a:ext cx="3124200" cy="109945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Άκουσε!</a:t>
            </a:r>
          </a:p>
        </p:txBody>
      </p:sp>
      <p:pic>
        <p:nvPicPr>
          <p:cNvPr id="4" name="Picture 4" descr="Cartoon Soldier Pointing Command – Royalty-Free Vector | VectorStock">
            <a:extLst>
              <a:ext uri="{FF2B5EF4-FFF2-40B4-BE49-F238E27FC236}">
                <a16:creationId xmlns:a16="http://schemas.microsoft.com/office/drawing/2014/main" id="{A1553F18-8EAA-965E-F8C5-6A25930D0A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399"/>
          <a:stretch>
            <a:fillRect/>
          </a:stretch>
        </p:blipFill>
        <p:spPr bwMode="auto">
          <a:xfrm>
            <a:off x="6835209" y="4577444"/>
            <a:ext cx="1633878" cy="1654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2" descr="Listening clipart Φωτογραφίες Αρχείου, Royalty Free Listening clipart  Εικόνες | DepositPhotos">
            <a:extLst>
              <a:ext uri="{FF2B5EF4-FFF2-40B4-BE49-F238E27FC236}">
                <a16:creationId xmlns:a16="http://schemas.microsoft.com/office/drawing/2014/main" id="{7C7712E3-3B4A-E57A-0275-3DB7DE085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5503" y="1657293"/>
            <a:ext cx="1633879" cy="266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45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2903869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1345210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Listening clipart Φωτογραφίες Αρχείου, Royalty Free Listening clipart  Εικόνες | DepositPhotos">
            <a:extLst>
              <a:ext uri="{FF2B5EF4-FFF2-40B4-BE49-F238E27FC236}">
                <a16:creationId xmlns:a16="http://schemas.microsoft.com/office/drawing/2014/main" id="{6DDB8ECD-8852-B201-2ACD-41323334AF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056" y="1208315"/>
            <a:ext cx="2852855" cy="4652098"/>
          </a:xfrm>
          <a:prstGeom prst="rect">
            <a:avLst/>
          </a:prstGeom>
          <a:noFill/>
          <a:extLst>
            <a:ext uri="{909E8E84-426E-40DD-AFC4-6F175D3DCCD1}">
              <a14:hiddenFill xmlns:a14="http://schemas.microsoft.com/office/drawing/2010/main">
                <a:solidFill>
                  <a:srgbClr val="FFFFFF"/>
                </a:solidFill>
              </a14:hiddenFill>
            </a:ext>
          </a:extLst>
        </p:spPr>
      </p:pic>
      <p:pic>
        <p:nvPicPr>
          <p:cNvPr id="2" name="Φωνή 260223_105322">
            <a:hlinkClick r:id="" action="ppaction://media"/>
            <a:extLst>
              <a:ext uri="{FF2B5EF4-FFF2-40B4-BE49-F238E27FC236}">
                <a16:creationId xmlns:a16="http://schemas.microsoft.com/office/drawing/2014/main" id="{684CDCEE-C1B8-BDA4-DE73-3B5FED35053A}"/>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7639050" y="4289425"/>
            <a:ext cx="406400" cy="406400"/>
          </a:xfrm>
        </p:spPr>
      </p:pic>
    </p:spTree>
    <p:extLst>
      <p:ext uri="{BB962C8B-B14F-4D97-AF65-F5344CB8AC3E}">
        <p14:creationId xmlns:p14="http://schemas.microsoft.com/office/powerpoint/2010/main" val="401144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12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4AB45A-FBED-F6CB-49EB-C1C40EA3B0D9}"/>
              </a:ext>
            </a:extLst>
          </p:cNvPr>
          <p:cNvSpPr txBox="1"/>
          <p:nvPr/>
        </p:nvSpPr>
        <p:spPr>
          <a:xfrm>
            <a:off x="500741" y="1613825"/>
            <a:ext cx="7326087" cy="4401205"/>
          </a:xfrm>
          <a:prstGeom prst="rect">
            <a:avLst/>
          </a:prstGeom>
          <a:noFill/>
        </p:spPr>
        <p:txBody>
          <a:bodyPr wrap="square">
            <a:spAutoFit/>
          </a:bodyPr>
          <a:lstStyle/>
          <a:p>
            <a:r>
              <a:rPr lang="el-GR" sz="4000" dirty="0"/>
              <a:t>(α) την κατ’ </a:t>
            </a:r>
            <a:r>
              <a:rPr lang="el-GR" sz="4000" dirty="0" err="1"/>
              <a:t>οίκον</a:t>
            </a:r>
            <a:r>
              <a:rPr lang="el-GR" sz="4000" dirty="0"/>
              <a:t> εργασία</a:t>
            </a:r>
          </a:p>
          <a:p>
            <a:r>
              <a:rPr lang="el-GR" sz="4000" dirty="0"/>
              <a:t>(β) την ατομική υγιεινή</a:t>
            </a:r>
          </a:p>
          <a:p>
            <a:r>
              <a:rPr lang="el-GR" sz="4000" dirty="0"/>
              <a:t>(γ) τους κανόνες συμπεριφοράς</a:t>
            </a:r>
          </a:p>
          <a:p>
            <a:r>
              <a:rPr lang="el-GR" sz="4000" dirty="0"/>
              <a:t>(δ) τις εκδρομές</a:t>
            </a:r>
          </a:p>
          <a:p>
            <a:r>
              <a:rPr lang="el-GR" sz="4000" dirty="0"/>
              <a:t>(ε)τη στολή του σχολείου</a:t>
            </a:r>
          </a:p>
          <a:p>
            <a:r>
              <a:rPr lang="el-GR" sz="4000" dirty="0"/>
              <a:t>(</a:t>
            </a:r>
            <a:r>
              <a:rPr lang="el-GR" sz="4000" dirty="0" err="1"/>
              <a:t>στ</a:t>
            </a:r>
            <a:r>
              <a:rPr lang="el-GR" sz="4000" dirty="0"/>
              <a:t>) τη στολή της Γυμναστικής</a:t>
            </a:r>
          </a:p>
          <a:p>
            <a:r>
              <a:rPr lang="el-GR" sz="4000" dirty="0"/>
              <a:t>(ζ) τα μαθήματα</a:t>
            </a:r>
          </a:p>
        </p:txBody>
      </p:sp>
      <p:sp>
        <p:nvSpPr>
          <p:cNvPr id="5" name="TextBox 4">
            <a:extLst>
              <a:ext uri="{FF2B5EF4-FFF2-40B4-BE49-F238E27FC236}">
                <a16:creationId xmlns:a16="http://schemas.microsoft.com/office/drawing/2014/main" id="{6D3BC2D1-ABA0-2A60-845F-3EB6D3AF4C9E}"/>
              </a:ext>
            </a:extLst>
          </p:cNvPr>
          <p:cNvSpPr txBox="1"/>
          <p:nvPr/>
        </p:nvSpPr>
        <p:spPr>
          <a:xfrm>
            <a:off x="500742" y="515035"/>
            <a:ext cx="11310258" cy="646331"/>
          </a:xfrm>
          <a:prstGeom prst="rect">
            <a:avLst/>
          </a:prstGeom>
          <a:noFill/>
        </p:spPr>
        <p:txBody>
          <a:bodyPr wrap="square">
            <a:spAutoFit/>
          </a:bodyPr>
          <a:lstStyle/>
          <a:p>
            <a:r>
              <a:rPr lang="el-GR" sz="3600" dirty="0">
                <a:solidFill>
                  <a:srgbClr val="FF0000"/>
                </a:solidFill>
                <a:latin typeface="Google Sans"/>
              </a:rPr>
              <a:t>Μια καθηγήτρια </a:t>
            </a:r>
            <a:r>
              <a:rPr lang="el-GR" sz="3600" b="0" i="0" dirty="0">
                <a:solidFill>
                  <a:srgbClr val="FF0000"/>
                </a:solidFill>
                <a:effectLst/>
                <a:latin typeface="Google Sans"/>
              </a:rPr>
              <a:t>μιλάει σε </a:t>
            </a:r>
            <a:r>
              <a:rPr lang="el-GR" sz="3600" dirty="0">
                <a:solidFill>
                  <a:srgbClr val="FF0000"/>
                </a:solidFill>
                <a:latin typeface="Google Sans"/>
              </a:rPr>
              <a:t>μαθητές </a:t>
            </a:r>
            <a:r>
              <a:rPr lang="el-GR" sz="3600" b="0" i="0" dirty="0">
                <a:solidFill>
                  <a:srgbClr val="FF0000"/>
                </a:solidFill>
                <a:effectLst/>
                <a:latin typeface="Google Sans"/>
              </a:rPr>
              <a:t> για  __________.</a:t>
            </a:r>
            <a:endParaRPr lang="el-GR" sz="3600" dirty="0">
              <a:solidFill>
                <a:srgbClr val="FF0000"/>
              </a:solidFill>
            </a:endParaRPr>
          </a:p>
        </p:txBody>
      </p:sp>
      <p:pic>
        <p:nvPicPr>
          <p:cNvPr id="8194" name="Picture 2" descr="Boy exercising cartoon - 49 χιλιάδες εικόνες, εικονογραφήσεις και  φωτογραφίες στοκ χωρίς δικαιώματα | Shutterstock">
            <a:extLst>
              <a:ext uri="{FF2B5EF4-FFF2-40B4-BE49-F238E27FC236}">
                <a16:creationId xmlns:a16="http://schemas.microsoft.com/office/drawing/2014/main" id="{09A0365A-9D5D-6053-BD1C-E5E652956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0741" y="1875082"/>
            <a:ext cx="3301854" cy="37854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501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49742-0B1F-DD18-D8B0-0491B729310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7082825-1F82-2900-AC90-975075D6A1E0}"/>
              </a:ext>
            </a:extLst>
          </p:cNvPr>
          <p:cNvSpPr txBox="1"/>
          <p:nvPr/>
        </p:nvSpPr>
        <p:spPr>
          <a:xfrm>
            <a:off x="500741" y="1613825"/>
            <a:ext cx="7326087" cy="4401205"/>
          </a:xfrm>
          <a:prstGeom prst="rect">
            <a:avLst/>
          </a:prstGeom>
          <a:noFill/>
        </p:spPr>
        <p:txBody>
          <a:bodyPr wrap="square">
            <a:spAutoFit/>
          </a:bodyPr>
          <a:lstStyle/>
          <a:p>
            <a:r>
              <a:rPr lang="el-GR" sz="4000" dirty="0"/>
              <a:t>(α) την κατ’ </a:t>
            </a:r>
            <a:r>
              <a:rPr lang="el-GR" sz="4000" dirty="0" err="1"/>
              <a:t>οίκον</a:t>
            </a:r>
            <a:r>
              <a:rPr lang="el-GR" sz="4000" dirty="0"/>
              <a:t> εργασία</a:t>
            </a:r>
          </a:p>
          <a:p>
            <a:r>
              <a:rPr lang="el-GR" sz="4000" dirty="0"/>
              <a:t>(β) την ατομική υγιεινή</a:t>
            </a:r>
          </a:p>
          <a:p>
            <a:r>
              <a:rPr lang="el-GR" sz="4000" dirty="0"/>
              <a:t>(γ) τους κανόνες συμπεριφοράς</a:t>
            </a:r>
          </a:p>
          <a:p>
            <a:r>
              <a:rPr lang="el-GR" sz="4000" dirty="0"/>
              <a:t>(δ) τις εκδρομές</a:t>
            </a:r>
          </a:p>
          <a:p>
            <a:r>
              <a:rPr lang="el-GR" sz="4000" dirty="0"/>
              <a:t>(ε)τη στολή του σχολείου</a:t>
            </a:r>
          </a:p>
          <a:p>
            <a:r>
              <a:rPr lang="el-GR" sz="4000" dirty="0"/>
              <a:t>(</a:t>
            </a:r>
            <a:r>
              <a:rPr lang="el-GR" sz="4000" dirty="0" err="1"/>
              <a:t>στ</a:t>
            </a:r>
            <a:r>
              <a:rPr lang="el-GR" sz="4000" dirty="0"/>
              <a:t>) τη στολή της Γυμναστικής</a:t>
            </a:r>
          </a:p>
          <a:p>
            <a:r>
              <a:rPr lang="el-GR" sz="4000" dirty="0"/>
              <a:t>(ζ) τα μαθήματα</a:t>
            </a:r>
          </a:p>
        </p:txBody>
      </p:sp>
      <p:sp>
        <p:nvSpPr>
          <p:cNvPr id="5" name="TextBox 4">
            <a:extLst>
              <a:ext uri="{FF2B5EF4-FFF2-40B4-BE49-F238E27FC236}">
                <a16:creationId xmlns:a16="http://schemas.microsoft.com/office/drawing/2014/main" id="{AA78B643-F449-344D-F5BE-59C2E39C1034}"/>
              </a:ext>
            </a:extLst>
          </p:cNvPr>
          <p:cNvSpPr txBox="1"/>
          <p:nvPr/>
        </p:nvSpPr>
        <p:spPr>
          <a:xfrm>
            <a:off x="500742" y="515035"/>
            <a:ext cx="10921853" cy="646331"/>
          </a:xfrm>
          <a:prstGeom prst="rect">
            <a:avLst/>
          </a:prstGeom>
          <a:noFill/>
        </p:spPr>
        <p:txBody>
          <a:bodyPr wrap="square">
            <a:spAutoFit/>
          </a:bodyPr>
          <a:lstStyle/>
          <a:p>
            <a:r>
              <a:rPr lang="el-GR" sz="3600" dirty="0">
                <a:solidFill>
                  <a:srgbClr val="FF0000"/>
                </a:solidFill>
                <a:latin typeface="Google Sans"/>
              </a:rPr>
              <a:t>Μια καθηγήτρια </a:t>
            </a:r>
            <a:r>
              <a:rPr lang="el-GR" sz="3600" b="0" i="0" dirty="0">
                <a:solidFill>
                  <a:srgbClr val="FF0000"/>
                </a:solidFill>
                <a:effectLst/>
                <a:latin typeface="Google Sans"/>
              </a:rPr>
              <a:t>μιλάει σε </a:t>
            </a:r>
            <a:r>
              <a:rPr lang="el-GR" sz="3600" dirty="0">
                <a:solidFill>
                  <a:srgbClr val="FF0000"/>
                </a:solidFill>
                <a:latin typeface="Google Sans"/>
              </a:rPr>
              <a:t>μαθητές </a:t>
            </a:r>
            <a:r>
              <a:rPr lang="el-GR" sz="3600" b="0" i="0" dirty="0">
                <a:solidFill>
                  <a:srgbClr val="FF0000"/>
                </a:solidFill>
                <a:effectLst/>
                <a:latin typeface="Google Sans"/>
              </a:rPr>
              <a:t> για  __________.</a:t>
            </a:r>
            <a:endParaRPr lang="el-GR" sz="3600" dirty="0">
              <a:solidFill>
                <a:srgbClr val="FF0000"/>
              </a:solidFill>
            </a:endParaRPr>
          </a:p>
        </p:txBody>
      </p:sp>
      <p:pic>
        <p:nvPicPr>
          <p:cNvPr id="8194" name="Picture 2" descr="Boy exercising cartoon - 49 χιλιάδες εικόνες, εικονογραφήσεις και  φωτογραφίες στοκ χωρίς δικαιώματα | Shutterstock">
            <a:extLst>
              <a:ext uri="{FF2B5EF4-FFF2-40B4-BE49-F238E27FC236}">
                <a16:creationId xmlns:a16="http://schemas.microsoft.com/office/drawing/2014/main" id="{2A1FB747-BA6B-C192-BB2A-FB4693367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0741" y="1875082"/>
            <a:ext cx="3301854" cy="37854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4DA9CD8E-5F0A-E139-1828-1B0996AC4C1E}"/>
              </a:ext>
            </a:extLst>
          </p:cNvPr>
          <p:cNvSpPr/>
          <p:nvPr/>
        </p:nvSpPr>
        <p:spPr>
          <a:xfrm>
            <a:off x="674914" y="6015030"/>
            <a:ext cx="7935686" cy="7137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b="1" dirty="0">
                <a:solidFill>
                  <a:srgbClr val="0070C0"/>
                </a:solidFill>
              </a:rPr>
              <a:t>1.Πού  είναι η φόρμα σου;</a:t>
            </a:r>
          </a:p>
        </p:txBody>
      </p:sp>
    </p:spTree>
    <p:extLst>
      <p:ext uri="{BB962C8B-B14F-4D97-AF65-F5344CB8AC3E}">
        <p14:creationId xmlns:p14="http://schemas.microsoft.com/office/powerpoint/2010/main" val="1704193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2F40C-78FC-04B8-8CDB-45E3A11E49E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0E37C56-002D-A13B-035D-EFFE752766B1}"/>
              </a:ext>
            </a:extLst>
          </p:cNvPr>
          <p:cNvSpPr txBox="1"/>
          <p:nvPr/>
        </p:nvSpPr>
        <p:spPr>
          <a:xfrm>
            <a:off x="500742" y="515035"/>
            <a:ext cx="11114315" cy="646331"/>
          </a:xfrm>
          <a:prstGeom prst="rect">
            <a:avLst/>
          </a:prstGeom>
          <a:noFill/>
        </p:spPr>
        <p:txBody>
          <a:bodyPr wrap="square">
            <a:spAutoFit/>
          </a:bodyPr>
          <a:lstStyle/>
          <a:p>
            <a:r>
              <a:rPr lang="el-GR" sz="3600" dirty="0">
                <a:solidFill>
                  <a:srgbClr val="FF0000"/>
                </a:solidFill>
                <a:latin typeface="Google Sans"/>
              </a:rPr>
              <a:t>Μια καθηγήτρια </a:t>
            </a:r>
            <a:r>
              <a:rPr lang="el-GR" sz="3600" b="0" i="0" dirty="0">
                <a:solidFill>
                  <a:srgbClr val="FF0000"/>
                </a:solidFill>
                <a:effectLst/>
                <a:latin typeface="Google Sans"/>
              </a:rPr>
              <a:t>μιλάει σε </a:t>
            </a:r>
            <a:r>
              <a:rPr lang="el-GR" sz="3600" dirty="0">
                <a:solidFill>
                  <a:srgbClr val="FF0000"/>
                </a:solidFill>
                <a:latin typeface="Google Sans"/>
              </a:rPr>
              <a:t>μαθητές </a:t>
            </a:r>
            <a:r>
              <a:rPr lang="el-GR" sz="3600" b="0" i="0" dirty="0">
                <a:solidFill>
                  <a:srgbClr val="FF0000"/>
                </a:solidFill>
                <a:effectLst/>
                <a:latin typeface="Google Sans"/>
              </a:rPr>
              <a:t> για  __________.</a:t>
            </a:r>
            <a:endParaRPr lang="el-GR" sz="3600" dirty="0">
              <a:solidFill>
                <a:srgbClr val="FF0000"/>
              </a:solidFill>
            </a:endParaRPr>
          </a:p>
        </p:txBody>
      </p:sp>
      <p:pic>
        <p:nvPicPr>
          <p:cNvPr id="2050" name="Picture 2" descr="ΤΟ ΔΙΑΛΕΙΜΜΑ: Η σημασία της πρόληψης">
            <a:extLst>
              <a:ext uri="{FF2B5EF4-FFF2-40B4-BE49-F238E27FC236}">
                <a16:creationId xmlns:a16="http://schemas.microsoft.com/office/drawing/2014/main" id="{326FC095-A1A4-8EC9-FF11-A8B8B34A7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607"/>
          <a:stretch>
            <a:fillRect/>
          </a:stretch>
        </p:blipFill>
        <p:spPr bwMode="auto">
          <a:xfrm>
            <a:off x="7991475" y="1415143"/>
            <a:ext cx="3873954" cy="43107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A17C913-08AB-8CA8-36D8-5FA4EC03469B}"/>
              </a:ext>
            </a:extLst>
          </p:cNvPr>
          <p:cNvSpPr txBox="1"/>
          <p:nvPr/>
        </p:nvSpPr>
        <p:spPr>
          <a:xfrm>
            <a:off x="500741" y="1613825"/>
            <a:ext cx="7326087" cy="4401205"/>
          </a:xfrm>
          <a:prstGeom prst="rect">
            <a:avLst/>
          </a:prstGeom>
          <a:noFill/>
        </p:spPr>
        <p:txBody>
          <a:bodyPr wrap="square">
            <a:spAutoFit/>
          </a:bodyPr>
          <a:lstStyle/>
          <a:p>
            <a:r>
              <a:rPr lang="el-GR" sz="4000" dirty="0"/>
              <a:t>(α) την κατ’ </a:t>
            </a:r>
            <a:r>
              <a:rPr lang="el-GR" sz="4000" dirty="0" err="1"/>
              <a:t>οίκον</a:t>
            </a:r>
            <a:r>
              <a:rPr lang="el-GR" sz="4000" dirty="0"/>
              <a:t> εργασία</a:t>
            </a:r>
          </a:p>
          <a:p>
            <a:r>
              <a:rPr lang="el-GR" sz="4000" dirty="0"/>
              <a:t>(β) την ατομική υγιεινή</a:t>
            </a:r>
          </a:p>
          <a:p>
            <a:r>
              <a:rPr lang="el-GR" sz="4000" dirty="0"/>
              <a:t>(γ) τους κανόνες συμπεριφοράς</a:t>
            </a:r>
          </a:p>
          <a:p>
            <a:r>
              <a:rPr lang="el-GR" sz="4000" dirty="0"/>
              <a:t>(δ) τις εκδρομές</a:t>
            </a:r>
          </a:p>
          <a:p>
            <a:r>
              <a:rPr lang="el-GR" sz="4000" dirty="0"/>
              <a:t>(ε)τη στολή του σχολείου</a:t>
            </a:r>
          </a:p>
          <a:p>
            <a:r>
              <a:rPr lang="el-GR" sz="4000" dirty="0"/>
              <a:t>(</a:t>
            </a:r>
            <a:r>
              <a:rPr lang="el-GR" sz="4000" dirty="0" err="1"/>
              <a:t>στ</a:t>
            </a:r>
            <a:r>
              <a:rPr lang="el-GR" sz="4000" dirty="0"/>
              <a:t>) τη στολή της Γυμναστικής</a:t>
            </a:r>
          </a:p>
          <a:p>
            <a:r>
              <a:rPr lang="el-GR" sz="4000" dirty="0"/>
              <a:t>(ζ) τα μαθήματα</a:t>
            </a:r>
          </a:p>
        </p:txBody>
      </p:sp>
    </p:spTree>
    <p:extLst>
      <p:ext uri="{BB962C8B-B14F-4D97-AF65-F5344CB8AC3E}">
        <p14:creationId xmlns:p14="http://schemas.microsoft.com/office/powerpoint/2010/main" val="44561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9BF41-315F-BC06-5EB1-378D4594880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E5A1813-5063-AC89-6E1C-4936619DCF4C}"/>
              </a:ext>
            </a:extLst>
          </p:cNvPr>
          <p:cNvSpPr txBox="1"/>
          <p:nvPr/>
        </p:nvSpPr>
        <p:spPr>
          <a:xfrm>
            <a:off x="500742" y="515035"/>
            <a:ext cx="11190517" cy="646331"/>
          </a:xfrm>
          <a:prstGeom prst="rect">
            <a:avLst/>
          </a:prstGeom>
          <a:noFill/>
        </p:spPr>
        <p:txBody>
          <a:bodyPr wrap="square">
            <a:spAutoFit/>
          </a:bodyPr>
          <a:lstStyle/>
          <a:p>
            <a:r>
              <a:rPr lang="el-GR" sz="3600" dirty="0">
                <a:solidFill>
                  <a:srgbClr val="FF0000"/>
                </a:solidFill>
                <a:latin typeface="Google Sans"/>
              </a:rPr>
              <a:t>Μια καθηγήτρια </a:t>
            </a:r>
            <a:r>
              <a:rPr lang="el-GR" sz="3600" b="0" i="0" dirty="0">
                <a:solidFill>
                  <a:srgbClr val="FF0000"/>
                </a:solidFill>
                <a:effectLst/>
                <a:latin typeface="Google Sans"/>
              </a:rPr>
              <a:t>μιλάει σε </a:t>
            </a:r>
            <a:r>
              <a:rPr lang="el-GR" sz="3600" dirty="0">
                <a:solidFill>
                  <a:srgbClr val="FF0000"/>
                </a:solidFill>
                <a:latin typeface="Google Sans"/>
              </a:rPr>
              <a:t>μαθητές </a:t>
            </a:r>
            <a:r>
              <a:rPr lang="el-GR" sz="3600" b="0" i="0" dirty="0">
                <a:solidFill>
                  <a:srgbClr val="FF0000"/>
                </a:solidFill>
                <a:effectLst/>
                <a:latin typeface="Google Sans"/>
              </a:rPr>
              <a:t> για  __________.</a:t>
            </a:r>
            <a:endParaRPr lang="el-GR" sz="3600" dirty="0">
              <a:solidFill>
                <a:srgbClr val="FF0000"/>
              </a:solidFill>
            </a:endParaRPr>
          </a:p>
        </p:txBody>
      </p:sp>
      <p:pic>
        <p:nvPicPr>
          <p:cNvPr id="2050" name="Picture 2" descr="ΤΟ ΔΙΑΛΕΙΜΜΑ: Η σημασία της πρόληψης">
            <a:extLst>
              <a:ext uri="{FF2B5EF4-FFF2-40B4-BE49-F238E27FC236}">
                <a16:creationId xmlns:a16="http://schemas.microsoft.com/office/drawing/2014/main" id="{5E140BBA-7F99-6685-9DAE-0057598FC0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607"/>
          <a:stretch>
            <a:fillRect/>
          </a:stretch>
        </p:blipFill>
        <p:spPr bwMode="auto">
          <a:xfrm>
            <a:off x="7991475" y="1415143"/>
            <a:ext cx="3873954" cy="43107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AD8B869-5E08-EEF3-84F3-B17E66B51CEB}"/>
              </a:ext>
            </a:extLst>
          </p:cNvPr>
          <p:cNvSpPr txBox="1"/>
          <p:nvPr/>
        </p:nvSpPr>
        <p:spPr>
          <a:xfrm>
            <a:off x="500741" y="1613825"/>
            <a:ext cx="7326087" cy="4401205"/>
          </a:xfrm>
          <a:prstGeom prst="rect">
            <a:avLst/>
          </a:prstGeom>
          <a:noFill/>
        </p:spPr>
        <p:txBody>
          <a:bodyPr wrap="square">
            <a:spAutoFit/>
          </a:bodyPr>
          <a:lstStyle/>
          <a:p>
            <a:r>
              <a:rPr lang="el-GR" sz="4000" dirty="0"/>
              <a:t>(α) την κατ’ </a:t>
            </a:r>
            <a:r>
              <a:rPr lang="el-GR" sz="4000" dirty="0" err="1"/>
              <a:t>οίκον</a:t>
            </a:r>
            <a:r>
              <a:rPr lang="el-GR" sz="4000" dirty="0"/>
              <a:t> εργασία</a:t>
            </a:r>
          </a:p>
          <a:p>
            <a:r>
              <a:rPr lang="el-GR" sz="4000" dirty="0"/>
              <a:t>(β) την ατομική υγιεινή</a:t>
            </a:r>
          </a:p>
          <a:p>
            <a:r>
              <a:rPr lang="el-GR" sz="4000" dirty="0"/>
              <a:t>(γ) τους κανόνες συμπεριφοράς</a:t>
            </a:r>
          </a:p>
          <a:p>
            <a:r>
              <a:rPr lang="el-GR" sz="4000" dirty="0"/>
              <a:t>(δ) τις εκδρομές</a:t>
            </a:r>
          </a:p>
          <a:p>
            <a:r>
              <a:rPr lang="el-GR" sz="4000" dirty="0"/>
              <a:t>(ε)τη στολή του σχολείου</a:t>
            </a:r>
          </a:p>
          <a:p>
            <a:r>
              <a:rPr lang="el-GR" sz="4000" dirty="0"/>
              <a:t>(</a:t>
            </a:r>
            <a:r>
              <a:rPr lang="el-GR" sz="4000" dirty="0" err="1"/>
              <a:t>στ</a:t>
            </a:r>
            <a:r>
              <a:rPr lang="el-GR" sz="4000" dirty="0"/>
              <a:t>) τη στολή της Γυμναστικής</a:t>
            </a:r>
          </a:p>
          <a:p>
            <a:r>
              <a:rPr lang="el-GR" sz="4000" dirty="0"/>
              <a:t>(ζ) τα μαθήματα</a:t>
            </a:r>
          </a:p>
        </p:txBody>
      </p:sp>
      <p:sp>
        <p:nvSpPr>
          <p:cNvPr id="3" name="Ορθογώνιο 2">
            <a:extLst>
              <a:ext uri="{FF2B5EF4-FFF2-40B4-BE49-F238E27FC236}">
                <a16:creationId xmlns:a16="http://schemas.microsoft.com/office/drawing/2014/main" id="{ECAD7D91-14DF-8A2C-1B92-133C6A0AFDC4}"/>
              </a:ext>
            </a:extLst>
          </p:cNvPr>
          <p:cNvSpPr/>
          <p:nvPr/>
        </p:nvSpPr>
        <p:spPr>
          <a:xfrm>
            <a:off x="500741" y="6015030"/>
            <a:ext cx="11517087" cy="7137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b="1" dirty="0">
                <a:solidFill>
                  <a:srgbClr val="0070C0"/>
                </a:solidFill>
              </a:rPr>
              <a:t>2.Το να φεύγεις από έναν καβγά δεν είναι αδυναμία, είναι εξυπνάδα! </a:t>
            </a:r>
          </a:p>
        </p:txBody>
      </p:sp>
    </p:spTree>
    <p:extLst>
      <p:ext uri="{BB962C8B-B14F-4D97-AF65-F5344CB8AC3E}">
        <p14:creationId xmlns:p14="http://schemas.microsoft.com/office/powerpoint/2010/main" val="114970463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1500</TotalTime>
  <Words>1253</Words>
  <Application>Microsoft Office PowerPoint</Application>
  <PresentationFormat>Ευρεία οθόνη</PresentationFormat>
  <Paragraphs>290</Paragraphs>
  <Slides>41</Slides>
  <Notes>2</Notes>
  <HiddenSlides>0</HiddenSlides>
  <MMClips>1</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41</vt:i4>
      </vt:variant>
    </vt:vector>
  </HeadingPairs>
  <TitlesOfParts>
    <vt:vector size="46" baseType="lpstr">
      <vt:lpstr>Aptos</vt:lpstr>
      <vt:lpstr>Aptos Display</vt:lpstr>
      <vt:lpstr>Arial</vt:lpstr>
      <vt:lpstr>Google Sans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Eleni Charalambous</dc:creator>
  <cp:lastModifiedBy>ΕΛΕΝΗ ΧΑΡΑΛΑΜΠΟΥΣ</cp:lastModifiedBy>
  <cp:revision>248</cp:revision>
  <cp:lastPrinted>2025-03-10T05:24:13Z</cp:lastPrinted>
  <dcterms:created xsi:type="dcterms:W3CDTF">2025-02-12T05:42:48Z</dcterms:created>
  <dcterms:modified xsi:type="dcterms:W3CDTF">2026-02-25T12:33:35Z</dcterms:modified>
</cp:coreProperties>
</file>