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4" r:id="rId2"/>
    <p:sldId id="258" r:id="rId3"/>
    <p:sldId id="451" r:id="rId4"/>
    <p:sldId id="613" r:id="rId5"/>
    <p:sldId id="261" r:id="rId6"/>
    <p:sldId id="259" r:id="rId7"/>
    <p:sldId id="262" r:id="rId8"/>
    <p:sldId id="260" r:id="rId9"/>
    <p:sldId id="263" r:id="rId10"/>
    <p:sldId id="265" r:id="rId11"/>
    <p:sldId id="616" r:id="rId12"/>
    <p:sldId id="257" r:id="rId13"/>
    <p:sldId id="615" r:id="rId14"/>
    <p:sldId id="614" r:id="rId15"/>
    <p:sldId id="345" r:id="rId16"/>
    <p:sldId id="272" r:id="rId17"/>
    <p:sldId id="549" r:id="rId18"/>
  </p:sldIdLst>
  <p:sldSz cx="12192000" cy="6858000"/>
  <p:notesSz cx="6797675" cy="9926638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875848-1931-4B2A-A50E-DB2D97A7CA8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1B8F86-5D88-4EE6-AF90-7F6252AE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5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DF2EAE-C783-B404-C228-594ED71CF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A0CD060-C3E6-A880-4805-D669FB73D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88385DF-928C-0E9D-2148-A634561FA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02/25/2026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FA8BBEE-6BEA-3F3A-59F3-05634DF2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2B44A75-048A-7D70-F958-990F0B14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41490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D9393B-6C7D-53D9-2B22-77076048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8AE6D7D-D84F-6789-552B-8A70E01EF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3720E3C-3308-4DAB-7DB0-4AB67F9B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02/25/2026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3B27419-A627-C7C8-6916-5E289A1EB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C97A78-9B6E-6107-B763-0E61DF31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2315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EF4E6D9-2C3F-F581-A01B-23D322E5C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2DCF7B5-0836-2D89-3AF5-18A1538C6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12ABACF-65B1-DC38-D585-172C4D385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02/25/2026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2AE60D2-5BAE-A30F-BF32-7E90BD172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1F0665-1B3E-A686-5056-5C2322A6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0156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E23340-15BE-2C38-FA21-F608EB09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4CAD1B-F2FC-9610-B4F8-C4D12E7C6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A294F42-3670-EF8A-52CA-C467254E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02/25/2026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D50456A-CE2D-B024-2B8E-C0D0A640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DFD70A7-9C89-13E6-8279-828298985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25996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1FFAE3-7FD0-B3FF-F7DA-FC766704B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19A013E-B823-2445-A1BE-EB4F3F58A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3C6876E-7B5C-E924-6FEA-6AB01A5C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02/25/2026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374D0F0-DE3A-7612-C280-9FD9C9FB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5405B4D-AB8F-70D6-2F03-D1B11221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7238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A102F6-7F7F-24E7-EF12-1ED6F144F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C02003-3ED0-B3DE-E4C7-49A285307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42FA2B0-64A7-07C6-BB08-04EC63474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D1D7254-A09B-B0A8-0F12-3BB1FB97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02/25/2026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B0BF91A-3DE0-A090-B6B6-0B7698D6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65986A9-24D2-B7E4-D9E1-FA5CCDC1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75901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637503-D0FA-69BD-BF10-6E9FD678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044E482-1505-DDE4-AA35-9D1D253D8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F887AF9-9DC6-D1A1-264F-1626C162A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6619822-961C-46EA-5205-174E48798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93C7646-915C-C700-4951-6AFF8CD51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25135F9-799C-C3AE-D83D-2B2BE55D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02/25/2026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AB20B45-96ED-8C0D-156D-E340AA275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34EC532-6E90-5BEB-C667-935B97E0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66884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3F6FC1-C05F-2FA7-5FB0-84503C48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71A7A1F-DDFA-E250-0A49-C0E1D93F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02/25/2026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FDD893D-7DB4-0C35-08E6-F3C08DA4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AEC8377-7F14-CF13-B600-0FC14E0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5733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D90D34E-4975-498B-0E63-E7521278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02/25/2026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FB0ECCD-8ABB-DEFF-518A-95134E186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EE09677-7F2A-2AC2-7C30-0BBF7ED64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85555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E86DB1-0E9B-AE90-79C7-15CC5F4A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6202AE-1BF0-ABE9-D284-81F645463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48BA5EB-E026-1C02-DA28-012A60937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4CFB468-5A42-F30B-C526-E79E4331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02/25/2026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0C34E3F-565B-9FB2-9906-6C47543FA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715D57A-9233-F94C-F8F0-43EA2C87D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944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F68869-59BB-1D55-8D8B-E935433EA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3BC0DFF-1531-2DC4-44EA-D3A53D6E9E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8D5E822-E6BA-E12D-66FA-758D0BA7F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7EF8EFB-4936-F7DA-B28A-AA0A186E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02/25/2026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86BCE7A-A08F-3662-DCD8-B084AAF4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87D034F-CF88-DD53-89AA-30AAE2B6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7433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EBE1074-12EE-3D01-CB3D-752E56A1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351EB9E-1733-B208-B172-5957A69C3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E384C-C6E4-50E8-5C18-19A15A34A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0A13E-593A-4B2F-A925-5D801F0D3D9C}" type="datetimeFigureOut">
              <a:rPr lang="el-CY" smtClean="0"/>
              <a:t>02/25/2026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2D9CD8-9857-52C2-2961-F1944DDFD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BC4F9DB-A334-F6AB-E2C0-8FE829618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58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8" y="420743"/>
            <a:ext cx="10261710" cy="5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3384331" y="2774731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Μαθαίνω Ελληνικά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889531" y="5691352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Χαραλάμπους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919655" y="5678049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2.Φωνήεντα &amp; Σύμφωνα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7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acher cartoon Διανύσματα Αρχείου, Royalty Free Teacher cartoon  Εικονογραφήσεις | Depositphotos">
            <a:extLst>
              <a:ext uri="{FF2B5EF4-FFF2-40B4-BE49-F238E27FC236}">
                <a16:creationId xmlns:a16="http://schemas.microsoft.com/office/drawing/2014/main" id="{CD34B87D-02F8-4D7A-82DA-FF48D355E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9758">
            <a:off x="675088" y="118351"/>
            <a:ext cx="4667683" cy="35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C238F64-C736-41ED-AB9F-9FE9DE113C19}"/>
              </a:ext>
            </a:extLst>
          </p:cNvPr>
          <p:cNvSpPr/>
          <p:nvPr/>
        </p:nvSpPr>
        <p:spPr>
          <a:xfrm>
            <a:off x="956441" y="1429407"/>
            <a:ext cx="2375338" cy="9459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Κυκλώνω τα  φωνήεντα !  </a:t>
            </a:r>
            <a:endParaRPr lang="el-CY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Κάρτες Ορθογραφίας - Α' Δημοτικού (Φυσικό προϊόν)">
            <a:extLst>
              <a:ext uri="{FF2B5EF4-FFF2-40B4-BE49-F238E27FC236}">
                <a16:creationId xmlns:a16="http://schemas.microsoft.com/office/drawing/2014/main" id="{FFBD1B10-928A-47E6-86BB-D68097712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803" b="49381"/>
          <a:stretch/>
        </p:blipFill>
        <p:spPr bwMode="auto">
          <a:xfrm>
            <a:off x="168672" y="4482663"/>
            <a:ext cx="5527935" cy="21861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. Η ΠΑΡΕΑ - Στην Τάξη !!!">
            <a:extLst>
              <a:ext uri="{FF2B5EF4-FFF2-40B4-BE49-F238E27FC236}">
                <a16:creationId xmlns:a16="http://schemas.microsoft.com/office/drawing/2014/main" id="{7B02F11A-2975-4711-962D-BFCF05A50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t="28506" r="54763"/>
          <a:stretch/>
        </p:blipFill>
        <p:spPr bwMode="auto">
          <a:xfrm>
            <a:off x="6169572" y="1765737"/>
            <a:ext cx="2995449" cy="490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657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4052746" y="767441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1" y="375556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Soldier Pointing Command – Royalty-Free Vector | VectorStock">
            <a:extLst>
              <a:ext uri="{FF2B5EF4-FFF2-40B4-BE49-F238E27FC236}">
                <a16:creationId xmlns:a16="http://schemas.microsoft.com/office/drawing/2014/main" id="{A1553F18-8EAA-965E-F8C5-6A25930D0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 bwMode="auto">
          <a:xfrm>
            <a:off x="743200" y="3818109"/>
            <a:ext cx="1633878" cy="165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2971800" y="4650871"/>
            <a:ext cx="3124200" cy="10994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9" name="ElevenLabs_2026-02-25T13_20_03_Rachel_pre_sp73_s50_sb75_se0_b_m2">
            <a:hlinkClick r:id="" action="ppaction://media"/>
            <a:extLst>
              <a:ext uri="{FF2B5EF4-FFF2-40B4-BE49-F238E27FC236}">
                <a16:creationId xmlns:a16="http://schemas.microsoft.com/office/drawing/2014/main" id="{0966EBE2-B8A9-E1FD-9799-76BBB13FED55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6088" y="3221038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86168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άνο στοκ εικόνες. εικόνα από antiquate - 618596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06" y="272823"/>
            <a:ext cx="1885951" cy="216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Θεσσαλονίκη ασπρόμαυρη φωτογραφία, πίνακας σε καμβά - i-gallery.g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61" y="154440"/>
            <a:ext cx="3224439" cy="227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Το Κρεμμύδι είναι Υγεία - Διατροφική Αξία, Ιδιότητες και Οφέλ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04" y="154441"/>
            <a:ext cx="1567089" cy="227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Τα 11 οφέλη από την καθημερινή κατανάλωση αγγουριού (pic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297" y="154440"/>
            <a:ext cx="1657350" cy="188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Ψωμί για σάντουιτς - Cookidoo® – the official Thermomix® recipe platfor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736" y="67842"/>
            <a:ext cx="2379890" cy="212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Νερό: Aπό τι κινδυνεύεις αν πιεις πάρα πολύ | in.g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" y="3012620"/>
            <a:ext cx="3192237" cy="306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Γαϊδούρια - Γνωμικά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3012620"/>
            <a:ext cx="2448832" cy="306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Γυναικεία Παπούτσια 2022 | Skroutz.g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47" y="2816678"/>
            <a:ext cx="2857500" cy="326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Τι πραγματικά νιώθει o σκύλος για εμάς; | Perierga.g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647" y="2432959"/>
            <a:ext cx="2351768" cy="19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Γυναικείες Παντόφλες Σπιτιού Racoon Parex 10122228 &lt; black-frid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04" y="4447267"/>
            <a:ext cx="3335564" cy="17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106" y="1983921"/>
            <a:ext cx="188595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4800" dirty="0"/>
              <a:t>πιάνο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2071233" y="2043113"/>
            <a:ext cx="351563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4800" dirty="0"/>
              <a:t>φωτογραφία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5639479" y="1991808"/>
            <a:ext cx="62191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/>
              <a:t>κρεμμύδι αγγούρι     ψωμί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964199"/>
            <a:ext cx="1162594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/>
              <a:t>νερό                        γαϊδούρι   παπούτσια      παντόφλες     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8826048" y="3579245"/>
            <a:ext cx="245563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4800" dirty="0"/>
              <a:t>σκύλος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06918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51691-A622-A4A3-971E-0F4B89C2F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άνο στοκ εικόνες. εικόνα από antiquate - 61859694">
            <a:extLst>
              <a:ext uri="{FF2B5EF4-FFF2-40B4-BE49-F238E27FC236}">
                <a16:creationId xmlns:a16="http://schemas.microsoft.com/office/drawing/2014/main" id="{FE1571F3-2C1E-D239-4F00-0B2CF00FE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06" y="272823"/>
            <a:ext cx="1885951" cy="216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Θεσσαλονίκη ασπρόμαυρη φωτογραφία, πίνακας σε καμβά - i-gallery.gr">
            <a:extLst>
              <a:ext uri="{FF2B5EF4-FFF2-40B4-BE49-F238E27FC236}">
                <a16:creationId xmlns:a16="http://schemas.microsoft.com/office/drawing/2014/main" id="{ADD0459F-476B-2C20-0AA7-69DBA2C47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61" y="154440"/>
            <a:ext cx="3224439" cy="227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Το Κρεμμύδι είναι Υγεία - Διατροφική Αξία, Ιδιότητες και Οφέλη">
            <a:extLst>
              <a:ext uri="{FF2B5EF4-FFF2-40B4-BE49-F238E27FC236}">
                <a16:creationId xmlns:a16="http://schemas.microsoft.com/office/drawing/2014/main" id="{C334F7F6-6F25-A97F-D0D4-E78438322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04" y="154441"/>
            <a:ext cx="1567089" cy="227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Τα 11 οφέλη από την καθημερινή κατανάλωση αγγουριού (pics)">
            <a:extLst>
              <a:ext uri="{FF2B5EF4-FFF2-40B4-BE49-F238E27FC236}">
                <a16:creationId xmlns:a16="http://schemas.microsoft.com/office/drawing/2014/main" id="{484A03A5-B2DA-0E55-57BB-F6B753C0D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297" y="154440"/>
            <a:ext cx="1657350" cy="188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Ψωμί για σάντουιτς - Cookidoo® – the official Thermomix® recipe platform">
            <a:extLst>
              <a:ext uri="{FF2B5EF4-FFF2-40B4-BE49-F238E27FC236}">
                <a16:creationId xmlns:a16="http://schemas.microsoft.com/office/drawing/2014/main" id="{528F59A9-231C-8B9D-ADE5-B8C5032FB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736" y="67842"/>
            <a:ext cx="2379890" cy="212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Νερό: Aπό τι κινδυνεύεις αν πιεις πάρα πολύ | in.gr">
            <a:extLst>
              <a:ext uri="{FF2B5EF4-FFF2-40B4-BE49-F238E27FC236}">
                <a16:creationId xmlns:a16="http://schemas.microsoft.com/office/drawing/2014/main" id="{E8C3AB7B-D6C1-02C7-469A-A936F6C08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" y="3012620"/>
            <a:ext cx="3192237" cy="306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Γαϊδούρια - Γνωμικά">
            <a:extLst>
              <a:ext uri="{FF2B5EF4-FFF2-40B4-BE49-F238E27FC236}">
                <a16:creationId xmlns:a16="http://schemas.microsoft.com/office/drawing/2014/main" id="{9749E161-DCF1-336F-B41F-BBA1FD54F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3012620"/>
            <a:ext cx="2448832" cy="306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Γυναικεία Παπούτσια 2022 | Skroutz.gr">
            <a:extLst>
              <a:ext uri="{FF2B5EF4-FFF2-40B4-BE49-F238E27FC236}">
                <a16:creationId xmlns:a16="http://schemas.microsoft.com/office/drawing/2014/main" id="{A600CACF-9480-B5E5-2B31-FDB0A0C73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47" y="2816678"/>
            <a:ext cx="2857500" cy="326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Τι πραγματικά νιώθει o σκύλος για εμάς; | Perierga.gr">
            <a:extLst>
              <a:ext uri="{FF2B5EF4-FFF2-40B4-BE49-F238E27FC236}">
                <a16:creationId xmlns:a16="http://schemas.microsoft.com/office/drawing/2014/main" id="{6B429F6E-7B13-8B7E-D240-831A8C312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647" y="2432959"/>
            <a:ext cx="2351768" cy="19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Γυναικείες Παντόφλες Σπιτιού Racoon Parex 10122228 &lt; black-friday">
            <a:extLst>
              <a:ext uri="{FF2B5EF4-FFF2-40B4-BE49-F238E27FC236}">
                <a16:creationId xmlns:a16="http://schemas.microsoft.com/office/drawing/2014/main" id="{883A389D-1316-7352-169C-56D63F14A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04" y="4447267"/>
            <a:ext cx="3335564" cy="17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7AE177-92F4-4F9A-E5AA-D76C1B06D238}"/>
              </a:ext>
            </a:extLst>
          </p:cNvPr>
          <p:cNvSpPr txBox="1"/>
          <p:nvPr/>
        </p:nvSpPr>
        <p:spPr>
          <a:xfrm>
            <a:off x="204106" y="1983921"/>
            <a:ext cx="188595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4800" dirty="0"/>
              <a:t>π</a:t>
            </a:r>
            <a:r>
              <a:rPr lang="el-GR" sz="4800" dirty="0">
                <a:solidFill>
                  <a:srgbClr val="FF0000"/>
                </a:solidFill>
              </a:rPr>
              <a:t>ιά</a:t>
            </a:r>
            <a:r>
              <a:rPr lang="el-GR" sz="4800" dirty="0"/>
              <a:t>ν</a:t>
            </a:r>
            <a:r>
              <a:rPr lang="el-GR" sz="4800" dirty="0">
                <a:solidFill>
                  <a:srgbClr val="FF0000"/>
                </a:solidFill>
              </a:rPr>
              <a:t>ο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E5C4C3-A52E-BBB5-6B63-1106E890D212}"/>
              </a:ext>
            </a:extLst>
          </p:cNvPr>
          <p:cNvSpPr txBox="1"/>
          <p:nvPr/>
        </p:nvSpPr>
        <p:spPr>
          <a:xfrm>
            <a:off x="2071233" y="2043113"/>
            <a:ext cx="351563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4800" dirty="0"/>
              <a:t>φ</a:t>
            </a:r>
            <a:r>
              <a:rPr lang="el-GR" sz="4800" dirty="0">
                <a:solidFill>
                  <a:srgbClr val="FF0000"/>
                </a:solidFill>
              </a:rPr>
              <a:t>ω</a:t>
            </a:r>
            <a:r>
              <a:rPr lang="el-GR" sz="4800" dirty="0"/>
              <a:t>τ</a:t>
            </a:r>
            <a:r>
              <a:rPr lang="el-GR" sz="4800" dirty="0">
                <a:solidFill>
                  <a:srgbClr val="FF0000"/>
                </a:solidFill>
              </a:rPr>
              <a:t>ο</a:t>
            </a:r>
            <a:r>
              <a:rPr lang="el-GR" sz="4800" dirty="0"/>
              <a:t>γρ</a:t>
            </a:r>
            <a:r>
              <a:rPr lang="el-GR" sz="4800" dirty="0">
                <a:solidFill>
                  <a:srgbClr val="FF0000"/>
                </a:solidFill>
              </a:rPr>
              <a:t>α</a:t>
            </a:r>
            <a:r>
              <a:rPr lang="el-GR" sz="4800" dirty="0"/>
              <a:t>φία</a:t>
            </a:r>
            <a:endParaRPr lang="en-US" sz="4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4AC19F-E110-42FD-D4B4-92B8FE76D424}"/>
              </a:ext>
            </a:extLst>
          </p:cNvPr>
          <p:cNvSpPr txBox="1"/>
          <p:nvPr/>
        </p:nvSpPr>
        <p:spPr>
          <a:xfrm>
            <a:off x="5639479" y="1991808"/>
            <a:ext cx="62191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/>
              <a:t>κρ</a:t>
            </a:r>
            <a:r>
              <a:rPr lang="el-GR" sz="4000" dirty="0">
                <a:solidFill>
                  <a:srgbClr val="FF0000"/>
                </a:solidFill>
              </a:rPr>
              <a:t>ε</a:t>
            </a:r>
            <a:r>
              <a:rPr lang="el-GR" sz="4000" dirty="0"/>
              <a:t>μμ</a:t>
            </a:r>
            <a:r>
              <a:rPr lang="el-GR" sz="4000" dirty="0">
                <a:solidFill>
                  <a:srgbClr val="FF0000"/>
                </a:solidFill>
              </a:rPr>
              <a:t>ύ</a:t>
            </a:r>
            <a:r>
              <a:rPr lang="el-GR" sz="4000" dirty="0"/>
              <a:t>δ</a:t>
            </a:r>
            <a:r>
              <a:rPr lang="el-GR" sz="4000" dirty="0">
                <a:solidFill>
                  <a:srgbClr val="FF0000"/>
                </a:solidFill>
              </a:rPr>
              <a:t>ι</a:t>
            </a:r>
            <a:r>
              <a:rPr lang="el-GR" sz="4000" dirty="0"/>
              <a:t> </a:t>
            </a:r>
            <a:r>
              <a:rPr lang="el-GR" sz="4000" dirty="0">
                <a:solidFill>
                  <a:srgbClr val="FF0000"/>
                </a:solidFill>
              </a:rPr>
              <a:t>α</a:t>
            </a:r>
            <a:r>
              <a:rPr lang="el-GR" sz="4000" dirty="0"/>
              <a:t>γγ</a:t>
            </a:r>
            <a:r>
              <a:rPr lang="el-GR" sz="4000" dirty="0">
                <a:solidFill>
                  <a:srgbClr val="FF0000"/>
                </a:solidFill>
              </a:rPr>
              <a:t>ού</a:t>
            </a:r>
            <a:r>
              <a:rPr lang="el-GR" sz="4000" dirty="0"/>
              <a:t>ρ</a:t>
            </a:r>
            <a:r>
              <a:rPr lang="el-GR" sz="4000" dirty="0">
                <a:solidFill>
                  <a:srgbClr val="FF0000"/>
                </a:solidFill>
              </a:rPr>
              <a:t>ι</a:t>
            </a:r>
            <a:r>
              <a:rPr lang="el-GR" sz="4000" dirty="0"/>
              <a:t>     ψ</a:t>
            </a:r>
            <a:r>
              <a:rPr lang="el-GR" sz="4000" dirty="0">
                <a:solidFill>
                  <a:srgbClr val="FF0000"/>
                </a:solidFill>
              </a:rPr>
              <a:t>ω</a:t>
            </a:r>
            <a:r>
              <a:rPr lang="el-GR" sz="4000" dirty="0"/>
              <a:t>μ</a:t>
            </a:r>
            <a:r>
              <a:rPr lang="el-GR" sz="4000" dirty="0">
                <a:solidFill>
                  <a:srgbClr val="FF0000"/>
                </a:solidFill>
              </a:rPr>
              <a:t>ί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319864-8085-B5C6-4F08-674B2B54270E}"/>
              </a:ext>
            </a:extLst>
          </p:cNvPr>
          <p:cNvSpPr txBox="1"/>
          <p:nvPr/>
        </p:nvSpPr>
        <p:spPr>
          <a:xfrm>
            <a:off x="0" y="5964199"/>
            <a:ext cx="1162594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/>
              <a:t>ν</a:t>
            </a:r>
            <a:r>
              <a:rPr lang="el-GR" sz="4000" dirty="0">
                <a:solidFill>
                  <a:srgbClr val="FF0000"/>
                </a:solidFill>
              </a:rPr>
              <a:t>ε</a:t>
            </a:r>
            <a:r>
              <a:rPr lang="el-GR" sz="4000" dirty="0"/>
              <a:t>ρ</a:t>
            </a:r>
            <a:r>
              <a:rPr lang="el-GR" sz="4000" dirty="0">
                <a:solidFill>
                  <a:srgbClr val="FF0000"/>
                </a:solidFill>
              </a:rPr>
              <a:t>ό</a:t>
            </a:r>
            <a:r>
              <a:rPr lang="el-GR" sz="4000" dirty="0"/>
              <a:t>                        γ</a:t>
            </a:r>
            <a:r>
              <a:rPr lang="el-GR" sz="4000" dirty="0">
                <a:solidFill>
                  <a:srgbClr val="FF0000"/>
                </a:solidFill>
              </a:rPr>
              <a:t>αϊ</a:t>
            </a:r>
            <a:r>
              <a:rPr lang="el-GR" sz="4000" dirty="0"/>
              <a:t>δ</a:t>
            </a:r>
            <a:r>
              <a:rPr lang="el-GR" sz="4000" dirty="0">
                <a:solidFill>
                  <a:srgbClr val="FF0000"/>
                </a:solidFill>
              </a:rPr>
              <a:t>ού</a:t>
            </a:r>
            <a:r>
              <a:rPr lang="el-GR" sz="4000" dirty="0"/>
              <a:t>ρ</a:t>
            </a:r>
            <a:r>
              <a:rPr lang="el-GR" sz="4000" dirty="0">
                <a:solidFill>
                  <a:srgbClr val="FF0000"/>
                </a:solidFill>
              </a:rPr>
              <a:t>ι</a:t>
            </a:r>
            <a:r>
              <a:rPr lang="el-GR" sz="4000" dirty="0"/>
              <a:t>   π</a:t>
            </a:r>
            <a:r>
              <a:rPr lang="el-GR" sz="4000" dirty="0">
                <a:solidFill>
                  <a:srgbClr val="FF0000"/>
                </a:solidFill>
              </a:rPr>
              <a:t>α</a:t>
            </a:r>
            <a:r>
              <a:rPr lang="el-GR" sz="4000" dirty="0"/>
              <a:t>π</a:t>
            </a:r>
            <a:r>
              <a:rPr lang="el-GR" sz="4000" dirty="0">
                <a:solidFill>
                  <a:srgbClr val="FF0000"/>
                </a:solidFill>
              </a:rPr>
              <a:t>ού</a:t>
            </a:r>
            <a:r>
              <a:rPr lang="el-GR" sz="4000" dirty="0"/>
              <a:t>τσ</a:t>
            </a:r>
            <a:r>
              <a:rPr lang="el-GR" sz="4000" dirty="0">
                <a:solidFill>
                  <a:srgbClr val="FF0000"/>
                </a:solidFill>
              </a:rPr>
              <a:t>ια</a:t>
            </a:r>
            <a:r>
              <a:rPr lang="el-GR" sz="4000" dirty="0"/>
              <a:t>      π</a:t>
            </a:r>
            <a:r>
              <a:rPr lang="el-GR" sz="4000" dirty="0">
                <a:solidFill>
                  <a:srgbClr val="FF0000"/>
                </a:solidFill>
              </a:rPr>
              <a:t>α</a:t>
            </a:r>
            <a:r>
              <a:rPr lang="el-GR" sz="4000" dirty="0"/>
              <a:t>ντ</a:t>
            </a:r>
            <a:r>
              <a:rPr lang="el-GR" sz="4000" dirty="0">
                <a:solidFill>
                  <a:srgbClr val="FF0000"/>
                </a:solidFill>
              </a:rPr>
              <a:t>ό</a:t>
            </a:r>
            <a:r>
              <a:rPr lang="el-GR" sz="4000" dirty="0"/>
              <a:t>φλ</a:t>
            </a:r>
            <a:r>
              <a:rPr lang="el-GR" sz="4000" dirty="0">
                <a:solidFill>
                  <a:srgbClr val="FF0000"/>
                </a:solidFill>
              </a:rPr>
              <a:t>ε</a:t>
            </a:r>
            <a:r>
              <a:rPr lang="el-GR" sz="4000" dirty="0"/>
              <a:t>ς     </a:t>
            </a: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571813-7C95-79FB-A0D4-A3F3E4D9EFE2}"/>
              </a:ext>
            </a:extLst>
          </p:cNvPr>
          <p:cNvSpPr txBox="1"/>
          <p:nvPr/>
        </p:nvSpPr>
        <p:spPr>
          <a:xfrm>
            <a:off x="8826048" y="3579245"/>
            <a:ext cx="245563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4800" dirty="0"/>
              <a:t>σκ</a:t>
            </a:r>
            <a:r>
              <a:rPr lang="el-GR" sz="4800" dirty="0">
                <a:solidFill>
                  <a:srgbClr val="FF0000"/>
                </a:solidFill>
              </a:rPr>
              <a:t>ύ</a:t>
            </a:r>
            <a:r>
              <a:rPr lang="el-GR" sz="4800" dirty="0"/>
              <a:t>λ</a:t>
            </a:r>
            <a:r>
              <a:rPr lang="el-GR" sz="4800" dirty="0">
                <a:solidFill>
                  <a:srgbClr val="FF0000"/>
                </a:solidFill>
              </a:rPr>
              <a:t>ο</a:t>
            </a:r>
            <a:r>
              <a:rPr lang="el-GR" sz="4800" dirty="0"/>
              <a:t>ς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94682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ροσοχή καρτούν προειδοποίηση χαρακτήρα σημαδιών για: Vector στοκ (χωρίς  δικαιώματα) 2657807631 | Shutterstock">
            <a:extLst>
              <a:ext uri="{FF2B5EF4-FFF2-40B4-BE49-F238E27FC236}">
                <a16:creationId xmlns:a16="http://schemas.microsoft.com/office/drawing/2014/main" id="{FFD68DCA-E86D-F764-F454-B71AD3A55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3"/>
          <a:stretch>
            <a:fillRect/>
          </a:stretch>
        </p:blipFill>
        <p:spPr bwMode="auto">
          <a:xfrm>
            <a:off x="4016828" y="1209675"/>
            <a:ext cx="3995057" cy="3884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39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el-GR" dirty="0"/>
              <a:t>        ταξ</a:t>
            </a:r>
            <a:r>
              <a:rPr lang="el-GR" dirty="0">
                <a:solidFill>
                  <a:srgbClr val="FF0000"/>
                </a:solidFill>
              </a:rPr>
              <a:t>ί </a:t>
            </a:r>
            <a:r>
              <a:rPr lang="el-GR" dirty="0"/>
              <a:t>                                     τ</a:t>
            </a:r>
            <a:r>
              <a:rPr lang="el-GR" dirty="0">
                <a:solidFill>
                  <a:srgbClr val="FF0000"/>
                </a:solidFill>
              </a:rPr>
              <a:t>ά</a:t>
            </a:r>
            <a:r>
              <a:rPr lang="el-GR" dirty="0"/>
              <a:t>ξη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3414032"/>
            <a:ext cx="2533650" cy="1809750"/>
          </a:xfrm>
          <a:prstGeom prst="rect">
            <a:avLst/>
          </a:prstGeom>
        </p:spPr>
      </p:pic>
      <p:pic>
        <p:nvPicPr>
          <p:cNvPr id="2054" name="Picture 6" descr="Σχολική τάξη απεικόνιση αποθεμάτων. εικονογραφία από boysenberries -  4060428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4"/>
          <a:stretch>
            <a:fillRect/>
          </a:stretch>
        </p:blipFill>
        <p:spPr bwMode="auto">
          <a:xfrm>
            <a:off x="5959928" y="2078944"/>
            <a:ext cx="2770752" cy="34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126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71500"/>
            <a:ext cx="7915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418897" y="567559"/>
            <a:ext cx="3373820" cy="129277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5985642" y="173421"/>
            <a:ext cx="3373820" cy="129277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783021" y="3704898"/>
            <a:ext cx="3373820" cy="1292772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566745" y="4993728"/>
            <a:ext cx="3373820" cy="129277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8571187" y="3326524"/>
            <a:ext cx="3373820" cy="1292772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77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6F37D2-27F4-5EF8-049B-28AFF868DFFB}"/>
              </a:ext>
            </a:extLst>
          </p:cNvPr>
          <p:cNvSpPr txBox="1"/>
          <p:nvPr/>
        </p:nvSpPr>
        <p:spPr>
          <a:xfrm>
            <a:off x="3525276" y="981835"/>
            <a:ext cx="80676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CY" sz="4000" b="1" dirty="0" err="1"/>
              <a:t>Δι</a:t>
            </a:r>
            <a:r>
              <a:rPr lang="el-CY" sz="4000" b="1" dirty="0"/>
              <a:t>αχωρισμός φωνηέντων και συμφώνων</a:t>
            </a:r>
            <a:endParaRPr lang="el-GR" sz="4000" b="1" dirty="0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5241B21E-5DBB-E5D3-1A3F-E7E33637C82E}"/>
              </a:ext>
            </a:extLst>
          </p:cNvPr>
          <p:cNvSpPr/>
          <p:nvPr/>
        </p:nvSpPr>
        <p:spPr>
          <a:xfrm>
            <a:off x="6492013" y="3310758"/>
            <a:ext cx="4582885" cy="1615026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>
                <a:solidFill>
                  <a:schemeClr val="tx1"/>
                </a:solidFill>
              </a:rPr>
              <a:t>Σύμφωνα</a:t>
            </a:r>
            <a:endParaRPr lang="el-CY" sz="6000" dirty="0">
              <a:solidFill>
                <a:schemeClr val="tx1"/>
              </a:solidFill>
            </a:endParaRP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A25DE4D0-4299-76F6-A0F6-351222D6DEAC}"/>
              </a:ext>
            </a:extLst>
          </p:cNvPr>
          <p:cNvSpPr/>
          <p:nvPr/>
        </p:nvSpPr>
        <p:spPr>
          <a:xfrm>
            <a:off x="348340" y="3310759"/>
            <a:ext cx="5246917" cy="1615026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>
                <a:solidFill>
                  <a:schemeClr val="tx1"/>
                </a:solidFill>
              </a:rPr>
              <a:t>Φωνήεντα</a:t>
            </a:r>
            <a:endParaRPr lang="el-CY" sz="6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Πρέπει να φωνάζω στο παιδί μου;">
            <a:extLst>
              <a:ext uri="{FF2B5EF4-FFF2-40B4-BE49-F238E27FC236}">
                <a16:creationId xmlns:a16="http://schemas.microsoft.com/office/drawing/2014/main" id="{7D386F21-588C-4601-92C4-BA30A6151B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0" t="33364"/>
          <a:stretch/>
        </p:blipFill>
        <p:spPr bwMode="auto">
          <a:xfrm>
            <a:off x="8262302" y="5201254"/>
            <a:ext cx="885826" cy="153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Πρέπει να φωνάζω στο παιδί μου;">
            <a:extLst>
              <a:ext uri="{FF2B5EF4-FFF2-40B4-BE49-F238E27FC236}">
                <a16:creationId xmlns:a16="http://schemas.microsoft.com/office/drawing/2014/main" id="{6876A1FB-93FA-4CAA-9AAA-0475FCE2D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49"/>
          <a:stretch/>
        </p:blipFill>
        <p:spPr bwMode="auto">
          <a:xfrm>
            <a:off x="2552229" y="5201254"/>
            <a:ext cx="1494254" cy="153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C872CF84-08D4-4633-8EC6-D31511CBE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165"/>
            <a:ext cx="3617638" cy="32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11EA3C2-4B34-45FD-918C-527D6B2E1DD2}"/>
              </a:ext>
            </a:extLst>
          </p:cNvPr>
          <p:cNvSpPr/>
          <p:nvPr/>
        </p:nvSpPr>
        <p:spPr>
          <a:xfrm>
            <a:off x="746619" y="866473"/>
            <a:ext cx="1805610" cy="12178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Ημερομηνία : 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4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Σεπτεμβρίου 202_ (__/09/202_).Τώρα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4052746" y="767441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1" y="375556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Soldier Pointing Command – Royalty-Free Vector | VectorStock">
            <a:extLst>
              <a:ext uri="{FF2B5EF4-FFF2-40B4-BE49-F238E27FC236}">
                <a16:creationId xmlns:a16="http://schemas.microsoft.com/office/drawing/2014/main" id="{A1553F18-8EAA-965E-F8C5-6A25930D0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 bwMode="auto">
          <a:xfrm>
            <a:off x="743200" y="3818109"/>
            <a:ext cx="1633878" cy="165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2971800" y="4650871"/>
            <a:ext cx="3124200" cy="10994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12" name="πρώτο ηχητικό ελέφαν">
            <a:hlinkClick r:id="" action="ppaction://media"/>
            <a:extLst>
              <a:ext uri="{FF2B5EF4-FFF2-40B4-BE49-F238E27FC236}">
                <a16:creationId xmlns:a16="http://schemas.microsoft.com/office/drawing/2014/main" id="{781EB3F2-BD1A-1861-963F-311B230EBBD1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6088" y="3221038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19299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ελέφαντας Στοκ Εικονογραφήσεις, Vectors, &amp; Clipart – (259,919 Στοκ  Εικονογραφήσεις)">
            <a:extLst>
              <a:ext uri="{FF2B5EF4-FFF2-40B4-BE49-F238E27FC236}">
                <a16:creationId xmlns:a16="http://schemas.microsoft.com/office/drawing/2014/main" id="{8486879F-E4EB-212E-D03A-83339A96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35" y="412296"/>
            <a:ext cx="3709307" cy="31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321C744-4EEF-3B79-3716-45CB59A1C594}"/>
              </a:ext>
            </a:extLst>
          </p:cNvPr>
          <p:cNvSpPr/>
          <p:nvPr/>
        </p:nvSpPr>
        <p:spPr>
          <a:xfrm>
            <a:off x="601435" y="3429000"/>
            <a:ext cx="3709307" cy="707571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_</a:t>
            </a:r>
            <a:r>
              <a:rPr lang="el-GR" sz="4800" dirty="0" err="1"/>
              <a:t>λ_φ_ντ_ς</a:t>
            </a:r>
            <a:endParaRPr lang="el-GR" sz="4800" dirty="0"/>
          </a:p>
        </p:txBody>
      </p:sp>
      <p:pic>
        <p:nvPicPr>
          <p:cNvPr id="2052" name="Picture 4" descr="Ψάρι χειρουργός: Περισσότερες από 1.008 εικονογραφήσεις και σχέδια στοκ  χωρίς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C0EDA5DA-CC37-8FEF-42B7-405907707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0"/>
          <a:stretch>
            <a:fillRect/>
          </a:stretch>
        </p:blipFill>
        <p:spPr bwMode="auto">
          <a:xfrm>
            <a:off x="5306785" y="228600"/>
            <a:ext cx="2057400" cy="301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08B39441-EDE1-B6E4-5D65-833B09B21B73}"/>
              </a:ext>
            </a:extLst>
          </p:cNvPr>
          <p:cNvSpPr/>
          <p:nvPr/>
        </p:nvSpPr>
        <p:spPr>
          <a:xfrm>
            <a:off x="4961163" y="3428999"/>
            <a:ext cx="2748644" cy="707571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 err="1"/>
              <a:t>ψ_ρ</a:t>
            </a:r>
            <a:r>
              <a:rPr lang="el-GR" sz="4800" dirty="0"/>
              <a:t>_</a:t>
            </a:r>
          </a:p>
        </p:txBody>
      </p:sp>
      <p:pic>
        <p:nvPicPr>
          <p:cNvPr id="2054" name="Picture 6" descr="ημερολόγιο Archives - Kinderella">
            <a:extLst>
              <a:ext uri="{FF2B5EF4-FFF2-40B4-BE49-F238E27FC236}">
                <a16:creationId xmlns:a16="http://schemas.microsoft.com/office/drawing/2014/main" id="{2055376E-2D9F-C91E-D759-0C7C6BBBC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527" y="712333"/>
            <a:ext cx="22383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311956F6-5F2A-202D-F912-31498CD1E88A}"/>
              </a:ext>
            </a:extLst>
          </p:cNvPr>
          <p:cNvSpPr/>
          <p:nvPr/>
        </p:nvSpPr>
        <p:spPr>
          <a:xfrm>
            <a:off x="8113257" y="3428998"/>
            <a:ext cx="3709307" cy="707571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_</a:t>
            </a:r>
            <a:r>
              <a:rPr lang="el-GR" sz="4800" dirty="0" err="1"/>
              <a:t>μ_ρ_λ_γ</a:t>
            </a:r>
            <a:r>
              <a:rPr lang="el-GR" sz="4800" dirty="0"/>
              <a:t>_ _</a:t>
            </a:r>
          </a:p>
        </p:txBody>
      </p:sp>
      <p:pic>
        <p:nvPicPr>
          <p:cNvPr id="2058" name="Picture 10" descr="Cartoon Clock Stock Illustrations – 66,297 Cartoon Clock Stock  Illustrations, Vectors &amp; Clipart - Dreamstime">
            <a:extLst>
              <a:ext uri="{FF2B5EF4-FFF2-40B4-BE49-F238E27FC236}">
                <a16:creationId xmlns:a16="http://schemas.microsoft.com/office/drawing/2014/main" id="{C4DA4D54-A391-4407-AA6A-665CCDEDF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3703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8034B98-6244-9EFC-7D21-68BEB149618A}"/>
              </a:ext>
            </a:extLst>
          </p:cNvPr>
          <p:cNvSpPr/>
          <p:nvPr/>
        </p:nvSpPr>
        <p:spPr>
          <a:xfrm>
            <a:off x="2370363" y="5535273"/>
            <a:ext cx="2748644" cy="707571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_ρ_</a:t>
            </a:r>
          </a:p>
        </p:txBody>
      </p:sp>
      <p:pic>
        <p:nvPicPr>
          <p:cNvPr id="2060" name="Picture 12" descr="Computer clipart Διανύσματα Αρχείου, Royalty Free Computer clipart  Εικονογραφήσεις | DepositPhotos">
            <a:extLst>
              <a:ext uri="{FF2B5EF4-FFF2-40B4-BE49-F238E27FC236}">
                <a16:creationId xmlns:a16="http://schemas.microsoft.com/office/drawing/2014/main" id="{B7D1FCE8-A153-1A21-A8C8-A20A8B558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031" y="4347369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6AFF09B1-3ECF-C0FC-4B7E-98078EB9D92F}"/>
              </a:ext>
            </a:extLst>
          </p:cNvPr>
          <p:cNvSpPr/>
          <p:nvPr/>
        </p:nvSpPr>
        <p:spPr>
          <a:xfrm>
            <a:off x="7985350" y="5508740"/>
            <a:ext cx="3965120" cy="707571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_</a:t>
            </a:r>
            <a:r>
              <a:rPr lang="el-GR" sz="4800" dirty="0" err="1"/>
              <a:t>π_λ_γ_στ_ς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3041755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6F37D2-27F4-5EF8-049B-28AFF868DFFB}"/>
              </a:ext>
            </a:extLst>
          </p:cNvPr>
          <p:cNvSpPr txBox="1"/>
          <p:nvPr/>
        </p:nvSpPr>
        <p:spPr>
          <a:xfrm>
            <a:off x="511628" y="370505"/>
            <a:ext cx="70757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CY" sz="3200" dirty="0" err="1">
                <a:solidFill>
                  <a:srgbClr val="FF0000"/>
                </a:solidFill>
              </a:rPr>
              <a:t>Δι</a:t>
            </a:r>
            <a:r>
              <a:rPr lang="el-CY" sz="3200" dirty="0">
                <a:solidFill>
                  <a:srgbClr val="FF0000"/>
                </a:solidFill>
              </a:rPr>
              <a:t>αχωρισμός φωνηέντων και συμφώνων</a:t>
            </a:r>
            <a:endParaRPr lang="el-GR" sz="3200" dirty="0">
              <a:solidFill>
                <a:srgbClr val="FF0000"/>
              </a:solidFill>
            </a:endParaRPr>
          </a:p>
          <a:p>
            <a:endParaRPr lang="el-CY" sz="3200" dirty="0">
              <a:solidFill>
                <a:srgbClr val="7030A0"/>
              </a:solidFill>
            </a:endParaRP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A25DE4D0-4299-76F6-A0F6-351222D6DEAC}"/>
              </a:ext>
            </a:extLst>
          </p:cNvPr>
          <p:cNvSpPr/>
          <p:nvPr/>
        </p:nvSpPr>
        <p:spPr>
          <a:xfrm>
            <a:off x="3804557" y="3037115"/>
            <a:ext cx="4582885" cy="2993571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rgbClr val="FF0000"/>
                </a:solidFill>
              </a:rPr>
              <a:t>Φωνήεντα</a:t>
            </a:r>
            <a:endParaRPr lang="el-CY" sz="3600" dirty="0">
              <a:solidFill>
                <a:srgbClr val="FF0000"/>
              </a:solidFill>
            </a:endParaRPr>
          </a:p>
        </p:txBody>
      </p:sp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5ACBF20D-5EFB-6843-53CE-14CDB5E19F2E}"/>
              </a:ext>
            </a:extLst>
          </p:cNvPr>
          <p:cNvSpPr/>
          <p:nvPr/>
        </p:nvSpPr>
        <p:spPr>
          <a:xfrm rot="17838039">
            <a:off x="6627801" y="1658594"/>
            <a:ext cx="1839686" cy="1458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D7871713-D735-D359-2EE2-7C54F3F4C5C5}"/>
              </a:ext>
            </a:extLst>
          </p:cNvPr>
          <p:cNvSpPr/>
          <p:nvPr/>
        </p:nvSpPr>
        <p:spPr>
          <a:xfrm rot="20848045">
            <a:off x="8400249" y="3415005"/>
            <a:ext cx="1839686" cy="1458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C1959734-09DA-3A72-F234-6B7AFB12CDD3}"/>
              </a:ext>
            </a:extLst>
          </p:cNvPr>
          <p:cNvSpPr/>
          <p:nvPr/>
        </p:nvSpPr>
        <p:spPr>
          <a:xfrm rot="10402844">
            <a:off x="2010472" y="4121437"/>
            <a:ext cx="1839686" cy="1458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2DBFE0B1-DFE0-2175-87CE-FB590A371C53}"/>
              </a:ext>
            </a:extLst>
          </p:cNvPr>
          <p:cNvSpPr/>
          <p:nvPr/>
        </p:nvSpPr>
        <p:spPr>
          <a:xfrm>
            <a:off x="7913914" y="283029"/>
            <a:ext cx="2220686" cy="15348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9600" dirty="0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9814FC38-FA11-FCC5-498E-819426E3588F}"/>
              </a:ext>
            </a:extLst>
          </p:cNvPr>
          <p:cNvSpPr/>
          <p:nvPr/>
        </p:nvSpPr>
        <p:spPr>
          <a:xfrm>
            <a:off x="313693" y="4169229"/>
            <a:ext cx="1388638" cy="19158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8800"/>
              <a:t> </a:t>
            </a:r>
            <a:endParaRPr lang="el-CY" sz="8800" dirty="0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59FE8AA4-71B7-6D40-A8E4-E979EE76EF66}"/>
              </a:ext>
            </a:extLst>
          </p:cNvPr>
          <p:cNvSpPr/>
          <p:nvPr/>
        </p:nvSpPr>
        <p:spPr>
          <a:xfrm>
            <a:off x="10259468" y="2603693"/>
            <a:ext cx="1713270" cy="15348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9600" dirty="0"/>
          </a:p>
        </p:txBody>
      </p:sp>
      <p:sp>
        <p:nvSpPr>
          <p:cNvPr id="11" name="Βέλος: Δεξιό 6">
            <a:extLst>
              <a:ext uri="{FF2B5EF4-FFF2-40B4-BE49-F238E27FC236}">
                <a16:creationId xmlns:a16="http://schemas.microsoft.com/office/drawing/2014/main" id="{C1959734-09DA-3A72-F234-6B7AFB12CDD3}"/>
              </a:ext>
            </a:extLst>
          </p:cNvPr>
          <p:cNvSpPr/>
          <p:nvPr/>
        </p:nvSpPr>
        <p:spPr>
          <a:xfrm rot="14361527">
            <a:off x="2871477" y="1598699"/>
            <a:ext cx="2463679" cy="1458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12" name="Οβάλ 8">
            <a:extLst>
              <a:ext uri="{FF2B5EF4-FFF2-40B4-BE49-F238E27FC236}">
                <a16:creationId xmlns:a16="http://schemas.microsoft.com/office/drawing/2014/main" id="{9814FC38-FA11-FCC5-498E-819426E3588F}"/>
              </a:ext>
            </a:extLst>
          </p:cNvPr>
          <p:cNvSpPr/>
          <p:nvPr/>
        </p:nvSpPr>
        <p:spPr>
          <a:xfrm rot="19613035">
            <a:off x="1007551" y="1443360"/>
            <a:ext cx="1894616" cy="15348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8800" dirty="0"/>
              <a:t>   </a:t>
            </a:r>
            <a:endParaRPr lang="el-CY" sz="8800" dirty="0"/>
          </a:p>
        </p:txBody>
      </p:sp>
    </p:spTree>
    <p:extLst>
      <p:ext uri="{BB962C8B-B14F-4D97-AF65-F5344CB8AC3E}">
        <p14:creationId xmlns:p14="http://schemas.microsoft.com/office/powerpoint/2010/main" val="1051129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6F37D2-27F4-5EF8-049B-28AFF868DFFB}"/>
              </a:ext>
            </a:extLst>
          </p:cNvPr>
          <p:cNvSpPr txBox="1"/>
          <p:nvPr/>
        </p:nvSpPr>
        <p:spPr>
          <a:xfrm>
            <a:off x="282207" y="583218"/>
            <a:ext cx="7532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CY" sz="3200" dirty="0">
                <a:solidFill>
                  <a:srgbClr val="FF0000"/>
                </a:solidFill>
              </a:rPr>
              <a:t>Διαχωρισμός φωνηέντων και συμφώνων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A25DE4D0-4299-76F6-A0F6-351222D6DEAC}"/>
              </a:ext>
            </a:extLst>
          </p:cNvPr>
          <p:cNvSpPr/>
          <p:nvPr/>
        </p:nvSpPr>
        <p:spPr>
          <a:xfrm>
            <a:off x="3804557" y="3037115"/>
            <a:ext cx="4582885" cy="2993571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rgbClr val="FF0000"/>
                </a:solidFill>
              </a:rPr>
              <a:t>Φωνήεντα</a:t>
            </a:r>
            <a:endParaRPr lang="el-CY" sz="3600" dirty="0">
              <a:solidFill>
                <a:srgbClr val="FF0000"/>
              </a:solidFill>
            </a:endParaRPr>
          </a:p>
        </p:txBody>
      </p:sp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5ACBF20D-5EFB-6843-53CE-14CDB5E19F2E}"/>
              </a:ext>
            </a:extLst>
          </p:cNvPr>
          <p:cNvSpPr/>
          <p:nvPr/>
        </p:nvSpPr>
        <p:spPr>
          <a:xfrm rot="17838039">
            <a:off x="6627801" y="1658594"/>
            <a:ext cx="1839686" cy="1458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D7871713-D735-D359-2EE2-7C54F3F4C5C5}"/>
              </a:ext>
            </a:extLst>
          </p:cNvPr>
          <p:cNvSpPr/>
          <p:nvPr/>
        </p:nvSpPr>
        <p:spPr>
          <a:xfrm rot="20848045">
            <a:off x="8400249" y="3415005"/>
            <a:ext cx="1839686" cy="1458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C1959734-09DA-3A72-F234-6B7AFB12CDD3}"/>
              </a:ext>
            </a:extLst>
          </p:cNvPr>
          <p:cNvSpPr/>
          <p:nvPr/>
        </p:nvSpPr>
        <p:spPr>
          <a:xfrm rot="10402844">
            <a:off x="2565978" y="4133084"/>
            <a:ext cx="1225056" cy="12183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2DBFE0B1-DFE0-2175-87CE-FB590A371C53}"/>
              </a:ext>
            </a:extLst>
          </p:cNvPr>
          <p:cNvSpPr/>
          <p:nvPr/>
        </p:nvSpPr>
        <p:spPr>
          <a:xfrm>
            <a:off x="7913914" y="283029"/>
            <a:ext cx="2948050" cy="15348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α</a:t>
            </a:r>
            <a:endParaRPr lang="el-CY" sz="9600" dirty="0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9814FC38-FA11-FCC5-498E-819426E3588F}"/>
              </a:ext>
            </a:extLst>
          </p:cNvPr>
          <p:cNvSpPr/>
          <p:nvPr/>
        </p:nvSpPr>
        <p:spPr>
          <a:xfrm>
            <a:off x="408708" y="4156365"/>
            <a:ext cx="2231572" cy="22525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8800" dirty="0"/>
              <a:t>η ι  υ </a:t>
            </a:r>
            <a:endParaRPr lang="el-CY" sz="8800" dirty="0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59FE8AA4-71B7-6D40-A8E4-E979EE76EF66}"/>
              </a:ext>
            </a:extLst>
          </p:cNvPr>
          <p:cNvSpPr/>
          <p:nvPr/>
        </p:nvSpPr>
        <p:spPr>
          <a:xfrm>
            <a:off x="9579428" y="4572504"/>
            <a:ext cx="2231572" cy="15348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ε</a:t>
            </a:r>
            <a:endParaRPr lang="el-CY" sz="9600" dirty="0"/>
          </a:p>
        </p:txBody>
      </p:sp>
      <p:sp>
        <p:nvSpPr>
          <p:cNvPr id="11" name="Βέλος: Δεξιό 6">
            <a:extLst>
              <a:ext uri="{FF2B5EF4-FFF2-40B4-BE49-F238E27FC236}">
                <a16:creationId xmlns:a16="http://schemas.microsoft.com/office/drawing/2014/main" id="{C1959734-09DA-3A72-F234-6B7AFB12CDD3}"/>
              </a:ext>
            </a:extLst>
          </p:cNvPr>
          <p:cNvSpPr/>
          <p:nvPr/>
        </p:nvSpPr>
        <p:spPr>
          <a:xfrm rot="14392922">
            <a:off x="3128821" y="1937581"/>
            <a:ext cx="1839686" cy="1458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12" name="Οβάλ 8">
            <a:extLst>
              <a:ext uri="{FF2B5EF4-FFF2-40B4-BE49-F238E27FC236}">
                <a16:creationId xmlns:a16="http://schemas.microsoft.com/office/drawing/2014/main" id="{9814FC38-FA11-FCC5-498E-819426E3588F}"/>
              </a:ext>
            </a:extLst>
          </p:cNvPr>
          <p:cNvSpPr/>
          <p:nvPr/>
        </p:nvSpPr>
        <p:spPr>
          <a:xfrm>
            <a:off x="453027" y="1505294"/>
            <a:ext cx="2725380" cy="15348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8800" dirty="0"/>
              <a:t>ο ω   </a:t>
            </a:r>
            <a:endParaRPr lang="el-CY" sz="8800" dirty="0"/>
          </a:p>
        </p:txBody>
      </p:sp>
    </p:spTree>
    <p:extLst>
      <p:ext uri="{BB962C8B-B14F-4D97-AF65-F5344CB8AC3E}">
        <p14:creationId xmlns:p14="http://schemas.microsoft.com/office/powerpoint/2010/main" val="3277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6F37D2-27F4-5EF8-049B-28AFF868DFFB}"/>
              </a:ext>
            </a:extLst>
          </p:cNvPr>
          <p:cNvSpPr txBox="1"/>
          <p:nvPr/>
        </p:nvSpPr>
        <p:spPr>
          <a:xfrm>
            <a:off x="511627" y="370505"/>
            <a:ext cx="99713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CY" sz="3200" dirty="0" err="1">
                <a:solidFill>
                  <a:srgbClr val="FF0000"/>
                </a:solidFill>
              </a:rPr>
              <a:t>Δι</a:t>
            </a:r>
            <a:r>
              <a:rPr lang="el-CY" sz="3200" dirty="0">
                <a:solidFill>
                  <a:srgbClr val="FF0000"/>
                </a:solidFill>
              </a:rPr>
              <a:t>αχωρισμός φωνηέντων και συμφώνων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5241B21E-5DBB-E5D3-1A3F-E7E33637C82E}"/>
              </a:ext>
            </a:extLst>
          </p:cNvPr>
          <p:cNvSpPr/>
          <p:nvPr/>
        </p:nvSpPr>
        <p:spPr>
          <a:xfrm>
            <a:off x="370115" y="2743201"/>
            <a:ext cx="4582885" cy="2993571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rgbClr val="FF0000"/>
                </a:solidFill>
              </a:rPr>
              <a:t>Σύμφωνο</a:t>
            </a:r>
            <a:endParaRPr lang="el-CY" sz="3600" dirty="0">
              <a:solidFill>
                <a:srgbClr val="FF0000"/>
              </a:solidFill>
            </a:endParaRPr>
          </a:p>
        </p:txBody>
      </p:sp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2E08530D-13FF-56EE-93F1-D68EF92A69CD}"/>
              </a:ext>
            </a:extLst>
          </p:cNvPr>
          <p:cNvSpPr/>
          <p:nvPr/>
        </p:nvSpPr>
        <p:spPr>
          <a:xfrm>
            <a:off x="4209249" y="3401787"/>
            <a:ext cx="1839686" cy="1458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FF389ED-500E-9F9E-DBB8-00D2730907AA}"/>
              </a:ext>
            </a:extLst>
          </p:cNvPr>
          <p:cNvSpPr/>
          <p:nvPr/>
        </p:nvSpPr>
        <p:spPr>
          <a:xfrm>
            <a:off x="6201558" y="2068945"/>
            <a:ext cx="5747657" cy="37394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8800" dirty="0"/>
          </a:p>
        </p:txBody>
      </p:sp>
    </p:spTree>
    <p:extLst>
      <p:ext uri="{BB962C8B-B14F-4D97-AF65-F5344CB8AC3E}">
        <p14:creationId xmlns:p14="http://schemas.microsoft.com/office/powerpoint/2010/main" val="76130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6F37D2-27F4-5EF8-049B-28AFF868DFFB}"/>
              </a:ext>
            </a:extLst>
          </p:cNvPr>
          <p:cNvSpPr txBox="1"/>
          <p:nvPr/>
        </p:nvSpPr>
        <p:spPr>
          <a:xfrm>
            <a:off x="511627" y="370505"/>
            <a:ext cx="99713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CY" sz="3200" dirty="0" err="1">
                <a:solidFill>
                  <a:srgbClr val="FF0000"/>
                </a:solidFill>
              </a:rPr>
              <a:t>Δι</a:t>
            </a:r>
            <a:r>
              <a:rPr lang="el-CY" sz="3200" dirty="0">
                <a:solidFill>
                  <a:srgbClr val="FF0000"/>
                </a:solidFill>
              </a:rPr>
              <a:t>αχωρισμός φωνηέντων και συμφώνων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5241B21E-5DBB-E5D3-1A3F-E7E33637C82E}"/>
              </a:ext>
            </a:extLst>
          </p:cNvPr>
          <p:cNvSpPr/>
          <p:nvPr/>
        </p:nvSpPr>
        <p:spPr>
          <a:xfrm>
            <a:off x="370115" y="2743201"/>
            <a:ext cx="4582885" cy="2993571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rgbClr val="FF0000"/>
                </a:solidFill>
              </a:rPr>
              <a:t>Σύμφωνο</a:t>
            </a:r>
            <a:endParaRPr lang="el-CY" sz="3600" dirty="0">
              <a:solidFill>
                <a:srgbClr val="FF0000"/>
              </a:solidFill>
            </a:endParaRPr>
          </a:p>
        </p:txBody>
      </p:sp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2E08530D-13FF-56EE-93F1-D68EF92A69CD}"/>
              </a:ext>
            </a:extLst>
          </p:cNvPr>
          <p:cNvSpPr/>
          <p:nvPr/>
        </p:nvSpPr>
        <p:spPr>
          <a:xfrm>
            <a:off x="4209249" y="3401787"/>
            <a:ext cx="1839686" cy="1458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FF389ED-500E-9F9E-DBB8-00D2730907AA}"/>
              </a:ext>
            </a:extLst>
          </p:cNvPr>
          <p:cNvSpPr/>
          <p:nvPr/>
        </p:nvSpPr>
        <p:spPr>
          <a:xfrm>
            <a:off x="6201558" y="2068945"/>
            <a:ext cx="5747657" cy="37394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8800" dirty="0"/>
              <a:t>β γ δ ζ θ κ λ  μ ν ξ π ρ σ τ φ χ ψ     </a:t>
            </a:r>
            <a:endParaRPr lang="el-CY" sz="8800" dirty="0"/>
          </a:p>
        </p:txBody>
      </p:sp>
    </p:spTree>
    <p:extLst>
      <p:ext uri="{BB962C8B-B14F-4D97-AF65-F5344CB8AC3E}">
        <p14:creationId xmlns:p14="http://schemas.microsoft.com/office/powerpoint/2010/main" val="331978309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161</Words>
  <Application>Microsoft Office PowerPoint</Application>
  <PresentationFormat>Ευρεία οθόνη</PresentationFormat>
  <Paragraphs>50</Paragraphs>
  <Slides>17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     ταξί                                      τάξη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ΕΛΕΝΗ ΧΑΡΑΛΑΜΠΟΥΣ</cp:lastModifiedBy>
  <cp:revision>64</cp:revision>
  <cp:lastPrinted>2025-09-12T08:48:14Z</cp:lastPrinted>
  <dcterms:created xsi:type="dcterms:W3CDTF">2022-09-25T12:43:16Z</dcterms:created>
  <dcterms:modified xsi:type="dcterms:W3CDTF">2026-02-25T13:57:00Z</dcterms:modified>
</cp:coreProperties>
</file>