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430" r:id="rId2"/>
    <p:sldId id="623" r:id="rId3"/>
    <p:sldId id="451" r:id="rId4"/>
    <p:sldId id="610" r:id="rId5"/>
    <p:sldId id="627" r:id="rId6"/>
    <p:sldId id="628" r:id="rId7"/>
    <p:sldId id="614" r:id="rId8"/>
    <p:sldId id="611" r:id="rId9"/>
    <p:sldId id="625" r:id="rId10"/>
    <p:sldId id="630" r:id="rId11"/>
    <p:sldId id="615" r:id="rId12"/>
    <p:sldId id="613" r:id="rId13"/>
    <p:sldId id="629" r:id="rId14"/>
    <p:sldId id="612" r:id="rId15"/>
    <p:sldId id="626" r:id="rId16"/>
    <p:sldId id="266" r:id="rId17"/>
    <p:sldId id="440" r:id="rId18"/>
    <p:sldId id="631" r:id="rId19"/>
    <p:sldId id="632" r:id="rId20"/>
    <p:sldId id="633" r:id="rId21"/>
    <p:sldId id="634" r:id="rId22"/>
    <p:sldId id="548" r:id="rId23"/>
    <p:sldId id="549" r:id="rId24"/>
  </p:sldIdLst>
  <p:sldSz cx="12192000" cy="6858000"/>
  <p:notesSz cx="7010400" cy="9296400"/>
  <p:defaultTextStyle>
    <a:defPPr>
      <a:defRPr lang="el-C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4E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Χωρίς στυλ, πλέγμα πίνακα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01" autoAdjust="0"/>
    <p:restoredTop sz="94660"/>
  </p:normalViewPr>
  <p:slideViewPr>
    <p:cSldViewPr snapToGrid="0">
      <p:cViewPr varScale="1">
        <p:scale>
          <a:sx n="59" d="100"/>
          <a:sy n="59" d="100"/>
        </p:scale>
        <p:origin x="9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l-CY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02A32B8-9B16-4432-B8E1-FD3A79EF5D81}" type="datetimeFigureOut">
              <a:rPr lang="el-CY" smtClean="0"/>
              <a:t>02/26/2026</a:t>
            </a:fld>
            <a:endParaRPr lang="el-CY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l-CY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l-CY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77F4B48-6750-40C4-8785-678CB7E3BB9C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74686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F4B48-6750-40C4-8785-678CB7E3BB9C}" type="slidenum">
              <a:rPr lang="el-CY" smtClean="0"/>
              <a:t>1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1159532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F4B48-6750-40C4-8785-678CB7E3BB9C}" type="slidenum">
              <a:rPr lang="el-CY" smtClean="0"/>
              <a:t>16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837882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69D48AE-0A34-1AD0-DE75-4D3385EEFA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DA5BF954-F970-B5DA-98CD-F418CBB947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1BB177F-C41E-0222-533A-92B6118E2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02/26/2026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9932C90-3650-0DEB-0CC4-DDAD5E72E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C3A8799-995D-139D-2E7C-CF5792CAC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996853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A59EDDE-DD79-8A23-912A-CA19649D0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4E0F6EC0-3D48-EB89-0B61-9F63AE4D48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3917C78-D020-84AD-06AB-A1F87A720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02/26/2026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C878C93-E90D-0E58-65C6-EE98EBAC1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0846B60-0DF2-2617-8F4E-5E4B7D45F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884360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C19CC27D-CBEC-267A-1837-FF7619FE4B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8B27BF71-17CF-B325-E769-A24FA0A6DB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EFA7DB7-54FB-7FE8-ADD4-252DA3023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02/26/2026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D73C582-ACAE-2E73-BFE5-E428B4E6D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3F30325-4857-42F8-DEA4-065B48BA2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572367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5D5E37A-5CD5-29D4-2143-5D0F9FE9F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A89D895-9D28-0066-568C-167543F808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69210F7-1E15-C8D1-58E6-7B98FDB76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02/26/2026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4BAD916-39ED-1481-75B9-085B2E2B0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8931F5C-8F3E-BB4C-83D5-4AD249D1B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394795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D62C524-FE82-30E0-0A9A-9ECCBE217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D084F15-CFE3-99E1-422D-19E5D6B212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8563F4E-A626-16F4-FED1-FF0E5A34C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02/26/2026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7D9D462-6F38-9A54-F4F8-5A167F1A7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8568C06-0E94-BAAD-F1CC-A67A7067B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58704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A3BF075-4D79-065D-E65F-8ED6DE171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9833033-0DE5-F221-FE65-1D69F40945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7AFE518B-D38A-D2F9-1B2D-29DD986563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EB647FE7-70B7-6649-559D-FAF1F652E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02/26/2026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CADF1353-792D-E066-6E3A-406FF8749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B50C8C3-60E9-EDA2-0E14-393B25534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95503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00579EA-76FE-D11E-F12A-3BDCC1CBD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AE195C0-5E9F-C285-ED12-B9BDAF2FDE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30ED59D7-ECD7-AAE7-4D12-3FBCABBBE2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B51EFAB3-4CAB-D27A-89D9-FAF6B20B7E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02FEF899-289F-5315-7D5A-6CFF12FF08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A4B2EF73-FF83-0969-B4C5-1CCC32658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02/26/2026</a:t>
            </a:fld>
            <a:endParaRPr lang="el-CY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1F50148B-852D-5421-912A-33486FF3A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578447AD-86BE-D896-D8CA-008599CAC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964971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1298ADE-CEDB-E948-A0C0-770C480F3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83E37CF8-E9FD-D2B4-E224-07B47545B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02/26/2026</a:t>
            </a:fld>
            <a:endParaRPr lang="el-CY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A617B3A2-4F58-2D12-D229-E08F87165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65684628-9B86-0FDB-CD1C-1EE2DAC8D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420412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5216CB07-1719-C387-6BFC-DE508D47A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02/26/2026</a:t>
            </a:fld>
            <a:endParaRPr lang="el-CY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9CF82915-809A-37A8-B586-C1482CF24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BB54BEA6-B907-C6D8-A5D8-6E42D33E4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210482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C8030C4-36FC-58EC-E4AB-6243B0C0C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1676D63-9BCD-2771-2D78-C080FD5E64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2DD2B1B-A886-1C5B-A0EC-8542DF286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BA66C72B-0B16-F511-E4FA-2257529F7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02/26/2026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8C82C32-47DB-6747-F8AA-9EF9332DB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800592E-09B5-CB2C-D6A9-DE4AFE0B2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939308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9412277-8EDE-2FBA-8E56-59E345609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BA3B39FE-3162-FB11-91D1-541743FC61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CY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12E76131-0C5A-207F-6C79-A751273449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AD913E78-42DC-A977-E341-822F508B7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02/26/2026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2E936C0-67B0-BA5E-D927-ADF4347C7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03D727F-36CD-FE55-6BEA-03FCBD4FE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106812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4BA06497-C93A-CEF5-4672-DF53D3C8E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10BA97B-74F4-6B17-5260-6B8202A21B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29B602D-991B-656E-1783-E4033B7445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EC341A-B424-4232-856C-59CB96D37032}" type="datetimeFigureOut">
              <a:rPr lang="el-CY" smtClean="0"/>
              <a:t>02/26/2026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9D4C19B-0E89-A68B-4837-61603D5324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3FB69BA-4FF7-1DB5-150A-D37FCD5D98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702196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C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jpeg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artoon παιδάκια">
            <a:extLst>
              <a:ext uri="{FF2B5EF4-FFF2-40B4-BE49-F238E27FC236}">
                <a16:creationId xmlns:a16="http://schemas.microsoft.com/office/drawing/2014/main" id="{E524272D-0686-44DA-A40E-A338D735E3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1" y="424544"/>
            <a:ext cx="10951028" cy="4752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B5F328EC-A3B9-44D4-BA84-DDB647E94D6C}"/>
              </a:ext>
            </a:extLst>
          </p:cNvPr>
          <p:cNvSpPr/>
          <p:nvPr/>
        </p:nvSpPr>
        <p:spPr>
          <a:xfrm>
            <a:off x="4062249" y="2938299"/>
            <a:ext cx="3823138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>
                <a:solidFill>
                  <a:schemeClr val="tx1"/>
                </a:solidFill>
              </a:rPr>
              <a:t>Μαθαίνω Ελληνικά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6D01AD88-30B2-44B6-9D19-807548064687}"/>
              </a:ext>
            </a:extLst>
          </p:cNvPr>
          <p:cNvSpPr/>
          <p:nvPr/>
        </p:nvSpPr>
        <p:spPr>
          <a:xfrm>
            <a:off x="7813691" y="5561174"/>
            <a:ext cx="3823138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 err="1">
                <a:solidFill>
                  <a:schemeClr val="tx1"/>
                </a:solidFill>
              </a:rPr>
              <a:t>Δρ</a:t>
            </a:r>
            <a:r>
              <a:rPr lang="el-GR" sz="1350" dirty="0">
                <a:solidFill>
                  <a:schemeClr val="tx1"/>
                </a:solidFill>
              </a:rPr>
              <a:t> Ελένη Χαραλάμπους 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EAA8CB4C-AD7F-4887-8D58-0018E8FB2C9D}"/>
              </a:ext>
            </a:extLst>
          </p:cNvPr>
          <p:cNvSpPr/>
          <p:nvPr/>
        </p:nvSpPr>
        <p:spPr>
          <a:xfrm>
            <a:off x="832946" y="5059250"/>
            <a:ext cx="6901542" cy="124695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2000" dirty="0">
              <a:solidFill>
                <a:schemeClr val="tx1"/>
              </a:solidFill>
            </a:endParaRPr>
          </a:p>
          <a:p>
            <a:r>
              <a:rPr lang="el-GR" dirty="0">
                <a:solidFill>
                  <a:schemeClr val="tx1"/>
                </a:solidFill>
              </a:rPr>
              <a:t>58. Α2_Θεματικός κύκλος 2: Σχολική ζωή και εκπαιδευτικό ιστορικό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l-GR" dirty="0">
                <a:solidFill>
                  <a:schemeClr val="tx1"/>
                </a:solidFill>
              </a:rPr>
              <a:t>_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l-GR" dirty="0">
                <a:solidFill>
                  <a:schemeClr val="tx1"/>
                </a:solidFill>
              </a:rPr>
              <a:t>Παραγωγή  γραπτού λόγου</a:t>
            </a:r>
            <a:endParaRPr lang="el-CY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65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Σύννεφο 1">
            <a:extLst>
              <a:ext uri="{FF2B5EF4-FFF2-40B4-BE49-F238E27FC236}">
                <a16:creationId xmlns:a16="http://schemas.microsoft.com/office/drawing/2014/main" id="{16006850-0B34-6C4B-12FA-A4D585535C9C}"/>
              </a:ext>
            </a:extLst>
          </p:cNvPr>
          <p:cNvSpPr/>
          <p:nvPr/>
        </p:nvSpPr>
        <p:spPr>
          <a:xfrm>
            <a:off x="456019" y="231355"/>
            <a:ext cx="3355817" cy="2106714"/>
          </a:xfrm>
          <a:prstGeom prst="cloud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Ποιοι; </a:t>
            </a:r>
          </a:p>
        </p:txBody>
      </p:sp>
      <p:sp>
        <p:nvSpPr>
          <p:cNvPr id="3" name="Σύννεφο 2">
            <a:extLst>
              <a:ext uri="{FF2B5EF4-FFF2-40B4-BE49-F238E27FC236}">
                <a16:creationId xmlns:a16="http://schemas.microsoft.com/office/drawing/2014/main" id="{238A8EF1-E368-EEA1-DC01-E392BFF6B92D}"/>
              </a:ext>
            </a:extLst>
          </p:cNvPr>
          <p:cNvSpPr/>
          <p:nvPr/>
        </p:nvSpPr>
        <p:spPr>
          <a:xfrm>
            <a:off x="246698" y="2593226"/>
            <a:ext cx="3058362" cy="2106714"/>
          </a:xfrm>
          <a:prstGeom prst="cloud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 sz="3600" dirty="0"/>
          </a:p>
          <a:p>
            <a:pPr algn="ctr"/>
            <a:r>
              <a:rPr lang="el-GR" sz="3600" dirty="0"/>
              <a:t>Πού  πήγαν;</a:t>
            </a:r>
          </a:p>
          <a:p>
            <a:pPr algn="ctr"/>
            <a:r>
              <a:rPr lang="el-GR" sz="3600" dirty="0"/>
              <a:t> </a:t>
            </a:r>
          </a:p>
        </p:txBody>
      </p:sp>
      <p:sp>
        <p:nvSpPr>
          <p:cNvPr id="4" name="Σύννεφο 3">
            <a:extLst>
              <a:ext uri="{FF2B5EF4-FFF2-40B4-BE49-F238E27FC236}">
                <a16:creationId xmlns:a16="http://schemas.microsoft.com/office/drawing/2014/main" id="{821003B1-B8DA-E3D9-A69A-7EB859119B38}"/>
              </a:ext>
            </a:extLst>
          </p:cNvPr>
          <p:cNvSpPr/>
          <p:nvPr/>
        </p:nvSpPr>
        <p:spPr>
          <a:xfrm>
            <a:off x="3220598" y="3473067"/>
            <a:ext cx="4373041" cy="2974816"/>
          </a:xfrm>
          <a:prstGeom prst="cloud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Τι υπάρχει στο σακίδιο του Πέτρου;  </a:t>
            </a:r>
          </a:p>
        </p:txBody>
      </p:sp>
      <p:sp>
        <p:nvSpPr>
          <p:cNvPr id="5" name="Σύννεφο 4">
            <a:extLst>
              <a:ext uri="{FF2B5EF4-FFF2-40B4-BE49-F238E27FC236}">
                <a16:creationId xmlns:a16="http://schemas.microsoft.com/office/drawing/2014/main" id="{E8071D07-AD90-8182-70C3-39A6E5ECDB2D}"/>
              </a:ext>
            </a:extLst>
          </p:cNvPr>
          <p:cNvSpPr/>
          <p:nvPr/>
        </p:nvSpPr>
        <p:spPr>
          <a:xfrm>
            <a:off x="7678757" y="2338069"/>
            <a:ext cx="4373041" cy="2974816"/>
          </a:xfrm>
          <a:prstGeom prst="cloud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Οι μαθητές τι έκαναν στο λεωφορείο;  </a:t>
            </a:r>
          </a:p>
        </p:txBody>
      </p:sp>
      <p:sp>
        <p:nvSpPr>
          <p:cNvPr id="6" name="Σύννεφο 5">
            <a:extLst>
              <a:ext uri="{FF2B5EF4-FFF2-40B4-BE49-F238E27FC236}">
                <a16:creationId xmlns:a16="http://schemas.microsoft.com/office/drawing/2014/main" id="{949A5402-99D4-317D-4DAF-EAE5264C6C9B}"/>
              </a:ext>
            </a:extLst>
          </p:cNvPr>
          <p:cNvSpPr/>
          <p:nvPr/>
        </p:nvSpPr>
        <p:spPr>
          <a:xfrm>
            <a:off x="4513244" y="0"/>
            <a:ext cx="4373041" cy="2974816"/>
          </a:xfrm>
          <a:prstGeom prst="cloud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Οι μαθητές τι έκαναν στην εκδρομή;  </a:t>
            </a:r>
          </a:p>
        </p:txBody>
      </p:sp>
    </p:spTree>
    <p:extLst>
      <p:ext uri="{BB962C8B-B14F-4D97-AF65-F5344CB8AC3E}">
        <p14:creationId xmlns:p14="http://schemas.microsoft.com/office/powerpoint/2010/main" val="915234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E4E4A6-F2A3-F891-48D9-3DE5534AA9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54C536F-ACCB-A38A-DFA5-97569D0D4060}"/>
              </a:ext>
            </a:extLst>
          </p:cNvPr>
          <p:cNvSpPr txBox="1"/>
          <p:nvPr/>
        </p:nvSpPr>
        <p:spPr>
          <a:xfrm>
            <a:off x="3287486" y="795048"/>
            <a:ext cx="438694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4800" dirty="0"/>
              <a:t>Το κατάλαβες;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919F86-05C2-A000-5FF8-DCBA7B8F223E}"/>
              </a:ext>
            </a:extLst>
          </p:cNvPr>
          <p:cNvSpPr txBox="1"/>
          <p:nvPr/>
        </p:nvSpPr>
        <p:spPr>
          <a:xfrm>
            <a:off x="473529" y="2028264"/>
            <a:ext cx="538842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4800" dirty="0"/>
              <a:t>Ναι,  το  κατάλαβα.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2581110-D9B7-1235-EB87-D927229C55EF}"/>
              </a:ext>
            </a:extLst>
          </p:cNvPr>
          <p:cNvSpPr txBox="1"/>
          <p:nvPr/>
        </p:nvSpPr>
        <p:spPr>
          <a:xfrm>
            <a:off x="6504217" y="2074431"/>
            <a:ext cx="538842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4800" dirty="0"/>
              <a:t>Όχι, δεν  το  κατάλαβα.</a:t>
            </a:r>
          </a:p>
        </p:txBody>
      </p:sp>
      <p:pic>
        <p:nvPicPr>
          <p:cNvPr id="3074" name="Picture 2" descr="Το αγόρι σκέφτεται. Συναισθήματα και χειρονομίες.: Vector στοκ (χωρίς  δικαιώματα) 788325607 | Shutterstock">
            <a:extLst>
              <a:ext uri="{FF2B5EF4-FFF2-40B4-BE49-F238E27FC236}">
                <a16:creationId xmlns:a16="http://schemas.microsoft.com/office/drawing/2014/main" id="{1769A90B-5DDA-D85E-80FF-641DE846163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b="13411"/>
          <a:stretch>
            <a:fillRect/>
          </a:stretch>
        </p:blipFill>
        <p:spPr bwMode="auto">
          <a:xfrm>
            <a:off x="1498144" y="3644091"/>
            <a:ext cx="2671084" cy="2785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Το αγόρι σκέφτεται. Συναισθήματα και χειρονομίες.: Vector στοκ (χωρίς  δικαιώματα) 788325607 | Shutterstock">
            <a:extLst>
              <a:ext uri="{FF2B5EF4-FFF2-40B4-BE49-F238E27FC236}">
                <a16:creationId xmlns:a16="http://schemas.microsoft.com/office/drawing/2014/main" id="{5AF88CB2-BDD9-9036-B8BC-C1C80288BFA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5" t="-6568" r="51508" b="6568"/>
          <a:stretch>
            <a:fillRect/>
          </a:stretch>
        </p:blipFill>
        <p:spPr bwMode="auto">
          <a:xfrm>
            <a:off x="6579058" y="3498197"/>
            <a:ext cx="3522885" cy="2785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08835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60983E-03A0-A4C7-1341-AC6BE91046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68E58212-ECF3-20E4-5AD5-6CB03152BD3A}"/>
              </a:ext>
            </a:extLst>
          </p:cNvPr>
          <p:cNvSpPr/>
          <p:nvPr/>
        </p:nvSpPr>
        <p:spPr>
          <a:xfrm>
            <a:off x="0" y="2982686"/>
            <a:ext cx="7097486" cy="133894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/>
              <a:t>Παραγωγή προφορικού λόγου </a:t>
            </a:r>
            <a:endParaRPr lang="el-GR" sz="3600" dirty="0"/>
          </a:p>
        </p:txBody>
      </p:sp>
      <p:pic>
        <p:nvPicPr>
          <p:cNvPr id="5122" name="Picture 2" descr="ΚΑΝΟΝΕΣ ΤΑΞΗΣ.pdfγια Α-Β- Γ Τάξη δημοτικού | PDF">
            <a:extLst>
              <a:ext uri="{FF2B5EF4-FFF2-40B4-BE49-F238E27FC236}">
                <a16:creationId xmlns:a16="http://schemas.microsoft.com/office/drawing/2014/main" id="{F04D3E00-4644-23F3-6D8A-8CFE739CDE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5143" y="2479721"/>
            <a:ext cx="1800225" cy="2543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Cartoon Soldier Pointing Command – Royalty-Free Vector | VectorStock">
            <a:extLst>
              <a:ext uri="{FF2B5EF4-FFF2-40B4-BE49-F238E27FC236}">
                <a16:creationId xmlns:a16="http://schemas.microsoft.com/office/drawing/2014/main" id="{0B1A5DE1-F900-0BD8-D804-8C87C62934F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399"/>
          <a:stretch>
            <a:fillRect/>
          </a:stretch>
        </p:blipFill>
        <p:spPr bwMode="auto">
          <a:xfrm>
            <a:off x="6987317" y="4846373"/>
            <a:ext cx="1633878" cy="165462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A74943CA-AC89-07EB-6EA1-AB0BE09D7E64}"/>
              </a:ext>
            </a:extLst>
          </p:cNvPr>
          <p:cNvSpPr/>
          <p:nvPr/>
        </p:nvSpPr>
        <p:spPr>
          <a:xfrm>
            <a:off x="8811657" y="5401543"/>
            <a:ext cx="3124200" cy="109945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Απάντησε!</a:t>
            </a:r>
          </a:p>
        </p:txBody>
      </p:sp>
    </p:spTree>
    <p:extLst>
      <p:ext uri="{BB962C8B-B14F-4D97-AF65-F5344CB8AC3E}">
        <p14:creationId xmlns:p14="http://schemas.microsoft.com/office/powerpoint/2010/main" val="24110168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FD074430-B19C-0E18-D31E-264CA7D31FC4}"/>
              </a:ext>
            </a:extLst>
          </p:cNvPr>
          <p:cNvSpPr/>
          <p:nvPr/>
        </p:nvSpPr>
        <p:spPr>
          <a:xfrm>
            <a:off x="598713" y="375557"/>
            <a:ext cx="5627915" cy="1817914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4400" dirty="0"/>
              <a:t>Την  προηγούμενη μέρα  ___________</a:t>
            </a: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C4004E62-DB76-E093-D51D-C61FD5BCDB9E}"/>
              </a:ext>
            </a:extLst>
          </p:cNvPr>
          <p:cNvSpPr/>
          <p:nvPr/>
        </p:nvSpPr>
        <p:spPr>
          <a:xfrm>
            <a:off x="707570" y="2520043"/>
            <a:ext cx="5627915" cy="1817914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4400" dirty="0"/>
              <a:t>Φόρεσα  ___________</a:t>
            </a: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FEB93C49-4BA4-7E4B-D7A7-DF22D54AE5EA}"/>
              </a:ext>
            </a:extLst>
          </p:cNvPr>
          <p:cNvSpPr/>
          <p:nvPr/>
        </p:nvSpPr>
        <p:spPr>
          <a:xfrm>
            <a:off x="707569" y="4664529"/>
            <a:ext cx="5627915" cy="1817914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altLang="el-GR" sz="4400" dirty="0">
                <a:solidFill>
                  <a:srgbClr val="0A0A0A"/>
                </a:solidFill>
                <a:latin typeface="Google Sans"/>
              </a:rPr>
              <a:t>Έβαλα στο σακίδιό μου</a:t>
            </a:r>
            <a:r>
              <a:rPr lang="el-GR" sz="4400" dirty="0"/>
              <a:t>  ___________</a:t>
            </a: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DD25CE3B-7F67-76D6-616A-0B34A5445B24}"/>
              </a:ext>
            </a:extLst>
          </p:cNvPr>
          <p:cNvSpPr/>
          <p:nvPr/>
        </p:nvSpPr>
        <p:spPr>
          <a:xfrm>
            <a:off x="6716486" y="1366157"/>
            <a:ext cx="5301344" cy="1817914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4400" dirty="0"/>
              <a:t>Στο  λεωφορείο  ___________</a:t>
            </a: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1E47B647-9929-3E09-6136-2A4F33427F1F}"/>
              </a:ext>
            </a:extLst>
          </p:cNvPr>
          <p:cNvSpPr/>
          <p:nvPr/>
        </p:nvSpPr>
        <p:spPr>
          <a:xfrm>
            <a:off x="6716486" y="3510643"/>
            <a:ext cx="5301344" cy="1817914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4800" dirty="0"/>
              <a:t>Στην εκδρομή   ___________</a:t>
            </a:r>
          </a:p>
        </p:txBody>
      </p:sp>
      <p:pic>
        <p:nvPicPr>
          <p:cNvPr id="1026" name="Picture 2" descr="Παιδί αγόρι ντύνομαι ή αλλάζει παντελόνι.: Vector στοκ (χωρίς δικαιώματα)  1391485439 | Shutterstock">
            <a:extLst>
              <a:ext uri="{FF2B5EF4-FFF2-40B4-BE49-F238E27FC236}">
                <a16:creationId xmlns:a16="http://schemas.microsoft.com/office/drawing/2014/main" id="{665F173C-5C72-7EDC-4B03-6608AE6D5B2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516"/>
          <a:stretch>
            <a:fillRect/>
          </a:stretch>
        </p:blipFill>
        <p:spPr bwMode="auto">
          <a:xfrm>
            <a:off x="4444093" y="2520042"/>
            <a:ext cx="2274307" cy="173627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47,000+ Cartoon Backpack Stock Photos, Pictures &amp; Royalty-Free Images -  iStock | Name on backpack">
            <a:extLst>
              <a:ext uri="{FF2B5EF4-FFF2-40B4-BE49-F238E27FC236}">
                <a16:creationId xmlns:a16="http://schemas.microsoft.com/office/drawing/2014/main" id="{AF58FD68-5121-EE95-82C3-FBD1BE0AD3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9960" y="5088392"/>
            <a:ext cx="1311047" cy="131104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Προγραμματισμος μονοημερης εκδρομης – 2ο Νηπιαγωγείο Άνω Λιοσίων">
            <a:extLst>
              <a:ext uri="{FF2B5EF4-FFF2-40B4-BE49-F238E27FC236}">
                <a16:creationId xmlns:a16="http://schemas.microsoft.com/office/drawing/2014/main" id="{FF8A4BB3-2930-27EF-76EB-1B7547EB3F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6050" y="0"/>
            <a:ext cx="1885950" cy="164986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icnic scene with happy family in forest – Royalty-Free Vector | VectorStock">
            <a:extLst>
              <a:ext uri="{FF2B5EF4-FFF2-40B4-BE49-F238E27FC236}">
                <a16:creationId xmlns:a16="http://schemas.microsoft.com/office/drawing/2014/main" id="{4BFB174C-D14B-22A0-F096-335B5823DF3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499"/>
          <a:stretch>
            <a:fillRect/>
          </a:stretch>
        </p:blipFill>
        <p:spPr bwMode="auto">
          <a:xfrm>
            <a:off x="9579275" y="4510412"/>
            <a:ext cx="2014011" cy="200468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26,964,319 Cartoon closet Εικονογραφήσεις | DepositPhotos">
            <a:extLst>
              <a:ext uri="{FF2B5EF4-FFF2-40B4-BE49-F238E27FC236}">
                <a16:creationId xmlns:a16="http://schemas.microsoft.com/office/drawing/2014/main" id="{9CF0FA36-C610-FD89-1BF1-F13538E9CF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1893" y="-32659"/>
            <a:ext cx="1866900" cy="171381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31457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9D9829-5650-DCA5-A339-8847B206B9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EA3DC77A-D963-4274-F8B4-FC8441A864F0}"/>
              </a:ext>
            </a:extLst>
          </p:cNvPr>
          <p:cNvSpPr/>
          <p:nvPr/>
        </p:nvSpPr>
        <p:spPr>
          <a:xfrm>
            <a:off x="0" y="2982686"/>
            <a:ext cx="7097486" cy="133894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/>
              <a:t>Παραγωγή γραπτού λόγου </a:t>
            </a:r>
            <a:endParaRPr lang="el-GR" sz="3600" dirty="0"/>
          </a:p>
        </p:txBody>
      </p:sp>
      <p:pic>
        <p:nvPicPr>
          <p:cNvPr id="3" name="Picture 2" descr="Man Συμπληρώστε Ερωτηματολόγιο με τεράστια μολύβι Cartoon Διάνυσμα από  ©unitone.vector.gmail.com 358266902">
            <a:extLst>
              <a:ext uri="{FF2B5EF4-FFF2-40B4-BE49-F238E27FC236}">
                <a16:creationId xmlns:a16="http://schemas.microsoft.com/office/drawing/2014/main" id="{63362B2C-1540-8737-F3E4-C17A3A290C1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08" r="11880" b="11448"/>
          <a:stretch>
            <a:fillRect/>
          </a:stretch>
        </p:blipFill>
        <p:spPr bwMode="auto">
          <a:xfrm>
            <a:off x="8956714" y="2013202"/>
            <a:ext cx="2581328" cy="1938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 descr="Cartoon Soldier Pointing Command – Royalty-Free Vector | VectorStock">
            <a:extLst>
              <a:ext uri="{FF2B5EF4-FFF2-40B4-BE49-F238E27FC236}">
                <a16:creationId xmlns:a16="http://schemas.microsoft.com/office/drawing/2014/main" id="{C9BBFD28-FB16-2EAC-63DA-A3925ED73F5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399"/>
          <a:stretch>
            <a:fillRect/>
          </a:stretch>
        </p:blipFill>
        <p:spPr bwMode="auto">
          <a:xfrm>
            <a:off x="7097486" y="4174344"/>
            <a:ext cx="1633878" cy="165462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51D61CF7-FFEF-6765-4384-75486C626189}"/>
              </a:ext>
            </a:extLst>
          </p:cNvPr>
          <p:cNvSpPr/>
          <p:nvPr/>
        </p:nvSpPr>
        <p:spPr>
          <a:xfrm>
            <a:off x="8877759" y="5001658"/>
            <a:ext cx="3124200" cy="109945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Γράψε!</a:t>
            </a:r>
          </a:p>
        </p:txBody>
      </p:sp>
    </p:spTree>
    <p:extLst>
      <p:ext uri="{BB962C8B-B14F-4D97-AF65-F5344CB8AC3E}">
        <p14:creationId xmlns:p14="http://schemas.microsoft.com/office/powerpoint/2010/main" val="15140134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45FFA2D2-4726-1E67-F759-7C1EA2E668A0}"/>
              </a:ext>
            </a:extLst>
          </p:cNvPr>
          <p:cNvSpPr/>
          <p:nvPr/>
        </p:nvSpPr>
        <p:spPr>
          <a:xfrm>
            <a:off x="370114" y="217714"/>
            <a:ext cx="11114315" cy="5943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sz="2800" dirty="0"/>
              <a:t>Αγαπημένο μου  ημερολόγιο,</a:t>
            </a:r>
          </a:p>
          <a:p>
            <a:endParaRPr lang="el-GR" sz="2800" dirty="0"/>
          </a:p>
          <a:p>
            <a:endParaRPr lang="el-GR" sz="2800" dirty="0"/>
          </a:p>
          <a:p>
            <a:endParaRPr lang="el-GR" sz="2800" dirty="0"/>
          </a:p>
          <a:p>
            <a:endParaRPr lang="el-GR" sz="2800" dirty="0"/>
          </a:p>
          <a:p>
            <a:endParaRPr lang="el-GR" sz="2800" dirty="0"/>
          </a:p>
          <a:p>
            <a:endParaRPr lang="el-GR" sz="2800" dirty="0"/>
          </a:p>
          <a:p>
            <a:endParaRPr lang="el-GR" sz="2800" dirty="0"/>
          </a:p>
          <a:p>
            <a:endParaRPr lang="el-GR" sz="2800" dirty="0"/>
          </a:p>
          <a:p>
            <a:endParaRPr lang="el-GR" sz="2800" dirty="0"/>
          </a:p>
          <a:p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8144875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314083-A77C-395A-AD2A-96891DF1DF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Βαθμολογία κι έλεγχος προόδου Β' τριμήνου 2018-2019 – 3ο Δημοτικό Σχολείο  Ανω Λιοσίων">
            <a:extLst>
              <a:ext uri="{FF2B5EF4-FFF2-40B4-BE49-F238E27FC236}">
                <a16:creationId xmlns:a16="http://schemas.microsoft.com/office/drawing/2014/main" id="{364F650B-55E3-732E-2055-803A325257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9220" y="2798200"/>
            <a:ext cx="3086780" cy="3918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Φυσαλίδα σκέψης: Σύννεφο 1">
            <a:extLst>
              <a:ext uri="{FF2B5EF4-FFF2-40B4-BE49-F238E27FC236}">
                <a16:creationId xmlns:a16="http://schemas.microsoft.com/office/drawing/2014/main" id="{E118323F-C4BA-CB63-B852-0F616CE344A0}"/>
              </a:ext>
            </a:extLst>
          </p:cNvPr>
          <p:cNvSpPr/>
          <p:nvPr/>
        </p:nvSpPr>
        <p:spPr>
          <a:xfrm>
            <a:off x="87086" y="141514"/>
            <a:ext cx="4920343" cy="3037115"/>
          </a:xfrm>
          <a:prstGeom prst="cloudCallou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200" dirty="0">
                <a:solidFill>
                  <a:schemeClr val="tx1"/>
                </a:solidFill>
              </a:rPr>
              <a:t>Χρησιμοποίησα  τις λέξεις; </a:t>
            </a:r>
          </a:p>
        </p:txBody>
      </p:sp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28C61F97-CD9C-1518-39F1-CF47A4F464A5}"/>
              </a:ext>
            </a:extLst>
          </p:cNvPr>
          <p:cNvSpPr/>
          <p:nvPr/>
        </p:nvSpPr>
        <p:spPr>
          <a:xfrm>
            <a:off x="6509658" y="141514"/>
            <a:ext cx="5508172" cy="6172199"/>
          </a:xfrm>
          <a:prstGeom prst="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sz="2400" dirty="0"/>
              <a:t>προετοιμασία (Τι κάνατε την προηγούμενη μέρα;)</a:t>
            </a:r>
          </a:p>
          <a:p>
            <a:r>
              <a:rPr lang="el-GR" sz="2400" dirty="0"/>
              <a:t>στολή – ενδυμασία</a:t>
            </a:r>
          </a:p>
          <a:p>
            <a:r>
              <a:rPr lang="el-GR" sz="2400" dirty="0"/>
              <a:t>φαγητά</a:t>
            </a:r>
          </a:p>
          <a:p>
            <a:r>
              <a:rPr lang="el-GR" sz="2400" dirty="0"/>
              <a:t>ποτά</a:t>
            </a:r>
          </a:p>
          <a:p>
            <a:r>
              <a:rPr lang="el-GR" sz="2400" dirty="0"/>
              <a:t>καιρός (ηλιόλουστος, συννεφιασμένος, έκανε κρύο/ζέστη )</a:t>
            </a:r>
          </a:p>
          <a:p>
            <a:r>
              <a:rPr lang="el-GR" sz="2400" dirty="0"/>
              <a:t>αναχώρηση (Πότε  φύγατε; / Τι κάνατε στο λεωφορείο;)</a:t>
            </a:r>
          </a:p>
          <a:p>
            <a:r>
              <a:rPr lang="el-GR" sz="2400" dirty="0"/>
              <a:t>χώρος   (δέντρα, λουλούδια, θάλασσα, βουνό) </a:t>
            </a:r>
          </a:p>
          <a:p>
            <a:r>
              <a:rPr lang="el-GR" sz="2400" dirty="0"/>
              <a:t>δραστηριότητες (περπατήσατε,  τραγουδήσατε, ψήσατε, παίξατε, χορέψατε)</a:t>
            </a:r>
          </a:p>
          <a:p>
            <a:r>
              <a:rPr lang="el-GR" sz="2400" dirty="0"/>
              <a:t>επιστροφή  (Πότε  φύγατε; / Τι κάνατε στο λεωφορείο;)</a:t>
            </a:r>
          </a:p>
        </p:txBody>
      </p:sp>
    </p:spTree>
    <p:extLst>
      <p:ext uri="{BB962C8B-B14F-4D97-AF65-F5344CB8AC3E}">
        <p14:creationId xmlns:p14="http://schemas.microsoft.com/office/powerpoint/2010/main" val="6142634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E83F3-5C69-EBF6-480E-924D4B03F8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8585819-3445-38AD-62A2-75A6D19D5FAB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57150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l-GR" dirty="0" err="1"/>
              <a:t>Αυτοαξιολόγηση</a:t>
            </a:r>
            <a:r>
              <a:rPr lang="el-GR" dirty="0"/>
              <a:t> στο σπίτι </a:t>
            </a:r>
            <a:endParaRPr lang="el-CY" dirty="0"/>
          </a:p>
        </p:txBody>
      </p:sp>
      <p:pic>
        <p:nvPicPr>
          <p:cNvPr id="2050" name="Picture 2" descr="Αυτοαξιολόγηση: Χρειάζονται ψύχραιμες και συνετές αντιδράσεις | Alfavita">
            <a:extLst>
              <a:ext uri="{FF2B5EF4-FFF2-40B4-BE49-F238E27FC236}">
                <a16:creationId xmlns:a16="http://schemas.microsoft.com/office/drawing/2014/main" id="{22E16BBA-3FCD-3FB1-48C0-819BA4B986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027995"/>
            <a:ext cx="10515600" cy="4631221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89296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Tree cartoon vector - 1,1 εκατομμύρια εικόνες, εικονογραφήσεις και  φωτογραφίες στοκ χωρίς δικαιώματα | Shutterstock">
            <a:extLst>
              <a:ext uri="{FF2B5EF4-FFF2-40B4-BE49-F238E27FC236}">
                <a16:creationId xmlns:a16="http://schemas.microsoft.com/office/drawing/2014/main" id="{4FE489FC-AFCF-B9DD-EF35-B36A6CCC3FF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394"/>
          <a:stretch>
            <a:fillRect/>
          </a:stretch>
        </p:blipFill>
        <p:spPr bwMode="auto">
          <a:xfrm>
            <a:off x="6459556" y="973853"/>
            <a:ext cx="4572459" cy="4567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C9E70BF8-C929-4DF7-532F-9EFCEA145B04}"/>
              </a:ext>
            </a:extLst>
          </p:cNvPr>
          <p:cNvSpPr/>
          <p:nvPr/>
        </p:nvSpPr>
        <p:spPr>
          <a:xfrm>
            <a:off x="793214" y="2555913"/>
            <a:ext cx="3977090" cy="150931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200" dirty="0">
                <a:solidFill>
                  <a:schemeClr val="tx1"/>
                </a:solidFill>
              </a:rPr>
              <a:t>τα δέντρα</a:t>
            </a:r>
          </a:p>
        </p:txBody>
      </p:sp>
    </p:spTree>
    <p:extLst>
      <p:ext uri="{BB962C8B-B14F-4D97-AF65-F5344CB8AC3E}">
        <p14:creationId xmlns:p14="http://schemas.microsoft.com/office/powerpoint/2010/main" val="1662611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6C08A5-39B4-EFAF-3455-60FF982106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25EB0F5D-C447-804B-5A53-A8937AC0139A}"/>
              </a:ext>
            </a:extLst>
          </p:cNvPr>
          <p:cNvSpPr/>
          <p:nvPr/>
        </p:nvSpPr>
        <p:spPr>
          <a:xfrm>
            <a:off x="793214" y="2555913"/>
            <a:ext cx="3977090" cy="150931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200" dirty="0">
                <a:solidFill>
                  <a:schemeClr val="tx1"/>
                </a:solidFill>
              </a:rPr>
              <a:t>τα λουλούδια</a:t>
            </a:r>
          </a:p>
        </p:txBody>
      </p:sp>
      <p:pic>
        <p:nvPicPr>
          <p:cNvPr id="4098" name="Picture 2" descr="How to Draw Cartoon Flowers | Easy Step by Step Drawing Guides">
            <a:extLst>
              <a:ext uri="{FF2B5EF4-FFF2-40B4-BE49-F238E27FC236}">
                <a16:creationId xmlns:a16="http://schemas.microsoft.com/office/drawing/2014/main" id="{2760E5BF-397E-DBA0-7E7E-43C3C0BD05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5886" y="1015043"/>
            <a:ext cx="4241666" cy="4891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0354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Ημερολόγιο - Δωρεάν εικόνες διανυσματικά clipart στο creazilla.com">
            <a:extLst>
              <a:ext uri="{FF2B5EF4-FFF2-40B4-BE49-F238E27FC236}">
                <a16:creationId xmlns:a16="http://schemas.microsoft.com/office/drawing/2014/main" id="{0450A419-36F8-F8AF-559A-E6AA186808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343" y="344767"/>
            <a:ext cx="1624210" cy="1475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Ορθογώνιο 2">
            <a:extLst>
              <a:ext uri="{FF2B5EF4-FFF2-40B4-BE49-F238E27FC236}">
                <a16:creationId xmlns:a16="http://schemas.microsoft.com/office/drawing/2014/main" id="{FB8E91E0-3E5B-3846-1A74-3BEEBAD738FE}"/>
              </a:ext>
            </a:extLst>
          </p:cNvPr>
          <p:cNvSpPr/>
          <p:nvPr/>
        </p:nvSpPr>
        <p:spPr>
          <a:xfrm>
            <a:off x="593661" y="731861"/>
            <a:ext cx="1133573" cy="7016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>
                <a:solidFill>
                  <a:schemeClr val="tx1"/>
                </a:solidFill>
              </a:rPr>
              <a:t>Ημερομηνία</a:t>
            </a:r>
            <a:endParaRPr lang="en-US" sz="1350" dirty="0">
              <a:solidFill>
                <a:schemeClr val="tx1"/>
              </a:solidFill>
            </a:endParaRPr>
          </a:p>
          <a:p>
            <a:pPr algn="ctr"/>
            <a:r>
              <a:rPr lang="el-GR" sz="1350" dirty="0">
                <a:solidFill>
                  <a:schemeClr val="tx1"/>
                </a:solidFill>
              </a:rPr>
              <a:t>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3" name="Οβάλ 2">
            <a:extLst>
              <a:ext uri="{FF2B5EF4-FFF2-40B4-BE49-F238E27FC236}">
                <a16:creationId xmlns:a16="http://schemas.microsoft.com/office/drawing/2014/main" id="{A156B27B-F349-5E26-67F3-7376E2BBA744}"/>
              </a:ext>
            </a:extLst>
          </p:cNvPr>
          <p:cNvSpPr/>
          <p:nvPr/>
        </p:nvSpPr>
        <p:spPr>
          <a:xfrm>
            <a:off x="7027384" y="1820580"/>
            <a:ext cx="4953000" cy="4071257"/>
          </a:xfrm>
          <a:prstGeom prst="ellipse">
            <a:avLst/>
          </a:prstGeo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b="1" dirty="0"/>
              <a:t>Η  πρώτη  μου εκδρομή στο γυμνάσιο </a:t>
            </a:r>
          </a:p>
        </p:txBody>
      </p:sp>
      <p:pic>
        <p:nvPicPr>
          <p:cNvPr id="1026" name="Picture 2" descr="Σχολικές Μονοήμερες Εκδρομές Από Αθήνα – Sergiani">
            <a:extLst>
              <a:ext uri="{FF2B5EF4-FFF2-40B4-BE49-F238E27FC236}">
                <a16:creationId xmlns:a16="http://schemas.microsoft.com/office/drawing/2014/main" id="{30E9F01E-472A-FA97-E6CA-52F7EDE4BA9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96" t="-7528" r="21903" b="7528"/>
          <a:stretch>
            <a:fillRect/>
          </a:stretch>
        </p:blipFill>
        <p:spPr bwMode="auto">
          <a:xfrm>
            <a:off x="5177214" y="194978"/>
            <a:ext cx="2552242" cy="283205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Η φωνή των μαθητών (του Γυμνασίου Διαβατών) | » ΕΚΔΡΟΜΗ ΔΡΑΜΑ">
            <a:extLst>
              <a:ext uri="{FF2B5EF4-FFF2-40B4-BE49-F238E27FC236}">
                <a16:creationId xmlns:a16="http://schemas.microsoft.com/office/drawing/2014/main" id="{DC2AE386-24B6-95D8-8913-C13D1D8A46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661" y="3548742"/>
            <a:ext cx="2628900" cy="278290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Εκδρομή με του συμμαθητές μου! | ΝΗΠΙΑΓΩΓΕΙΟ ΔΙΛΙΝΑΤΩΝ">
            <a:extLst>
              <a:ext uri="{FF2B5EF4-FFF2-40B4-BE49-F238E27FC236}">
                <a16:creationId xmlns:a16="http://schemas.microsoft.com/office/drawing/2014/main" id="{1F3792F2-D4FA-BBEF-9715-5ECC7A2BE7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3067" y="3548741"/>
            <a:ext cx="3248025" cy="278290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Forest picnic - 216 χιλιάδες εικόνες, εικονογραφήσεις και φωτογραφίες στοκ  χωρίς δικαιώματα | Shutterstock">
            <a:extLst>
              <a:ext uri="{FF2B5EF4-FFF2-40B4-BE49-F238E27FC236}">
                <a16:creationId xmlns:a16="http://schemas.microsoft.com/office/drawing/2014/main" id="{4F839AB3-396D-EEB4-FB91-8945D55737E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266" b="11618"/>
          <a:stretch>
            <a:fillRect/>
          </a:stretch>
        </p:blipFill>
        <p:spPr bwMode="auto">
          <a:xfrm>
            <a:off x="2021282" y="830775"/>
            <a:ext cx="2809302" cy="231995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82395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C0863D-4E83-8294-C5B9-62C305E8E2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5408D368-A5B3-B046-4EE9-DD6972171A15}"/>
              </a:ext>
            </a:extLst>
          </p:cNvPr>
          <p:cNvSpPr/>
          <p:nvPr/>
        </p:nvSpPr>
        <p:spPr>
          <a:xfrm>
            <a:off x="793214" y="2555913"/>
            <a:ext cx="3977090" cy="150931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200" dirty="0">
                <a:solidFill>
                  <a:schemeClr val="tx1"/>
                </a:solidFill>
              </a:rPr>
              <a:t>Ο  καιρός είναι ηλιόλουστος.</a:t>
            </a:r>
          </a:p>
        </p:txBody>
      </p:sp>
      <p:pic>
        <p:nvPicPr>
          <p:cNvPr id="5122" name="Picture 2" descr="ηλιόλουστος Στοκ Εικονογραφήσεις, Vectors, &amp; Clipart – (1,599,297 Στοκ  Εικονογραφήσεις)">
            <a:extLst>
              <a:ext uri="{FF2B5EF4-FFF2-40B4-BE49-F238E27FC236}">
                <a16:creationId xmlns:a16="http://schemas.microsoft.com/office/drawing/2014/main" id="{0A909FC5-E23E-1F96-2BF0-5783A88A4D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9642" y="1412655"/>
            <a:ext cx="5335558" cy="4032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2431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75C5A0-913C-7E8D-34B9-62D6472C17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F1976AC6-C5A1-792E-EFC8-D31D45657457}"/>
              </a:ext>
            </a:extLst>
          </p:cNvPr>
          <p:cNvSpPr/>
          <p:nvPr/>
        </p:nvSpPr>
        <p:spPr>
          <a:xfrm>
            <a:off x="793214" y="2555913"/>
            <a:ext cx="3977090" cy="150931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200" dirty="0">
                <a:solidFill>
                  <a:schemeClr val="tx1"/>
                </a:solidFill>
              </a:rPr>
              <a:t>Ο  καιρός είναι συννεφιασμένος.</a:t>
            </a:r>
          </a:p>
        </p:txBody>
      </p:sp>
      <p:pic>
        <p:nvPicPr>
          <p:cNvPr id="6146" name="Picture 2" descr="Κινούμενα σχέδια 3d σύννεφα στον ουρανό: Vector στοκ (χωρίς δικαιώματα)  2540409841 | Shutterstock">
            <a:extLst>
              <a:ext uri="{FF2B5EF4-FFF2-40B4-BE49-F238E27FC236}">
                <a16:creationId xmlns:a16="http://schemas.microsoft.com/office/drawing/2014/main" id="{06FE0364-7571-5850-7DB9-8813AF19715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028"/>
          <a:stretch>
            <a:fillRect/>
          </a:stretch>
        </p:blipFill>
        <p:spPr bwMode="auto">
          <a:xfrm>
            <a:off x="5040447" y="1023766"/>
            <a:ext cx="5921335" cy="4352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9705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Ωρολόγιο πρόγραμμα διδασκαλίας – ΓΥΜΝΑΣΙΟ ΑΝΩΓΕΙΩΝ">
            <a:extLst>
              <a:ext uri="{FF2B5EF4-FFF2-40B4-BE49-F238E27FC236}">
                <a16:creationId xmlns:a16="http://schemas.microsoft.com/office/drawing/2014/main" id="{9ED78206-0221-49EF-99E6-95D4A9D676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9830" y="1821656"/>
            <a:ext cx="4452342" cy="3214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Φυσαλίδα σκέψης: Σύννεφο 1">
            <a:extLst>
              <a:ext uri="{FF2B5EF4-FFF2-40B4-BE49-F238E27FC236}">
                <a16:creationId xmlns:a16="http://schemas.microsoft.com/office/drawing/2014/main" id="{B02FD06D-0D90-443E-B354-79DD5A59A293}"/>
              </a:ext>
            </a:extLst>
          </p:cNvPr>
          <p:cNvSpPr/>
          <p:nvPr/>
        </p:nvSpPr>
        <p:spPr>
          <a:xfrm>
            <a:off x="3465131" y="1819441"/>
            <a:ext cx="1897774" cy="727184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4" name="Φυσαλίδα σκέψης: Σύννεφο 3">
            <a:extLst>
              <a:ext uri="{FF2B5EF4-FFF2-40B4-BE49-F238E27FC236}">
                <a16:creationId xmlns:a16="http://schemas.microsoft.com/office/drawing/2014/main" id="{F43435B4-73AC-4445-A196-E64B5D878452}"/>
              </a:ext>
            </a:extLst>
          </p:cNvPr>
          <p:cNvSpPr/>
          <p:nvPr/>
        </p:nvSpPr>
        <p:spPr>
          <a:xfrm>
            <a:off x="6033925" y="1597738"/>
            <a:ext cx="1897774" cy="727184"/>
          </a:xfrm>
          <a:prstGeom prst="cloudCallou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5" name="Φυσαλίδα σκέψης: Σύννεφο 4">
            <a:extLst>
              <a:ext uri="{FF2B5EF4-FFF2-40B4-BE49-F238E27FC236}">
                <a16:creationId xmlns:a16="http://schemas.microsoft.com/office/drawing/2014/main" id="{D1074594-855D-48FE-991D-A3E7F1F6D10B}"/>
              </a:ext>
            </a:extLst>
          </p:cNvPr>
          <p:cNvSpPr/>
          <p:nvPr/>
        </p:nvSpPr>
        <p:spPr>
          <a:xfrm>
            <a:off x="3107451" y="3584194"/>
            <a:ext cx="1897774" cy="727184"/>
          </a:xfrm>
          <a:prstGeom prst="cloud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6" name="Φυσαλίδα σκέψης: Σύννεφο 5">
            <a:extLst>
              <a:ext uri="{FF2B5EF4-FFF2-40B4-BE49-F238E27FC236}">
                <a16:creationId xmlns:a16="http://schemas.microsoft.com/office/drawing/2014/main" id="{68B562CF-20CB-4B65-BF81-08EBC09E257A}"/>
              </a:ext>
            </a:extLst>
          </p:cNvPr>
          <p:cNvSpPr/>
          <p:nvPr/>
        </p:nvSpPr>
        <p:spPr>
          <a:xfrm>
            <a:off x="5235795" y="4309161"/>
            <a:ext cx="1897774" cy="727184"/>
          </a:xfrm>
          <a:prstGeom prst="cloud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7" name="Φυσαλίδα σκέψης: Σύννεφο 6">
            <a:extLst>
              <a:ext uri="{FF2B5EF4-FFF2-40B4-BE49-F238E27FC236}">
                <a16:creationId xmlns:a16="http://schemas.microsoft.com/office/drawing/2014/main" id="{5E46111C-B0A5-4C23-A629-B4B88E3E5CDA}"/>
              </a:ext>
            </a:extLst>
          </p:cNvPr>
          <p:cNvSpPr/>
          <p:nvPr/>
        </p:nvSpPr>
        <p:spPr>
          <a:xfrm>
            <a:off x="7488294" y="3371359"/>
            <a:ext cx="1897774" cy="727184"/>
          </a:xfrm>
          <a:prstGeom prst="cloudCallou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8695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πινακίδα Στοκ Εικονογραφήσεις, Vectors, &amp; Clipart – (255,426 ...">
            <a:extLst>
              <a:ext uri="{FF2B5EF4-FFF2-40B4-BE49-F238E27FC236}">
                <a16:creationId xmlns:a16="http://schemas.microsoft.com/office/drawing/2014/main" id="{26378457-6B72-1E65-55B9-E563329FB0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9676" y="1160748"/>
            <a:ext cx="5832648" cy="4212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F0AC93A7-BAFA-A153-DB01-0A405CA16016}"/>
              </a:ext>
            </a:extLst>
          </p:cNvPr>
          <p:cNvSpPr/>
          <p:nvPr/>
        </p:nvSpPr>
        <p:spPr>
          <a:xfrm>
            <a:off x="3881754" y="2672916"/>
            <a:ext cx="3348372" cy="64807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/>
              <a:t>www.e-charalambous.com</a:t>
            </a:r>
            <a:endParaRPr lang="el-CY" sz="2100" dirty="0"/>
          </a:p>
        </p:txBody>
      </p:sp>
    </p:spTree>
    <p:extLst>
      <p:ext uri="{BB962C8B-B14F-4D97-AF65-F5344CB8AC3E}">
        <p14:creationId xmlns:p14="http://schemas.microsoft.com/office/powerpoint/2010/main" val="1345210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6600" dirty="0"/>
              <a:t>Σήμερα είναι ______, __ Φεβρουαρίου 2026 (__/02/2026).Τώρα είμαστε στον χειμώνα.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697811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42EEEB22-7870-F9A6-E854-6B5697D37116}"/>
              </a:ext>
            </a:extLst>
          </p:cNvPr>
          <p:cNvSpPr/>
          <p:nvPr/>
        </p:nvSpPr>
        <p:spPr>
          <a:xfrm>
            <a:off x="0" y="2982686"/>
            <a:ext cx="7097486" cy="133894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Κατανόηση προφορικού λόγου </a:t>
            </a:r>
          </a:p>
        </p:txBody>
      </p:sp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6CC84959-184A-70C8-4127-79DE1A512D53}"/>
              </a:ext>
            </a:extLst>
          </p:cNvPr>
          <p:cNvSpPr/>
          <p:nvPr/>
        </p:nvSpPr>
        <p:spPr>
          <a:xfrm>
            <a:off x="8730343" y="4855029"/>
            <a:ext cx="3124200" cy="109945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Άκουσε!</a:t>
            </a:r>
          </a:p>
        </p:txBody>
      </p:sp>
      <p:pic>
        <p:nvPicPr>
          <p:cNvPr id="4" name="Picture 4" descr="Cartoon Soldier Pointing Command – Royalty-Free Vector | VectorStock">
            <a:extLst>
              <a:ext uri="{FF2B5EF4-FFF2-40B4-BE49-F238E27FC236}">
                <a16:creationId xmlns:a16="http://schemas.microsoft.com/office/drawing/2014/main" id="{A1553F18-8EAA-965E-F8C5-6A25930D0A2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399"/>
          <a:stretch>
            <a:fillRect/>
          </a:stretch>
        </p:blipFill>
        <p:spPr bwMode="auto">
          <a:xfrm>
            <a:off x="6835209" y="4577444"/>
            <a:ext cx="1633878" cy="165462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Listening clipart Φωτογραφίες Αρχείου, Royalty Free Listening clipart  Εικόνες | DepositPhotos">
            <a:extLst>
              <a:ext uri="{FF2B5EF4-FFF2-40B4-BE49-F238E27FC236}">
                <a16:creationId xmlns:a16="http://schemas.microsoft.com/office/drawing/2014/main" id="{7C7712E3-3B4A-E57A-0275-3DB7DE085A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5503" y="1657293"/>
            <a:ext cx="1633879" cy="266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145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CDE237-C0F4-1637-C1FE-D67BE4CB8D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Listening clipart Φωτογραφίες Αρχείου, Royalty Free Listening clipart  Εικόνες | DepositPhotos">
            <a:extLst>
              <a:ext uri="{FF2B5EF4-FFF2-40B4-BE49-F238E27FC236}">
                <a16:creationId xmlns:a16="http://schemas.microsoft.com/office/drawing/2014/main" id="{B34B623E-A46B-B0C3-A3F2-67B33AA306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3260" y="366623"/>
            <a:ext cx="1044385" cy="1703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ElevenLabs_2026-02-25T12_57_51_Rachel_pre_sp100_s50_sb75_se0_b_m2">
            <a:hlinkClick r:id="" action="ppaction://media"/>
            <a:extLst>
              <a:ext uri="{FF2B5EF4-FFF2-40B4-BE49-F238E27FC236}">
                <a16:creationId xmlns:a16="http://schemas.microsoft.com/office/drawing/2014/main" id="{FE5988F1-FE5F-2C29-AEDA-88278AF40228}"/>
              </a:ext>
            </a:extLst>
          </p:cNvPr>
          <p:cNvPicPr>
            <a:picLocks noGrp="1" noChangeAspect="1"/>
          </p:cNvPicPr>
          <p:nvPr>
            <p:ph idx="1"/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142413" y="4111625"/>
            <a:ext cx="406400" cy="406400"/>
          </a:xfrm>
        </p:spPr>
      </p:pic>
      <p:sp>
        <p:nvSpPr>
          <p:cNvPr id="7" name="Rectangle 1">
            <a:extLst>
              <a:ext uri="{FF2B5EF4-FFF2-40B4-BE49-F238E27FC236}">
                <a16:creationId xmlns:a16="http://schemas.microsoft.com/office/drawing/2014/main" id="{CBEE3C04-1EC8-76B0-414B-18396776AA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970" y="3441393"/>
            <a:ext cx="40277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228600" indent="-22860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685800" indent="-22860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Tx/>
              <a:buNone/>
            </a:pPr>
            <a:endParaRPr lang="el-GR" altLang="el-GR" sz="2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385E91A-673C-31F6-DE72-987F563A19EF}"/>
              </a:ext>
            </a:extLst>
          </p:cNvPr>
          <p:cNvSpPr txBox="1"/>
          <p:nvPr/>
        </p:nvSpPr>
        <p:spPr>
          <a:xfrm>
            <a:off x="315686" y="366623"/>
            <a:ext cx="6291946" cy="6124754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indent="0">
              <a:lnSpc>
                <a:spcPct val="100000"/>
              </a:lnSpc>
              <a:buFontTx/>
              <a:buNone/>
            </a:pPr>
            <a:r>
              <a:rPr lang="el-GR" altLang="el-GR" sz="2800" dirty="0">
                <a:solidFill>
                  <a:srgbClr val="0A0A0A"/>
                </a:solidFill>
                <a:latin typeface="Google Sans"/>
              </a:rPr>
              <a:t>Αγαπητό μου__________,</a:t>
            </a:r>
            <a:endParaRPr lang="el-GR" altLang="el-GR" sz="2800" dirty="0"/>
          </a:p>
          <a:p>
            <a:r>
              <a:rPr lang="el-GR" altLang="el-GR" sz="2800" dirty="0">
                <a:solidFill>
                  <a:srgbClr val="0A0A0A"/>
                </a:solidFill>
                <a:latin typeface="Google Sans"/>
              </a:rPr>
              <a:t>Σήμερα πήγα ______ στη Λάρνακα και πέρασα τέλεια! Το πρωί περπάτησα με τους φίλους μου στις </a:t>
            </a:r>
            <a:r>
              <a:rPr lang="el-GR" altLang="el-GR" sz="2800" dirty="0" err="1">
                <a:solidFill>
                  <a:srgbClr val="0A0A0A"/>
                </a:solidFill>
                <a:latin typeface="Google Sans"/>
              </a:rPr>
              <a:t>Φοινικούδες</a:t>
            </a:r>
            <a:r>
              <a:rPr lang="el-GR" altLang="el-GR" sz="2800" dirty="0">
                <a:solidFill>
                  <a:srgbClr val="0A0A0A"/>
                </a:solidFill>
                <a:latin typeface="Google Sans"/>
              </a:rPr>
              <a:t> και ήπιαμε μια _________δίπλα στη θάλασσα. Μετά, επισκεφθήκαμε την __________του Αγίου Λαζάρου και έμαθα την ιστορία της. Μου άρεσε πολύ αυτή η  εκδρομή γιατί είδα από κοντά τα φλαμίνγκο στην Αλυκή.  </a:t>
            </a:r>
            <a:r>
              <a:rPr lang="el-GR" altLang="el-GR" sz="2800">
                <a:solidFill>
                  <a:srgbClr val="0A0A0A"/>
                </a:solidFill>
                <a:latin typeface="Google Sans"/>
              </a:rPr>
              <a:t>Βγάλαμε  </a:t>
            </a:r>
            <a:r>
              <a:rPr lang="el-GR" altLang="el-GR" sz="2800" dirty="0">
                <a:solidFill>
                  <a:srgbClr val="0A0A0A"/>
                </a:solidFill>
                <a:latin typeface="Google Sans"/>
              </a:rPr>
              <a:t>πολλές </a:t>
            </a:r>
            <a:r>
              <a:rPr lang="en-US" altLang="el-GR" sz="2800" dirty="0">
                <a:solidFill>
                  <a:srgbClr val="0A0A0A"/>
                </a:solidFill>
                <a:latin typeface="Google Sans"/>
              </a:rPr>
              <a:t>________</a:t>
            </a:r>
            <a:r>
              <a:rPr lang="el-GR" altLang="el-GR" sz="2800" dirty="0">
                <a:solidFill>
                  <a:srgbClr val="0A0A0A"/>
                </a:solidFill>
                <a:latin typeface="Google Sans"/>
              </a:rPr>
              <a:t>με το κινητό μου. Έφαγα  νόστιμο σουβλάκι σε μια ταβέρνα. Ήταν τέλεια!</a:t>
            </a:r>
            <a:endParaRPr lang="el-GR" altLang="el-GR" sz="2800" dirty="0"/>
          </a:p>
        </p:txBody>
      </p:sp>
    </p:spTree>
    <p:extLst>
      <p:ext uri="{BB962C8B-B14F-4D97-AF65-F5344CB8AC3E}">
        <p14:creationId xmlns:p14="http://schemas.microsoft.com/office/powerpoint/2010/main" val="429886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57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D9AAA1-0651-6AD1-6C64-D3252E0886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>
            <a:extLst>
              <a:ext uri="{FF2B5EF4-FFF2-40B4-BE49-F238E27FC236}">
                <a16:creationId xmlns:a16="http://schemas.microsoft.com/office/drawing/2014/main" id="{50ED0591-A687-A145-80BE-D0B7FAEA5B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827" y="402630"/>
            <a:ext cx="6248401" cy="569386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228600" indent="-22860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685800" indent="-22860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Tx/>
              <a:buNone/>
            </a:pPr>
            <a:r>
              <a:rPr lang="el-GR" altLang="el-GR" dirty="0">
                <a:solidFill>
                  <a:srgbClr val="0A0A0A"/>
                </a:solidFill>
                <a:latin typeface="Google Sans"/>
              </a:rPr>
              <a:t>Αγαπητό μου ημερολόγιο,</a:t>
            </a:r>
            <a:endParaRPr lang="el-GR" altLang="el-GR" dirty="0"/>
          </a:p>
          <a:p>
            <a:pPr marL="0" indent="0">
              <a:lnSpc>
                <a:spcPct val="100000"/>
              </a:lnSpc>
              <a:buFontTx/>
              <a:buNone/>
            </a:pPr>
            <a:r>
              <a:rPr lang="el-GR" altLang="el-GR" dirty="0">
                <a:solidFill>
                  <a:srgbClr val="0A0A0A"/>
                </a:solidFill>
                <a:latin typeface="Google Sans"/>
              </a:rPr>
              <a:t>Σήμερα πήγα εκδρομή στη Λάρνακα και πέρασα τέλεια! Το πρωί περπάτησα με τους φίλους μου στις </a:t>
            </a:r>
            <a:r>
              <a:rPr lang="el-GR" altLang="el-GR" dirty="0" err="1">
                <a:solidFill>
                  <a:srgbClr val="0A0A0A"/>
                </a:solidFill>
                <a:latin typeface="Google Sans"/>
              </a:rPr>
              <a:t>Φοινικούδες</a:t>
            </a:r>
            <a:r>
              <a:rPr lang="el-GR" altLang="el-GR" dirty="0">
                <a:solidFill>
                  <a:srgbClr val="0A0A0A"/>
                </a:solidFill>
                <a:latin typeface="Google Sans"/>
              </a:rPr>
              <a:t> και ήπιαμε μια σοκολάτα δίπλα στη θάλασσα. Μετά, επισκεφθήκαμε την εκκλησία του Αγίου Λαζάρου και έμαθα την ιστορία της. Μου άρεσε πολύ αυτή η  εκδρομή γιατί είδα από κοντά τα φλαμίνγκο στην Αλυκή.  Βγάλαμε πολλές φωτογραφίες με το κινητό μου. Έφαγα  νόστιμο σουβλάκι σε μια ταβέρνα. Ήταν τέλεια!</a:t>
            </a:r>
            <a:endParaRPr lang="el-GR" altLang="el-GR" dirty="0"/>
          </a:p>
        </p:txBody>
      </p:sp>
      <p:pic>
        <p:nvPicPr>
          <p:cNvPr id="1026" name="Picture 2" descr="📝 «γράφω για να ονειρεύομαι πιο καθαρά» ✨ Ημερολόγια για όλα τα παιδιά,  και όχι μόνο! 🔐 Μυστικά ημερολόγια με κλειδάκι για τολμήσουν να γράψουν  ό,τι νιώθουν 🌈 Ημερολόγια θετικής σκέψης για">
            <a:extLst>
              <a:ext uri="{FF2B5EF4-FFF2-40B4-BE49-F238E27FC236}">
                <a16:creationId xmlns:a16="http://schemas.microsoft.com/office/drawing/2014/main" id="{B2A83004-8204-A598-A67C-18676CCB877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591"/>
          <a:stretch>
            <a:fillRect/>
          </a:stretch>
        </p:blipFill>
        <p:spPr bwMode="auto">
          <a:xfrm rot="2122791">
            <a:off x="8804559" y="726066"/>
            <a:ext cx="2511381" cy="3112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Flamingo cartoon Images - Free Download on Freepik">
            <a:extLst>
              <a:ext uri="{FF2B5EF4-FFF2-40B4-BE49-F238E27FC236}">
                <a16:creationId xmlns:a16="http://schemas.microsoft.com/office/drawing/2014/main" id="{8F289724-1029-31A4-1BDB-E4EE6398E8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7139" y="3239243"/>
            <a:ext cx="778034" cy="1199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Κινούμενα σχέδια χαρακτήρα τοπίο στη θάλασσα Διάνυσμα από ©VisualGeneration  9797785">
            <a:extLst>
              <a:ext uri="{FF2B5EF4-FFF2-40B4-BE49-F238E27FC236}">
                <a16:creationId xmlns:a16="http://schemas.microsoft.com/office/drawing/2014/main" id="{ABEBEBDA-F622-3720-AE80-BBC657C571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1126" y="4627781"/>
            <a:ext cx="2334047" cy="1809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Εκκλησία - Ρετρό Εικονογράφηση Clipart Απεικόνιση αποθεμάτων - εικονογραφία  από αρχιτεκτονικής, γραφικά: 32881172">
            <a:extLst>
              <a:ext uri="{FF2B5EF4-FFF2-40B4-BE49-F238E27FC236}">
                <a16:creationId xmlns:a16="http://schemas.microsoft.com/office/drawing/2014/main" id="{3453FC7F-A4CE-A0DA-49C5-F04E9EA79A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0852" y="286437"/>
            <a:ext cx="1649838" cy="1469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500+ Souvlaki Stock Illustrations, Royalty-Free Vector Graphics &amp; Clip Art  - iStock | Chicken souvlaki, Lamb souvlaki, Pork souvlaki">
            <a:extLst>
              <a:ext uri="{FF2B5EF4-FFF2-40B4-BE49-F238E27FC236}">
                <a16:creationId xmlns:a16="http://schemas.microsoft.com/office/drawing/2014/main" id="{C26AD2D7-0636-1D04-80A2-E5E90294D7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5912" y="2670020"/>
            <a:ext cx="1719413" cy="1347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10+ Greek Taverna Stock Illustrations, Royalty-Free Vector Graphics &amp; Clip  Art - iStock | Greek taverna people, Greek taverna food">
            <a:extLst>
              <a:ext uri="{FF2B5EF4-FFF2-40B4-BE49-F238E27FC236}">
                <a16:creationId xmlns:a16="http://schemas.microsoft.com/office/drawing/2014/main" id="{446D0CFD-5601-AD65-F09A-09BECAA67A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3213" y="4438533"/>
            <a:ext cx="2543175" cy="180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9495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9C57B78-79E5-986A-1BBE-2D687254F48D}"/>
              </a:ext>
            </a:extLst>
          </p:cNvPr>
          <p:cNvSpPr txBox="1"/>
          <p:nvPr/>
        </p:nvSpPr>
        <p:spPr>
          <a:xfrm>
            <a:off x="3287486" y="795048"/>
            <a:ext cx="438694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4800" dirty="0"/>
              <a:t>Το κατάλαβες;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390D76D-7B1E-3016-316C-B53C7C5B6243}"/>
              </a:ext>
            </a:extLst>
          </p:cNvPr>
          <p:cNvSpPr txBox="1"/>
          <p:nvPr/>
        </p:nvSpPr>
        <p:spPr>
          <a:xfrm>
            <a:off x="473529" y="2028264"/>
            <a:ext cx="538842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4800" dirty="0"/>
              <a:t>Ναι,  το  κατάλαβα.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981D74E-87E1-304D-356C-03E4DE6D6E6E}"/>
              </a:ext>
            </a:extLst>
          </p:cNvPr>
          <p:cNvSpPr txBox="1"/>
          <p:nvPr/>
        </p:nvSpPr>
        <p:spPr>
          <a:xfrm>
            <a:off x="6504217" y="2074431"/>
            <a:ext cx="538842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4800" dirty="0"/>
              <a:t>Όχι, δεν  το  κατάλαβα.</a:t>
            </a:r>
          </a:p>
        </p:txBody>
      </p:sp>
      <p:pic>
        <p:nvPicPr>
          <p:cNvPr id="3074" name="Picture 2" descr="Το αγόρι σκέφτεται. Συναισθήματα και χειρονομίες.: Vector στοκ (χωρίς  δικαιώματα) 788325607 | Shutterstock">
            <a:extLst>
              <a:ext uri="{FF2B5EF4-FFF2-40B4-BE49-F238E27FC236}">
                <a16:creationId xmlns:a16="http://schemas.microsoft.com/office/drawing/2014/main" id="{76563F57-2564-63F9-669F-94C58202B1C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b="13411"/>
          <a:stretch>
            <a:fillRect/>
          </a:stretch>
        </p:blipFill>
        <p:spPr bwMode="auto">
          <a:xfrm>
            <a:off x="1498144" y="3644091"/>
            <a:ext cx="2671084" cy="2785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Το αγόρι σκέφτεται. Συναισθήματα και χειρονομίες.: Vector στοκ (χωρίς  δικαιώματα) 788325607 | Shutterstock">
            <a:extLst>
              <a:ext uri="{FF2B5EF4-FFF2-40B4-BE49-F238E27FC236}">
                <a16:creationId xmlns:a16="http://schemas.microsoft.com/office/drawing/2014/main" id="{084D73DB-76CE-995E-AE8E-F3FA93DB8A7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5" t="-6568" r="51508" b="6568"/>
          <a:stretch>
            <a:fillRect/>
          </a:stretch>
        </p:blipFill>
        <p:spPr bwMode="auto">
          <a:xfrm>
            <a:off x="6579058" y="3498197"/>
            <a:ext cx="3522885" cy="2785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95347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938C7E-C32E-E793-E968-F38370BBC3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2E65C434-37FC-3C3B-D13B-5DBA21FC4EB4}"/>
              </a:ext>
            </a:extLst>
          </p:cNvPr>
          <p:cNvSpPr/>
          <p:nvPr/>
        </p:nvSpPr>
        <p:spPr>
          <a:xfrm>
            <a:off x="0" y="2982686"/>
            <a:ext cx="7097486" cy="133894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Κατανόηση γραπτού λόγου </a:t>
            </a:r>
          </a:p>
        </p:txBody>
      </p:sp>
      <p:pic>
        <p:nvPicPr>
          <p:cNvPr id="1028" name="Picture 4" descr="Cartoon Soldier Pointing Command – Royalty-Free Vector | VectorStock">
            <a:extLst>
              <a:ext uri="{FF2B5EF4-FFF2-40B4-BE49-F238E27FC236}">
                <a16:creationId xmlns:a16="http://schemas.microsoft.com/office/drawing/2014/main" id="{748A21DA-723B-24E7-FAD1-986890C3239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399"/>
          <a:stretch>
            <a:fillRect/>
          </a:stretch>
        </p:blipFill>
        <p:spPr bwMode="auto">
          <a:xfrm>
            <a:off x="6791666" y="4642758"/>
            <a:ext cx="1633878" cy="165462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074C72F5-C088-45D3-0261-212FD51DDB34}"/>
              </a:ext>
            </a:extLst>
          </p:cNvPr>
          <p:cNvSpPr/>
          <p:nvPr/>
        </p:nvSpPr>
        <p:spPr>
          <a:xfrm>
            <a:off x="8811657" y="5401543"/>
            <a:ext cx="3124200" cy="109945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Διάβασε!</a:t>
            </a:r>
          </a:p>
        </p:txBody>
      </p:sp>
    </p:spTree>
    <p:extLst>
      <p:ext uri="{BB962C8B-B14F-4D97-AF65-F5344CB8AC3E}">
        <p14:creationId xmlns:p14="http://schemas.microsoft.com/office/powerpoint/2010/main" val="42465432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D4CBE0EA-533B-EA66-55BF-D6D04B26D049}"/>
              </a:ext>
            </a:extLst>
          </p:cNvPr>
          <p:cNvSpPr txBox="1"/>
          <p:nvPr/>
        </p:nvSpPr>
        <p:spPr>
          <a:xfrm>
            <a:off x="315950" y="352052"/>
            <a:ext cx="8436164" cy="650594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l-GR" sz="2000" u="sng" dirty="0">
                <a:solidFill>
                  <a:srgbClr val="0A0A0A"/>
                </a:solidFill>
                <a:latin typeface="Google Sans"/>
              </a:rPr>
              <a:t>Η πρώτη μου εκδρομή</a:t>
            </a:r>
            <a:endParaRPr lang="el-GR" sz="2000" i="0" u="sng" dirty="0">
              <a:solidFill>
                <a:srgbClr val="0A0A0A"/>
              </a:solidFill>
              <a:effectLst/>
              <a:latin typeface="Google Sans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l-GR" sz="2000" i="0" dirty="0">
                <a:solidFill>
                  <a:srgbClr val="0A0A0A"/>
                </a:solidFill>
                <a:effectLst/>
                <a:latin typeface="Google Sans"/>
              </a:rPr>
              <a:t>Η πρώτη μου εκδρομή στο Γυμνάσιο ήταν </a:t>
            </a:r>
            <a:r>
              <a:rPr lang="el-GR" sz="2000" dirty="0">
                <a:solidFill>
                  <a:srgbClr val="0A0A0A"/>
                </a:solidFill>
                <a:latin typeface="Google Sans"/>
              </a:rPr>
              <a:t>φανταστική</a:t>
            </a:r>
            <a:r>
              <a:rPr lang="el-GR" sz="2000" i="0" dirty="0">
                <a:solidFill>
                  <a:srgbClr val="0A0A0A"/>
                </a:solidFill>
                <a:effectLst/>
                <a:latin typeface="Google Sans"/>
              </a:rPr>
              <a:t>. Πήγαμε πριν από λίγους μήνες στον  εκδρομικό χώρο  </a:t>
            </a:r>
            <a:r>
              <a:rPr lang="el-GR" sz="2000" i="0" dirty="0" err="1">
                <a:solidFill>
                  <a:srgbClr val="0A0A0A"/>
                </a:solidFill>
                <a:effectLst/>
                <a:latin typeface="Google Sans"/>
              </a:rPr>
              <a:t>Τροόδους</a:t>
            </a:r>
            <a:r>
              <a:rPr lang="el-GR" sz="2000" i="0" dirty="0">
                <a:solidFill>
                  <a:srgbClr val="0A0A0A"/>
                </a:solidFill>
                <a:effectLst/>
                <a:latin typeface="Google Sans"/>
              </a:rPr>
              <a:t>.</a:t>
            </a:r>
            <a:r>
              <a:rPr lang="el-GR" altLang="el-GR" sz="2000" dirty="0">
                <a:solidFill>
                  <a:srgbClr val="0A0A0A"/>
                </a:solidFill>
                <a:latin typeface="Google Sans"/>
              </a:rPr>
              <a:t> </a:t>
            </a:r>
            <a:br>
              <a:rPr lang="el-GR" altLang="el-GR" sz="2000" dirty="0">
                <a:solidFill>
                  <a:srgbClr val="0A0A0A"/>
                </a:solidFill>
                <a:latin typeface="Google Sans"/>
              </a:rPr>
            </a:br>
            <a:r>
              <a:rPr lang="el-GR" altLang="el-GR" sz="2000" dirty="0">
                <a:solidFill>
                  <a:srgbClr val="0A0A0A"/>
                </a:solidFill>
                <a:latin typeface="Google Sans"/>
              </a:rPr>
              <a:t>Το πρωί ξύπνησα πολύ νωρίς και ήμουν πολύ ενθουσιασμένος. Έβαλα στο σακίδιό μου νερό, μερικά σνακ και το κινητό μου για να βγάλω φωτογραφίες. Στις οκτώ η ώρα, το λεωφορείο ξεκίνησε από το σχολείο. Στη διαδρομή τραγουδούσαμε και γελούσαμε με τους συμμαθητές μου.</a:t>
            </a:r>
            <a:br>
              <a:rPr lang="el-GR" altLang="el-GR" sz="2000" dirty="0">
                <a:solidFill>
                  <a:srgbClr val="0A0A0A"/>
                </a:solidFill>
                <a:latin typeface="Google Sans"/>
              </a:rPr>
            </a:br>
            <a:r>
              <a:rPr lang="el-GR" altLang="el-GR" sz="2000" dirty="0">
                <a:solidFill>
                  <a:srgbClr val="0A0A0A"/>
                </a:solidFill>
                <a:latin typeface="Google Sans"/>
              </a:rPr>
              <a:t>Όταν φτάσαμε, εντυπωσιάστηκα από τα μεγάλα δέντρα και τον καθαρό αέρα. Ο χώρος ήταν πανέμορφος! Πρώτα, παίξαμε ποδόσφαιρο. Μετά, καθίσαμε στα ξύλινα τραπέζια και φάγαμε όλοι μαζί. Οι καθηγητές μας βοήθησαν να ψήσουμε σουβλάκια και το φαγητό ήταν νόστιμο.</a:t>
            </a:r>
            <a:br>
              <a:rPr lang="el-GR" altLang="el-GR" sz="2000" dirty="0">
                <a:solidFill>
                  <a:srgbClr val="0A0A0A"/>
                </a:solidFill>
                <a:latin typeface="Google Sans"/>
              </a:rPr>
            </a:br>
            <a:r>
              <a:rPr lang="el-GR" altLang="el-GR" sz="2000" dirty="0">
                <a:solidFill>
                  <a:srgbClr val="0A0A0A"/>
                </a:solidFill>
                <a:latin typeface="Google Sans"/>
              </a:rPr>
              <a:t>Γυρίσαμε στο σπίτι κουρασμένοι αλλά πολύ χαρούμενοι. Ήταν η καλύτερη μου μέρα!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l-GR" altLang="el-GR" sz="2000" dirty="0">
                <a:solidFill>
                  <a:srgbClr val="0A0A0A"/>
                </a:solidFill>
                <a:latin typeface="Google Sans"/>
              </a:rPr>
              <a:t>				                                    Πέτρος Δημητρίου   Α1  	</a:t>
            </a:r>
            <a:endParaRPr lang="el-GR" altLang="el-GR" sz="2000" dirty="0">
              <a:latin typeface="Arial" panose="020B0604020202020204" pitchFamily="34" charset="0"/>
            </a:endParaRPr>
          </a:p>
        </p:txBody>
      </p:sp>
      <p:pic>
        <p:nvPicPr>
          <p:cNvPr id="3074" name="Picture 2" descr="33 Limassol Troodos Stock Vectors and Vector Art | Shutterstock">
            <a:extLst>
              <a:ext uri="{FF2B5EF4-FFF2-40B4-BE49-F238E27FC236}">
                <a16:creationId xmlns:a16="http://schemas.microsoft.com/office/drawing/2014/main" id="{9E0C9D79-F9E2-0630-60D1-228B5AAD920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900"/>
          <a:stretch>
            <a:fillRect/>
          </a:stretch>
        </p:blipFill>
        <p:spPr bwMode="auto">
          <a:xfrm>
            <a:off x="8937172" y="3240247"/>
            <a:ext cx="2938878" cy="298006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Troodos Mountains Stock Illustrations – 35 Troodos Mountains Stock  Illustrations, Vectors &amp; Clipart - Dreamstime">
            <a:extLst>
              <a:ext uri="{FF2B5EF4-FFF2-40B4-BE49-F238E27FC236}">
                <a16:creationId xmlns:a16="http://schemas.microsoft.com/office/drawing/2014/main" id="{B37964BC-EDE3-CE3D-EE2B-52A654A77E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2112" y="637691"/>
            <a:ext cx="2783938" cy="2237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4122526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1583</TotalTime>
  <Words>539</Words>
  <Application>Microsoft Office PowerPoint</Application>
  <PresentationFormat>Ευρεία οθόνη</PresentationFormat>
  <Paragraphs>73</Paragraphs>
  <Slides>23</Slides>
  <Notes>2</Notes>
  <HiddenSlides>0</HiddenSlides>
  <MMClips>1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23</vt:i4>
      </vt:variant>
    </vt:vector>
  </HeadingPairs>
  <TitlesOfParts>
    <vt:vector size="28" baseType="lpstr">
      <vt:lpstr>Aptos</vt:lpstr>
      <vt:lpstr>Aptos Display</vt:lpstr>
      <vt:lpstr>Arial</vt:lpstr>
      <vt:lpstr>Google Sans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Αυτοαξιολόγηση στο σπίτι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Eleni Charalambous</dc:creator>
  <cp:lastModifiedBy>ΕΛΕΝΗ ΧΑΡΑΛΑΜΠΟΥΣ</cp:lastModifiedBy>
  <cp:revision>272</cp:revision>
  <cp:lastPrinted>2025-03-10T05:24:13Z</cp:lastPrinted>
  <dcterms:created xsi:type="dcterms:W3CDTF">2025-02-12T05:42:48Z</dcterms:created>
  <dcterms:modified xsi:type="dcterms:W3CDTF">2026-02-26T03:15:28Z</dcterms:modified>
</cp:coreProperties>
</file>