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0" r:id="rId2"/>
    <p:sldId id="450" r:id="rId3"/>
    <p:sldId id="451" r:id="rId4"/>
    <p:sldId id="611" r:id="rId5"/>
    <p:sldId id="552" r:id="rId6"/>
    <p:sldId id="612" r:id="rId7"/>
    <p:sldId id="617" r:id="rId8"/>
    <p:sldId id="618" r:id="rId9"/>
    <p:sldId id="256" r:id="rId10"/>
    <p:sldId id="428" r:id="rId11"/>
    <p:sldId id="429" r:id="rId12"/>
    <p:sldId id="443" r:id="rId13"/>
    <p:sldId id="444" r:id="rId14"/>
    <p:sldId id="445" r:id="rId15"/>
    <p:sldId id="446" r:id="rId16"/>
    <p:sldId id="447" r:id="rId17"/>
    <p:sldId id="449" r:id="rId18"/>
    <p:sldId id="613" r:id="rId19"/>
    <p:sldId id="279" r:id="rId20"/>
    <p:sldId id="619" r:id="rId21"/>
    <p:sldId id="440" r:id="rId22"/>
    <p:sldId id="289" r:id="rId23"/>
    <p:sldId id="291" r:id="rId24"/>
    <p:sldId id="292" r:id="rId25"/>
    <p:sldId id="293" r:id="rId26"/>
    <p:sldId id="615" r:id="rId27"/>
    <p:sldId id="614" r:id="rId28"/>
    <p:sldId id="616" r:id="rId29"/>
    <p:sldId id="548" r:id="rId30"/>
    <p:sldId id="549" r:id="rId31"/>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59" d="100"/>
          <a:sy n="59" d="100"/>
        </p:scale>
        <p:origin x="9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03/01/2026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03/01/2026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03/01/2026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797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60. Θεματικός κύκλος 3: Διαμονή και κατοικία _ Αόριστος &amp; Διάκριση στη χρήση αορίστου και παρατατικού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031" y="936010"/>
            <a:ext cx="5398477" cy="5632311"/>
          </a:xfrm>
          <a:prstGeom prst="rect">
            <a:avLst/>
          </a:prstGeom>
          <a:noFill/>
        </p:spPr>
        <p:txBody>
          <a:bodyPr wrap="square" rtlCol="0">
            <a:spAutoFit/>
          </a:bodyPr>
          <a:lstStyle/>
          <a:p>
            <a:r>
              <a:rPr lang="el-GR" sz="6000" dirty="0"/>
              <a:t>διάβα</a:t>
            </a:r>
            <a:r>
              <a:rPr lang="el-GR" sz="6000" dirty="0">
                <a:solidFill>
                  <a:srgbClr val="FF0000"/>
                </a:solidFill>
              </a:rPr>
              <a:t>σ</a:t>
            </a:r>
            <a:r>
              <a:rPr lang="el-GR" sz="6000" dirty="0">
                <a:solidFill>
                  <a:srgbClr val="00B050"/>
                </a:solidFill>
              </a:rPr>
              <a:t>α</a:t>
            </a:r>
          </a:p>
          <a:p>
            <a:r>
              <a:rPr lang="el-GR" sz="6000" dirty="0"/>
              <a:t>διάβα</a:t>
            </a:r>
            <a:r>
              <a:rPr lang="el-GR" sz="6000" dirty="0">
                <a:solidFill>
                  <a:srgbClr val="FF0000"/>
                </a:solidFill>
              </a:rPr>
              <a:t>σ</a:t>
            </a:r>
            <a:r>
              <a:rPr lang="el-GR" sz="6000" dirty="0">
                <a:solidFill>
                  <a:srgbClr val="00B050"/>
                </a:solidFill>
              </a:rPr>
              <a:t>ες</a:t>
            </a:r>
            <a:endParaRPr lang="en-US" sz="6000" dirty="0">
              <a:solidFill>
                <a:srgbClr val="00B050"/>
              </a:solidFill>
            </a:endParaRPr>
          </a:p>
          <a:p>
            <a:r>
              <a:rPr lang="el-GR" sz="6000" dirty="0"/>
              <a:t>διάβα</a:t>
            </a:r>
            <a:r>
              <a:rPr lang="el-GR" sz="6000" dirty="0">
                <a:solidFill>
                  <a:srgbClr val="FF0000"/>
                </a:solidFill>
              </a:rPr>
              <a:t>σ</a:t>
            </a:r>
            <a:r>
              <a:rPr lang="el-GR" sz="6000" dirty="0">
                <a:solidFill>
                  <a:srgbClr val="00B050"/>
                </a:solidFill>
              </a:rPr>
              <a:t>ε</a:t>
            </a:r>
            <a:endParaRPr lang="en-US" sz="6000" dirty="0">
              <a:solidFill>
                <a:srgbClr val="00B050"/>
              </a:solidFill>
            </a:endParaRPr>
          </a:p>
          <a:p>
            <a:r>
              <a:rPr lang="el-GR" sz="6000" dirty="0"/>
              <a:t>διαβά</a:t>
            </a:r>
            <a:r>
              <a:rPr lang="el-GR" sz="6000" dirty="0">
                <a:solidFill>
                  <a:srgbClr val="FF0000"/>
                </a:solidFill>
              </a:rPr>
              <a:t>σ</a:t>
            </a:r>
            <a:r>
              <a:rPr lang="el-GR" sz="6000" dirty="0">
                <a:solidFill>
                  <a:srgbClr val="00B050"/>
                </a:solidFill>
              </a:rPr>
              <a:t>αμε</a:t>
            </a:r>
            <a:endParaRPr lang="en-US" sz="6000" dirty="0">
              <a:solidFill>
                <a:srgbClr val="00B050"/>
              </a:solidFill>
            </a:endParaRPr>
          </a:p>
          <a:p>
            <a:r>
              <a:rPr lang="el-GR" sz="6000" dirty="0"/>
              <a:t>διαβά</a:t>
            </a:r>
            <a:r>
              <a:rPr lang="el-GR" sz="6000" dirty="0">
                <a:solidFill>
                  <a:srgbClr val="FF0000"/>
                </a:solidFill>
              </a:rPr>
              <a:t>σ</a:t>
            </a:r>
            <a:r>
              <a:rPr lang="el-GR" sz="6000" dirty="0">
                <a:solidFill>
                  <a:srgbClr val="00B050"/>
                </a:solidFill>
              </a:rPr>
              <a:t>ατε</a:t>
            </a:r>
            <a:endParaRPr lang="en-US" sz="6000" dirty="0">
              <a:solidFill>
                <a:srgbClr val="00B050"/>
              </a:solidFill>
            </a:endParaRPr>
          </a:p>
          <a:p>
            <a:r>
              <a:rPr lang="el-GR" sz="6000" dirty="0"/>
              <a:t>διάβα</a:t>
            </a:r>
            <a:r>
              <a:rPr lang="el-GR" sz="6000" dirty="0">
                <a:solidFill>
                  <a:srgbClr val="FF0000"/>
                </a:solidFill>
              </a:rPr>
              <a:t>σ</a:t>
            </a:r>
            <a:r>
              <a:rPr lang="el-GR" sz="6000" dirty="0">
                <a:solidFill>
                  <a:srgbClr val="00B050"/>
                </a:solidFill>
              </a:rPr>
              <a:t>αν</a:t>
            </a:r>
            <a:endParaRPr lang="en-US" sz="6000" dirty="0">
              <a:solidFill>
                <a:srgbClr val="00B050"/>
              </a:solidFill>
            </a:endParaRPr>
          </a:p>
        </p:txBody>
      </p:sp>
      <p:sp>
        <p:nvSpPr>
          <p:cNvPr id="3" name="Rounded Rectangle 2"/>
          <p:cNvSpPr/>
          <p:nvPr/>
        </p:nvSpPr>
        <p:spPr>
          <a:xfrm>
            <a:off x="6207369" y="325315"/>
            <a:ext cx="5222631"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Διαβά</a:t>
            </a:r>
            <a:r>
              <a:rPr lang="el-GR" sz="8000" dirty="0">
                <a:solidFill>
                  <a:srgbClr val="FF0000"/>
                </a:solidFill>
              </a:rPr>
              <a:t>ζ</a:t>
            </a:r>
            <a:r>
              <a:rPr lang="el-GR" sz="8000" dirty="0">
                <a:solidFill>
                  <a:srgbClr val="00B050"/>
                </a:solidFill>
              </a:rPr>
              <a:t>ω</a:t>
            </a:r>
            <a:endParaRPr lang="en-US" sz="8000" dirty="0">
              <a:solidFill>
                <a:srgbClr val="00B050"/>
              </a:solidFill>
            </a:endParaRPr>
          </a:p>
        </p:txBody>
      </p:sp>
      <p:pic>
        <p:nvPicPr>
          <p:cNvPr id="4" name="Picture 3"/>
          <p:cNvPicPr>
            <a:picLocks noChangeAspect="1"/>
          </p:cNvPicPr>
          <p:nvPr/>
        </p:nvPicPr>
        <p:blipFill>
          <a:blip r:embed="rId2"/>
          <a:stretch>
            <a:fillRect/>
          </a:stretch>
        </p:blipFill>
        <p:spPr>
          <a:xfrm>
            <a:off x="4018333" y="325315"/>
            <a:ext cx="1995605" cy="1705708"/>
          </a:xfrm>
          <a:prstGeom prst="rect">
            <a:avLst/>
          </a:prstGeom>
        </p:spPr>
      </p:pic>
      <p:sp>
        <p:nvSpPr>
          <p:cNvPr id="5" name="Rectangle 4"/>
          <p:cNvSpPr/>
          <p:nvPr/>
        </p:nvSpPr>
        <p:spPr>
          <a:xfrm>
            <a:off x="6550270" y="2699238"/>
            <a:ext cx="5571392" cy="3139321"/>
          </a:xfrm>
          <a:prstGeom prst="rect">
            <a:avLst/>
          </a:prstGeom>
        </p:spPr>
        <p:txBody>
          <a:bodyPr wrap="square">
            <a:spAutoFit/>
          </a:bodyPr>
          <a:lstStyle/>
          <a:p>
            <a:endParaRPr lang="el-GR" dirty="0"/>
          </a:p>
          <a:p>
            <a:r>
              <a:rPr lang="el-GR" sz="6000" dirty="0"/>
              <a:t>-Διάβασες;</a:t>
            </a:r>
          </a:p>
          <a:p>
            <a:endParaRPr lang="el-GR" sz="6000" dirty="0"/>
          </a:p>
          <a:p>
            <a:r>
              <a:rPr lang="el-GR" sz="6000" dirty="0"/>
              <a:t>-Ναι, διάβασα !</a:t>
            </a:r>
          </a:p>
        </p:txBody>
      </p:sp>
      <p:pic>
        <p:nvPicPr>
          <p:cNvPr id="6" name="Picture 5"/>
          <p:cNvPicPr>
            <a:picLocks noChangeAspect="1"/>
          </p:cNvPicPr>
          <p:nvPr/>
        </p:nvPicPr>
        <p:blipFill rotWithShape="1">
          <a:blip r:embed="rId3"/>
          <a:srcRect l="32023" t="31744" r="35110" b="10483"/>
          <a:stretch/>
        </p:blipFill>
        <p:spPr>
          <a:xfrm>
            <a:off x="5038240" y="2477599"/>
            <a:ext cx="1354016" cy="1744772"/>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a:off x="5143793" y="4422764"/>
            <a:ext cx="1353429" cy="1749704"/>
          </a:xfrm>
          <a:prstGeom prst="rect">
            <a:avLst/>
          </a:prstGeom>
        </p:spPr>
      </p:pic>
    </p:spTree>
    <p:extLst>
      <p:ext uri="{BB962C8B-B14F-4D97-AF65-F5344CB8AC3E}">
        <p14:creationId xmlns:p14="http://schemas.microsoft.com/office/powerpoint/2010/main" val="30573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7369" y="325315"/>
            <a:ext cx="5222631"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παί</a:t>
            </a:r>
            <a:r>
              <a:rPr lang="el-GR" sz="8000" dirty="0">
                <a:solidFill>
                  <a:srgbClr val="FF0000"/>
                </a:solidFill>
              </a:rPr>
              <a:t>ζ</a:t>
            </a:r>
            <a:r>
              <a:rPr lang="el-GR" sz="8000" dirty="0">
                <a:solidFill>
                  <a:srgbClr val="00B050"/>
                </a:solidFill>
              </a:rPr>
              <a:t>ω</a:t>
            </a:r>
            <a:endParaRPr lang="en-US" sz="8000" dirty="0">
              <a:solidFill>
                <a:srgbClr val="00B050"/>
              </a:solidFill>
            </a:endParaRPr>
          </a:p>
        </p:txBody>
      </p:sp>
      <p:sp>
        <p:nvSpPr>
          <p:cNvPr id="5" name="Rectangle 4"/>
          <p:cNvSpPr/>
          <p:nvPr/>
        </p:nvSpPr>
        <p:spPr>
          <a:xfrm>
            <a:off x="6550270" y="2699238"/>
            <a:ext cx="5571392" cy="3139321"/>
          </a:xfrm>
          <a:prstGeom prst="rect">
            <a:avLst/>
          </a:prstGeom>
        </p:spPr>
        <p:txBody>
          <a:bodyPr wrap="square">
            <a:spAutoFit/>
          </a:bodyPr>
          <a:lstStyle/>
          <a:p>
            <a:endParaRPr lang="el-GR" dirty="0"/>
          </a:p>
          <a:p>
            <a:r>
              <a:rPr lang="el-GR" sz="6000" dirty="0"/>
              <a:t>-Έπαιξες μπάλα;</a:t>
            </a:r>
          </a:p>
          <a:p>
            <a:r>
              <a:rPr lang="el-GR" sz="6000" dirty="0"/>
              <a:t>- Όχι, δεν έπαιξα!</a:t>
            </a:r>
          </a:p>
        </p:txBody>
      </p:sp>
      <p:pic>
        <p:nvPicPr>
          <p:cNvPr id="6" name="Picture 5"/>
          <p:cNvPicPr>
            <a:picLocks noChangeAspect="1"/>
          </p:cNvPicPr>
          <p:nvPr/>
        </p:nvPicPr>
        <p:blipFill rotWithShape="1">
          <a:blip r:embed="rId2"/>
          <a:srcRect l="32023" t="31744" r="35110" b="10483"/>
          <a:stretch/>
        </p:blipFill>
        <p:spPr>
          <a:xfrm>
            <a:off x="5038240" y="2477599"/>
            <a:ext cx="1354016" cy="1744772"/>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5143793" y="4422764"/>
            <a:ext cx="1353429" cy="1749704"/>
          </a:xfrm>
          <a:prstGeom prst="rect">
            <a:avLst/>
          </a:prstGeom>
        </p:spPr>
      </p:pic>
      <p:pic>
        <p:nvPicPr>
          <p:cNvPr id="8" name="Picture 7"/>
          <p:cNvPicPr>
            <a:picLocks noChangeAspect="1"/>
          </p:cNvPicPr>
          <p:nvPr/>
        </p:nvPicPr>
        <p:blipFill>
          <a:blip r:embed="rId5"/>
          <a:stretch>
            <a:fillRect/>
          </a:stretch>
        </p:blipFill>
        <p:spPr>
          <a:xfrm>
            <a:off x="3464169" y="0"/>
            <a:ext cx="2585186" cy="2004214"/>
          </a:xfrm>
          <a:prstGeom prst="rect">
            <a:avLst/>
          </a:prstGeom>
        </p:spPr>
      </p:pic>
      <p:sp>
        <p:nvSpPr>
          <p:cNvPr id="9" name="TextBox 8"/>
          <p:cNvSpPr txBox="1"/>
          <p:nvPr/>
        </p:nvSpPr>
        <p:spPr>
          <a:xfrm>
            <a:off x="422031" y="936010"/>
            <a:ext cx="5398477" cy="5632311"/>
          </a:xfrm>
          <a:prstGeom prst="rect">
            <a:avLst/>
          </a:prstGeom>
          <a:noFill/>
        </p:spPr>
        <p:txBody>
          <a:bodyPr wrap="square" rtlCol="0">
            <a:spAutoFit/>
          </a:bodyPr>
          <a:lstStyle/>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α</a:t>
            </a: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ες</a:t>
            </a:r>
            <a:endParaRPr lang="en-US" sz="6000" dirty="0">
              <a:solidFill>
                <a:srgbClr val="00B050"/>
              </a:solidFill>
            </a:endParaRP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ε</a:t>
            </a:r>
            <a:endParaRPr lang="en-US" sz="6000" dirty="0">
              <a:solidFill>
                <a:srgbClr val="00B050"/>
              </a:solidFill>
            </a:endParaRPr>
          </a:p>
          <a:p>
            <a:r>
              <a:rPr lang="el-GR" sz="6000" dirty="0"/>
              <a:t>παί</a:t>
            </a:r>
            <a:r>
              <a:rPr lang="el-GR" sz="6000" dirty="0">
                <a:solidFill>
                  <a:srgbClr val="FF0000"/>
                </a:solidFill>
              </a:rPr>
              <a:t>ξ</a:t>
            </a:r>
            <a:r>
              <a:rPr lang="el-GR" sz="6000" dirty="0">
                <a:solidFill>
                  <a:srgbClr val="00B050"/>
                </a:solidFill>
              </a:rPr>
              <a:t>αμε</a:t>
            </a:r>
            <a:endParaRPr lang="en-US" sz="6000" dirty="0">
              <a:solidFill>
                <a:srgbClr val="00B050"/>
              </a:solidFill>
            </a:endParaRPr>
          </a:p>
          <a:p>
            <a:r>
              <a:rPr lang="el-GR" sz="6000" dirty="0"/>
              <a:t>παί</a:t>
            </a:r>
            <a:r>
              <a:rPr lang="el-GR" sz="6000" dirty="0">
                <a:solidFill>
                  <a:srgbClr val="FF0000"/>
                </a:solidFill>
              </a:rPr>
              <a:t>ξ</a:t>
            </a:r>
            <a:r>
              <a:rPr lang="el-GR" sz="6000" dirty="0">
                <a:solidFill>
                  <a:srgbClr val="00B050"/>
                </a:solidFill>
              </a:rPr>
              <a:t>ατε</a:t>
            </a:r>
            <a:endParaRPr lang="en-US" sz="6000" dirty="0">
              <a:solidFill>
                <a:srgbClr val="00B050"/>
              </a:solidFill>
            </a:endParaRPr>
          </a:p>
          <a:p>
            <a:r>
              <a:rPr lang="el-GR" sz="6000" dirty="0">
                <a:solidFill>
                  <a:schemeClr val="accent2"/>
                </a:solidFill>
              </a:rPr>
              <a:t>έ</a:t>
            </a:r>
            <a:r>
              <a:rPr lang="el-GR" sz="6000" dirty="0"/>
              <a:t>παι</a:t>
            </a:r>
            <a:r>
              <a:rPr lang="el-GR" sz="6000" dirty="0">
                <a:solidFill>
                  <a:srgbClr val="FF0000"/>
                </a:solidFill>
              </a:rPr>
              <a:t>ξ</a:t>
            </a:r>
            <a:r>
              <a:rPr lang="el-GR" sz="6000" dirty="0">
                <a:solidFill>
                  <a:srgbClr val="00B050"/>
                </a:solidFill>
              </a:rPr>
              <a:t>αν</a:t>
            </a:r>
            <a:endParaRPr lang="en-US" sz="6000" dirty="0">
              <a:solidFill>
                <a:srgbClr val="00B050"/>
              </a:solidFill>
            </a:endParaRPr>
          </a:p>
        </p:txBody>
      </p:sp>
    </p:spTree>
    <p:extLst>
      <p:ext uri="{BB962C8B-B14F-4D97-AF65-F5344CB8AC3E}">
        <p14:creationId xmlns:p14="http://schemas.microsoft.com/office/powerpoint/2010/main" val="5245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ux filles musulmanes tenant al coran, décoration de la saison du ramadan  dans un vecteur d'illustration plat de dessin animé isolé sur fond blanc  4595220 Art vectoriel chez Vecteezy">
            <a:extLst>
              <a:ext uri="{FF2B5EF4-FFF2-40B4-BE49-F238E27FC236}">
                <a16:creationId xmlns:a16="http://schemas.microsoft.com/office/drawing/2014/main" id="{4DBEB83C-6826-2DB4-F73B-217D7F993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14" y="2002970"/>
            <a:ext cx="4593771" cy="4593771"/>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1">
            <a:extLst>
              <a:ext uri="{FF2B5EF4-FFF2-40B4-BE49-F238E27FC236}">
                <a16:creationId xmlns:a16="http://schemas.microsoft.com/office/drawing/2014/main" id="{0D64210B-486A-1AAB-161D-9D2A65BF487A}"/>
              </a:ext>
            </a:extLst>
          </p:cNvPr>
          <p:cNvSpPr/>
          <p:nvPr/>
        </p:nvSpPr>
        <p:spPr>
          <a:xfrm rot="20415322">
            <a:off x="602547" y="999235"/>
            <a:ext cx="5192485" cy="2133081"/>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Σου</a:t>
            </a:r>
            <a:r>
              <a:rPr lang="el-GR" sz="4000" dirty="0">
                <a:solidFill>
                  <a:schemeClr val="tx1"/>
                </a:solidFill>
              </a:rPr>
              <a:t>  τηλεφώνησε η κυρία </a:t>
            </a:r>
            <a:r>
              <a:rPr lang="el-GR" sz="4000" dirty="0" err="1">
                <a:solidFill>
                  <a:schemeClr val="tx1"/>
                </a:solidFill>
              </a:rPr>
              <a:t>Ελίζα</a:t>
            </a:r>
            <a:r>
              <a:rPr lang="el-GR" sz="4800" dirty="0">
                <a:solidFill>
                  <a:schemeClr val="tx1"/>
                </a:solidFill>
              </a:rPr>
              <a:t>;</a:t>
            </a:r>
            <a:endParaRPr lang="el-CY" sz="4800" dirty="0">
              <a:solidFill>
                <a:schemeClr val="tx1"/>
              </a:solidFill>
            </a:endParaRPr>
          </a:p>
        </p:txBody>
      </p:sp>
      <p:sp>
        <p:nvSpPr>
          <p:cNvPr id="3" name="Φυσαλίδα ομιλίας: Ορθογώνιο 2">
            <a:extLst>
              <a:ext uri="{FF2B5EF4-FFF2-40B4-BE49-F238E27FC236}">
                <a16:creationId xmlns:a16="http://schemas.microsoft.com/office/drawing/2014/main" id="{5F314CC6-3D49-CEFB-A5F4-59B90C84F9BF}"/>
              </a:ext>
            </a:extLst>
          </p:cNvPr>
          <p:cNvSpPr/>
          <p:nvPr/>
        </p:nvSpPr>
        <p:spPr>
          <a:xfrm rot="989651">
            <a:off x="6513422" y="520724"/>
            <a:ext cx="5192485" cy="2974305"/>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Ναι, </a:t>
            </a:r>
            <a:r>
              <a:rPr lang="el-GR" sz="4800" dirty="0">
                <a:solidFill>
                  <a:srgbClr val="FF0000"/>
                </a:solidFill>
              </a:rPr>
              <a:t>μου</a:t>
            </a:r>
            <a:r>
              <a:rPr lang="el-GR" sz="4800" dirty="0">
                <a:solidFill>
                  <a:schemeClr val="tx1"/>
                </a:solidFill>
              </a:rPr>
              <a:t>  τηλεφώνησε η κυρία </a:t>
            </a:r>
            <a:r>
              <a:rPr lang="el-GR" sz="4800" dirty="0" err="1">
                <a:solidFill>
                  <a:schemeClr val="tx1"/>
                </a:solidFill>
              </a:rPr>
              <a:t>Ελίζα</a:t>
            </a:r>
            <a:r>
              <a:rPr lang="el-GR" sz="4800" dirty="0">
                <a:solidFill>
                  <a:schemeClr val="tx1"/>
                </a:solidFill>
              </a:rPr>
              <a:t>.</a:t>
            </a:r>
            <a:endParaRPr lang="el-CY" sz="4800" dirty="0">
              <a:solidFill>
                <a:schemeClr val="tx1"/>
              </a:solidFill>
            </a:endParaRPr>
          </a:p>
        </p:txBody>
      </p:sp>
    </p:spTree>
    <p:extLst>
      <p:ext uri="{BB962C8B-B14F-4D97-AF65-F5344CB8AC3E}">
        <p14:creationId xmlns:p14="http://schemas.microsoft.com/office/powerpoint/2010/main" val="372113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08E8-B869-7847-F86F-A76A4B53CC09}"/>
            </a:ext>
          </a:extLst>
        </p:cNvPr>
        <p:cNvGrpSpPr/>
        <p:nvPr/>
      </p:nvGrpSpPr>
      <p:grpSpPr>
        <a:xfrm>
          <a:off x="0" y="0"/>
          <a:ext cx="0" cy="0"/>
          <a:chOff x="0" y="0"/>
          <a:chExt cx="0" cy="0"/>
        </a:xfrm>
      </p:grpSpPr>
      <p:sp>
        <p:nvSpPr>
          <p:cNvPr id="2" name="Φυσαλίδα ομιλίας: Ορθογώνιο 1">
            <a:extLst>
              <a:ext uri="{FF2B5EF4-FFF2-40B4-BE49-F238E27FC236}">
                <a16:creationId xmlns:a16="http://schemas.microsoft.com/office/drawing/2014/main" id="{28EFDA15-98BF-754B-AAD3-778F187707FA}"/>
              </a:ext>
            </a:extLst>
          </p:cNvPr>
          <p:cNvSpPr/>
          <p:nvPr/>
        </p:nvSpPr>
        <p:spPr>
          <a:xfrm rot="20415322">
            <a:off x="390823" y="956207"/>
            <a:ext cx="5192485" cy="3217377"/>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Νουρ, έλα εδώ! Η διευθύντρια </a:t>
            </a:r>
            <a:r>
              <a:rPr lang="el-GR" sz="4800" dirty="0">
                <a:solidFill>
                  <a:srgbClr val="FF0000"/>
                </a:solidFill>
              </a:rPr>
              <a:t>μου</a:t>
            </a:r>
            <a:r>
              <a:rPr lang="el-GR" sz="4800" dirty="0">
                <a:solidFill>
                  <a:schemeClr val="tx1"/>
                </a:solidFill>
              </a:rPr>
              <a:t> τηλεφώνησε.</a:t>
            </a:r>
            <a:endParaRPr lang="el-CY" sz="4800" dirty="0">
              <a:solidFill>
                <a:schemeClr val="tx1"/>
              </a:solidFill>
            </a:endParaRPr>
          </a:p>
        </p:txBody>
      </p:sp>
      <p:sp>
        <p:nvSpPr>
          <p:cNvPr id="3" name="Φυσαλίδα ομιλίας: Ορθογώνιο 2">
            <a:extLst>
              <a:ext uri="{FF2B5EF4-FFF2-40B4-BE49-F238E27FC236}">
                <a16:creationId xmlns:a16="http://schemas.microsoft.com/office/drawing/2014/main" id="{B701D157-2995-5E28-FA30-B743AA23DEEC}"/>
              </a:ext>
            </a:extLst>
          </p:cNvPr>
          <p:cNvSpPr/>
          <p:nvPr/>
        </p:nvSpPr>
        <p:spPr>
          <a:xfrm rot="989651">
            <a:off x="6490416" y="679452"/>
            <a:ext cx="5192485" cy="2812243"/>
          </a:xfrm>
          <a:prstGeom prst="wedge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Γιατί </a:t>
            </a:r>
            <a:r>
              <a:rPr lang="el-GR" sz="4800" dirty="0">
                <a:solidFill>
                  <a:srgbClr val="FF0000"/>
                </a:solidFill>
              </a:rPr>
              <a:t>σου</a:t>
            </a:r>
            <a:r>
              <a:rPr lang="el-GR" sz="4800" dirty="0">
                <a:solidFill>
                  <a:schemeClr val="tx1"/>
                </a:solidFill>
              </a:rPr>
              <a:t>  τηλεφώνησε; Είμαι πολύ  φρόνιμη.</a:t>
            </a:r>
            <a:endParaRPr lang="el-CY" sz="4800" dirty="0">
              <a:solidFill>
                <a:schemeClr val="tx1"/>
              </a:solidFill>
            </a:endParaRPr>
          </a:p>
        </p:txBody>
      </p:sp>
      <p:pic>
        <p:nvPicPr>
          <p:cNvPr id="2050" name="Picture 2" descr="Somali Hello Kitty! 🇸🇴">
            <a:extLst>
              <a:ext uri="{FF2B5EF4-FFF2-40B4-BE49-F238E27FC236}">
                <a16:creationId xmlns:a16="http://schemas.microsoft.com/office/drawing/2014/main" id="{2E8AA0B3-20E6-E53F-94D3-4DA3C50DD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56" y="4362241"/>
            <a:ext cx="2884715" cy="2226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old Somalia Stock Illustrations – 16 Hold Somalia Stock Illustrations,  Vectors &amp; Clipart - Dreamstime">
            <a:extLst>
              <a:ext uri="{FF2B5EF4-FFF2-40B4-BE49-F238E27FC236}">
                <a16:creationId xmlns:a16="http://schemas.microsoft.com/office/drawing/2014/main" id="{0F8F2C95-FA4E-D10A-B865-2D6662CCB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686" y="4170952"/>
            <a:ext cx="1699345" cy="2318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37753" y="3276600"/>
            <a:ext cx="2312534" cy="2787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12126" y="3455378"/>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 στον </a:t>
            </a:r>
            <a:r>
              <a:rPr lang="el-GR" sz="4000" dirty="0" err="1">
                <a:solidFill>
                  <a:srgbClr val="FF0000"/>
                </a:solidFill>
              </a:rPr>
              <a:t>Ντεργάμ</a:t>
            </a:r>
            <a:r>
              <a:rPr lang="el-GR" sz="4000" dirty="0"/>
              <a:t>;</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του</a:t>
            </a:r>
            <a:r>
              <a:rPr lang="el-GR" sz="4000" dirty="0"/>
              <a:t>   έδωσα  την μπάλα.</a:t>
            </a:r>
            <a:endParaRPr lang="el-CY" sz="4000" dirty="0"/>
          </a:p>
        </p:txBody>
      </p:sp>
    </p:spTree>
    <p:extLst>
      <p:ext uri="{BB962C8B-B14F-4D97-AF65-F5344CB8AC3E}">
        <p14:creationId xmlns:p14="http://schemas.microsoft.com/office/powerpoint/2010/main" val="175011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79267" y="3276600"/>
            <a:ext cx="2153746" cy="271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44783" y="3581400"/>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a:t>
            </a:r>
            <a:r>
              <a:rPr lang="en-US" sz="4000" dirty="0"/>
              <a:t> </a:t>
            </a:r>
            <a:r>
              <a:rPr lang="el-GR" sz="4000" dirty="0"/>
              <a:t> στη Σιάμ;</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της</a:t>
            </a:r>
            <a:r>
              <a:rPr lang="el-GR" sz="4000" dirty="0"/>
              <a:t>   έδωσα  την μπάλα.</a:t>
            </a:r>
            <a:endParaRPr lang="el-CY" sz="4000" dirty="0"/>
          </a:p>
        </p:txBody>
      </p:sp>
    </p:spTree>
    <p:extLst>
      <p:ext uri="{BB962C8B-B14F-4D97-AF65-F5344CB8AC3E}">
        <p14:creationId xmlns:p14="http://schemas.microsoft.com/office/powerpoint/2010/main" val="399360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αρτούν Εικονογράφηση Δημοτικό Σχολείο Ηλικία Έφηβος Αφρικανική Αμερικανική  Αγόρι — Φωτογραφία © YAYImages #260373064">
            <a:extLst>
              <a:ext uri="{FF2B5EF4-FFF2-40B4-BE49-F238E27FC236}">
                <a16:creationId xmlns:a16="http://schemas.microsoft.com/office/drawing/2014/main" id="{B2E31EDA-6D35-296B-8AB2-DAC732C8E2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333695" y="3668486"/>
            <a:ext cx="2051276" cy="1883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4" descr="Martial arts kids Φωτογραφίες Αρχείου, Royalty Free Martial arts kids  Εικόνες | Depositphotos">
            <a:extLst>
              <a:ext uri="{FF2B5EF4-FFF2-40B4-BE49-F238E27FC236}">
                <a16:creationId xmlns:a16="http://schemas.microsoft.com/office/drawing/2014/main" id="{7AFD64C8-6C10-92EC-027A-9BCDA39C36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BCBE860-67DC-4069-4C6D-8837AFD90287}"/>
              </a:ext>
            </a:extLst>
          </p:cNvPr>
          <p:cNvPicPr>
            <a:picLocks noChangeAspect="1"/>
          </p:cNvPicPr>
          <p:nvPr/>
        </p:nvPicPr>
        <p:blipFill>
          <a:blip r:embed="rId3"/>
          <a:stretch>
            <a:fillRect/>
          </a:stretch>
        </p:blipFill>
        <p:spPr>
          <a:xfrm>
            <a:off x="3044783" y="3581400"/>
            <a:ext cx="3534794"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Φυσαλίδα ομιλίας: Ορθογώνιο 4">
            <a:extLst>
              <a:ext uri="{FF2B5EF4-FFF2-40B4-BE49-F238E27FC236}">
                <a16:creationId xmlns:a16="http://schemas.microsoft.com/office/drawing/2014/main" id="{ACB16C27-9841-58B0-5382-4BD8F3F466CD}"/>
              </a:ext>
            </a:extLst>
          </p:cNvPr>
          <p:cNvSpPr/>
          <p:nvPr/>
        </p:nvSpPr>
        <p:spPr>
          <a:xfrm>
            <a:off x="269081" y="692080"/>
            <a:ext cx="4089966" cy="2710543"/>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Γουίλιαμ,  έδωσες την μπάλα στον </a:t>
            </a:r>
            <a:r>
              <a:rPr lang="el-GR" sz="4000" dirty="0" err="1"/>
              <a:t>Ντεργάμ</a:t>
            </a:r>
            <a:r>
              <a:rPr lang="el-GR" sz="4000" dirty="0"/>
              <a:t> και  τον </a:t>
            </a:r>
            <a:r>
              <a:rPr lang="el-GR" sz="4000" dirty="0" err="1"/>
              <a:t>Οντάι</a:t>
            </a:r>
            <a:r>
              <a:rPr lang="el-GR" sz="4000" dirty="0"/>
              <a:t>;</a:t>
            </a:r>
            <a:endParaRPr lang="el-CY" sz="4000" dirty="0"/>
          </a:p>
        </p:txBody>
      </p:sp>
      <p:sp>
        <p:nvSpPr>
          <p:cNvPr id="6" name="Φυσαλίδα ομιλίας: Ορθογώνιο 5">
            <a:extLst>
              <a:ext uri="{FF2B5EF4-FFF2-40B4-BE49-F238E27FC236}">
                <a16:creationId xmlns:a16="http://schemas.microsoft.com/office/drawing/2014/main" id="{4704EB8D-0C39-081C-685B-B7F758FAF085}"/>
              </a:ext>
            </a:extLst>
          </p:cNvPr>
          <p:cNvSpPr/>
          <p:nvPr/>
        </p:nvSpPr>
        <p:spPr>
          <a:xfrm>
            <a:off x="6825342" y="130628"/>
            <a:ext cx="4089966" cy="271054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Ναι,  </a:t>
            </a:r>
            <a:r>
              <a:rPr lang="el-GR" sz="4000" dirty="0">
                <a:solidFill>
                  <a:srgbClr val="FF0000"/>
                </a:solidFill>
              </a:rPr>
              <a:t>τους</a:t>
            </a:r>
            <a:r>
              <a:rPr lang="el-GR" sz="4000" dirty="0"/>
              <a:t>   έδωσα  την μπάλα.</a:t>
            </a:r>
            <a:endParaRPr lang="el-CY" sz="4000" dirty="0"/>
          </a:p>
        </p:txBody>
      </p:sp>
    </p:spTree>
    <p:extLst>
      <p:ext uri="{BB962C8B-B14F-4D97-AF65-F5344CB8AC3E}">
        <p14:creationId xmlns:p14="http://schemas.microsoft.com/office/powerpoint/2010/main" val="121048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4">
            <a:extLst>
              <a:ext uri="{FF2B5EF4-FFF2-40B4-BE49-F238E27FC236}">
                <a16:creationId xmlns:a16="http://schemas.microsoft.com/office/drawing/2014/main" id="{ACB16C27-9841-58B0-5382-4BD8F3F466CD}"/>
              </a:ext>
            </a:extLst>
          </p:cNvPr>
          <p:cNvSpPr/>
          <p:nvPr/>
        </p:nvSpPr>
        <p:spPr>
          <a:xfrm>
            <a:off x="346379" y="500743"/>
            <a:ext cx="6272136" cy="4630024"/>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dirty="0"/>
              <a:t>-</a:t>
            </a:r>
            <a:r>
              <a:rPr lang="el-GR" sz="4800" dirty="0"/>
              <a:t>Έδωσες το κουπόνι στον</a:t>
            </a:r>
            <a:r>
              <a:rPr lang="en-US" sz="4800" dirty="0"/>
              <a:t> </a:t>
            </a:r>
            <a:r>
              <a:rPr lang="el-GR" sz="4800" dirty="0"/>
              <a:t>Μάρκο</a:t>
            </a:r>
          </a:p>
          <a:p>
            <a:pPr algn="ctr"/>
            <a:r>
              <a:rPr lang="el-GR" sz="4800" dirty="0"/>
              <a:t>και  στην Κατερίνα;</a:t>
            </a:r>
          </a:p>
          <a:p>
            <a:pPr algn="ctr"/>
            <a:r>
              <a:rPr lang="el-GR" sz="4800" dirty="0"/>
              <a:t>-Ναι,  τους έδωσα το  κουπόνι.</a:t>
            </a:r>
            <a:endParaRPr lang="el-CY" sz="4800" dirty="0"/>
          </a:p>
        </p:txBody>
      </p:sp>
      <p:sp>
        <p:nvSpPr>
          <p:cNvPr id="3" name="Φυσαλίδα ομιλίας: Ορθογώνιο 4">
            <a:extLst>
              <a:ext uri="{FF2B5EF4-FFF2-40B4-BE49-F238E27FC236}">
                <a16:creationId xmlns:a16="http://schemas.microsoft.com/office/drawing/2014/main" id="{977D9305-4BE8-0E91-FCF5-7C5574706D15}"/>
              </a:ext>
            </a:extLst>
          </p:cNvPr>
          <p:cNvSpPr/>
          <p:nvPr/>
        </p:nvSpPr>
        <p:spPr>
          <a:xfrm>
            <a:off x="7030571" y="116148"/>
            <a:ext cx="4181716" cy="3026228"/>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-Έδωσες το φυλλάδιο  </a:t>
            </a:r>
            <a:r>
              <a:rPr lang="el-GR" sz="3600" b="1" dirty="0"/>
              <a:t>στον</a:t>
            </a:r>
            <a:r>
              <a:rPr lang="el-GR" sz="3600" dirty="0"/>
              <a:t> _____ ;</a:t>
            </a:r>
          </a:p>
          <a:p>
            <a:pPr algn="ctr"/>
            <a:r>
              <a:rPr lang="el-GR" sz="3600" dirty="0"/>
              <a:t>-Ναι, </a:t>
            </a:r>
            <a:r>
              <a:rPr lang="el-GR" sz="3600" b="1" dirty="0"/>
              <a:t>του</a:t>
            </a:r>
            <a:r>
              <a:rPr lang="el-GR" sz="3600" dirty="0"/>
              <a:t> έδωσα το  φυλλάδιο.</a:t>
            </a:r>
            <a:endParaRPr lang="el-CY" sz="3600" dirty="0"/>
          </a:p>
        </p:txBody>
      </p:sp>
      <p:sp>
        <p:nvSpPr>
          <p:cNvPr id="4" name="Φυσαλίδα ομιλίας: Ορθογώνιο 4">
            <a:extLst>
              <a:ext uri="{FF2B5EF4-FFF2-40B4-BE49-F238E27FC236}">
                <a16:creationId xmlns:a16="http://schemas.microsoft.com/office/drawing/2014/main" id="{ACB16C27-9841-58B0-5382-4BD8F3F466CD}"/>
              </a:ext>
            </a:extLst>
          </p:cNvPr>
          <p:cNvSpPr/>
          <p:nvPr/>
        </p:nvSpPr>
        <p:spPr>
          <a:xfrm>
            <a:off x="7030571" y="3429000"/>
            <a:ext cx="4105515" cy="2830286"/>
          </a:xfrm>
          <a:prstGeom prst="wedgeRectCallout">
            <a:avLst>
              <a:gd name="adj1" fmla="val -20833"/>
              <a:gd name="adj2" fmla="val 676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-Έδωσες το φυλλάδιο  </a:t>
            </a:r>
            <a:r>
              <a:rPr lang="el-GR" sz="3600" b="1" dirty="0"/>
              <a:t>στην</a:t>
            </a:r>
            <a:r>
              <a:rPr lang="el-GR" sz="3600" dirty="0"/>
              <a:t>  _____ ;</a:t>
            </a:r>
          </a:p>
          <a:p>
            <a:pPr algn="ctr"/>
            <a:r>
              <a:rPr lang="el-GR" sz="3600" dirty="0"/>
              <a:t>-Ναι, </a:t>
            </a:r>
            <a:r>
              <a:rPr lang="el-GR" sz="3600" b="1" dirty="0"/>
              <a:t>της</a:t>
            </a:r>
            <a:r>
              <a:rPr lang="el-GR" sz="3600" dirty="0"/>
              <a:t> έδωσα το  φυλλάδιο.</a:t>
            </a:r>
            <a:endParaRPr lang="el-CY" sz="3600" dirty="0"/>
          </a:p>
        </p:txBody>
      </p:sp>
      <p:pic>
        <p:nvPicPr>
          <p:cNvPr id="1026" name="Picture 2" descr="καρτούν αγόρι που χαιρετά Στοκ Εικονογραφήσεις, Vectors, &amp; Clipart – (8,685  Στοκ Εικονογραφήσεις)">
            <a:extLst>
              <a:ext uri="{FF2B5EF4-FFF2-40B4-BE49-F238E27FC236}">
                <a16:creationId xmlns:a16="http://schemas.microsoft.com/office/drawing/2014/main" id="{5AFE7A4F-ACFC-6F0E-693B-C0B7A6D49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11325828" y="1214237"/>
            <a:ext cx="713952" cy="1211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καρτούν αγόρι που χαιρετά Στοκ Εικονογραφήσεις, Vectors, &amp; Clipart – (8,685  Στοκ Εικονογραφήσεις)">
            <a:extLst>
              <a:ext uri="{FF2B5EF4-FFF2-40B4-BE49-F238E27FC236}">
                <a16:creationId xmlns:a16="http://schemas.microsoft.com/office/drawing/2014/main" id="{C812B422-A5AF-E12E-BBBC-7D263B6D4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11325828" y="4114801"/>
            <a:ext cx="713952" cy="121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6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C5C8-D8A8-011A-60B4-41BEAA9B19F6}"/>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6C38042B-D657-5047-56BE-596869CD4426}"/>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3" name="Ορθογώνιο 2">
            <a:extLst>
              <a:ext uri="{FF2B5EF4-FFF2-40B4-BE49-F238E27FC236}">
                <a16:creationId xmlns:a16="http://schemas.microsoft.com/office/drawing/2014/main" id="{5ABB42DB-E52E-6A8E-FAAC-7BF6D7C5A17A}"/>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BC95E37B-C8F9-9085-9E45-6E7C4352D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9" y="2525486"/>
            <a:ext cx="2143125"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5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ρωί αργά διανυσματική απεικόνιση. εικονογραφία από arroyos - 2798368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8553" y="0"/>
            <a:ext cx="4127698" cy="3810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75605" y="4615962"/>
            <a:ext cx="4290646" cy="1863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Ο Πέτρος ξύπνησε  νωρίς ή αργά;</a:t>
            </a:r>
          </a:p>
          <a:p>
            <a:pPr algn="ctr"/>
            <a:endParaRPr lang="el-GR" sz="2000" dirty="0"/>
          </a:p>
          <a:p>
            <a:pPr algn="ctr"/>
            <a:r>
              <a:rPr lang="el-GR" sz="2000" dirty="0"/>
              <a:t>____________________________  </a:t>
            </a:r>
            <a:endParaRPr lang="en-US" sz="2000" dirty="0"/>
          </a:p>
        </p:txBody>
      </p:sp>
      <p:pic>
        <p:nvPicPr>
          <p:cNvPr id="6" name="Picture 2" descr="Πρωί αργά διανυσματική απεικόνιση. εικονογραφία από arroyos - 2798368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33392" y="161194"/>
            <a:ext cx="4127698" cy="3810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765640" y="1381023"/>
            <a:ext cx="1143291" cy="1143291"/>
          </a:xfrm>
          <a:prstGeom prst="rect">
            <a:avLst/>
          </a:prstGeom>
        </p:spPr>
      </p:pic>
      <p:sp>
        <p:nvSpPr>
          <p:cNvPr id="4" name="Rounded Rectangle 1">
            <a:extLst>
              <a:ext uri="{FF2B5EF4-FFF2-40B4-BE49-F238E27FC236}">
                <a16:creationId xmlns:a16="http://schemas.microsoft.com/office/drawing/2014/main" id="{97F637E0-7E1E-E40F-AAB1-862DAB427AE0}"/>
              </a:ext>
            </a:extLst>
          </p:cNvPr>
          <p:cNvSpPr/>
          <p:nvPr/>
        </p:nvSpPr>
        <p:spPr>
          <a:xfrm>
            <a:off x="6453891" y="4615961"/>
            <a:ext cx="4290646" cy="1863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Ο Πέτρος ξύπνησε  νωρίς ή αργά;</a:t>
            </a:r>
          </a:p>
          <a:p>
            <a:pPr algn="ctr"/>
            <a:endParaRPr lang="el-GR" sz="2000" dirty="0"/>
          </a:p>
          <a:p>
            <a:pPr algn="ctr"/>
            <a:r>
              <a:rPr lang="el-GR" sz="2000" dirty="0"/>
              <a:t>____________________________  </a:t>
            </a:r>
            <a:endParaRPr lang="en-US" sz="2000" dirty="0"/>
          </a:p>
        </p:txBody>
      </p:sp>
    </p:spTree>
    <p:extLst>
      <p:ext uri="{BB962C8B-B14F-4D97-AF65-F5344CB8AC3E}">
        <p14:creationId xmlns:p14="http://schemas.microsoft.com/office/powerpoint/2010/main" val="39475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3" name="AutoShape 2" descr="Αποτελέσματα εικόνων για εκδρομη καρτουν">
            <a:extLst>
              <a:ext uri="{FF2B5EF4-FFF2-40B4-BE49-F238E27FC236}">
                <a16:creationId xmlns:a16="http://schemas.microsoft.com/office/drawing/2014/main" id="{E922ED6B-F5D8-B42B-C3FF-9613B3D398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descr="Αποτελέσματα εικόνων για εκδρομη καρτουν">
            <a:extLst>
              <a:ext uri="{FF2B5EF4-FFF2-40B4-BE49-F238E27FC236}">
                <a16:creationId xmlns:a16="http://schemas.microsoft.com/office/drawing/2014/main" id="{57DDB47A-AF25-5DFB-40D3-9DA700C9146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Thinking kid cartoon - 36 χιλιάδες εικόνες, εικονογραφήσεις και φωτογραφίες  στοκ χωρίς δικαιώματα | Shutterstock">
            <a:extLst>
              <a:ext uri="{FF2B5EF4-FFF2-40B4-BE49-F238E27FC236}">
                <a16:creationId xmlns:a16="http://schemas.microsoft.com/office/drawing/2014/main" id="{CB13D027-649C-D24F-58DC-76C450474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82"/>
          <a:stretch>
            <a:fillRect/>
          </a:stretch>
        </p:blipFill>
        <p:spPr bwMode="auto">
          <a:xfrm>
            <a:off x="4010705" y="3276599"/>
            <a:ext cx="3744686" cy="3363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8F414BE8-67DA-A4A7-BB27-C7A001AD5E6C}"/>
              </a:ext>
            </a:extLst>
          </p:cNvPr>
          <p:cNvSpPr/>
          <p:nvPr/>
        </p:nvSpPr>
        <p:spPr>
          <a:xfrm>
            <a:off x="8245929" y="2955111"/>
            <a:ext cx="3189514" cy="268596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Παρατατικός </a:t>
            </a:r>
          </a:p>
        </p:txBody>
      </p:sp>
      <p:sp>
        <p:nvSpPr>
          <p:cNvPr id="10" name="Οβάλ 9">
            <a:extLst>
              <a:ext uri="{FF2B5EF4-FFF2-40B4-BE49-F238E27FC236}">
                <a16:creationId xmlns:a16="http://schemas.microsoft.com/office/drawing/2014/main" id="{94B597CC-E363-807D-D5C2-37A9CEE03D49}"/>
              </a:ext>
            </a:extLst>
          </p:cNvPr>
          <p:cNvSpPr/>
          <p:nvPr/>
        </p:nvSpPr>
        <p:spPr>
          <a:xfrm>
            <a:off x="589870" y="3014622"/>
            <a:ext cx="3189514" cy="268596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Αόριστος </a:t>
            </a:r>
          </a:p>
        </p:txBody>
      </p:sp>
      <p:pic>
        <p:nvPicPr>
          <p:cNvPr id="1030" name="Picture 6" descr="Παρελθόν, παρόν, μέλλον, έννοια χρόνου στο πίνακα Διάνυσμα από  ©PhotoEstelar 33543857">
            <a:extLst>
              <a:ext uri="{FF2B5EF4-FFF2-40B4-BE49-F238E27FC236}">
                <a16:creationId xmlns:a16="http://schemas.microsoft.com/office/drawing/2014/main" id="{EECAFFC4-D141-D372-5781-371F6D3B5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1088211"/>
            <a:ext cx="5528583"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Ορθογώνιο: Στρογγύλεμα γωνιών 10">
            <a:extLst>
              <a:ext uri="{FF2B5EF4-FFF2-40B4-BE49-F238E27FC236}">
                <a16:creationId xmlns:a16="http://schemas.microsoft.com/office/drawing/2014/main" id="{BB35B90F-8F39-6A1E-920F-90F123F82E34}"/>
              </a:ext>
            </a:extLst>
          </p:cNvPr>
          <p:cNvSpPr/>
          <p:nvPr/>
        </p:nvSpPr>
        <p:spPr>
          <a:xfrm>
            <a:off x="7160079" y="459287"/>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μέλλον</a:t>
            </a:r>
          </a:p>
        </p:txBody>
      </p:sp>
      <p:sp>
        <p:nvSpPr>
          <p:cNvPr id="12" name="Ορθογώνιο: Στρογγύλεμα γωνιών 11">
            <a:extLst>
              <a:ext uri="{FF2B5EF4-FFF2-40B4-BE49-F238E27FC236}">
                <a16:creationId xmlns:a16="http://schemas.microsoft.com/office/drawing/2014/main" id="{84FE58A7-9400-F78C-8215-C875016BE7EE}"/>
              </a:ext>
            </a:extLst>
          </p:cNvPr>
          <p:cNvSpPr/>
          <p:nvPr/>
        </p:nvSpPr>
        <p:spPr>
          <a:xfrm>
            <a:off x="5301344" y="480015"/>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τώρα</a:t>
            </a:r>
          </a:p>
        </p:txBody>
      </p:sp>
      <p:sp>
        <p:nvSpPr>
          <p:cNvPr id="13" name="Ορθογώνιο: Στρογγύλεμα γωνιών 12">
            <a:extLst>
              <a:ext uri="{FF2B5EF4-FFF2-40B4-BE49-F238E27FC236}">
                <a16:creationId xmlns:a16="http://schemas.microsoft.com/office/drawing/2014/main" id="{6FC27423-E3EE-926A-3E5F-817280963DA4}"/>
              </a:ext>
            </a:extLst>
          </p:cNvPr>
          <p:cNvSpPr/>
          <p:nvPr/>
        </p:nvSpPr>
        <p:spPr>
          <a:xfrm>
            <a:off x="3442609" y="509502"/>
            <a:ext cx="1730829"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παρελθόν</a:t>
            </a:r>
          </a:p>
        </p:txBody>
      </p:sp>
      <p:cxnSp>
        <p:nvCxnSpPr>
          <p:cNvPr id="15" name="Ευθεία γραμμή σύνδεσης 14">
            <a:extLst>
              <a:ext uri="{FF2B5EF4-FFF2-40B4-BE49-F238E27FC236}">
                <a16:creationId xmlns:a16="http://schemas.microsoft.com/office/drawing/2014/main" id="{2A89D5AE-4D4F-282B-182F-2737FD1B7A04}"/>
              </a:ext>
            </a:extLst>
          </p:cNvPr>
          <p:cNvCxnSpPr/>
          <p:nvPr/>
        </p:nvCxnSpPr>
        <p:spPr>
          <a:xfrm flipH="1">
            <a:off x="3537857" y="1872343"/>
            <a:ext cx="1382486" cy="1709057"/>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51A193B9-17C0-F584-D9F3-600FCE42693B}"/>
              </a:ext>
            </a:extLst>
          </p:cNvPr>
          <p:cNvCxnSpPr>
            <a:cxnSpLocks/>
            <a:endCxn id="4" idx="1"/>
          </p:cNvCxnSpPr>
          <p:nvPr/>
        </p:nvCxnSpPr>
        <p:spPr>
          <a:xfrm>
            <a:off x="4906396" y="1931854"/>
            <a:ext cx="3806627" cy="1416607"/>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032" name="Picture 8" descr="Category: Προγράμματα σχολικών δραστηριοτήτων - ​">
            <a:extLst>
              <a:ext uri="{FF2B5EF4-FFF2-40B4-BE49-F238E27FC236}">
                <a16:creationId xmlns:a16="http://schemas.microsoft.com/office/drawing/2014/main" id="{38A1A7AF-AD7A-289E-0C14-55FF92F0C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244" y="4770625"/>
            <a:ext cx="1386397" cy="10030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ategory: Προγράμματα σχολικών δραστηριοτήτων - ​">
            <a:extLst>
              <a:ext uri="{FF2B5EF4-FFF2-40B4-BE49-F238E27FC236}">
                <a16:creationId xmlns:a16="http://schemas.microsoft.com/office/drawing/2014/main" id="{DD572249-3745-E97F-C4E1-34203DE44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1584" y="4638035"/>
            <a:ext cx="1386397" cy="10030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ategory: Προγράμματα σχολικών δραστηριοτήτων - ​">
            <a:extLst>
              <a:ext uri="{FF2B5EF4-FFF2-40B4-BE49-F238E27FC236}">
                <a16:creationId xmlns:a16="http://schemas.microsoft.com/office/drawing/2014/main" id="{338FBF53-7309-A45A-1E8F-7CC4E674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517" y="4697546"/>
            <a:ext cx="1386397" cy="1003037"/>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Στρογγύλεμα γωνιών 20">
            <a:extLst>
              <a:ext uri="{FF2B5EF4-FFF2-40B4-BE49-F238E27FC236}">
                <a16:creationId xmlns:a16="http://schemas.microsoft.com/office/drawing/2014/main" id="{396007C8-6B2A-4DB6-48B3-FF43FF1EF4A6}"/>
              </a:ext>
            </a:extLst>
          </p:cNvPr>
          <p:cNvSpPr/>
          <p:nvPr/>
        </p:nvSpPr>
        <p:spPr>
          <a:xfrm>
            <a:off x="1134384" y="6065668"/>
            <a:ext cx="2227941"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Στις  επτά </a:t>
            </a:r>
            <a:r>
              <a:rPr lang="el-GR" b="1" dirty="0">
                <a:solidFill>
                  <a:schemeClr val="tx1"/>
                </a:solidFill>
              </a:rPr>
              <a:t>έφαγα</a:t>
            </a:r>
            <a:r>
              <a:rPr lang="el-GR" dirty="0">
                <a:solidFill>
                  <a:schemeClr val="tx1"/>
                </a:solidFill>
              </a:rPr>
              <a:t>.</a:t>
            </a:r>
          </a:p>
        </p:txBody>
      </p:sp>
      <p:sp>
        <p:nvSpPr>
          <p:cNvPr id="24" name="Ορθογώνιο: Στρογγύλεμα γωνιών 23">
            <a:extLst>
              <a:ext uri="{FF2B5EF4-FFF2-40B4-BE49-F238E27FC236}">
                <a16:creationId xmlns:a16="http://schemas.microsoft.com/office/drawing/2014/main" id="{BC69D069-3A1C-1A26-D15A-0252FDA392C3}"/>
              </a:ext>
            </a:extLst>
          </p:cNvPr>
          <p:cNvSpPr/>
          <p:nvPr/>
        </p:nvSpPr>
        <p:spPr>
          <a:xfrm>
            <a:off x="7986713" y="6184490"/>
            <a:ext cx="3960360" cy="4557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Από το πρωί  μέχρι το βράδυ </a:t>
            </a:r>
            <a:r>
              <a:rPr lang="el-GR" b="1" dirty="0">
                <a:solidFill>
                  <a:schemeClr val="tx1"/>
                </a:solidFill>
              </a:rPr>
              <a:t>έτρωγα</a:t>
            </a:r>
            <a:r>
              <a:rPr lang="el-GR" dirty="0">
                <a:solidFill>
                  <a:schemeClr val="tx1"/>
                </a:solidFill>
              </a:rPr>
              <a:t>.</a:t>
            </a:r>
          </a:p>
        </p:txBody>
      </p:sp>
      <p:pic>
        <p:nvPicPr>
          <p:cNvPr id="1034" name="Picture 10" descr="Σειρά ρολογιών - 7 η ώρα στοκ εικόνες. εικόνα από δείκτες - 32938806">
            <a:extLst>
              <a:ext uri="{FF2B5EF4-FFF2-40B4-BE49-F238E27FC236}">
                <a16:creationId xmlns:a16="http://schemas.microsoft.com/office/drawing/2014/main" id="{2CC91A5C-4590-1A69-EC35-4D5945F34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99" y="4748506"/>
            <a:ext cx="1341288" cy="892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Μέρα και νύχτα - Δωρεάν εικόνες διανυσματικά clipart στο creazilla.com">
            <a:extLst>
              <a:ext uri="{FF2B5EF4-FFF2-40B4-BE49-F238E27FC236}">
                <a16:creationId xmlns:a16="http://schemas.microsoft.com/office/drawing/2014/main" id="{793B92BD-FF58-5773-FB67-C4341B5201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5540" y="4785769"/>
            <a:ext cx="1127012" cy="112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3607DBD-701A-E31A-9BDA-F635C03BFC17}"/>
              </a:ext>
            </a:extLst>
          </p:cNvPr>
          <p:cNvSpPr/>
          <p:nvPr/>
        </p:nvSpPr>
        <p:spPr>
          <a:xfrm>
            <a:off x="174172" y="3820885"/>
            <a:ext cx="3918858" cy="271054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Όταν ήμουν μικρός  ______________.</a:t>
            </a:r>
          </a:p>
        </p:txBody>
      </p:sp>
      <p:sp>
        <p:nvSpPr>
          <p:cNvPr id="3" name="Ορθογώνιο: Στρογγύλεμα γωνιών 2">
            <a:extLst>
              <a:ext uri="{FF2B5EF4-FFF2-40B4-BE49-F238E27FC236}">
                <a16:creationId xmlns:a16="http://schemas.microsoft.com/office/drawing/2014/main" id="{7B5D225B-2B24-311C-E5B0-C4E70B219341}"/>
              </a:ext>
            </a:extLst>
          </p:cNvPr>
          <p:cNvSpPr/>
          <p:nvPr/>
        </p:nvSpPr>
        <p:spPr>
          <a:xfrm>
            <a:off x="4125688" y="3820885"/>
            <a:ext cx="4691743" cy="2449285"/>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Χθες  ________________.</a:t>
            </a:r>
          </a:p>
        </p:txBody>
      </p:sp>
      <p:sp>
        <p:nvSpPr>
          <p:cNvPr id="4" name="Ορθογώνιο: Στρογγύλεμα γωνιών 3">
            <a:extLst>
              <a:ext uri="{FF2B5EF4-FFF2-40B4-BE49-F238E27FC236}">
                <a16:creationId xmlns:a16="http://schemas.microsoft.com/office/drawing/2014/main" id="{0574C018-E93D-0411-C640-27BFDF761A2E}"/>
              </a:ext>
            </a:extLst>
          </p:cNvPr>
          <p:cNvSpPr/>
          <p:nvPr/>
        </p:nvSpPr>
        <p:spPr>
          <a:xfrm>
            <a:off x="8937172" y="3924297"/>
            <a:ext cx="3254828" cy="271054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Τώρα δεν μπορώ να έρθω, ________.</a:t>
            </a:r>
          </a:p>
        </p:txBody>
      </p:sp>
      <p:pic>
        <p:nvPicPr>
          <p:cNvPr id="3076" name="Picture 4" descr="Board Game - Present Simple or Present Continuous? | Επιτραπέζιο παιχνίδι -  Εκπαιδευτικό υλικό για το μάθημα">
            <a:extLst>
              <a:ext uri="{FF2B5EF4-FFF2-40B4-BE49-F238E27FC236}">
                <a16:creationId xmlns:a16="http://schemas.microsoft.com/office/drawing/2014/main" id="{600A714A-B75C-472B-E97F-AD8EC8DE1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21" y="1228725"/>
            <a:ext cx="2487560" cy="240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Αγόρι που παρακολουθεί ταινία στην τηλεόραση για ένα σκυλί και μια  πεταλούδα Διανυσματική απεικόνιση - εικονογραφία από ζώο, ταινία: 159189379">
            <a:extLst>
              <a:ext uri="{FF2B5EF4-FFF2-40B4-BE49-F238E27FC236}">
                <a16:creationId xmlns:a16="http://schemas.microsoft.com/office/drawing/2014/main" id="{EF66F480-66ED-353B-A60A-AB29569CC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121" y="1228725"/>
            <a:ext cx="2428875" cy="240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Ποδηλασία, γελοιογραφία ποδήλατο ιππασία ποδηλάτης δρόμου, θέα,  απομονωμένες v Διάνυσμα από ©msanca 230968544">
            <a:extLst>
              <a:ext uri="{FF2B5EF4-FFF2-40B4-BE49-F238E27FC236}">
                <a16:creationId xmlns:a16="http://schemas.microsoft.com/office/drawing/2014/main" id="{6E0BB583-4627-00DD-1AFC-9396EC9B9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179" y="1228725"/>
            <a:ext cx="20764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70FE53-AA4D-BA1A-F63C-9807F81D0C86}"/>
              </a:ext>
            </a:extLst>
          </p:cNvPr>
          <p:cNvSpPr txBox="1"/>
          <p:nvPr/>
        </p:nvSpPr>
        <p:spPr>
          <a:xfrm>
            <a:off x="533932" y="233763"/>
            <a:ext cx="3842657" cy="830997"/>
          </a:xfrm>
          <a:prstGeom prst="rect">
            <a:avLst/>
          </a:prstGeom>
          <a:noFill/>
        </p:spPr>
        <p:txBody>
          <a:bodyPr wrap="square">
            <a:spAutoFit/>
          </a:bodyPr>
          <a:lstStyle/>
          <a:p>
            <a:pPr algn="ctr"/>
            <a:r>
              <a:rPr lang="el-GR" sz="2400" b="1" i="0" dirty="0">
                <a:solidFill>
                  <a:srgbClr val="0A0A0A"/>
                </a:solidFill>
                <a:effectLst/>
                <a:latin typeface="Google Sans"/>
              </a:rPr>
              <a:t>παίζω διάφορα επιτραπέζια</a:t>
            </a:r>
          </a:p>
          <a:p>
            <a:pPr algn="ctr"/>
            <a:r>
              <a:rPr lang="el-GR" sz="2400" b="1" i="0" dirty="0">
                <a:solidFill>
                  <a:srgbClr val="0A0A0A"/>
                </a:solidFill>
                <a:effectLst/>
                <a:latin typeface="Google Sans"/>
              </a:rPr>
              <a:t> παιχνίδια </a:t>
            </a:r>
            <a:endParaRPr lang="el-GR" sz="2400" b="1" dirty="0"/>
          </a:p>
        </p:txBody>
      </p:sp>
      <p:sp>
        <p:nvSpPr>
          <p:cNvPr id="8" name="TextBox 7">
            <a:extLst>
              <a:ext uri="{FF2B5EF4-FFF2-40B4-BE49-F238E27FC236}">
                <a16:creationId xmlns:a16="http://schemas.microsoft.com/office/drawing/2014/main" id="{197743EA-F849-3E1C-4022-A7A230C7F30F}"/>
              </a:ext>
            </a:extLst>
          </p:cNvPr>
          <p:cNvSpPr txBox="1"/>
          <p:nvPr/>
        </p:nvSpPr>
        <p:spPr>
          <a:xfrm>
            <a:off x="4925179" y="305540"/>
            <a:ext cx="3092757" cy="830997"/>
          </a:xfrm>
          <a:prstGeom prst="rect">
            <a:avLst/>
          </a:prstGeom>
          <a:noFill/>
        </p:spPr>
        <p:txBody>
          <a:bodyPr wrap="square">
            <a:spAutoFit/>
          </a:bodyPr>
          <a:lstStyle/>
          <a:p>
            <a:r>
              <a:rPr lang="el-GR" sz="2400" b="1" dirty="0">
                <a:solidFill>
                  <a:srgbClr val="0A0A0A"/>
                </a:solidFill>
                <a:latin typeface="Google Sans"/>
              </a:rPr>
              <a:t>π</a:t>
            </a:r>
            <a:r>
              <a:rPr lang="el-GR" sz="2400" b="1" i="0" dirty="0">
                <a:solidFill>
                  <a:srgbClr val="0A0A0A"/>
                </a:solidFill>
                <a:effectLst/>
                <a:latin typeface="Google Sans"/>
              </a:rPr>
              <a:t>αρακολουθώ</a:t>
            </a:r>
          </a:p>
          <a:p>
            <a:r>
              <a:rPr lang="el-GR" sz="2400" b="1" i="0" dirty="0">
                <a:solidFill>
                  <a:srgbClr val="0A0A0A"/>
                </a:solidFill>
                <a:effectLst/>
                <a:latin typeface="Google Sans"/>
              </a:rPr>
              <a:t> </a:t>
            </a:r>
            <a:r>
              <a:rPr lang="el-GR" sz="2400" b="1" i="0" dirty="0" err="1">
                <a:solidFill>
                  <a:srgbClr val="0A0A0A"/>
                </a:solidFill>
                <a:effectLst/>
                <a:latin typeface="Google Sans"/>
              </a:rPr>
              <a:t>κινουμένα</a:t>
            </a:r>
            <a:r>
              <a:rPr lang="el-GR" sz="2400" b="1" i="0" dirty="0">
                <a:solidFill>
                  <a:srgbClr val="0A0A0A"/>
                </a:solidFill>
                <a:effectLst/>
                <a:latin typeface="Google Sans"/>
              </a:rPr>
              <a:t> σχέδια </a:t>
            </a:r>
            <a:endParaRPr lang="el-GR" sz="2400" b="1" dirty="0"/>
          </a:p>
        </p:txBody>
      </p:sp>
      <p:sp>
        <p:nvSpPr>
          <p:cNvPr id="10" name="TextBox 9">
            <a:extLst>
              <a:ext uri="{FF2B5EF4-FFF2-40B4-BE49-F238E27FC236}">
                <a16:creationId xmlns:a16="http://schemas.microsoft.com/office/drawing/2014/main" id="{D3ADA321-2E8B-50E3-6C93-4911A65B2A4B}"/>
              </a:ext>
            </a:extLst>
          </p:cNvPr>
          <p:cNvSpPr txBox="1"/>
          <p:nvPr/>
        </p:nvSpPr>
        <p:spPr>
          <a:xfrm>
            <a:off x="9136621" y="418428"/>
            <a:ext cx="2771565" cy="461665"/>
          </a:xfrm>
          <a:prstGeom prst="rect">
            <a:avLst/>
          </a:prstGeom>
          <a:noFill/>
        </p:spPr>
        <p:txBody>
          <a:bodyPr wrap="square">
            <a:spAutoFit/>
          </a:bodyPr>
          <a:lstStyle/>
          <a:p>
            <a:r>
              <a:rPr lang="el-GR" sz="2400" b="1" i="0" dirty="0">
                <a:solidFill>
                  <a:srgbClr val="0A0A0A"/>
                </a:solidFill>
                <a:effectLst/>
                <a:latin typeface="Google Sans"/>
              </a:rPr>
              <a:t>κάνω</a:t>
            </a:r>
            <a:r>
              <a:rPr lang="el-GR" sz="2400" b="0" i="0" dirty="0">
                <a:solidFill>
                  <a:srgbClr val="0A0A0A"/>
                </a:solidFill>
                <a:effectLst/>
                <a:latin typeface="Google Sans"/>
              </a:rPr>
              <a:t> </a:t>
            </a:r>
            <a:r>
              <a:rPr lang="el-GR" sz="2400" b="1" i="0" dirty="0">
                <a:solidFill>
                  <a:srgbClr val="0A0A0A"/>
                </a:solidFill>
                <a:effectLst/>
                <a:latin typeface="Google Sans"/>
              </a:rPr>
              <a:t>ποδηλασία</a:t>
            </a:r>
            <a:r>
              <a:rPr lang="el-GR" sz="2400" b="0" i="0" dirty="0">
                <a:solidFill>
                  <a:srgbClr val="0A0A0A"/>
                </a:solidFill>
                <a:effectLst/>
                <a:latin typeface="Google Sans"/>
              </a:rPr>
              <a:t> </a:t>
            </a:r>
            <a:endParaRPr lang="el-GR" sz="2400" dirty="0"/>
          </a:p>
        </p:txBody>
      </p:sp>
    </p:spTree>
    <p:extLst>
      <p:ext uri="{BB962C8B-B14F-4D97-AF65-F5344CB8AC3E}">
        <p14:creationId xmlns:p14="http://schemas.microsoft.com/office/powerpoint/2010/main" val="37045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87.117 Vector για «Βλέπω», εικόνες και γραφικά vector στοκ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72" y="633046"/>
            <a:ext cx="333375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βλέπω</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845355" y="790208"/>
            <a:ext cx="1943100" cy="2352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πίνω</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600" dirty="0">
                <a:solidFill>
                  <a:srgbClr val="FF0000"/>
                </a:solidFill>
              </a:rPr>
              <a:t>τώρα</a:t>
            </a:r>
            <a:r>
              <a:rPr lang="el-GR" sz="3600" dirty="0"/>
              <a:t> </a:t>
            </a:r>
            <a:endParaRPr lang="en-US" sz="3600" dirty="0"/>
          </a:p>
        </p:txBody>
      </p:sp>
      <p:pic>
        <p:nvPicPr>
          <p:cNvPr id="1030" name="Picture 6" descr="Photodentro: Σεισμός στο σπίτι - Κατεβαίνω από τις σκάλες (κουί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815" y="442546"/>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κατεβαίνω</a:t>
            </a:r>
            <a:endParaRPr lang="en-US" sz="4400" dirty="0"/>
          </a:p>
        </p:txBody>
      </p:sp>
      <p:pic>
        <p:nvPicPr>
          <p:cNvPr id="1032" name="Picture 8" descr="Χαριτωμένο Κοριτσάκι Και Μαύρη Γατούλα Κάθονται Στον Πάγκο Ευτυχισμένο  Σχολείο Διάνυσμα από ©nizovatina 277825380"/>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93750" y="4264107"/>
            <a:ext cx="2155704" cy="1433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460375" y="5794130"/>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κάθομαι</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6"/>
          <a:srcRect l="50723" t="59660"/>
          <a:stretch/>
        </p:blipFill>
        <p:spPr>
          <a:xfrm>
            <a:off x="4668540" y="4308231"/>
            <a:ext cx="1696916" cy="13891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ounded Rectangle 13"/>
          <p:cNvSpPr/>
          <p:nvPr/>
        </p:nvSpPr>
        <p:spPr>
          <a:xfrm>
            <a:off x="3912402" y="583322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περιμένω</a:t>
            </a:r>
            <a:endParaRPr lang="en-US" sz="4000" dirty="0"/>
          </a:p>
        </p:txBody>
      </p:sp>
      <p:pic>
        <p:nvPicPr>
          <p:cNvPr id="1036" name="Picture 12" descr="Μιλώ Συζητήσεις Παιδί - Δωρεάν εικόνα στο Pixab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8930" y="4481954"/>
            <a:ext cx="1930148" cy="1215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7747123" y="5839925"/>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μιλάω</a:t>
            </a:r>
            <a:endParaRPr lang="en-US" sz="4000" dirty="0"/>
          </a:p>
        </p:txBody>
      </p:sp>
    </p:spTree>
    <p:extLst>
      <p:ext uri="{BB962C8B-B14F-4D97-AF65-F5344CB8AC3E}">
        <p14:creationId xmlns:p14="http://schemas.microsoft.com/office/powerpoint/2010/main" val="29497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87.117 Vector για «Βλέπω», εικόνες και γραφικά vector στοκ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31" y="719306"/>
            <a:ext cx="3016040" cy="2412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είδα</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826803" y="1024194"/>
            <a:ext cx="1802597" cy="2182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ήπια</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solidFill>
                  <a:srgbClr val="FF0000"/>
                </a:solidFill>
              </a:rPr>
              <a:t>χθες </a:t>
            </a:r>
            <a:endParaRPr lang="en-US" sz="4000" dirty="0">
              <a:solidFill>
                <a:srgbClr val="FF0000"/>
              </a:solidFill>
            </a:endParaRPr>
          </a:p>
        </p:txBody>
      </p:sp>
      <p:pic>
        <p:nvPicPr>
          <p:cNvPr id="1030" name="Picture 6" descr="Photodentro: Σεισμός στο σπίτι - Κατεβαίνω από τις σκάλες (κουί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605" y="719306"/>
            <a:ext cx="2332648" cy="2332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κατέβηκα</a:t>
            </a:r>
            <a:endParaRPr lang="en-US" sz="4400" dirty="0"/>
          </a:p>
        </p:txBody>
      </p:sp>
      <p:pic>
        <p:nvPicPr>
          <p:cNvPr id="1032" name="Picture 8" descr="Χαριτωμένο Κοριτσάκι Και Μαύρη Γατούλα Κάθονται Στον Πάγκο Ευτυχισμένο  Σχολείο Διάνυσμα από ©nizovatina 277825380"/>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22265" y="4263914"/>
            <a:ext cx="1245455" cy="12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58531" y="566981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κάθισα</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6"/>
          <a:srcRect l="50723" t="59660"/>
          <a:stretch/>
        </p:blipFill>
        <p:spPr>
          <a:xfrm>
            <a:off x="4896033" y="4262237"/>
            <a:ext cx="1696916" cy="13891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ounded Rectangle 13"/>
          <p:cNvSpPr/>
          <p:nvPr/>
        </p:nvSpPr>
        <p:spPr>
          <a:xfrm>
            <a:off x="4097460" y="5669817"/>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περίμενα</a:t>
            </a:r>
            <a:endParaRPr lang="en-US" sz="4000" dirty="0"/>
          </a:p>
        </p:txBody>
      </p:sp>
      <p:pic>
        <p:nvPicPr>
          <p:cNvPr id="1036" name="Picture 12" descr="Μιλώ Συζητήσεις Παιδί - Δωρεάν εικόνα στο Pixab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262" y="4343400"/>
            <a:ext cx="1730891" cy="10899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7836389" y="5715612"/>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μίλησα</a:t>
            </a:r>
            <a:endParaRPr lang="en-US" sz="4000" dirty="0"/>
          </a:p>
        </p:txBody>
      </p:sp>
    </p:spTree>
    <p:extLst>
      <p:ext uri="{BB962C8B-B14F-4D97-AF65-F5344CB8AC3E}">
        <p14:creationId xmlns:p14="http://schemas.microsoft.com/office/powerpoint/2010/main" val="32015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531"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κοιμάμαι</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λυπάμαι</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3200" dirty="0">
                <a:solidFill>
                  <a:srgbClr val="FF0000"/>
                </a:solidFill>
              </a:rPr>
              <a:t>τώρα</a:t>
            </a:r>
            <a:r>
              <a:rPr lang="el-GR" dirty="0"/>
              <a:t> </a:t>
            </a:r>
            <a:endParaRPr lang="en-US" dirty="0"/>
          </a:p>
        </p:txBody>
      </p:sp>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θυμάμαι</a:t>
            </a:r>
            <a:endParaRPr lang="en-US" sz="4400" dirty="0"/>
          </a:p>
        </p:txBody>
      </p:sp>
      <p:sp>
        <p:nvSpPr>
          <p:cNvPr id="11" name="Rounded Rectangle 10"/>
          <p:cNvSpPr/>
          <p:nvPr/>
        </p:nvSpPr>
        <p:spPr>
          <a:xfrm>
            <a:off x="358531" y="5433646"/>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μένω</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830149" y="5433647"/>
            <a:ext cx="3664071"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καταλαβαίνω</a:t>
            </a:r>
            <a:endParaRPr lang="en-US" sz="4000" dirty="0"/>
          </a:p>
        </p:txBody>
      </p:sp>
      <p:sp>
        <p:nvSpPr>
          <p:cNvPr id="16" name="Rounded Rectangle 15"/>
          <p:cNvSpPr/>
          <p:nvPr/>
        </p:nvSpPr>
        <p:spPr>
          <a:xfrm>
            <a:off x="7660543" y="5444271"/>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θέλω</a:t>
            </a:r>
            <a:endParaRPr lang="en-US" sz="4000" dirty="0"/>
          </a:p>
        </p:txBody>
      </p:sp>
      <p:pic>
        <p:nvPicPr>
          <p:cNvPr id="10" name="Picture 9"/>
          <p:cNvPicPr>
            <a:picLocks noChangeAspect="1"/>
          </p:cNvPicPr>
          <p:nvPr/>
        </p:nvPicPr>
        <p:blipFill>
          <a:blip r:embed="rId2"/>
          <a:stretch>
            <a:fillRect/>
          </a:stretch>
        </p:blipFill>
        <p:spPr>
          <a:xfrm>
            <a:off x="917942" y="973383"/>
            <a:ext cx="1943100" cy="1828800"/>
          </a:xfrm>
          <a:prstGeom prst="rect">
            <a:avLst/>
          </a:prstGeom>
        </p:spPr>
      </p:pic>
      <p:pic>
        <p:nvPicPr>
          <p:cNvPr id="12" name="Picture 11"/>
          <p:cNvPicPr>
            <a:picLocks noChangeAspect="1"/>
          </p:cNvPicPr>
          <p:nvPr/>
        </p:nvPicPr>
        <p:blipFill>
          <a:blip r:embed="rId3"/>
          <a:stretch>
            <a:fillRect/>
          </a:stretch>
        </p:blipFill>
        <p:spPr>
          <a:xfrm>
            <a:off x="4730506" y="1013193"/>
            <a:ext cx="1943100" cy="1828800"/>
          </a:xfrm>
          <a:prstGeom prst="rect">
            <a:avLst/>
          </a:prstGeom>
        </p:spPr>
      </p:pic>
      <p:pic>
        <p:nvPicPr>
          <p:cNvPr id="13" name="Picture 12"/>
          <p:cNvPicPr>
            <a:picLocks noChangeAspect="1"/>
          </p:cNvPicPr>
          <p:nvPr/>
        </p:nvPicPr>
        <p:blipFill>
          <a:blip r:embed="rId4"/>
          <a:stretch>
            <a:fillRect/>
          </a:stretch>
        </p:blipFill>
        <p:spPr>
          <a:xfrm>
            <a:off x="8543070" y="932168"/>
            <a:ext cx="1885950" cy="1800225"/>
          </a:xfrm>
          <a:prstGeom prst="rect">
            <a:avLst/>
          </a:prstGeom>
        </p:spPr>
      </p:pic>
      <p:pic>
        <p:nvPicPr>
          <p:cNvPr id="15" name="Picture 14"/>
          <p:cNvPicPr>
            <a:picLocks noChangeAspect="1"/>
          </p:cNvPicPr>
          <p:nvPr/>
        </p:nvPicPr>
        <p:blipFill>
          <a:blip r:embed="rId5"/>
          <a:stretch>
            <a:fillRect/>
          </a:stretch>
        </p:blipFill>
        <p:spPr>
          <a:xfrm>
            <a:off x="1407990" y="4350523"/>
            <a:ext cx="1533159" cy="874998"/>
          </a:xfrm>
          <a:prstGeom prst="rect">
            <a:avLst/>
          </a:prstGeom>
        </p:spPr>
      </p:pic>
      <p:pic>
        <p:nvPicPr>
          <p:cNvPr id="17" name="Picture 16"/>
          <p:cNvPicPr>
            <a:picLocks noChangeAspect="1"/>
          </p:cNvPicPr>
          <p:nvPr/>
        </p:nvPicPr>
        <p:blipFill>
          <a:blip r:embed="rId6"/>
          <a:stretch>
            <a:fillRect/>
          </a:stretch>
        </p:blipFill>
        <p:spPr>
          <a:xfrm>
            <a:off x="4478093" y="4290037"/>
            <a:ext cx="2447925" cy="1143609"/>
          </a:xfrm>
          <a:prstGeom prst="rect">
            <a:avLst/>
          </a:prstGeom>
        </p:spPr>
      </p:pic>
      <p:pic>
        <p:nvPicPr>
          <p:cNvPr id="18" name="Picture 17"/>
          <p:cNvPicPr>
            <a:picLocks noChangeAspect="1"/>
          </p:cNvPicPr>
          <p:nvPr/>
        </p:nvPicPr>
        <p:blipFill>
          <a:blip r:embed="rId7"/>
          <a:stretch>
            <a:fillRect/>
          </a:stretch>
        </p:blipFill>
        <p:spPr>
          <a:xfrm>
            <a:off x="8911828" y="4218166"/>
            <a:ext cx="706621" cy="1139711"/>
          </a:xfrm>
          <a:prstGeom prst="rect">
            <a:avLst/>
          </a:prstGeom>
        </p:spPr>
      </p:pic>
    </p:spTree>
    <p:extLst>
      <p:ext uri="{BB962C8B-B14F-4D97-AF65-F5344CB8AC3E}">
        <p14:creationId xmlns:p14="http://schemas.microsoft.com/office/powerpoint/2010/main" val="14525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531" y="3447806"/>
            <a:ext cx="3471618"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κοιμήθηκα</a:t>
            </a:r>
            <a:endParaRPr lang="en-US" sz="4400" dirty="0"/>
          </a:p>
        </p:txBody>
      </p:sp>
      <p:sp>
        <p:nvSpPr>
          <p:cNvPr id="3" name="AutoShape 4" descr="τα κορίτσια πίνουν νερό, ΚΙΝΟΥΜΕΝΟ ΣΧΕΔΙΟ, νερό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097460" y="3447806"/>
            <a:ext cx="3209192" cy="69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λυπήθηκα</a:t>
            </a:r>
            <a:endParaRPr lang="en-US" sz="4400" dirty="0"/>
          </a:p>
        </p:txBody>
      </p:sp>
      <p:sp>
        <p:nvSpPr>
          <p:cNvPr id="7" name="Rounded Rectangle 6"/>
          <p:cNvSpPr/>
          <p:nvPr/>
        </p:nvSpPr>
        <p:spPr>
          <a:xfrm>
            <a:off x="4285029" y="108806"/>
            <a:ext cx="3209192"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2800" dirty="0">
                <a:solidFill>
                  <a:srgbClr val="FF0000"/>
                </a:solidFill>
              </a:rPr>
              <a:t>χθες</a:t>
            </a:r>
            <a:r>
              <a:rPr lang="el-GR" dirty="0"/>
              <a:t> </a:t>
            </a:r>
            <a:endParaRPr lang="en-US" dirty="0"/>
          </a:p>
        </p:txBody>
      </p:sp>
      <p:sp>
        <p:nvSpPr>
          <p:cNvPr id="9" name="Rounded Rectangle 8"/>
          <p:cNvSpPr/>
          <p:nvPr/>
        </p:nvSpPr>
        <p:spPr>
          <a:xfrm>
            <a:off x="7836389" y="3383329"/>
            <a:ext cx="3743080" cy="75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θυμήθηκα</a:t>
            </a:r>
            <a:endParaRPr lang="en-US" sz="4400" dirty="0"/>
          </a:p>
        </p:txBody>
      </p:sp>
      <p:sp>
        <p:nvSpPr>
          <p:cNvPr id="11" name="Rounded Rectangle 10"/>
          <p:cNvSpPr/>
          <p:nvPr/>
        </p:nvSpPr>
        <p:spPr>
          <a:xfrm>
            <a:off x="358531" y="5433646"/>
            <a:ext cx="3209192"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έμεινα</a:t>
            </a:r>
            <a:endParaRPr lang="en-US" sz="4800" dirty="0"/>
          </a:p>
        </p:txBody>
      </p:sp>
      <p:sp>
        <p:nvSpPr>
          <p:cNvPr id="5" name="AutoShape 10" descr="Οικογένεια γυναίκα με τα κορίτσια στο ταξί περιμένοντας μεταφορά προς το  αεροδρόμιο. Μητέρα με δύο παιδιά που μεταφέρουν άμαξα με τις αποσκευές στο  δρόμο κοντά στο κτίριο με αεροπλάνο εικονογράφηση φορέα 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830149" y="5433647"/>
            <a:ext cx="3664071" cy="7913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κατάλαβα</a:t>
            </a:r>
            <a:endParaRPr lang="en-US" sz="4000" dirty="0"/>
          </a:p>
        </p:txBody>
      </p:sp>
      <p:sp>
        <p:nvSpPr>
          <p:cNvPr id="16" name="Rounded Rectangle 15"/>
          <p:cNvSpPr/>
          <p:nvPr/>
        </p:nvSpPr>
        <p:spPr>
          <a:xfrm>
            <a:off x="7660543" y="5444271"/>
            <a:ext cx="3209192" cy="745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ήθελα</a:t>
            </a:r>
            <a:endParaRPr lang="en-US" sz="4000" dirty="0"/>
          </a:p>
        </p:txBody>
      </p:sp>
      <p:pic>
        <p:nvPicPr>
          <p:cNvPr id="10" name="Picture 9"/>
          <p:cNvPicPr>
            <a:picLocks noChangeAspect="1"/>
          </p:cNvPicPr>
          <p:nvPr/>
        </p:nvPicPr>
        <p:blipFill>
          <a:blip r:embed="rId2"/>
          <a:stretch>
            <a:fillRect/>
          </a:stretch>
        </p:blipFill>
        <p:spPr>
          <a:xfrm>
            <a:off x="917942" y="973383"/>
            <a:ext cx="1943100" cy="1828800"/>
          </a:xfrm>
          <a:prstGeom prst="rect">
            <a:avLst/>
          </a:prstGeom>
        </p:spPr>
      </p:pic>
      <p:pic>
        <p:nvPicPr>
          <p:cNvPr id="12" name="Picture 11"/>
          <p:cNvPicPr>
            <a:picLocks noChangeAspect="1"/>
          </p:cNvPicPr>
          <p:nvPr/>
        </p:nvPicPr>
        <p:blipFill>
          <a:blip r:embed="rId3"/>
          <a:stretch>
            <a:fillRect/>
          </a:stretch>
        </p:blipFill>
        <p:spPr>
          <a:xfrm>
            <a:off x="4730506" y="1013193"/>
            <a:ext cx="1943100" cy="1828800"/>
          </a:xfrm>
          <a:prstGeom prst="rect">
            <a:avLst/>
          </a:prstGeom>
        </p:spPr>
      </p:pic>
      <p:pic>
        <p:nvPicPr>
          <p:cNvPr id="13" name="Picture 12"/>
          <p:cNvPicPr>
            <a:picLocks noChangeAspect="1"/>
          </p:cNvPicPr>
          <p:nvPr/>
        </p:nvPicPr>
        <p:blipFill>
          <a:blip r:embed="rId4"/>
          <a:stretch>
            <a:fillRect/>
          </a:stretch>
        </p:blipFill>
        <p:spPr>
          <a:xfrm>
            <a:off x="8543070" y="932168"/>
            <a:ext cx="1885950" cy="1800225"/>
          </a:xfrm>
          <a:prstGeom prst="rect">
            <a:avLst/>
          </a:prstGeom>
        </p:spPr>
      </p:pic>
      <p:pic>
        <p:nvPicPr>
          <p:cNvPr id="15" name="Picture 14"/>
          <p:cNvPicPr>
            <a:picLocks noChangeAspect="1"/>
          </p:cNvPicPr>
          <p:nvPr/>
        </p:nvPicPr>
        <p:blipFill>
          <a:blip r:embed="rId5"/>
          <a:stretch>
            <a:fillRect/>
          </a:stretch>
        </p:blipFill>
        <p:spPr>
          <a:xfrm>
            <a:off x="1407990" y="4350523"/>
            <a:ext cx="1533159" cy="874998"/>
          </a:xfrm>
          <a:prstGeom prst="rect">
            <a:avLst/>
          </a:prstGeom>
        </p:spPr>
      </p:pic>
      <p:pic>
        <p:nvPicPr>
          <p:cNvPr id="17" name="Picture 16"/>
          <p:cNvPicPr>
            <a:picLocks noChangeAspect="1"/>
          </p:cNvPicPr>
          <p:nvPr/>
        </p:nvPicPr>
        <p:blipFill>
          <a:blip r:embed="rId6"/>
          <a:stretch>
            <a:fillRect/>
          </a:stretch>
        </p:blipFill>
        <p:spPr>
          <a:xfrm>
            <a:off x="4478093" y="4290037"/>
            <a:ext cx="2447925" cy="1143609"/>
          </a:xfrm>
          <a:prstGeom prst="rect">
            <a:avLst/>
          </a:prstGeom>
        </p:spPr>
      </p:pic>
      <p:pic>
        <p:nvPicPr>
          <p:cNvPr id="18" name="Picture 17"/>
          <p:cNvPicPr>
            <a:picLocks noChangeAspect="1"/>
          </p:cNvPicPr>
          <p:nvPr/>
        </p:nvPicPr>
        <p:blipFill>
          <a:blip r:embed="rId7"/>
          <a:stretch>
            <a:fillRect/>
          </a:stretch>
        </p:blipFill>
        <p:spPr>
          <a:xfrm>
            <a:off x="8911828" y="4218166"/>
            <a:ext cx="706621" cy="1139711"/>
          </a:xfrm>
          <a:prstGeom prst="rect">
            <a:avLst/>
          </a:prstGeom>
        </p:spPr>
      </p:pic>
    </p:spTree>
    <p:extLst>
      <p:ext uri="{BB962C8B-B14F-4D97-AF65-F5344CB8AC3E}">
        <p14:creationId xmlns:p14="http://schemas.microsoft.com/office/powerpoint/2010/main" val="36821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422F-4F67-9490-8838-7E5ACCAC8B98}"/>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5F0A42B1-8757-C899-1C0A-14FC81813D5B}"/>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Η Μαρία  χθες _________________σπίτι.</a:t>
            </a:r>
          </a:p>
        </p:txBody>
      </p:sp>
      <p:sp>
        <p:nvSpPr>
          <p:cNvPr id="3" name="Ορθογώνιο: Στρογγύλεμα γωνιών 2">
            <a:extLst>
              <a:ext uri="{FF2B5EF4-FFF2-40B4-BE49-F238E27FC236}">
                <a16:creationId xmlns:a16="http://schemas.microsoft.com/office/drawing/2014/main" id="{BCC53573-E4AF-6FF7-3D8E-F3F9CCC9B74D}"/>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μένει</a:t>
            </a:r>
          </a:p>
        </p:txBody>
      </p:sp>
      <p:sp>
        <p:nvSpPr>
          <p:cNvPr id="4" name="Ορθογώνιο: Στρογγύλεμα γωνιών 3">
            <a:extLst>
              <a:ext uri="{FF2B5EF4-FFF2-40B4-BE49-F238E27FC236}">
                <a16:creationId xmlns:a16="http://schemas.microsoft.com/office/drawing/2014/main" id="{1AE3B505-48EC-772C-4C10-7D972E03AD67}"/>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έμεινε</a:t>
            </a:r>
          </a:p>
        </p:txBody>
      </p:sp>
      <p:sp>
        <p:nvSpPr>
          <p:cNvPr id="5" name="Ορθογώνιο: Στρογγύλεμα γωνιών 4">
            <a:extLst>
              <a:ext uri="{FF2B5EF4-FFF2-40B4-BE49-F238E27FC236}">
                <a16:creationId xmlns:a16="http://schemas.microsoft.com/office/drawing/2014/main" id="{4929D16D-ADAA-1D30-FF4E-E6E2DC7BF3AF}"/>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μείνει</a:t>
            </a:r>
          </a:p>
        </p:txBody>
      </p:sp>
      <p:sp>
        <p:nvSpPr>
          <p:cNvPr id="6" name="Ορθογώνιο: Στρογγύλεμα γωνιών 5">
            <a:extLst>
              <a:ext uri="{FF2B5EF4-FFF2-40B4-BE49-F238E27FC236}">
                <a16:creationId xmlns:a16="http://schemas.microsoft.com/office/drawing/2014/main" id="{83411438-3447-C7A9-596A-0AA78A596D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έμενε</a:t>
            </a:r>
          </a:p>
        </p:txBody>
      </p:sp>
      <p:sp>
        <p:nvSpPr>
          <p:cNvPr id="7" name="Οβάλ 6">
            <a:extLst>
              <a:ext uri="{FF2B5EF4-FFF2-40B4-BE49-F238E27FC236}">
                <a16:creationId xmlns:a16="http://schemas.microsoft.com/office/drawing/2014/main" id="{5509FE7A-5CE0-0FB1-1AA1-B01C8672CF83}"/>
              </a:ext>
            </a:extLst>
          </p:cNvPr>
          <p:cNvSpPr/>
          <p:nvPr/>
        </p:nvSpPr>
        <p:spPr>
          <a:xfrm>
            <a:off x="4582886" y="5323114"/>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28152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4503180-1F1B-5BA7-8D7B-C77E8890E79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Την  προηγούμενη  εβδομάδα  στο σχολείο _________________ αργοπορημένος.</a:t>
            </a:r>
          </a:p>
        </p:txBody>
      </p:sp>
      <p:sp>
        <p:nvSpPr>
          <p:cNvPr id="3" name="Ορθογώνιο: Στρογγύλεμα γωνιών 2">
            <a:extLst>
              <a:ext uri="{FF2B5EF4-FFF2-40B4-BE49-F238E27FC236}">
                <a16:creationId xmlns:a16="http://schemas.microsoft.com/office/drawing/2014/main" id="{719BE27A-5E22-AFE8-986F-54E3E285E784}"/>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έρχεται</a:t>
            </a:r>
          </a:p>
        </p:txBody>
      </p:sp>
      <p:sp>
        <p:nvSpPr>
          <p:cNvPr id="4" name="Ορθογώνιο: Στρογγύλεμα γωνιών 3">
            <a:extLst>
              <a:ext uri="{FF2B5EF4-FFF2-40B4-BE49-F238E27FC236}">
                <a16:creationId xmlns:a16="http://schemas.microsoft.com/office/drawing/2014/main" id="{A042AD13-745B-27A7-852B-E60D7FB8D895}"/>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ερχόταν</a:t>
            </a:r>
          </a:p>
        </p:txBody>
      </p:sp>
      <p:sp>
        <p:nvSpPr>
          <p:cNvPr id="5" name="Ορθογώνιο: Στρογγύλεμα γωνιών 4">
            <a:extLst>
              <a:ext uri="{FF2B5EF4-FFF2-40B4-BE49-F238E27FC236}">
                <a16:creationId xmlns:a16="http://schemas.microsoft.com/office/drawing/2014/main" id="{F37E337D-393B-597C-5AC9-750A1983EA07}"/>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έρθει</a:t>
            </a:r>
          </a:p>
        </p:txBody>
      </p:sp>
      <p:sp>
        <p:nvSpPr>
          <p:cNvPr id="6" name="Ορθογώνιο: Στρογγύλεμα γωνιών 5">
            <a:extLst>
              <a:ext uri="{FF2B5EF4-FFF2-40B4-BE49-F238E27FC236}">
                <a16:creationId xmlns:a16="http://schemas.microsoft.com/office/drawing/2014/main" id="{B092EC40-AEB3-EFC2-0245-6270DFB793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ήρθε</a:t>
            </a:r>
          </a:p>
        </p:txBody>
      </p:sp>
      <p:sp>
        <p:nvSpPr>
          <p:cNvPr id="7" name="Οβάλ 6">
            <a:extLst>
              <a:ext uri="{FF2B5EF4-FFF2-40B4-BE49-F238E27FC236}">
                <a16:creationId xmlns:a16="http://schemas.microsoft.com/office/drawing/2014/main" id="{0B9B6056-F7D6-B17F-E188-6A59DCCC233D}"/>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58931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929E-E5DA-17B6-6530-8F7BA7CD327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0192E41-0C6B-D290-B1AC-3125DA23995B}"/>
              </a:ext>
            </a:extLst>
          </p:cNvPr>
          <p:cNvSpPr/>
          <p:nvPr/>
        </p:nvSpPr>
        <p:spPr>
          <a:xfrm>
            <a:off x="947057" y="538843"/>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Η αδερφή μου χθες _________________ ένα μαγαζί.</a:t>
            </a:r>
          </a:p>
        </p:txBody>
      </p:sp>
      <p:sp>
        <p:nvSpPr>
          <p:cNvPr id="3" name="Ορθογώνιο: Στρογγύλεμα γωνιών 2">
            <a:extLst>
              <a:ext uri="{FF2B5EF4-FFF2-40B4-BE49-F238E27FC236}">
                <a16:creationId xmlns:a16="http://schemas.microsoft.com/office/drawing/2014/main" id="{E2AAF204-0F3E-5359-9AE8-556B80E9D0BB}"/>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νοικιάζει</a:t>
            </a:r>
          </a:p>
        </p:txBody>
      </p:sp>
      <p:sp>
        <p:nvSpPr>
          <p:cNvPr id="4" name="Ορθογώνιο: Στρογγύλεμα γωνιών 3">
            <a:extLst>
              <a:ext uri="{FF2B5EF4-FFF2-40B4-BE49-F238E27FC236}">
                <a16:creationId xmlns:a16="http://schemas.microsoft.com/office/drawing/2014/main" id="{4D61BBFC-6EDD-08BE-317D-15A7C2BB1EED}"/>
              </a:ext>
            </a:extLst>
          </p:cNvPr>
          <p:cNvSpPr/>
          <p:nvPr/>
        </p:nvSpPr>
        <p:spPr>
          <a:xfrm>
            <a:off x="1306286" y="464819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νοίκιαζε</a:t>
            </a:r>
          </a:p>
        </p:txBody>
      </p:sp>
      <p:sp>
        <p:nvSpPr>
          <p:cNvPr id="5" name="Ορθογώνιο: Στρογγύλεμα γωνιών 4">
            <a:extLst>
              <a:ext uri="{FF2B5EF4-FFF2-40B4-BE49-F238E27FC236}">
                <a16:creationId xmlns:a16="http://schemas.microsoft.com/office/drawing/2014/main" id="{46F86CFD-F0B5-D370-E486-73C3B00B1D32}"/>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νοίκιασε  </a:t>
            </a:r>
          </a:p>
        </p:txBody>
      </p:sp>
      <p:sp>
        <p:nvSpPr>
          <p:cNvPr id="6" name="Ορθογώνιο: Στρογγύλεμα γωνιών 5">
            <a:extLst>
              <a:ext uri="{FF2B5EF4-FFF2-40B4-BE49-F238E27FC236}">
                <a16:creationId xmlns:a16="http://schemas.microsoft.com/office/drawing/2014/main" id="{A3DA2C7A-63D6-9C77-3914-F4D5D8CA0767}"/>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νοικιάσει</a:t>
            </a:r>
          </a:p>
        </p:txBody>
      </p:sp>
      <p:sp>
        <p:nvSpPr>
          <p:cNvPr id="7" name="Οβάλ 6">
            <a:extLst>
              <a:ext uri="{FF2B5EF4-FFF2-40B4-BE49-F238E27FC236}">
                <a16:creationId xmlns:a16="http://schemas.microsoft.com/office/drawing/2014/main" id="{BC6D3224-8F2E-6C86-DCA6-15214199FC4B}"/>
              </a:ext>
            </a:extLst>
          </p:cNvPr>
          <p:cNvSpPr/>
          <p:nvPr/>
        </p:nvSpPr>
        <p:spPr>
          <a:xfrm>
            <a:off x="4582886" y="5170712"/>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277161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venLabs_2026-03-01T17_08_38_Liam - Energetic, Social Media Creator_pre_sp100_s50_sb75_v3">
            <a:hlinkClick r:id="" action="ppaction://media"/>
            <a:extLst>
              <a:ext uri="{FF2B5EF4-FFF2-40B4-BE49-F238E27FC236}">
                <a16:creationId xmlns:a16="http://schemas.microsoft.com/office/drawing/2014/main" id="{C00A3518-656C-4156-87BD-67DF26641E1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37675" y="1062038"/>
            <a:ext cx="406400" cy="406400"/>
          </a:xfrm>
        </p:spPr>
      </p:pic>
      <p:sp>
        <p:nvSpPr>
          <p:cNvPr id="5" name="Ορθογώνιο 4">
            <a:extLst>
              <a:ext uri="{FF2B5EF4-FFF2-40B4-BE49-F238E27FC236}">
                <a16:creationId xmlns:a16="http://schemas.microsoft.com/office/drawing/2014/main" id="{42EEEB22-7870-F9A6-E854-6B5697D37116}"/>
              </a:ext>
            </a:extLst>
          </p:cNvPr>
          <p:cNvSpPr/>
          <p:nvPr/>
        </p:nvSpPr>
        <p:spPr>
          <a:xfrm>
            <a:off x="0" y="129495"/>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9" name="TextBox 8">
            <a:extLst>
              <a:ext uri="{FF2B5EF4-FFF2-40B4-BE49-F238E27FC236}">
                <a16:creationId xmlns:a16="http://schemas.microsoft.com/office/drawing/2014/main" id="{292CF9B7-ACEA-18CD-0A86-63E7AB1CF3C1}"/>
              </a:ext>
            </a:extLst>
          </p:cNvPr>
          <p:cNvSpPr txBox="1"/>
          <p:nvPr/>
        </p:nvSpPr>
        <p:spPr>
          <a:xfrm>
            <a:off x="3385458" y="2416629"/>
            <a:ext cx="8632372" cy="4199611"/>
          </a:xfrm>
          <a:prstGeom prst="rect">
            <a:avLst/>
          </a:prstGeom>
          <a:noFill/>
          <a:ln w="57150">
            <a:solidFill>
              <a:schemeClr val="tx1"/>
            </a:solidFill>
          </a:ln>
        </p:spPr>
        <p:txBody>
          <a:bodyPr wrap="square">
            <a:spAutoFit/>
          </a:bodyPr>
          <a:lstStyle/>
          <a:p>
            <a:pPr algn="l">
              <a:lnSpc>
                <a:spcPct val="150000"/>
              </a:lnSpc>
              <a:buNone/>
            </a:pPr>
            <a:r>
              <a:rPr lang="el-GR" sz="2000" i="0" dirty="0">
                <a:solidFill>
                  <a:srgbClr val="0A0A0A"/>
                </a:solidFill>
                <a:effectLst/>
                <a:latin typeface="Google Sans"/>
              </a:rPr>
              <a:t>Χθες η μέρα μου ήταν γεμάτη! _______ νωρίς το πρωί και ______ πρωινό στην κουζίνα. Μετά, βγήκα έξω και _________ τον κήπο, ενώ στη συνέχεια ______ τα σκουπίδια.</a:t>
            </a:r>
          </a:p>
          <a:p>
            <a:pPr algn="l">
              <a:lnSpc>
                <a:spcPct val="150000"/>
              </a:lnSpc>
              <a:buNone/>
            </a:pPr>
            <a:r>
              <a:rPr lang="el-GR" sz="2000" i="0" dirty="0">
                <a:solidFill>
                  <a:srgbClr val="0A0A0A"/>
                </a:solidFill>
                <a:effectLst/>
                <a:latin typeface="Google Sans"/>
              </a:rPr>
              <a:t>Όταν μπήκα πάλι στο σπίτι, __________ το δωμάτιό μου και _______ το κρεβάτι μου για να είναι όλα τακτοποιημένα. Το μεσημέρι _______ ένα ωραίο φαγητό και μετά ________ όλο το πάτωμα. Το απόγευμα ______ πλυντήριο και, μόλις τελείωσα με τις δουλειές, κάθισα στο γραφείο μου και διάβασα τα μαθήματά μου. Τέλος, το βράδυ _____ τον σκύλο βόλτα στο πάρκο και μετά κοιμήθηκα αμέσως!»</a:t>
            </a:r>
          </a:p>
        </p:txBody>
      </p:sp>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EAACF1-5FB8-E37F-032C-E415D9454417}"/>
              </a:ext>
            </a:extLst>
          </p:cNvPr>
          <p:cNvSpPr txBox="1"/>
          <p:nvPr/>
        </p:nvSpPr>
        <p:spPr>
          <a:xfrm>
            <a:off x="272143" y="563648"/>
            <a:ext cx="6193971" cy="5584606"/>
          </a:xfrm>
          <a:prstGeom prst="rect">
            <a:avLst/>
          </a:prstGeom>
          <a:noFill/>
          <a:ln w="57150">
            <a:solidFill>
              <a:schemeClr val="tx1"/>
            </a:solidFill>
          </a:ln>
        </p:spPr>
        <p:txBody>
          <a:bodyPr wrap="square">
            <a:spAutoFit/>
          </a:bodyPr>
          <a:lstStyle/>
          <a:p>
            <a:pPr algn="l">
              <a:lnSpc>
                <a:spcPct val="150000"/>
              </a:lnSpc>
              <a:buNone/>
            </a:pPr>
            <a:r>
              <a:rPr lang="el-GR" sz="2000" b="0" i="0" dirty="0">
                <a:solidFill>
                  <a:srgbClr val="0A0A0A"/>
                </a:solidFill>
                <a:effectLst/>
                <a:latin typeface="Google Sans"/>
              </a:rPr>
              <a:t>Χθες η μέρα μου </a:t>
            </a:r>
            <a:r>
              <a:rPr lang="el-GR" sz="2000" b="1" i="0" dirty="0">
                <a:solidFill>
                  <a:srgbClr val="0A0A0A"/>
                </a:solidFill>
                <a:effectLst/>
                <a:latin typeface="Google Sans"/>
              </a:rPr>
              <a:t>ήταν</a:t>
            </a:r>
            <a:r>
              <a:rPr lang="el-GR" sz="2000" b="0" i="0" dirty="0">
                <a:solidFill>
                  <a:srgbClr val="0A0A0A"/>
                </a:solidFill>
                <a:effectLst/>
                <a:latin typeface="Google Sans"/>
              </a:rPr>
              <a:t> γεμάτη! </a:t>
            </a:r>
            <a:r>
              <a:rPr lang="el-GR" sz="2000" b="1" i="0" dirty="0">
                <a:solidFill>
                  <a:srgbClr val="0A0A0A"/>
                </a:solidFill>
                <a:effectLst/>
                <a:latin typeface="Google Sans"/>
              </a:rPr>
              <a:t>Ξύπνησα</a:t>
            </a:r>
            <a:r>
              <a:rPr lang="el-GR" sz="2000" b="0" i="0" dirty="0">
                <a:solidFill>
                  <a:srgbClr val="0A0A0A"/>
                </a:solidFill>
                <a:effectLst/>
                <a:latin typeface="Google Sans"/>
              </a:rPr>
              <a:t> νωρίς το πρωί και </a:t>
            </a:r>
            <a:r>
              <a:rPr lang="el-GR" sz="2000" b="1" i="0" dirty="0">
                <a:solidFill>
                  <a:srgbClr val="0A0A0A"/>
                </a:solidFill>
                <a:effectLst/>
                <a:latin typeface="Google Sans"/>
              </a:rPr>
              <a:t>έφαγα </a:t>
            </a:r>
            <a:r>
              <a:rPr lang="el-GR" sz="2000" i="0" dirty="0">
                <a:solidFill>
                  <a:srgbClr val="0A0A0A"/>
                </a:solidFill>
                <a:effectLst/>
                <a:latin typeface="Google Sans"/>
              </a:rPr>
              <a:t>πρωινό</a:t>
            </a:r>
            <a:r>
              <a:rPr lang="el-GR" sz="2000" b="0" i="0" dirty="0">
                <a:solidFill>
                  <a:srgbClr val="0A0A0A"/>
                </a:solidFill>
                <a:effectLst/>
                <a:latin typeface="Google Sans"/>
              </a:rPr>
              <a:t> στην κουζίνα. Μετά, </a:t>
            </a:r>
            <a:r>
              <a:rPr lang="el-GR" sz="2000" b="1" i="0" dirty="0">
                <a:solidFill>
                  <a:srgbClr val="0A0A0A"/>
                </a:solidFill>
                <a:effectLst/>
                <a:latin typeface="Google Sans"/>
              </a:rPr>
              <a:t>βγήκα</a:t>
            </a:r>
            <a:r>
              <a:rPr lang="el-GR" sz="2000" b="0" i="0" dirty="0">
                <a:solidFill>
                  <a:srgbClr val="0A0A0A"/>
                </a:solidFill>
                <a:effectLst/>
                <a:latin typeface="Google Sans"/>
              </a:rPr>
              <a:t> έξω και </a:t>
            </a:r>
            <a:r>
              <a:rPr lang="el-GR" sz="2000" b="1" i="0" dirty="0">
                <a:solidFill>
                  <a:srgbClr val="0A0A0A"/>
                </a:solidFill>
                <a:effectLst/>
                <a:latin typeface="Google Sans"/>
              </a:rPr>
              <a:t>καθάρισα </a:t>
            </a:r>
            <a:r>
              <a:rPr lang="el-GR" sz="2000" i="0" dirty="0">
                <a:solidFill>
                  <a:srgbClr val="0A0A0A"/>
                </a:solidFill>
                <a:effectLst/>
                <a:latin typeface="Google Sans"/>
              </a:rPr>
              <a:t>τον κήπο</a:t>
            </a:r>
            <a:r>
              <a:rPr lang="el-GR" sz="2000" b="0" i="0" dirty="0">
                <a:solidFill>
                  <a:srgbClr val="0A0A0A"/>
                </a:solidFill>
                <a:effectLst/>
                <a:latin typeface="Google Sans"/>
              </a:rPr>
              <a:t>, ενώ στη συνέχεια </a:t>
            </a:r>
            <a:r>
              <a:rPr lang="el-GR" sz="2000" b="1" i="0" dirty="0">
                <a:solidFill>
                  <a:srgbClr val="0A0A0A"/>
                </a:solidFill>
                <a:effectLst/>
                <a:latin typeface="Google Sans"/>
              </a:rPr>
              <a:t>έβγαλα </a:t>
            </a:r>
            <a:r>
              <a:rPr lang="el-GR" sz="2000" i="0" dirty="0">
                <a:solidFill>
                  <a:srgbClr val="0A0A0A"/>
                </a:solidFill>
                <a:effectLst/>
                <a:latin typeface="Google Sans"/>
              </a:rPr>
              <a:t>τα σκουπίδια.</a:t>
            </a:r>
          </a:p>
          <a:p>
            <a:pPr algn="l">
              <a:lnSpc>
                <a:spcPct val="150000"/>
              </a:lnSpc>
              <a:buNone/>
            </a:pPr>
            <a:r>
              <a:rPr lang="el-GR" sz="2000" b="0" i="0" dirty="0">
                <a:solidFill>
                  <a:srgbClr val="0A0A0A"/>
                </a:solidFill>
                <a:effectLst/>
                <a:latin typeface="Google Sans"/>
              </a:rPr>
              <a:t>Όταν </a:t>
            </a:r>
            <a:r>
              <a:rPr lang="el-GR" sz="2000" b="1" i="0" dirty="0">
                <a:solidFill>
                  <a:srgbClr val="0A0A0A"/>
                </a:solidFill>
                <a:effectLst/>
                <a:latin typeface="Google Sans"/>
              </a:rPr>
              <a:t>μπήκα</a:t>
            </a:r>
            <a:r>
              <a:rPr lang="el-GR" sz="2000" b="0" i="0" dirty="0">
                <a:solidFill>
                  <a:srgbClr val="0A0A0A"/>
                </a:solidFill>
                <a:effectLst/>
                <a:latin typeface="Google Sans"/>
              </a:rPr>
              <a:t> πάλι στο σπίτι, </a:t>
            </a:r>
            <a:r>
              <a:rPr lang="el-GR" sz="2000" b="1" i="0" dirty="0">
                <a:solidFill>
                  <a:srgbClr val="0A0A0A"/>
                </a:solidFill>
                <a:effectLst/>
                <a:latin typeface="Google Sans"/>
              </a:rPr>
              <a:t>καθάρισα </a:t>
            </a:r>
            <a:r>
              <a:rPr lang="el-GR" sz="2000" i="0" dirty="0">
                <a:solidFill>
                  <a:srgbClr val="0A0A0A"/>
                </a:solidFill>
                <a:effectLst/>
                <a:latin typeface="Google Sans"/>
              </a:rPr>
              <a:t>το δωμάτιό μου</a:t>
            </a:r>
            <a:r>
              <a:rPr lang="el-GR" sz="2000" b="0" i="0" dirty="0">
                <a:solidFill>
                  <a:srgbClr val="0A0A0A"/>
                </a:solidFill>
                <a:effectLst/>
                <a:latin typeface="Google Sans"/>
              </a:rPr>
              <a:t> και </a:t>
            </a:r>
            <a:r>
              <a:rPr lang="el-GR" sz="2000" b="1" i="0" dirty="0">
                <a:solidFill>
                  <a:srgbClr val="0A0A0A"/>
                </a:solidFill>
                <a:effectLst/>
                <a:latin typeface="Google Sans"/>
              </a:rPr>
              <a:t>έστρωσα </a:t>
            </a:r>
            <a:r>
              <a:rPr lang="el-GR" sz="2000" i="0" dirty="0">
                <a:solidFill>
                  <a:srgbClr val="0A0A0A"/>
                </a:solidFill>
                <a:effectLst/>
                <a:latin typeface="Google Sans"/>
              </a:rPr>
              <a:t>το κρεβάτι μου </a:t>
            </a:r>
            <a:r>
              <a:rPr lang="el-GR" sz="2000" b="0" i="0" dirty="0">
                <a:solidFill>
                  <a:srgbClr val="0A0A0A"/>
                </a:solidFill>
                <a:effectLst/>
                <a:latin typeface="Google Sans"/>
              </a:rPr>
              <a:t>για να είναι όλα τακτοποιημένα. Το μεσημέρι </a:t>
            </a:r>
            <a:r>
              <a:rPr lang="el-GR" sz="2000" b="1" i="0" dirty="0">
                <a:solidFill>
                  <a:srgbClr val="0A0A0A"/>
                </a:solidFill>
                <a:effectLst/>
                <a:latin typeface="Google Sans"/>
              </a:rPr>
              <a:t>μαγείρεψα</a:t>
            </a:r>
            <a:r>
              <a:rPr lang="el-GR" sz="2000" b="0" i="0" dirty="0">
                <a:solidFill>
                  <a:srgbClr val="0A0A0A"/>
                </a:solidFill>
                <a:effectLst/>
                <a:latin typeface="Google Sans"/>
              </a:rPr>
              <a:t> ένα ωραίο φαγητό και μετά </a:t>
            </a:r>
            <a:r>
              <a:rPr lang="el-GR" sz="2000" b="1" i="0" dirty="0">
                <a:solidFill>
                  <a:srgbClr val="0A0A0A"/>
                </a:solidFill>
                <a:effectLst/>
                <a:latin typeface="Google Sans"/>
              </a:rPr>
              <a:t>σκούπισα</a:t>
            </a:r>
            <a:r>
              <a:rPr lang="el-GR" sz="2000" b="0" i="0" dirty="0">
                <a:solidFill>
                  <a:srgbClr val="0A0A0A"/>
                </a:solidFill>
                <a:effectLst/>
                <a:latin typeface="Google Sans"/>
              </a:rPr>
              <a:t> όλο το πάτωμα. Το απόγευμα </a:t>
            </a:r>
            <a:r>
              <a:rPr lang="el-GR" sz="2000" b="1" i="0" dirty="0">
                <a:solidFill>
                  <a:srgbClr val="0A0A0A"/>
                </a:solidFill>
                <a:effectLst/>
                <a:latin typeface="Google Sans"/>
              </a:rPr>
              <a:t>έβαλα </a:t>
            </a:r>
            <a:r>
              <a:rPr lang="el-GR" sz="2000" i="0" dirty="0">
                <a:solidFill>
                  <a:srgbClr val="0A0A0A"/>
                </a:solidFill>
                <a:effectLst/>
                <a:latin typeface="Google Sans"/>
              </a:rPr>
              <a:t>πλυντήριο</a:t>
            </a:r>
            <a:r>
              <a:rPr lang="el-GR" sz="2000" b="0" i="0" dirty="0">
                <a:solidFill>
                  <a:srgbClr val="0A0A0A"/>
                </a:solidFill>
                <a:effectLst/>
                <a:latin typeface="Google Sans"/>
              </a:rPr>
              <a:t> και, μόλις </a:t>
            </a:r>
            <a:r>
              <a:rPr lang="el-GR" sz="2000" b="1" i="0" dirty="0">
                <a:solidFill>
                  <a:srgbClr val="0A0A0A"/>
                </a:solidFill>
                <a:effectLst/>
                <a:latin typeface="Google Sans"/>
              </a:rPr>
              <a:t>τελείωσα</a:t>
            </a:r>
            <a:r>
              <a:rPr lang="el-GR" sz="2000" b="0" i="0" dirty="0">
                <a:solidFill>
                  <a:srgbClr val="0A0A0A"/>
                </a:solidFill>
                <a:effectLst/>
                <a:latin typeface="Google Sans"/>
              </a:rPr>
              <a:t> με τις δουλειές, </a:t>
            </a:r>
            <a:r>
              <a:rPr lang="el-GR" sz="2000" b="1" i="0" dirty="0">
                <a:solidFill>
                  <a:srgbClr val="0A0A0A"/>
                </a:solidFill>
                <a:effectLst/>
                <a:latin typeface="Google Sans"/>
              </a:rPr>
              <a:t>κάθισα</a:t>
            </a:r>
            <a:r>
              <a:rPr lang="el-GR" sz="2000" b="0" i="0" dirty="0">
                <a:solidFill>
                  <a:srgbClr val="0A0A0A"/>
                </a:solidFill>
                <a:effectLst/>
                <a:latin typeface="Google Sans"/>
              </a:rPr>
              <a:t> στο γραφείο μου και </a:t>
            </a:r>
            <a:r>
              <a:rPr lang="el-GR" sz="2000" b="1" i="0" dirty="0">
                <a:solidFill>
                  <a:srgbClr val="0A0A0A"/>
                </a:solidFill>
                <a:effectLst/>
                <a:latin typeface="Google Sans"/>
              </a:rPr>
              <a:t>διάβασα </a:t>
            </a:r>
            <a:r>
              <a:rPr lang="el-GR" sz="2000" i="0" dirty="0">
                <a:solidFill>
                  <a:srgbClr val="0A0A0A"/>
                </a:solidFill>
                <a:effectLst/>
                <a:latin typeface="Google Sans"/>
              </a:rPr>
              <a:t>τα μαθήματά μου</a:t>
            </a:r>
            <a:r>
              <a:rPr lang="el-GR" sz="2000" b="0" i="0" dirty="0">
                <a:solidFill>
                  <a:srgbClr val="0A0A0A"/>
                </a:solidFill>
                <a:effectLst/>
                <a:latin typeface="Google Sans"/>
              </a:rPr>
              <a:t>. Τέλος, το βράδυ </a:t>
            </a:r>
            <a:r>
              <a:rPr lang="el-GR" sz="2000" b="1" i="0" dirty="0">
                <a:solidFill>
                  <a:srgbClr val="0A0A0A"/>
                </a:solidFill>
                <a:effectLst/>
                <a:latin typeface="Google Sans"/>
              </a:rPr>
              <a:t>έβγαλα </a:t>
            </a:r>
            <a:r>
              <a:rPr lang="el-GR" sz="2000" i="0" dirty="0">
                <a:solidFill>
                  <a:srgbClr val="0A0A0A"/>
                </a:solidFill>
                <a:effectLst/>
                <a:latin typeface="Google Sans"/>
              </a:rPr>
              <a:t>τον σκύλο βόλτα</a:t>
            </a:r>
            <a:r>
              <a:rPr lang="el-GR" sz="2000" b="0" i="0" dirty="0">
                <a:solidFill>
                  <a:srgbClr val="0A0A0A"/>
                </a:solidFill>
                <a:effectLst/>
                <a:latin typeface="Google Sans"/>
              </a:rPr>
              <a:t> στο πάρκο και μετά </a:t>
            </a:r>
            <a:r>
              <a:rPr lang="el-GR" sz="2000" b="1" i="0" dirty="0">
                <a:solidFill>
                  <a:srgbClr val="0A0A0A"/>
                </a:solidFill>
                <a:effectLst/>
                <a:latin typeface="Google Sans"/>
              </a:rPr>
              <a:t>κοιμήθηκα</a:t>
            </a:r>
            <a:r>
              <a:rPr lang="el-GR" sz="2000" b="0" i="0" dirty="0">
                <a:solidFill>
                  <a:srgbClr val="0A0A0A"/>
                </a:solidFill>
                <a:effectLst/>
                <a:latin typeface="Google Sans"/>
              </a:rPr>
              <a:t> αμέσως!»</a:t>
            </a:r>
          </a:p>
        </p:txBody>
      </p:sp>
      <p:pic>
        <p:nvPicPr>
          <p:cNvPr id="1026" name="Picture 2" descr="ξύπνημα Στοκ Εικονογραφήσεις, Vectors, &amp; Clipart – (10,459 Στοκ  Εικονογραφήσεις)">
            <a:extLst>
              <a:ext uri="{FF2B5EF4-FFF2-40B4-BE49-F238E27FC236}">
                <a16:creationId xmlns:a16="http://schemas.microsoft.com/office/drawing/2014/main" id="{38F0F2CA-5112-5F04-6840-E2B1BB69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849" y="359856"/>
            <a:ext cx="1151845" cy="1153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Εικονογράφηση Διάνυσμα Του Cartoon Μικρό Αγόρι Έχοντας Δημητριακά Πρωινό  Φρούτα Διάνυσμα από ©tigatelu 330047928">
            <a:extLst>
              <a:ext uri="{FF2B5EF4-FFF2-40B4-BE49-F238E27FC236}">
                <a16:creationId xmlns:a16="http://schemas.microsoft.com/office/drawing/2014/main" id="{FC84A87E-3075-93FD-E31A-C12097807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429" y="307640"/>
            <a:ext cx="908284" cy="1199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καθαρίστρια Στοκ Εικονογραφήσεις, Vectors, &amp; Clipart – (441 Στοκ  Εικονογραφήσεις)">
            <a:extLst>
              <a:ext uri="{FF2B5EF4-FFF2-40B4-BE49-F238E27FC236}">
                <a16:creationId xmlns:a16="http://schemas.microsoft.com/office/drawing/2014/main" id="{8965A262-C9D2-BA77-6CCB-050B61D5B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47" y="3772551"/>
            <a:ext cx="1498440" cy="1566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Κηπουρός Καρτούν Κλαδεύει Ένα Δέντρο Άνθρωπος Που Εργάζεται Στον Κήπο  Διάνυσμα από ©deniscristo 401256186">
            <a:extLst>
              <a:ext uri="{FF2B5EF4-FFF2-40B4-BE49-F238E27FC236}">
                <a16:creationId xmlns:a16="http://schemas.microsoft.com/office/drawing/2014/main" id="{0622BF2E-8821-07AD-6D24-9DD074B14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3787" y="241147"/>
            <a:ext cx="1543265" cy="1332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4E5711BF-F023-9203-C144-5DF10C919654}"/>
              </a:ext>
            </a:extLst>
          </p:cNvPr>
          <p:cNvPicPr>
            <a:picLocks noChangeAspect="1"/>
          </p:cNvPicPr>
          <p:nvPr/>
        </p:nvPicPr>
        <p:blipFill>
          <a:blip r:embed="rId6"/>
          <a:stretch>
            <a:fillRect/>
          </a:stretch>
        </p:blipFill>
        <p:spPr>
          <a:xfrm>
            <a:off x="10536511" y="359856"/>
            <a:ext cx="1609024" cy="1251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Παιδί δωμάτιο διάνυσμα καρτούν εικονογράφηση παιδί αγόρι εσωτερικά έπιπλα  και τα παιχνίδια υπόβαθρο κρεβατοκάμαρων Διάνυσμα από ©vectorpouch 193984166">
            <a:extLst>
              <a:ext uri="{FF2B5EF4-FFF2-40B4-BE49-F238E27FC236}">
                <a16:creationId xmlns:a16="http://schemas.microsoft.com/office/drawing/2014/main" id="{DFA9B15F-D8A9-7835-7CC9-41E98844A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6114" y="2228827"/>
            <a:ext cx="1543266" cy="140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Σχέδιο κινουμένων σχεδίων με ένα μικρό κορίτσι που στρώνει το κρεβάτι  Διανυσματική απεικόνιση - εικονογραφία από καθημερινά, εσωτερικό: 201041342">
            <a:extLst>
              <a:ext uri="{FF2B5EF4-FFF2-40B4-BE49-F238E27FC236}">
                <a16:creationId xmlns:a16="http://schemas.microsoft.com/office/drawing/2014/main" id="{E40B662D-7F1E-F0EC-E027-A3E5600FC8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2080" y="2019951"/>
            <a:ext cx="1543266"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Όμορφη νεαρή σεφ. Όμορφη μαγείρισσα. Διάνυσμα από ©VectorKIF 337488690">
            <a:extLst>
              <a:ext uri="{FF2B5EF4-FFF2-40B4-BE49-F238E27FC236}">
                <a16:creationId xmlns:a16="http://schemas.microsoft.com/office/drawing/2014/main" id="{903FF2A9-B243-5661-651E-F95DB82765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5419" y="2080837"/>
            <a:ext cx="1924050" cy="140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μητέρα και παιδιά που χειρίζονται το: Vector στοκ (χωρίς δικαιώματα)  2645288859 | Shutterstock">
            <a:extLst>
              <a:ext uri="{FF2B5EF4-FFF2-40B4-BE49-F238E27FC236}">
                <a16:creationId xmlns:a16="http://schemas.microsoft.com/office/drawing/2014/main" id="{BA55C8C2-10EA-BE11-305E-6336C2DEEC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7340" y="3954037"/>
            <a:ext cx="1733766" cy="1376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Συμβουλές για σωστό διάβασμα δευτερευόντων μαθημάτων - lexiscenter">
            <a:extLst>
              <a:ext uri="{FF2B5EF4-FFF2-40B4-BE49-F238E27FC236}">
                <a16:creationId xmlns:a16="http://schemas.microsoft.com/office/drawing/2014/main" id="{80F64ADD-10C2-8022-6443-3CFE7B8F11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43892" y="3741657"/>
            <a:ext cx="1990725" cy="1772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Αγόρι που βγάζει βόλτα το σκύλο Διάνυσμα από ©stockakia 165218506">
            <a:extLst>
              <a:ext uri="{FF2B5EF4-FFF2-40B4-BE49-F238E27FC236}">
                <a16:creationId xmlns:a16="http://schemas.microsoft.com/office/drawing/2014/main" id="{9FEB7CEA-86AC-129B-A98A-C5842A7930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6119" y="5396295"/>
            <a:ext cx="1242441" cy="1316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Kid sleep Royalty-Free Διανύσματα">
            <a:extLst>
              <a:ext uri="{FF2B5EF4-FFF2-40B4-BE49-F238E27FC236}">
                <a16:creationId xmlns:a16="http://schemas.microsoft.com/office/drawing/2014/main" id="{71523DEC-0E2F-A58E-682E-1C6B269512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7106" y="5472514"/>
            <a:ext cx="1418492"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9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E9B6A3-5220-9E1A-8403-A011D6B2BA41}"/>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3" name="Ορθογώνιο 2">
            <a:extLst>
              <a:ext uri="{FF2B5EF4-FFF2-40B4-BE49-F238E27FC236}">
                <a16:creationId xmlns:a16="http://schemas.microsoft.com/office/drawing/2014/main" id="{9A88175D-EF37-82E7-B46D-FDA4A31E6AE7}"/>
              </a:ext>
            </a:extLst>
          </p:cNvPr>
          <p:cNvSpPr/>
          <p:nvPr/>
        </p:nvSpPr>
        <p:spPr>
          <a:xfrm>
            <a:off x="321127" y="5377543"/>
            <a:ext cx="3260273" cy="10668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Περίγραψε τις εικόνες!</a:t>
            </a:r>
          </a:p>
        </p:txBody>
      </p:sp>
      <p:pic>
        <p:nvPicPr>
          <p:cNvPr id="5" name="Εικόνα 4">
            <a:extLst>
              <a:ext uri="{FF2B5EF4-FFF2-40B4-BE49-F238E27FC236}">
                <a16:creationId xmlns:a16="http://schemas.microsoft.com/office/drawing/2014/main" id="{56D3AA51-9FC6-6916-3A65-CDFD2B16BC06}"/>
              </a:ext>
            </a:extLst>
          </p:cNvPr>
          <p:cNvPicPr>
            <a:picLocks noChangeAspect="1"/>
          </p:cNvPicPr>
          <p:nvPr/>
        </p:nvPicPr>
        <p:blipFill>
          <a:blip r:embed="rId2"/>
          <a:stretch>
            <a:fillRect/>
          </a:stretch>
        </p:blipFill>
        <p:spPr>
          <a:xfrm>
            <a:off x="1005568" y="2708502"/>
            <a:ext cx="2543175" cy="1800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583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89C32-1301-9304-7418-A77E7E9B67F9}"/>
            </a:ext>
          </a:extLst>
        </p:cNvPr>
        <p:cNvGrpSpPr/>
        <p:nvPr/>
      </p:nvGrpSpPr>
      <p:grpSpPr>
        <a:xfrm>
          <a:off x="0" y="0"/>
          <a:ext cx="0" cy="0"/>
          <a:chOff x="0" y="0"/>
          <a:chExt cx="0" cy="0"/>
        </a:xfrm>
      </p:grpSpPr>
      <p:pic>
        <p:nvPicPr>
          <p:cNvPr id="1026" name="Picture 2" descr="ξύπνημα Στοκ Εικονογραφήσεις, Vectors, &amp; Clipart – (10,459 Στοκ  Εικονογραφήσεις)">
            <a:extLst>
              <a:ext uri="{FF2B5EF4-FFF2-40B4-BE49-F238E27FC236}">
                <a16:creationId xmlns:a16="http://schemas.microsoft.com/office/drawing/2014/main" id="{8E8BD298-839C-05B7-5410-3A7F756B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5" y="330621"/>
            <a:ext cx="2304849" cy="2308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Εικονογράφηση Διάνυσμα Του Cartoon Μικρό Αγόρι Έχοντας Δημητριακά Πρωινό  Φρούτα Διάνυσμα από ©tigatelu 330047928">
            <a:extLst>
              <a:ext uri="{FF2B5EF4-FFF2-40B4-BE49-F238E27FC236}">
                <a16:creationId xmlns:a16="http://schemas.microsoft.com/office/drawing/2014/main" id="{20250FC9-957D-4E85-E25B-17608927C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54" y="221041"/>
            <a:ext cx="1945901" cy="2279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καθαρίστρια Στοκ Εικονογραφήσεις, Vectors, &amp; Clipart – (441 Στοκ  Εικονογραφήσεις)">
            <a:extLst>
              <a:ext uri="{FF2B5EF4-FFF2-40B4-BE49-F238E27FC236}">
                <a16:creationId xmlns:a16="http://schemas.microsoft.com/office/drawing/2014/main" id="{029641BF-4923-E5BA-6E88-C7DB24C9D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374" y="2500709"/>
            <a:ext cx="2176973" cy="2275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Κηπουρός Καρτούν Κλαδεύει Ένα Δέντρο Άνθρωπος Που Εργάζεται Στον Κήπο  Διάνυσμα από ©deniscristo 401256186">
            <a:extLst>
              <a:ext uri="{FF2B5EF4-FFF2-40B4-BE49-F238E27FC236}">
                <a16:creationId xmlns:a16="http://schemas.microsoft.com/office/drawing/2014/main" id="{E8B5B3C1-01F7-93FE-3905-0DF6AA299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249" y="221040"/>
            <a:ext cx="1945901" cy="2152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5B41B0EC-87F7-A223-7CD7-1E493007C6F7}"/>
              </a:ext>
            </a:extLst>
          </p:cNvPr>
          <p:cNvPicPr>
            <a:picLocks noChangeAspect="1"/>
          </p:cNvPicPr>
          <p:nvPr/>
        </p:nvPicPr>
        <p:blipFill>
          <a:blip r:embed="rId6"/>
          <a:stretch>
            <a:fillRect/>
          </a:stretch>
        </p:blipFill>
        <p:spPr>
          <a:xfrm>
            <a:off x="6797899" y="145172"/>
            <a:ext cx="2336770" cy="1817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Παιδί δωμάτιο διάνυσμα καρτούν εικονογράφηση παιδί αγόρι εσωτερικά έπιπλα  και τα παιχνίδια υπόβαθρο κρεβατοκάμαρων Διάνυσμα από ©vectorpouch 193984166">
            <a:extLst>
              <a:ext uri="{FF2B5EF4-FFF2-40B4-BE49-F238E27FC236}">
                <a16:creationId xmlns:a16="http://schemas.microsoft.com/office/drawing/2014/main" id="{83A6E5FC-AD2D-5135-2DCE-606070198F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106" y="96819"/>
            <a:ext cx="2215794" cy="2021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Σχέδιο κινουμένων σχεδίων με ένα μικρό κορίτσι που στρώνει το κρεβάτι  Διανυσματική απεικόνιση - εικονογραφία από καθημερινά, εσωτερικό: 201041342">
            <a:extLst>
              <a:ext uri="{FF2B5EF4-FFF2-40B4-BE49-F238E27FC236}">
                <a16:creationId xmlns:a16="http://schemas.microsoft.com/office/drawing/2014/main" id="{0AE4C435-8DF7-B1EE-EE9C-02AC80A8FE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40" y="2639524"/>
            <a:ext cx="2176974" cy="24722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Όμορφη νεαρή σεφ. Όμορφη μαγείρισσα. Διάνυσμα από ©VectorKIF 337488690">
            <a:extLst>
              <a:ext uri="{FF2B5EF4-FFF2-40B4-BE49-F238E27FC236}">
                <a16:creationId xmlns:a16="http://schemas.microsoft.com/office/drawing/2014/main" id="{0A52F858-A0BD-77CF-1476-08EA4E9BF8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314" y="2647940"/>
            <a:ext cx="2805061" cy="2052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μητέρα και παιδιά που χειρίζονται το: Vector στοκ (χωρίς δικαιώματα)  2645288859 | Shutterstock">
            <a:extLst>
              <a:ext uri="{FF2B5EF4-FFF2-40B4-BE49-F238E27FC236}">
                <a16:creationId xmlns:a16="http://schemas.microsoft.com/office/drawing/2014/main" id="{F4C1E900-769B-0635-B5B9-E6F393BAF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7615" y="2262667"/>
            <a:ext cx="2711576" cy="2152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Συμβουλές για σωστό διάβασμα δευτερευόντων μαθημάτων - lexiscenter">
            <a:extLst>
              <a:ext uri="{FF2B5EF4-FFF2-40B4-BE49-F238E27FC236}">
                <a16:creationId xmlns:a16="http://schemas.microsoft.com/office/drawing/2014/main" id="{3FD90DB9-E99B-F7E7-B4C0-A78F76A26B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1014" y="4700159"/>
            <a:ext cx="1990725" cy="1772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Αγόρι που βγάζει βόλτα το σκύλο Διάνυσμα από ©stockakia 165218506">
            <a:extLst>
              <a:ext uri="{FF2B5EF4-FFF2-40B4-BE49-F238E27FC236}">
                <a16:creationId xmlns:a16="http://schemas.microsoft.com/office/drawing/2014/main" id="{09B25653-E18C-15DE-A7C8-8BAFF605FA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7836" y="4785051"/>
            <a:ext cx="1760577" cy="18655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6" name="Picture 22" descr="Kid sleep Royalty-Free Διανύσματα">
            <a:extLst>
              <a:ext uri="{FF2B5EF4-FFF2-40B4-BE49-F238E27FC236}">
                <a16:creationId xmlns:a16="http://schemas.microsoft.com/office/drawing/2014/main" id="{CFA0189B-0C00-1A14-9C50-7D7105D936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4342" y="4785051"/>
            <a:ext cx="2061949" cy="1772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CA2885BC-BF81-CF5F-D047-6C0359E0DF67}"/>
              </a:ext>
            </a:extLst>
          </p:cNvPr>
          <p:cNvSpPr/>
          <p:nvPr/>
        </p:nvSpPr>
        <p:spPr>
          <a:xfrm>
            <a:off x="8371114" y="4785051"/>
            <a:ext cx="3331029" cy="168736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Τι  έκανε  χθες ο Γιάννης;</a:t>
            </a:r>
          </a:p>
        </p:txBody>
      </p:sp>
    </p:spTree>
    <p:extLst>
      <p:ext uri="{BB962C8B-B14F-4D97-AF65-F5344CB8AC3E}">
        <p14:creationId xmlns:p14="http://schemas.microsoft.com/office/powerpoint/2010/main" val="20548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57B2-834C-C40C-3023-AADA78E9E21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B6C5C66E-9FF4-04D6-598A-05432AA8FDD7}"/>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3" name="Ορθογώνιο 2">
            <a:extLst>
              <a:ext uri="{FF2B5EF4-FFF2-40B4-BE49-F238E27FC236}">
                <a16:creationId xmlns:a16="http://schemas.microsoft.com/office/drawing/2014/main" id="{2D97DDAB-250B-9791-E0F1-D9126CD6870B}"/>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sp>
        <p:nvSpPr>
          <p:cNvPr id="4" name="Ορθογώνιο 3">
            <a:extLst>
              <a:ext uri="{FF2B5EF4-FFF2-40B4-BE49-F238E27FC236}">
                <a16:creationId xmlns:a16="http://schemas.microsoft.com/office/drawing/2014/main" id="{05B02771-4085-A26C-8DE6-4A41AEAC73C9}"/>
              </a:ext>
            </a:extLst>
          </p:cNvPr>
          <p:cNvSpPr/>
          <p:nvPr/>
        </p:nvSpPr>
        <p:spPr>
          <a:xfrm>
            <a:off x="321128" y="4855029"/>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Ρώτησε!</a:t>
            </a:r>
          </a:p>
        </p:txBody>
      </p:sp>
      <p:pic>
        <p:nvPicPr>
          <p:cNvPr id="1026" name="Picture 2" descr="Δύο μαθητές μιλούν φορέα. Χαρακτήρες οικογένεια">
            <a:extLst>
              <a:ext uri="{FF2B5EF4-FFF2-40B4-BE49-F238E27FC236}">
                <a16:creationId xmlns:a16="http://schemas.microsoft.com/office/drawing/2014/main" id="{FA91CFBE-D523-091A-FBF4-6206B525B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20" y="2203398"/>
            <a:ext cx="2441121" cy="2297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9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ομιλίας: Ορθογώνιο 1">
            <a:extLst>
              <a:ext uri="{FF2B5EF4-FFF2-40B4-BE49-F238E27FC236}">
                <a16:creationId xmlns:a16="http://schemas.microsoft.com/office/drawing/2014/main" id="{7553EE19-8C6F-514E-285A-240689F0E550}"/>
              </a:ext>
            </a:extLst>
          </p:cNvPr>
          <p:cNvSpPr/>
          <p:nvPr/>
        </p:nvSpPr>
        <p:spPr>
          <a:xfrm rot="21042559">
            <a:off x="642257" y="1776760"/>
            <a:ext cx="3320144" cy="139337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r>
              <a:rPr lang="el-GR" sz="3200" dirty="0"/>
              <a:t>Πόσο διαρκεί  η πτήση;</a:t>
            </a:r>
          </a:p>
          <a:p>
            <a:pPr algn="ctr"/>
            <a:endParaRPr lang="el-CY" dirty="0"/>
          </a:p>
        </p:txBody>
      </p:sp>
      <p:sp>
        <p:nvSpPr>
          <p:cNvPr id="3" name="Φυσαλίδα ομιλίας: Ορθογώνιο 2">
            <a:extLst>
              <a:ext uri="{FF2B5EF4-FFF2-40B4-BE49-F238E27FC236}">
                <a16:creationId xmlns:a16="http://schemas.microsoft.com/office/drawing/2014/main" id="{E6FA7152-1D4D-6124-41AF-D3587F547FE1}"/>
              </a:ext>
            </a:extLst>
          </p:cNvPr>
          <p:cNvSpPr/>
          <p:nvPr/>
        </p:nvSpPr>
        <p:spPr>
          <a:xfrm>
            <a:off x="4662437" y="1556657"/>
            <a:ext cx="3523620" cy="139337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r>
              <a:rPr lang="el-GR" sz="2800" dirty="0"/>
              <a:t>Η πτήση  διαρκεί μία ώρα και 35 λεπτά.</a:t>
            </a:r>
          </a:p>
          <a:p>
            <a:pPr algn="ctr"/>
            <a:endParaRPr lang="el-GR" sz="4800" dirty="0"/>
          </a:p>
          <a:p>
            <a:pPr algn="ctr"/>
            <a:endParaRPr lang="el-CY" dirty="0"/>
          </a:p>
        </p:txBody>
      </p:sp>
      <p:pic>
        <p:nvPicPr>
          <p:cNvPr id="1028" name="Picture 4" descr="τουρίστες στο αεροδρόμιο ελέγχουν αποσκευές. ταξίδι με αεροσκάφος. παράδοση  αποσκευών πριν από την επιβίβαση στο αεροπλάνο. πολυεθ Διανυσματική  απεικόνιση - εικονογραφία από araceli, bagel: 214533721">
            <a:extLst>
              <a:ext uri="{FF2B5EF4-FFF2-40B4-BE49-F238E27FC236}">
                <a16:creationId xmlns:a16="http://schemas.microsoft.com/office/drawing/2014/main" id="{6EEB65FE-DD13-FB56-2428-84EC5ECEC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38" y="3254828"/>
            <a:ext cx="4474031" cy="3303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3A59C28B-3FB3-3720-B2A3-8A9726A9009F}"/>
              </a:ext>
            </a:extLst>
          </p:cNvPr>
          <p:cNvCxnSpPr/>
          <p:nvPr/>
        </p:nvCxnSpPr>
        <p:spPr>
          <a:xfrm flipH="1">
            <a:off x="4419600" y="76200"/>
            <a:ext cx="7685314" cy="678180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αεροσυνοδοί Στοκ Εικονογραφήσεις, Vectors, &amp; Clipart – (152 Στοκ  Εικονογραφήσεις)">
            <a:extLst>
              <a:ext uri="{FF2B5EF4-FFF2-40B4-BE49-F238E27FC236}">
                <a16:creationId xmlns:a16="http://schemas.microsoft.com/office/drawing/2014/main" id="{B33FEE4D-2DAD-AD71-A0FE-1A8303337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106" y="4682667"/>
            <a:ext cx="2647192" cy="1970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Αναστατωμένη γυναίκα επιβάτης που κάθεται στο καρουσέλ αποσκευών χωρίς  βαλίτσα Απώλεια αποσκευών Διανυσματική απεικόνιση - εικονογραφία από bagel,  alamo: 200146713">
            <a:extLst>
              <a:ext uri="{FF2B5EF4-FFF2-40B4-BE49-F238E27FC236}">
                <a16:creationId xmlns:a16="http://schemas.microsoft.com/office/drawing/2014/main" id="{BEB68443-B6C9-34A1-3EE2-2AD7BDA90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7435" y="2817650"/>
            <a:ext cx="2637979" cy="1755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Φυσαλίδα ομιλίας: Ορθογώνιο 5">
            <a:extLst>
              <a:ext uri="{FF2B5EF4-FFF2-40B4-BE49-F238E27FC236}">
                <a16:creationId xmlns:a16="http://schemas.microsoft.com/office/drawing/2014/main" id="{2F7D698C-ABC8-A460-BCEF-4AF5EFA1FCF7}"/>
              </a:ext>
            </a:extLst>
          </p:cNvPr>
          <p:cNvSpPr/>
          <p:nvPr/>
        </p:nvSpPr>
        <p:spPr>
          <a:xfrm rot="19288511">
            <a:off x="6431524" y="4678801"/>
            <a:ext cx="2460171" cy="132805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Τι πάθατε;</a:t>
            </a:r>
            <a:endParaRPr lang="el-CY" sz="4000" dirty="0"/>
          </a:p>
        </p:txBody>
      </p:sp>
      <p:sp>
        <p:nvSpPr>
          <p:cNvPr id="7" name="Φυσαλίδα ομιλίας: Ορθογώνιο 6">
            <a:extLst>
              <a:ext uri="{FF2B5EF4-FFF2-40B4-BE49-F238E27FC236}">
                <a16:creationId xmlns:a16="http://schemas.microsoft.com/office/drawing/2014/main" id="{9B562AD6-073C-E6A4-76BF-AD2143347E50}"/>
              </a:ext>
            </a:extLst>
          </p:cNvPr>
          <p:cNvSpPr/>
          <p:nvPr/>
        </p:nvSpPr>
        <p:spPr>
          <a:xfrm rot="601058">
            <a:off x="9581104" y="1556657"/>
            <a:ext cx="2647192" cy="83547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Έχασα</a:t>
            </a:r>
            <a:r>
              <a:rPr lang="el-GR" sz="2400" dirty="0"/>
              <a:t> την τσάντα μου.</a:t>
            </a:r>
            <a:endParaRPr lang="el-CY" sz="2400" dirty="0"/>
          </a:p>
        </p:txBody>
      </p:sp>
      <p:sp>
        <p:nvSpPr>
          <p:cNvPr id="8" name="Βέλος: Δεξιό 7">
            <a:extLst>
              <a:ext uri="{FF2B5EF4-FFF2-40B4-BE49-F238E27FC236}">
                <a16:creationId xmlns:a16="http://schemas.microsoft.com/office/drawing/2014/main" id="{86B423C8-7035-0F12-7BE8-4D529503BEDD}"/>
              </a:ext>
            </a:extLst>
          </p:cNvPr>
          <p:cNvSpPr/>
          <p:nvPr/>
        </p:nvSpPr>
        <p:spPr>
          <a:xfrm rot="19083891">
            <a:off x="5094514" y="2275114"/>
            <a:ext cx="5260358" cy="2209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t>30 λεπτά μετά </a:t>
            </a:r>
          </a:p>
        </p:txBody>
      </p:sp>
      <p:pic>
        <p:nvPicPr>
          <p:cNvPr id="10" name="Picture 2" descr="Στρογγυλό ρολόι που δείχνει οκτώ η ώρα Διανυσματική απεικόνιση -  εικονογραφία από οκτώ, παλαιός: 196886347">
            <a:extLst>
              <a:ext uri="{FF2B5EF4-FFF2-40B4-BE49-F238E27FC236}">
                <a16:creationId xmlns:a16="http://schemas.microsoft.com/office/drawing/2014/main" id="{E25BB723-0026-405A-6374-2C33FC607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42" y="419779"/>
            <a:ext cx="1245735" cy="1245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ck 8:30 | ClipArt ETC">
            <a:extLst>
              <a:ext uri="{FF2B5EF4-FFF2-40B4-BE49-F238E27FC236}">
                <a16:creationId xmlns:a16="http://schemas.microsoft.com/office/drawing/2014/main" id="{0C800DF4-BB04-E8BB-672D-665A62E37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8705" y="731968"/>
            <a:ext cx="798345" cy="79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1320</TotalTime>
  <Words>627</Words>
  <Application>Microsoft Office PowerPoint</Application>
  <PresentationFormat>Ευρεία οθόνη</PresentationFormat>
  <Paragraphs>140</Paragraphs>
  <Slides>30</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ΕΛΕΝΗ ΧΑΡΑΛΑΜΠΟΥΣ</cp:lastModifiedBy>
  <cp:revision>190</cp:revision>
  <cp:lastPrinted>2025-03-10T05:24:13Z</cp:lastPrinted>
  <dcterms:created xsi:type="dcterms:W3CDTF">2025-02-12T05:42:48Z</dcterms:created>
  <dcterms:modified xsi:type="dcterms:W3CDTF">2026-03-01T19:53:20Z</dcterms:modified>
</cp:coreProperties>
</file>