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1" r:id="rId2"/>
    <p:sldId id="320" r:id="rId3"/>
    <p:sldId id="451" r:id="rId4"/>
    <p:sldId id="283" r:id="rId5"/>
    <p:sldId id="282" r:id="rId6"/>
    <p:sldId id="331" r:id="rId7"/>
    <p:sldId id="287" r:id="rId8"/>
    <p:sldId id="335" r:id="rId9"/>
    <p:sldId id="284" r:id="rId10"/>
    <p:sldId id="288" r:id="rId11"/>
    <p:sldId id="290" r:id="rId12"/>
    <p:sldId id="289" r:id="rId13"/>
    <p:sldId id="291" r:id="rId14"/>
    <p:sldId id="345" r:id="rId15"/>
    <p:sldId id="341" r:id="rId16"/>
    <p:sldId id="323" r:id="rId17"/>
    <p:sldId id="324" r:id="rId18"/>
    <p:sldId id="332" r:id="rId19"/>
    <p:sldId id="325" r:id="rId20"/>
    <p:sldId id="346" r:id="rId21"/>
    <p:sldId id="326" r:id="rId22"/>
    <p:sldId id="334" r:id="rId23"/>
    <p:sldId id="327" r:id="rId24"/>
    <p:sldId id="333" r:id="rId25"/>
    <p:sldId id="336" r:id="rId26"/>
    <p:sldId id="347" r:id="rId27"/>
    <p:sldId id="295" r:id="rId28"/>
    <p:sldId id="340" r:id="rId29"/>
    <p:sldId id="297" r:id="rId30"/>
    <p:sldId id="298" r:id="rId31"/>
    <p:sldId id="337" r:id="rId32"/>
    <p:sldId id="299" r:id="rId33"/>
    <p:sldId id="300" r:id="rId34"/>
    <p:sldId id="301" r:id="rId35"/>
    <p:sldId id="302" r:id="rId36"/>
    <p:sldId id="344" r:id="rId37"/>
    <p:sldId id="342" r:id="rId38"/>
    <p:sldId id="274" r:id="rId39"/>
    <p:sldId id="330" r:id="rId40"/>
    <p:sldId id="310" r:id="rId41"/>
    <p:sldId id="613" r:id="rId42"/>
    <p:sldId id="339" r:id="rId43"/>
    <p:sldId id="614" r:id="rId44"/>
    <p:sldId id="615" r:id="rId45"/>
    <p:sldId id="338" r:id="rId46"/>
    <p:sldId id="440" r:id="rId47"/>
    <p:sldId id="322" r:id="rId48"/>
    <p:sldId id="616" r:id="rId49"/>
    <p:sldId id="313" r:id="rId50"/>
    <p:sldId id="549" r:id="rId5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75848-1931-4B2A-A50E-DB2D97A7CA85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B8F86-5D88-4EE6-AF90-7F6252AE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ομερ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8F86-5D88-4EE6-AF90-7F6252AE8C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F2EAE-C783-B404-C228-594ED71C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0CD060-C3E6-A880-4805-D669FB73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8385DF-928C-0E9D-2148-A634561F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A8BBEE-6BEA-3F3A-59F3-05634DF2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44A75-048A-7D70-F958-990F0B1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149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D9393B-6C7D-53D9-2B22-7707604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AE6D7D-D84F-6789-552B-8A70E01E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720E3C-3308-4DAB-7DB0-4AB67F9B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B27419-A627-C7C8-6916-5E289A1E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C97A78-9B6E-6107-B763-0E61DF3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231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EF4E6D9-2C3F-F581-A01B-23D322E5C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DCF7B5-0836-2D89-3AF5-18A1538C6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2ABACF-65B1-DC38-D585-172C4D38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AE60D2-5BAE-A30F-BF32-7E90BD17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1F0665-1B3E-A686-5056-5C2322A6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15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E23340-15BE-2C38-FA21-F608EB09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CAD1B-F2FC-9610-B4F8-C4D12E7C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294F42-3670-EF8A-52CA-C467254E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50456A-CE2D-B024-2B8E-C0D0A640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D70A7-9C89-13E6-8279-82829898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599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1FFAE3-7FD0-B3FF-F7DA-FC766704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9A013E-B823-2445-A1BE-EB4F3F58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C6876E-7B5C-E924-6FEA-6AB01A5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74D0F0-DE3A-7612-C280-9FD9C9FB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405B4D-AB8F-70D6-2F03-D1B11221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238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102F6-7F7F-24E7-EF12-1ED6F144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02003-3ED0-B3DE-E4C7-49A285307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2FA2B0-64A7-07C6-BB08-04EC6347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1D7254-A09B-B0A8-0F12-3BB1FB97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0BF91A-3DE0-A090-B6B6-0B7698D6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5986A9-24D2-B7E4-D9E1-FA5CCDC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5901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637503-D0FA-69BD-BF10-6E9FD678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44E482-1505-DDE4-AA35-9D1D253D8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887AF9-9DC6-D1A1-264F-1626C162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6619822-961C-46EA-5205-174E4879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93C7646-915C-C700-4951-6AFF8CD51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5135F9-799C-C3AE-D83D-2B2BE55D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AB20B45-96ED-8C0D-156D-E340AA27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4EC532-6E90-5BEB-C667-935B97E0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688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F6FC1-C05F-2FA7-5FB0-84503C48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1A7A1F-DDFA-E250-0A49-C0E1D93F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DD893D-7DB4-0C35-08E6-F3C08DA4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AEC8377-7F14-CF13-B600-0FC14E0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573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90D34E-4975-498B-0E63-E752127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B0ECCD-8ABB-DEFF-518A-95134E18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E09677-7F2A-2AC2-7C30-0BBF7ED6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555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86DB1-0E9B-AE90-79C7-15CC5F4A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6202AE-1BF0-ABE9-D284-81F64546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8BA5EB-E026-1C02-DA28-012A6093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CFB468-5A42-F30B-C526-E79E4331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C34E3F-565B-9FB2-9906-6C47543F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15D57A-9233-F94C-F8F0-43EA2C87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94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68869-59BB-1D55-8D8B-E935433E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3BC0DFF-1531-2DC4-44EA-D3A53D6E9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D5E822-E6BA-E12D-66FA-758D0BA7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EF8EFB-4936-F7DA-B28A-AA0A186E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6BCE7A-A08F-3662-DCD8-B084AAF4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7D034F-CF88-DD53-89AA-30AAE2B6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43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EBE1074-12EE-3D01-CB3D-752E56A1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51EB9E-1733-B208-B172-5957A69C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E384C-C6E4-50E8-5C18-19A15A34A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A13E-593A-4B2F-A925-5D801F0D3D9C}" type="datetimeFigureOut">
              <a:rPr lang="el-CY" smtClean="0"/>
              <a:t>03/04/2026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2D9CD8-9857-52C2-2961-F1944DDFD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C4F9DB-A334-F6AB-E2C0-8FE82961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58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r>
              <a:rPr lang="el-GR" dirty="0">
                <a:solidFill>
                  <a:schemeClr val="tx1"/>
                </a:solidFill>
              </a:rPr>
              <a:t>. Είμαι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98" y="3573110"/>
            <a:ext cx="962747" cy="15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5400" dirty="0"/>
              <a:t>Καλώς τον!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98" y="3573110"/>
            <a:ext cx="962747" cy="15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4400" dirty="0"/>
          </a:p>
        </p:txBody>
      </p:sp>
      <p:pic>
        <p:nvPicPr>
          <p:cNvPr id="819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 bwMode="auto">
          <a:xfrm>
            <a:off x="2855745" y="2476391"/>
            <a:ext cx="838800" cy="2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2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Καλώς την!</a:t>
            </a:r>
          </a:p>
        </p:txBody>
      </p:sp>
      <p:pic>
        <p:nvPicPr>
          <p:cNvPr id="819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r="16998" b="10426"/>
          <a:stretch/>
        </p:blipFill>
        <p:spPr bwMode="auto">
          <a:xfrm>
            <a:off x="2769633" y="1965433"/>
            <a:ext cx="924912" cy="31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3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2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ταυτότητα png | PNGEgg">
            <a:extLst>
              <a:ext uri="{FF2B5EF4-FFF2-40B4-BE49-F238E27FC236}">
                <a16:creationId xmlns:a16="http://schemas.microsoft.com/office/drawing/2014/main" id="{AFCB5062-FBCD-4A4E-B6F3-CA0EEEB10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9160" r="3780" b="24767"/>
          <a:stretch/>
        </p:blipFill>
        <p:spPr bwMode="auto">
          <a:xfrm>
            <a:off x="903890" y="1560786"/>
            <a:ext cx="5360275" cy="35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Ταυτότητα Στοιχεία προσωπικής πληροφορίας Έγγραφο ταυτότητας με τη  φωτογραφία και το κείμενο προσώπων Clipart η ανασκόπηση απομόν Διανυσματική  απεικόνιση - εικονογραφία από : 126390837">
            <a:extLst>
              <a:ext uri="{FF2B5EF4-FFF2-40B4-BE49-F238E27FC236}">
                <a16:creationId xmlns:a16="http://schemas.microsoft.com/office/drawing/2014/main" id="{A888D912-AFC2-4060-A1F1-2B4B46BC3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t="28506" r="17969" b="28583"/>
          <a:stretch/>
        </p:blipFill>
        <p:spPr bwMode="auto">
          <a:xfrm>
            <a:off x="6505902" y="1560786"/>
            <a:ext cx="4382814" cy="35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225631"/>
            <a:ext cx="4762006" cy="68018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>
                <a:solidFill>
                  <a:schemeClr val="bg1"/>
                </a:solidFill>
              </a:rPr>
              <a:t>Με  λένε </a:t>
            </a:r>
          </a:p>
          <a:p>
            <a:r>
              <a:rPr lang="el-GR" sz="8000" dirty="0">
                <a:solidFill>
                  <a:schemeClr val="bg1"/>
                </a:solidFill>
              </a:rPr>
              <a:t> Με  λένε </a:t>
            </a:r>
          </a:p>
          <a:p>
            <a:r>
              <a:rPr lang="el-GR" sz="8000" dirty="0"/>
              <a:t>Είμαι η  </a:t>
            </a:r>
          </a:p>
          <a:p>
            <a:endParaRPr lang="el-GR" sz="8000" dirty="0"/>
          </a:p>
          <a:p>
            <a:r>
              <a:rPr lang="el-GR" sz="8000" dirty="0"/>
              <a:t>Είμαι ο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3819" y="225631"/>
            <a:ext cx="4762006" cy="68018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>
                <a:solidFill>
                  <a:schemeClr val="bg1"/>
                </a:solidFill>
              </a:rPr>
              <a:t>Πέτρο. </a:t>
            </a:r>
          </a:p>
          <a:p>
            <a:r>
              <a:rPr lang="el-GR" sz="8000" dirty="0">
                <a:solidFill>
                  <a:schemeClr val="bg1"/>
                </a:solidFill>
              </a:rPr>
              <a:t>Ελένη.</a:t>
            </a:r>
          </a:p>
          <a:p>
            <a:r>
              <a:rPr lang="el-GR" sz="8000" dirty="0"/>
              <a:t>                  . </a:t>
            </a:r>
          </a:p>
          <a:p>
            <a:endParaRPr lang="el-GR" sz="8000" dirty="0"/>
          </a:p>
          <a:p>
            <a:r>
              <a:rPr lang="el-GR" sz="8000" dirty="0"/>
              <a:t>                  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 bwMode="auto">
          <a:xfrm>
            <a:off x="1572569" y="910794"/>
            <a:ext cx="1820703" cy="147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96" y="4076380"/>
            <a:ext cx="1432298" cy="12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225631"/>
            <a:ext cx="4762006" cy="4308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Με  λένε </a:t>
            </a:r>
          </a:p>
          <a:p>
            <a:r>
              <a:rPr lang="el-GR" sz="8000" dirty="0"/>
              <a:t>Με  λένε </a:t>
            </a:r>
          </a:p>
          <a:p>
            <a:r>
              <a:rPr lang="el-GR" sz="9600" dirty="0"/>
              <a:t>Με  λένε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3819" y="225631"/>
            <a:ext cx="4762006" cy="42165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Πέτρο. </a:t>
            </a:r>
          </a:p>
          <a:p>
            <a:r>
              <a:rPr lang="el-GR" sz="8000" dirty="0"/>
              <a:t>Ελένη.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6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6"/>
          <a:stretch/>
        </p:blipFill>
        <p:spPr bwMode="auto">
          <a:xfrm>
            <a:off x="9400799" y="1876156"/>
            <a:ext cx="1329042" cy="10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799" y="767254"/>
            <a:ext cx="1329042" cy="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C8316AB-02E9-4BC9-B77B-97D11B65F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96" b="20853"/>
          <a:stretch/>
        </p:blipFill>
        <p:spPr>
          <a:xfrm>
            <a:off x="119292" y="0"/>
            <a:ext cx="11883521" cy="6857999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D12AB62-6D9E-40A4-9D17-C832F58843F4}"/>
              </a:ext>
            </a:extLst>
          </p:cNvPr>
          <p:cNvSpPr/>
          <p:nvPr/>
        </p:nvSpPr>
        <p:spPr>
          <a:xfrm>
            <a:off x="7220607" y="-4571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7EDEE48-53ED-4266-B97A-9A7F4CFD6BFF}"/>
              </a:ext>
            </a:extLst>
          </p:cNvPr>
          <p:cNvSpPr/>
          <p:nvPr/>
        </p:nvSpPr>
        <p:spPr>
          <a:xfrm>
            <a:off x="1418896" y="4529958"/>
            <a:ext cx="4960883" cy="105103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3210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225631"/>
            <a:ext cx="4762006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Με  λένε </a:t>
            </a:r>
            <a:endParaRPr lang="el-GR" dirty="0"/>
          </a:p>
          <a:p>
            <a:r>
              <a:rPr lang="el-GR" sz="8000" dirty="0"/>
              <a:t>Είμαι 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8031" y="225631"/>
            <a:ext cx="4762006" cy="338554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Φίλιππο. </a:t>
            </a:r>
          </a:p>
          <a:p>
            <a:r>
              <a:rPr lang="el-GR" sz="8000" dirty="0"/>
              <a:t>Φίλιππος.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6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9"/>
          <a:stretch/>
        </p:blipFill>
        <p:spPr bwMode="auto">
          <a:xfrm flipH="1">
            <a:off x="10765312" y="2150084"/>
            <a:ext cx="833251" cy="1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0" y="512591"/>
            <a:ext cx="1434276" cy="12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3617638" y="563784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8834" y="3187485"/>
            <a:ext cx="3863909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Είμαι  κορίτσι.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18" y="5549068"/>
            <a:ext cx="1798886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950362" y="3187485"/>
            <a:ext cx="5033819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Είμαι  αγόρι. </a:t>
            </a:r>
            <a:endParaRPr lang="en-US" sz="60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2" y="3662552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716711" y="456774"/>
            <a:ext cx="2345197" cy="22963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/>
              <a:t>Γεια  !</a:t>
            </a:r>
          </a:p>
          <a:p>
            <a:r>
              <a:rPr lang="el-GR" sz="1600" dirty="0"/>
              <a:t>Αντίο !</a:t>
            </a:r>
          </a:p>
          <a:p>
            <a:r>
              <a:rPr lang="el-GR" sz="1600" dirty="0"/>
              <a:t>Στο καλό !</a:t>
            </a:r>
          </a:p>
          <a:p>
            <a:r>
              <a:rPr lang="el-GR" sz="1600" dirty="0"/>
              <a:t>Καλώς τον !</a:t>
            </a:r>
          </a:p>
          <a:p>
            <a:r>
              <a:rPr lang="el-GR" sz="1600" dirty="0"/>
              <a:t>Καλώς την  !</a:t>
            </a:r>
          </a:p>
          <a:p>
            <a:r>
              <a:rPr lang="el-GR" sz="1600" dirty="0"/>
              <a:t>Είμαι πολύ καλά 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7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A11AEB-BCEE-EC73-021B-01EBC6CB0701}"/>
              </a:ext>
            </a:extLst>
          </p:cNvPr>
          <p:cNvSpPr txBox="1"/>
          <p:nvPr/>
        </p:nvSpPr>
        <p:spPr>
          <a:xfrm>
            <a:off x="386610" y="143080"/>
            <a:ext cx="11353800" cy="769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4400" dirty="0"/>
              <a:t>Η  τάξη  μας </a:t>
            </a:r>
            <a:endParaRPr lang="el-CY" sz="4400" dirty="0"/>
          </a:p>
        </p:txBody>
      </p:sp>
      <p:pic>
        <p:nvPicPr>
          <p:cNvPr id="1026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E2534C92-AA65-6BD4-B452-24287ACF6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5527729" y="2513229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0D9048E6-F6EF-7724-6DF3-9A9C00643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8270761" y="2775856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6C33BB41-615A-0D0D-2450-2A36DB24A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9512750" y="2775856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5D887313-CD7C-7F4D-5BE3-3568B04A4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10754739" y="2775856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B5889C7C-2E4C-C1E3-7BF8-57CD8605C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6958350" y="2873827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1BEAB508-B458-67C3-94BD-8CDF3CD8C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4308360" y="2484681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4813916F-D56A-B60A-A06B-F51470E9D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2910736" y="2324100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E045212E-5293-D958-7EF6-22ED1FB1A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1512091" y="2372762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FD6F285-2531-D48B-7198-D4D9C791E9B6}"/>
              </a:ext>
            </a:extLst>
          </p:cNvPr>
          <p:cNvSpPr/>
          <p:nvPr/>
        </p:nvSpPr>
        <p:spPr>
          <a:xfrm>
            <a:off x="359229" y="5083627"/>
            <a:ext cx="1197773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Κύπρος</a:t>
            </a:r>
            <a:endParaRPr lang="el-CY" sz="2400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EF3CEE3-33EF-DBE6-C02A-2D468D54C26F}"/>
              </a:ext>
            </a:extLst>
          </p:cNvPr>
          <p:cNvSpPr/>
          <p:nvPr/>
        </p:nvSpPr>
        <p:spPr>
          <a:xfrm>
            <a:off x="4959760" y="5040081"/>
            <a:ext cx="1841326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sz="2400" dirty="0"/>
              <a:t>Αφγανιστάν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5A20487-E4CE-762A-E2CA-8DDA7720AAE4}"/>
              </a:ext>
            </a:extLst>
          </p:cNvPr>
          <p:cNvSpPr/>
          <p:nvPr/>
        </p:nvSpPr>
        <p:spPr>
          <a:xfrm>
            <a:off x="1712637" y="5072740"/>
            <a:ext cx="1749020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Ιράν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DE1B57E-E992-5D18-1DA6-EE4F223AC708}"/>
              </a:ext>
            </a:extLst>
          </p:cNvPr>
          <p:cNvSpPr/>
          <p:nvPr/>
        </p:nvSpPr>
        <p:spPr>
          <a:xfrm>
            <a:off x="6980172" y="5042697"/>
            <a:ext cx="1546149" cy="911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sz="2400" dirty="0"/>
              <a:t>Βουλγαρία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C793C74-DD7D-9D81-7167-BCE6AEE89683}"/>
              </a:ext>
            </a:extLst>
          </p:cNvPr>
          <p:cNvSpPr/>
          <p:nvPr/>
        </p:nvSpPr>
        <p:spPr>
          <a:xfrm>
            <a:off x="3671081" y="5061854"/>
            <a:ext cx="1071563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Συρία</a:t>
            </a:r>
          </a:p>
        </p:txBody>
      </p:sp>
      <p:pic>
        <p:nvPicPr>
          <p:cNvPr id="2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F2FFDAD5-172C-8EC1-B939-33BF1A7C3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/>
          <a:stretch/>
        </p:blipFill>
        <p:spPr bwMode="auto">
          <a:xfrm>
            <a:off x="359230" y="1192719"/>
            <a:ext cx="11560628" cy="36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2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φγανιστάν - Βικιταξίδια">
            <a:extLst>
              <a:ext uri="{FF2B5EF4-FFF2-40B4-BE49-F238E27FC236}">
                <a16:creationId xmlns:a16="http://schemas.microsoft.com/office/drawing/2014/main" id="{AEE7509A-CD1C-4B2E-8280-1151880A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689552"/>
            <a:ext cx="10657490" cy="612524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EB81542-D941-4B1C-B001-BB468BD533A4}"/>
              </a:ext>
            </a:extLst>
          </p:cNvPr>
          <p:cNvSpPr/>
          <p:nvPr/>
        </p:nvSpPr>
        <p:spPr>
          <a:xfrm>
            <a:off x="6489130" y="2165131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sz="2400" dirty="0"/>
              <a:t>Αφγανιστάν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5F2D84D-86C4-4AB6-BD0E-11AF6FDA8BAA}"/>
              </a:ext>
            </a:extLst>
          </p:cNvPr>
          <p:cNvSpPr/>
          <p:nvPr/>
        </p:nvSpPr>
        <p:spPr>
          <a:xfrm>
            <a:off x="4292578" y="1488058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Ιράν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E2CEE45-5000-4CD0-8B3F-FDF944FEC667}"/>
              </a:ext>
            </a:extLst>
          </p:cNvPr>
          <p:cNvSpPr/>
          <p:nvPr/>
        </p:nvSpPr>
        <p:spPr>
          <a:xfrm>
            <a:off x="6017173" y="854715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Συρία</a:t>
            </a:r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4930FE0-AAAF-423B-91C3-496BE22291D5}"/>
              </a:ext>
            </a:extLst>
          </p:cNvPr>
          <p:cNvCxnSpPr>
            <a:stCxn id="3" idx="1"/>
          </p:cNvCxnSpPr>
          <p:nvPr/>
        </p:nvCxnSpPr>
        <p:spPr>
          <a:xfrm flipH="1">
            <a:off x="6169572" y="2616889"/>
            <a:ext cx="319558" cy="61692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F12C4E0-8B32-4466-94A4-9511F8801502}"/>
              </a:ext>
            </a:extLst>
          </p:cNvPr>
          <p:cNvCxnSpPr>
            <a:cxnSpLocks/>
          </p:cNvCxnSpPr>
          <p:nvPr/>
        </p:nvCxnSpPr>
        <p:spPr>
          <a:xfrm flipH="1">
            <a:off x="4292578" y="1744013"/>
            <a:ext cx="2020560" cy="135515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8506A75-8240-4F83-B989-D36E229C0907}"/>
              </a:ext>
            </a:extLst>
          </p:cNvPr>
          <p:cNvSpPr/>
          <p:nvPr/>
        </p:nvSpPr>
        <p:spPr>
          <a:xfrm>
            <a:off x="4652501" y="4424560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Κύπρος</a:t>
            </a:r>
            <a:endParaRPr lang="el-GR" dirty="0"/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9653CDB-C57B-4612-BFC2-013AF2E939E2}"/>
              </a:ext>
            </a:extLst>
          </p:cNvPr>
          <p:cNvCxnSpPr>
            <a:cxnSpLocks/>
          </p:cNvCxnSpPr>
          <p:nvPr/>
        </p:nvCxnSpPr>
        <p:spPr>
          <a:xfrm>
            <a:off x="3896099" y="3068647"/>
            <a:ext cx="2433252" cy="154539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CA09B26-4F10-4BEA-8CD0-7CDAAFDE5A7D}"/>
              </a:ext>
            </a:extLst>
          </p:cNvPr>
          <p:cNvSpPr/>
          <p:nvPr/>
        </p:nvSpPr>
        <p:spPr>
          <a:xfrm>
            <a:off x="1879335" y="1558722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Βουλγαρία</a:t>
            </a:r>
            <a:endParaRPr lang="el-GR" dirty="0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D0CBBF6B-8247-41E3-AB74-DA7591B8FBC7}"/>
              </a:ext>
            </a:extLst>
          </p:cNvPr>
          <p:cNvCxnSpPr>
            <a:cxnSpLocks/>
          </p:cNvCxnSpPr>
          <p:nvPr/>
        </p:nvCxnSpPr>
        <p:spPr>
          <a:xfrm>
            <a:off x="3219299" y="2451726"/>
            <a:ext cx="345273" cy="1651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404E5150-A9BA-43AF-854E-BC6157677578}"/>
              </a:ext>
            </a:extLst>
          </p:cNvPr>
          <p:cNvCxnSpPr>
            <a:cxnSpLocks/>
          </p:cNvCxnSpPr>
          <p:nvPr/>
        </p:nvCxnSpPr>
        <p:spPr>
          <a:xfrm flipH="1">
            <a:off x="4624211" y="2380513"/>
            <a:ext cx="144917" cy="54626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6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035E3-2790-D381-D0C2-A3E92D6F9474}"/>
              </a:ext>
            </a:extLst>
          </p:cNvPr>
          <p:cNvSpPr txBox="1"/>
          <p:nvPr/>
        </p:nvSpPr>
        <p:spPr>
          <a:xfrm>
            <a:off x="288470" y="1622592"/>
            <a:ext cx="11789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Κύπρος : 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 ε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μαι από την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_______. Εσύ  από πού  είσαι;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Μπαγιάν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 είμαι  από  τη ________.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Σίνα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Η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Αρζού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 από το _____________άλλα εγώ είμαι  από  τη __________.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Κανάρ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είμαι από το___________. Εσείς από πού είστε;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Σιάμ  &amp;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Ντεργάμ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Εμείς είμαστε από  τη_____. 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Ελένη : Ο Νικολάι  και η Κατερίνα είναι από τη ___________.</a:t>
            </a:r>
          </a:p>
        </p:txBody>
      </p:sp>
      <p:pic>
        <p:nvPicPr>
          <p:cNvPr id="2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B06EAD01-464B-B277-8CF7-3B347728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7" b="34144"/>
          <a:stretch/>
        </p:blipFill>
        <p:spPr bwMode="auto">
          <a:xfrm>
            <a:off x="288470" y="89015"/>
            <a:ext cx="11560628" cy="5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7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035E3-2790-D381-D0C2-A3E92D6F9474}"/>
              </a:ext>
            </a:extLst>
          </p:cNvPr>
          <p:cNvSpPr txBox="1"/>
          <p:nvPr/>
        </p:nvSpPr>
        <p:spPr>
          <a:xfrm>
            <a:off x="288470" y="1622592"/>
            <a:ext cx="11789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Κύπρος : 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 ε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μαι από την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Κύπρο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Εσύ  από πού  είσαι;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Μπαγιάν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 είμαι  από 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Σίνα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Η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Αρζού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 από το 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Αφγανιστάν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άλλα εγώ είμαι  από 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Κανάρ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είμαι από το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Ιράν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Εσείς από πού είστε;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Σιάμ  &amp;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Ντεργάμ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Εμείς είμαστε από 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Ελένη : Ο Νικολάι  και η Κατερίνα είναι από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Βουλγαρία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B06EAD01-464B-B277-8CF7-3B347728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7" b="34144"/>
          <a:stretch/>
        </p:blipFill>
        <p:spPr bwMode="auto">
          <a:xfrm>
            <a:off x="288470" y="89015"/>
            <a:ext cx="11560628" cy="5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28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ake 3d">
            <a:extLst>
              <a:ext uri="{FF2B5EF4-FFF2-40B4-BE49-F238E27FC236}">
                <a16:creationId xmlns:a16="http://schemas.microsoft.com/office/drawing/2014/main" id="{F4F4C41D-75A2-445C-B8BD-9BDED930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0" y="641129"/>
            <a:ext cx="10815145" cy="57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61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4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025236"/>
            <a:ext cx="9337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δώδεκα     χρονών. </a:t>
            </a:r>
          </a:p>
          <a:p>
            <a:endParaRPr lang="el-GR" sz="8000" dirty="0"/>
          </a:p>
          <a:p>
            <a:r>
              <a:rPr lang="el-GR" sz="8000" dirty="0"/>
              <a:t>12 δώδεκα </a:t>
            </a:r>
            <a:endParaRPr lang="en-US" sz="8000" dirty="0"/>
          </a:p>
        </p:txBody>
      </p:sp>
      <p:pic>
        <p:nvPicPr>
          <p:cNvPr id="4100" name="Picture 4" descr="Illustration of Birthday Cake at the Age of 12 Stock Illustration -  Illustration of candy, strauberry: 97059958">
            <a:extLst>
              <a:ext uri="{FF2B5EF4-FFF2-40B4-BE49-F238E27FC236}">
                <a16:creationId xmlns:a16="http://schemas.microsoft.com/office/drawing/2014/main" id="{60928341-FE74-47AB-8F83-47AE1F45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3"/>
          <a:stretch/>
        </p:blipFill>
        <p:spPr bwMode="auto">
          <a:xfrm>
            <a:off x="8481848" y="191979"/>
            <a:ext cx="3111062" cy="6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30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025236"/>
            <a:ext cx="9337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δεκατριών    χρονών. </a:t>
            </a:r>
          </a:p>
          <a:p>
            <a:endParaRPr lang="el-GR" sz="8000" dirty="0"/>
          </a:p>
          <a:p>
            <a:r>
              <a:rPr lang="el-GR" sz="8000" dirty="0"/>
              <a:t>13  δεκατρία </a:t>
            </a:r>
            <a:endParaRPr lang="en-US" sz="8000" dirty="0"/>
          </a:p>
        </p:txBody>
      </p:sp>
      <p:pic>
        <p:nvPicPr>
          <p:cNvPr id="4098" name="Picture 2" descr="Χαριτωμένο σκίτσο 13 χρόνια εορταστική τούρτα με κερί νούμερο 12 Σοκολάτα  μπισκότο με μούρα, κεράσια και βατόμουρα Διανυσματική απεικόνιση -  εικονογραφία από arroyos, agatha: 163859941">
            <a:extLst>
              <a:ext uri="{FF2B5EF4-FFF2-40B4-BE49-F238E27FC236}">
                <a16:creationId xmlns:a16="http://schemas.microsoft.com/office/drawing/2014/main" id="{8C9E0F77-E491-408E-8377-E5D41951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65" y="1045779"/>
            <a:ext cx="3628697" cy="47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48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489" y="531250"/>
            <a:ext cx="74537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 δεκατεσσάρων </a:t>
            </a:r>
          </a:p>
          <a:p>
            <a:r>
              <a:rPr lang="el-GR" sz="8000" dirty="0"/>
              <a:t>χρονών. </a:t>
            </a:r>
          </a:p>
          <a:p>
            <a:endParaRPr lang="el-GR" sz="8000" dirty="0"/>
          </a:p>
          <a:p>
            <a:r>
              <a:rPr lang="el-GR" sz="8000" dirty="0"/>
              <a:t>14 δεκατέσσερα </a:t>
            </a:r>
            <a:endParaRPr lang="en-US" sz="8000" dirty="0"/>
          </a:p>
        </p:txBody>
      </p:sp>
      <p:pic>
        <p:nvPicPr>
          <p:cNvPr id="6146" name="Picture 2" descr="Age 14 on Birthday Cake Card | Zazzle">
            <a:extLst>
              <a:ext uri="{FF2B5EF4-FFF2-40B4-BE49-F238E27FC236}">
                <a16:creationId xmlns:a16="http://schemas.microsoft.com/office/drawing/2014/main" id="{C831B93B-A103-4A9F-95DF-6E672986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31" y="767254"/>
            <a:ext cx="4130566" cy="56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1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918" y="360472"/>
            <a:ext cx="69387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δεκαπέντε </a:t>
            </a:r>
          </a:p>
          <a:p>
            <a:r>
              <a:rPr lang="el-GR" sz="8000" dirty="0"/>
              <a:t>χρονών. </a:t>
            </a:r>
          </a:p>
          <a:p>
            <a:endParaRPr lang="el-GR" sz="8000" dirty="0"/>
          </a:p>
          <a:p>
            <a:r>
              <a:rPr lang="el-GR" sz="8000" dirty="0"/>
              <a:t>15 δεκαπέντε  </a:t>
            </a:r>
            <a:endParaRPr lang="en-US" sz="8000" dirty="0"/>
          </a:p>
        </p:txBody>
      </p:sp>
      <p:pic>
        <p:nvPicPr>
          <p:cNvPr id="7170" name="Picture 2" descr="60+ Sweet 15 Cakes Cartoons Stock Illustrations, Royalty-Free Vector  Graphics &amp; Clip Art - iStock">
            <a:extLst>
              <a:ext uri="{FF2B5EF4-FFF2-40B4-BE49-F238E27FC236}">
                <a16:creationId xmlns:a16="http://schemas.microsoft.com/office/drawing/2014/main" id="{40061AAB-7B38-4395-8545-98586D58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93" y="360472"/>
            <a:ext cx="3867807" cy="58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89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use clipart Images - Free Download on Freepik">
            <a:extLst>
              <a:ext uri="{FF2B5EF4-FFF2-40B4-BE49-F238E27FC236}">
                <a16:creationId xmlns:a16="http://schemas.microsoft.com/office/drawing/2014/main" id="{6096F0CD-E88A-4AFE-8D91-5A67A084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0" y="383136"/>
            <a:ext cx="9286546" cy="55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6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170" y="1462692"/>
            <a:ext cx="70292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/>
              <a:t>Το σπίτι μου </a:t>
            </a:r>
            <a:r>
              <a:rPr lang="el-GR" sz="7200" dirty="0">
                <a:solidFill>
                  <a:srgbClr val="FF0000"/>
                </a:solidFill>
              </a:rPr>
              <a:t>είναι</a:t>
            </a:r>
            <a:r>
              <a:rPr lang="el-GR" sz="7200" dirty="0"/>
              <a:t>  στην </a:t>
            </a:r>
            <a:r>
              <a:rPr lang="el-GR" sz="7200" dirty="0" err="1"/>
              <a:t>Παλουριώτισσα</a:t>
            </a:r>
            <a:r>
              <a:rPr lang="el-GR" sz="7200" dirty="0"/>
              <a:t>. </a:t>
            </a:r>
            <a:endParaRPr lang="en-US" sz="7200" dirty="0"/>
          </a:p>
        </p:txBody>
      </p:sp>
      <p:pic>
        <p:nvPicPr>
          <p:cNvPr id="1026" name="Picture 2" descr="Παναγία Παλλουριώτισσα - Η Χάρη της βοήθειά μας">
            <a:extLst>
              <a:ext uri="{FF2B5EF4-FFF2-40B4-BE49-F238E27FC236}">
                <a16:creationId xmlns:a16="http://schemas.microsoft.com/office/drawing/2014/main" id="{24199372-6E0E-8D46-E440-F5C04C48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909734"/>
            <a:ext cx="3878716" cy="450046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80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226" y="1188522"/>
            <a:ext cx="6757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στον  Άγιο  Αντώνιο.</a:t>
            </a:r>
            <a:endParaRPr lang="en-US" sz="8000" dirty="0"/>
          </a:p>
        </p:txBody>
      </p:sp>
      <p:pic>
        <p:nvPicPr>
          <p:cNvPr id="2050" name="Picture 2" descr="Προκήρυξη Αρχιτεκτονικού Διαγωνισμού για το Δημοτικό Σχολείο Αγίου Αντωνίου  masterplan - Σύλλογος Αρχιτεκτόνων Κύπρου">
            <a:extLst>
              <a:ext uri="{FF2B5EF4-FFF2-40B4-BE49-F238E27FC236}">
                <a16:creationId xmlns:a16="http://schemas.microsoft.com/office/drawing/2014/main" id="{D718303A-7E87-AB62-2FA3-32A21895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77" y="1040426"/>
            <a:ext cx="3623052" cy="47771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47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912" y="1474619"/>
            <a:ext cx="63107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 </a:t>
            </a:r>
            <a:r>
              <a:rPr lang="el-GR" sz="8800" dirty="0"/>
              <a:t>Καϊμακλί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3074" name="Picture 2" descr="Καϊμακλί">
            <a:extLst>
              <a:ext uri="{FF2B5EF4-FFF2-40B4-BE49-F238E27FC236}">
                <a16:creationId xmlns:a16="http://schemas.microsoft.com/office/drawing/2014/main" id="{D17A77F6-9932-3B4F-2AC0-4B1F48BA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28" y="1231445"/>
            <a:ext cx="3260271" cy="4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22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621971"/>
            <a:ext cx="5962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στην </a:t>
            </a:r>
            <a:r>
              <a:rPr lang="el-GR" sz="8000" dirty="0" err="1"/>
              <a:t>Αγλαντζία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4098" name="Picture 2" descr="Πολιτιστικό Κέντρο &quot;Το Σκαλί&quot; Αγλαντζιάς - Σύλλογος Αρχιτεκτόνων Κύπρου">
            <a:extLst>
              <a:ext uri="{FF2B5EF4-FFF2-40B4-BE49-F238E27FC236}">
                <a16:creationId xmlns:a16="http://schemas.microsoft.com/office/drawing/2014/main" id="{50A61DA6-6A71-485C-4B18-F8EDB249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53" y="1621971"/>
            <a:ext cx="4589690" cy="354874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66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29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7CB3D9E6-AA4C-4549-A97A-542B0B284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DE5159F7-89A6-400B-A521-934290518F9D}"/>
              </a:ext>
            </a:extLst>
          </p:cNvPr>
          <p:cNvSpPr/>
          <p:nvPr/>
        </p:nvSpPr>
        <p:spPr>
          <a:xfrm>
            <a:off x="2680138" y="1429407"/>
            <a:ext cx="257503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Κυρία Ελένη, είμαι άρρωστ</a:t>
            </a:r>
            <a:r>
              <a:rPr lang="el-GR" sz="2400" u="sng" dirty="0">
                <a:solidFill>
                  <a:schemeClr val="tx1"/>
                </a:solidFill>
              </a:rPr>
              <a:t>ος.</a:t>
            </a:r>
          </a:p>
          <a:p>
            <a:pPr algn="ctr"/>
            <a:endParaRPr lang="el-CY" dirty="0"/>
          </a:p>
        </p:txBody>
      </p:sp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956CA234-DCF5-46E0-BCA0-15E68422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0C8A95A4-B948-4987-92C7-E1C2ABFF4591}"/>
              </a:ext>
            </a:extLst>
          </p:cNvPr>
          <p:cNvSpPr/>
          <p:nvPr/>
        </p:nvSpPr>
        <p:spPr>
          <a:xfrm>
            <a:off x="0" y="3314372"/>
            <a:ext cx="257503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Κύριε Κύπρο, είμαι άρρωστ</a:t>
            </a:r>
            <a:r>
              <a:rPr lang="el-GR" sz="2400" u="sng" dirty="0">
                <a:solidFill>
                  <a:schemeClr val="tx1"/>
                </a:solidFill>
              </a:rPr>
              <a:t>η.</a:t>
            </a: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55563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Άρρωσ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7" y="434048"/>
            <a:ext cx="4083269" cy="161475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6364" y="5915267"/>
            <a:ext cx="418869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άρρωστ</a:t>
            </a:r>
            <a:r>
              <a:rPr lang="el-GR" sz="4000" u="sng" dirty="0"/>
              <a:t>η.</a:t>
            </a:r>
            <a:endParaRPr lang="en-US" sz="4000" u="sng" dirty="0"/>
          </a:p>
        </p:txBody>
      </p:sp>
      <p:pic>
        <p:nvPicPr>
          <p:cNvPr id="10242" name="Picture 2" descr="άρρωστοι Στοκ Εικονογραφήσεις, Vectors, &amp; Clipart – (277,390 Στοκ  Εικονογραφήσεις)">
            <a:extLst>
              <a:ext uri="{FF2B5EF4-FFF2-40B4-BE49-F238E27FC236}">
                <a16:creationId xmlns:a16="http://schemas.microsoft.com/office/drawing/2014/main" id="{CB62538B-9D06-4C16-947E-1AB526C3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64" y="3647089"/>
            <a:ext cx="4083269" cy="16478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BA5A64C-28AF-491A-913C-41037C8A0650}"/>
              </a:ext>
            </a:extLst>
          </p:cNvPr>
          <p:cNvSpPr/>
          <p:nvPr/>
        </p:nvSpPr>
        <p:spPr>
          <a:xfrm>
            <a:off x="1058917" y="2297925"/>
            <a:ext cx="4309239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άρρωστ</a:t>
            </a:r>
            <a:r>
              <a:rPr lang="el-GR" sz="4000" u="sng" dirty="0"/>
              <a:t>ος.</a:t>
            </a:r>
          </a:p>
        </p:txBody>
      </p:sp>
      <p:pic>
        <p:nvPicPr>
          <p:cNvPr id="10244" name="Picture 4" descr="Κορίτσια Συζητήσεις Μιλώ - Δωρεάν εικόνα στο Pixabay">
            <a:extLst>
              <a:ext uri="{FF2B5EF4-FFF2-40B4-BE49-F238E27FC236}">
                <a16:creationId xmlns:a16="http://schemas.microsoft.com/office/drawing/2014/main" id="{56360AF6-E121-43C2-949E-25AE9A7D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7" y="231228"/>
            <a:ext cx="6214244" cy="60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εραστικά! | 40 Ευχές για Καλή Ανάρρωση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4330" r="6358" b="43831"/>
          <a:stretch/>
        </p:blipFill>
        <p:spPr bwMode="auto">
          <a:xfrm>
            <a:off x="7435850" y="1831216"/>
            <a:ext cx="3236006" cy="9334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64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409573" y="263236"/>
            <a:ext cx="10918827" cy="64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63601" y="147492"/>
            <a:ext cx="3393089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0716" y="263236"/>
            <a:ext cx="3487683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7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Illustration A Woman Talking On The Phone With A Man Stock 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30" y="2842205"/>
            <a:ext cx="4719163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3634" y="218898"/>
            <a:ext cx="4736641" cy="2356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Καλημέρα!</a:t>
            </a:r>
          </a:p>
          <a:p>
            <a:pPr algn="ctr"/>
            <a:r>
              <a:rPr lang="el-GR" sz="3600" dirty="0"/>
              <a:t>Ποιος είναι;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6746206" y="404663"/>
            <a:ext cx="5140994" cy="261180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Καλημέρα σας!</a:t>
            </a:r>
          </a:p>
          <a:p>
            <a:pPr algn="ctr"/>
            <a:r>
              <a:rPr lang="el-GR" sz="3200" dirty="0"/>
              <a:t> Είμαι ο πατέρας </a:t>
            </a:r>
            <a:r>
              <a:rPr lang="el-GR" sz="3200" u="sng" dirty="0"/>
              <a:t>του  </a:t>
            </a:r>
            <a:r>
              <a:rPr lang="el-GR" sz="3200" dirty="0" err="1"/>
              <a:t>Ομάρ</a:t>
            </a:r>
            <a:r>
              <a:rPr lang="el-GR" sz="3200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7192888" y="3429000"/>
            <a:ext cx="4719162" cy="253036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Καλημέρα σας!</a:t>
            </a:r>
          </a:p>
          <a:p>
            <a:pPr algn="ctr"/>
            <a:r>
              <a:rPr lang="el-GR" sz="3200" dirty="0"/>
              <a:t> Είμαι ο πατέρας </a:t>
            </a:r>
            <a:r>
              <a:rPr lang="el-GR" sz="3200" u="sng" dirty="0"/>
              <a:t>της </a:t>
            </a:r>
            <a:r>
              <a:rPr lang="el-GR" sz="3200" dirty="0" err="1"/>
              <a:t>Καουθάρ</a:t>
            </a:r>
            <a:r>
              <a:rPr lang="el-GR" sz="3200" dirty="0"/>
              <a:t>.</a:t>
            </a:r>
          </a:p>
        </p:txBody>
      </p:sp>
      <p:pic>
        <p:nvPicPr>
          <p:cNvPr id="2" name="Picture 2" descr="δεκαδικός Στοκ Εικονογραφήσεις, Vectors, &amp; Clipart – (3,685 ...">
            <a:extLst>
              <a:ext uri="{FF2B5EF4-FFF2-40B4-BE49-F238E27FC236}">
                <a16:creationId xmlns:a16="http://schemas.microsoft.com/office/drawing/2014/main" id="{C3B1F8A9-BDE4-4A50-880C-5D450076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04" y="5561518"/>
            <a:ext cx="1434005" cy="11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γόρι που παίζει καρτούν ποδοσφαίρου χαρακτήρας 2 Απεικόνιση ...">
            <a:extLst>
              <a:ext uri="{FF2B5EF4-FFF2-40B4-BE49-F238E27FC236}">
                <a16:creationId xmlns:a16="http://schemas.microsoft.com/office/drawing/2014/main" id="{8ED71244-C548-4711-8CB2-A6B83C40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962" y="2068082"/>
            <a:ext cx="1220254" cy="12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9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04T12_48_5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BFA23B8F-1C61-7297-7D22-C5760D4D5F0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392906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285" y="2958678"/>
            <a:ext cx="10596721" cy="35394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1. Εγώ…………………..πολύ κουρασμένος. </a:t>
            </a:r>
          </a:p>
          <a:p>
            <a:r>
              <a:rPr lang="el-GR" sz="3200" dirty="0"/>
              <a:t>2. Η Αργυρώ …………… δέκα χρονών. </a:t>
            </a:r>
          </a:p>
          <a:p>
            <a:r>
              <a:rPr lang="el-GR" sz="3200" dirty="0"/>
              <a:t>3. Εγώ …………………. δεκατριών χρονών. </a:t>
            </a:r>
          </a:p>
          <a:p>
            <a:r>
              <a:rPr lang="el-GR" sz="3200" dirty="0"/>
              <a:t>4.Εσύ πόσο χρονών …………… ; </a:t>
            </a:r>
          </a:p>
          <a:p>
            <a:r>
              <a:rPr lang="el-GR" sz="3200" dirty="0"/>
              <a:t>5. Ο Αντρέας κι εγώ …………… φίλοι για πολλά χρόνια. </a:t>
            </a:r>
          </a:p>
          <a:p>
            <a:r>
              <a:rPr lang="el-GR" sz="3200" dirty="0"/>
              <a:t>6. Γιατί δεν …………… στην τάξη;</a:t>
            </a:r>
          </a:p>
          <a:p>
            <a:r>
              <a:rPr lang="el-GR" sz="3200" dirty="0"/>
              <a:t>7. Αυτοί ποιοι …………… ;</a:t>
            </a:r>
            <a:endParaRPr lang="en-US" sz="3200" dirty="0"/>
          </a:p>
        </p:txBody>
      </p:sp>
      <p:pic>
        <p:nvPicPr>
          <p:cNvPr id="1126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6777E70B-152E-46D1-BF2A-7EDD10F7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37" y="377217"/>
            <a:ext cx="2109787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25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64FB6-53A6-AA8C-F29E-BAECF8AC6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C59229-70EA-068F-AB63-9262149C5A7A}"/>
              </a:ext>
            </a:extLst>
          </p:cNvPr>
          <p:cNvSpPr/>
          <p:nvPr/>
        </p:nvSpPr>
        <p:spPr>
          <a:xfrm>
            <a:off x="352392" y="1408298"/>
            <a:ext cx="6500315" cy="403187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1. Εγώ </a:t>
            </a:r>
            <a:r>
              <a:rPr lang="el-GR" sz="3200" dirty="0">
                <a:solidFill>
                  <a:srgbClr val="FF0000"/>
                </a:solidFill>
              </a:rPr>
              <a:t>είμαι</a:t>
            </a:r>
            <a:r>
              <a:rPr lang="el-GR" sz="3200" dirty="0"/>
              <a:t> πολύ κουρασμένος. </a:t>
            </a:r>
          </a:p>
          <a:p>
            <a:r>
              <a:rPr lang="el-GR" sz="3200" dirty="0"/>
              <a:t>2. Η Αργυρώ  </a:t>
            </a:r>
            <a:r>
              <a:rPr lang="el-GR" sz="3200" dirty="0">
                <a:solidFill>
                  <a:srgbClr val="FF0000"/>
                </a:solidFill>
              </a:rPr>
              <a:t>είναι</a:t>
            </a:r>
            <a:r>
              <a:rPr lang="el-GR" sz="3200" dirty="0"/>
              <a:t> δέκα χρονών. </a:t>
            </a:r>
          </a:p>
          <a:p>
            <a:r>
              <a:rPr lang="el-GR" sz="3200" dirty="0"/>
              <a:t>3. Εγώ </a:t>
            </a:r>
            <a:r>
              <a:rPr lang="el-GR" sz="3200" dirty="0">
                <a:solidFill>
                  <a:srgbClr val="FF0000"/>
                </a:solidFill>
              </a:rPr>
              <a:t>είμαι</a:t>
            </a:r>
            <a:r>
              <a:rPr lang="el-GR" sz="3200" dirty="0"/>
              <a:t> δεκατριών χρονών. </a:t>
            </a:r>
          </a:p>
          <a:p>
            <a:r>
              <a:rPr lang="el-GR" sz="3200" dirty="0"/>
              <a:t>4.Εσύ πόσο χρονών </a:t>
            </a:r>
            <a:r>
              <a:rPr lang="el-GR" sz="3200" dirty="0">
                <a:solidFill>
                  <a:srgbClr val="FF0000"/>
                </a:solidFill>
              </a:rPr>
              <a:t>είσαι</a:t>
            </a:r>
            <a:r>
              <a:rPr lang="el-GR" sz="3200" dirty="0"/>
              <a:t>; </a:t>
            </a:r>
          </a:p>
          <a:p>
            <a:r>
              <a:rPr lang="el-GR" sz="3200" dirty="0"/>
              <a:t>5. Ο Αντρέας κι εγώ </a:t>
            </a:r>
            <a:r>
              <a:rPr lang="el-GR" sz="3200" dirty="0">
                <a:solidFill>
                  <a:srgbClr val="FF0000"/>
                </a:solidFill>
              </a:rPr>
              <a:t>είμαστε</a:t>
            </a:r>
            <a:r>
              <a:rPr lang="el-GR" sz="3200" dirty="0"/>
              <a:t> φίλοι για πολλά χρόνια. </a:t>
            </a:r>
          </a:p>
          <a:p>
            <a:r>
              <a:rPr lang="el-GR" sz="3200" dirty="0"/>
              <a:t>6. Γιατί δεν </a:t>
            </a:r>
            <a:r>
              <a:rPr lang="el-GR" sz="3200" dirty="0">
                <a:solidFill>
                  <a:srgbClr val="FF0000"/>
                </a:solidFill>
              </a:rPr>
              <a:t>είστε</a:t>
            </a:r>
            <a:r>
              <a:rPr lang="el-GR" sz="3200" dirty="0"/>
              <a:t> στην τάξη;</a:t>
            </a:r>
          </a:p>
          <a:p>
            <a:r>
              <a:rPr lang="el-GR" sz="3200" dirty="0"/>
              <a:t>7. Αυτοί ποιοι </a:t>
            </a:r>
            <a:r>
              <a:rPr lang="el-GR" sz="3200" dirty="0">
                <a:solidFill>
                  <a:srgbClr val="FF0000"/>
                </a:solidFill>
              </a:rPr>
              <a:t>είναι</a:t>
            </a:r>
            <a:r>
              <a:rPr lang="el-GR" sz="3200" dirty="0"/>
              <a:t>;</a:t>
            </a:r>
            <a:endParaRPr lang="en-US" sz="3200" dirty="0"/>
          </a:p>
        </p:txBody>
      </p:sp>
      <p:pic>
        <p:nvPicPr>
          <p:cNvPr id="1126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52227292-EBA0-4F8E-7127-E5F07DB7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37" y="377217"/>
            <a:ext cx="2109787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52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88DBE866-DEB7-65DF-96E3-E83B0B8D8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3"/>
          <a:stretch>
            <a:fillRect/>
          </a:stretch>
        </p:blipFill>
        <p:spPr bwMode="auto">
          <a:xfrm>
            <a:off x="643617" y="1226684"/>
            <a:ext cx="2514601" cy="40637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68BD6D62-A76C-3B4E-6023-2887E5186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3"/>
          <a:stretch>
            <a:fillRect/>
          </a:stretch>
        </p:blipFill>
        <p:spPr bwMode="auto">
          <a:xfrm>
            <a:off x="5523819" y="1226683"/>
            <a:ext cx="2514601" cy="4063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3533D10-305B-836B-DFDA-DC15711693D3}"/>
              </a:ext>
            </a:extLst>
          </p:cNvPr>
          <p:cNvSpPr/>
          <p:nvPr/>
        </p:nvSpPr>
        <p:spPr>
          <a:xfrm>
            <a:off x="8105435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C936474-BE30-B69A-4F30-8B7DE8CD0698}"/>
              </a:ext>
            </a:extLst>
          </p:cNvPr>
          <p:cNvSpPr/>
          <p:nvPr/>
        </p:nvSpPr>
        <p:spPr>
          <a:xfrm>
            <a:off x="3122498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934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8" y="90546"/>
            <a:ext cx="5256584" cy="67403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Εγώ  </a:t>
            </a:r>
            <a:r>
              <a:rPr lang="el-GR" sz="2400" b="1" dirty="0"/>
              <a:t>είμαι</a:t>
            </a:r>
            <a:r>
              <a:rPr lang="el-GR" sz="2400" dirty="0"/>
              <a:t>  </a:t>
            </a:r>
          </a:p>
          <a:p>
            <a:r>
              <a:rPr lang="el-GR" sz="2400" dirty="0"/>
              <a:t>Εσύ  </a:t>
            </a:r>
            <a:r>
              <a:rPr lang="el-GR" sz="2400" b="1" dirty="0"/>
              <a:t>είσαι</a:t>
            </a:r>
            <a:r>
              <a:rPr lang="el-GR" sz="2400" dirty="0"/>
              <a:t> </a:t>
            </a:r>
          </a:p>
          <a:p>
            <a:r>
              <a:rPr lang="el-GR" sz="2400" dirty="0"/>
              <a:t>Αυτός  </a:t>
            </a:r>
            <a:r>
              <a:rPr lang="el-GR" sz="2400" b="1" dirty="0"/>
              <a:t>είναι</a:t>
            </a:r>
          </a:p>
          <a:p>
            <a:r>
              <a:rPr lang="el-GR" sz="2400" dirty="0"/>
              <a:t>Αυτή </a:t>
            </a:r>
            <a:r>
              <a:rPr lang="el-GR" sz="2400" b="1" dirty="0"/>
              <a:t>είναι</a:t>
            </a:r>
            <a:r>
              <a:rPr lang="el-GR" sz="2400" dirty="0"/>
              <a:t>  </a:t>
            </a:r>
          </a:p>
          <a:p>
            <a:r>
              <a:rPr lang="el-GR" sz="2400" dirty="0"/>
              <a:t>Ο  καθηγητής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Η καθηγήτρια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Το παιδί 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Εμείς  </a:t>
            </a:r>
            <a:r>
              <a:rPr lang="el-GR" sz="2400" b="1" dirty="0"/>
              <a:t>είμαστε</a:t>
            </a:r>
          </a:p>
          <a:p>
            <a:r>
              <a:rPr lang="el-GR" sz="2400" dirty="0"/>
              <a:t>Εγώ  και  εσύ  </a:t>
            </a:r>
            <a:r>
              <a:rPr lang="el-GR" sz="2400" b="1" dirty="0"/>
              <a:t>είμαστε</a:t>
            </a:r>
          </a:p>
          <a:p>
            <a:r>
              <a:rPr lang="el-GR" sz="2400" dirty="0"/>
              <a:t>Εγώ και αυτός  </a:t>
            </a:r>
            <a:r>
              <a:rPr lang="el-GR" sz="2400" b="1" dirty="0"/>
              <a:t>είμαστε </a:t>
            </a:r>
          </a:p>
          <a:p>
            <a:r>
              <a:rPr lang="el-GR" sz="2400" dirty="0"/>
              <a:t>Εγώ και αυτή  </a:t>
            </a:r>
            <a:r>
              <a:rPr lang="el-GR" sz="2400" b="1" dirty="0"/>
              <a:t>είμαστε </a:t>
            </a:r>
          </a:p>
          <a:p>
            <a:r>
              <a:rPr lang="el-GR" sz="2400" dirty="0"/>
              <a:t>Εσείς  </a:t>
            </a:r>
            <a:r>
              <a:rPr lang="el-GR" sz="2400" b="1" dirty="0"/>
              <a:t>είστε  / είσαστε </a:t>
            </a:r>
          </a:p>
          <a:p>
            <a:r>
              <a:rPr lang="el-GR" sz="2400" dirty="0"/>
              <a:t>Αυτοί </a:t>
            </a:r>
            <a:r>
              <a:rPr lang="el-GR" sz="2400" b="1" dirty="0"/>
              <a:t>είναι</a:t>
            </a:r>
          </a:p>
          <a:p>
            <a:r>
              <a:rPr lang="el-GR" sz="2400" dirty="0"/>
              <a:t>Αυτές </a:t>
            </a:r>
            <a:r>
              <a:rPr lang="el-GR" sz="2400" b="1" dirty="0"/>
              <a:t>είναι</a:t>
            </a:r>
          </a:p>
          <a:p>
            <a:r>
              <a:rPr lang="el-GR" sz="2400" dirty="0"/>
              <a:t>Αυτά  τα παιδιά </a:t>
            </a:r>
            <a:r>
              <a:rPr lang="el-GR" sz="2400" b="1" dirty="0"/>
              <a:t>είναι </a:t>
            </a:r>
          </a:p>
          <a:p>
            <a:r>
              <a:rPr lang="el-GR" sz="2400" dirty="0"/>
              <a:t>Οι  καθηγητές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Οι καθηγήτριες 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Τα παιδιά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</p:txBody>
      </p:sp>
      <p:pic>
        <p:nvPicPr>
          <p:cNvPr id="9218" name="Picture 2" descr="Stop clipart Images - Free Download on Freepik">
            <a:extLst>
              <a:ext uri="{FF2B5EF4-FFF2-40B4-BE49-F238E27FC236}">
                <a16:creationId xmlns:a16="http://schemas.microsoft.com/office/drawing/2014/main" id="{04F5ACDB-A310-4E3D-A508-A1591D95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97" y="90546"/>
            <a:ext cx="3880123" cy="65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48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23" y="1142881"/>
            <a:ext cx="4762006" cy="43396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Με  λένε </a:t>
            </a:r>
          </a:p>
          <a:p>
            <a:r>
              <a:rPr lang="el-GR" sz="8000" dirty="0"/>
              <a:t>Είμαι η  </a:t>
            </a:r>
          </a:p>
          <a:p>
            <a:r>
              <a:rPr lang="el-GR" sz="8000" dirty="0"/>
              <a:t>Είμαι ο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3818" y="-88225"/>
            <a:ext cx="5226029" cy="68018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Πέτρος. </a:t>
            </a:r>
          </a:p>
          <a:p>
            <a:endParaRPr lang="el-GR" sz="8000" dirty="0"/>
          </a:p>
          <a:p>
            <a:r>
              <a:rPr lang="el-GR" sz="8000" dirty="0"/>
              <a:t>Ελένη. </a:t>
            </a:r>
          </a:p>
          <a:p>
            <a:endParaRPr lang="el-GR" sz="8000" dirty="0"/>
          </a:p>
          <a:p>
            <a:r>
              <a:rPr lang="el-GR" sz="8000" dirty="0"/>
              <a:t>Πέτρο.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5"/>
          <a:stretch/>
        </p:blipFill>
        <p:spPr bwMode="auto">
          <a:xfrm>
            <a:off x="9514941" y="2447415"/>
            <a:ext cx="1820703" cy="12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144" y="4787071"/>
            <a:ext cx="1432298" cy="1260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41" y="287819"/>
            <a:ext cx="1506703" cy="10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4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64FCF-7AB6-A62D-E821-ABD536B6B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7BF04ADA-CA5C-2966-24CD-FD1E11E3B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3"/>
          <a:stretch>
            <a:fillRect/>
          </a:stretch>
        </p:blipFill>
        <p:spPr bwMode="auto">
          <a:xfrm>
            <a:off x="643617" y="1226684"/>
            <a:ext cx="2514601" cy="40637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590DB8A3-A138-04C9-6DEA-BBD771D8D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3"/>
          <a:stretch>
            <a:fillRect/>
          </a:stretch>
        </p:blipFill>
        <p:spPr bwMode="auto">
          <a:xfrm>
            <a:off x="5523819" y="1226683"/>
            <a:ext cx="2514601" cy="4063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F8E782D-D62C-70B2-D350-83DF1E10D7C6}"/>
              </a:ext>
            </a:extLst>
          </p:cNvPr>
          <p:cNvSpPr/>
          <p:nvPr/>
        </p:nvSpPr>
        <p:spPr>
          <a:xfrm>
            <a:off x="8105435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E15CD44-594B-C733-07DE-4B035065F264}"/>
              </a:ext>
            </a:extLst>
          </p:cNvPr>
          <p:cNvSpPr/>
          <p:nvPr/>
        </p:nvSpPr>
        <p:spPr>
          <a:xfrm>
            <a:off x="3122498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920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478846" y="410729"/>
            <a:ext cx="10918827" cy="57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02623" y="146508"/>
            <a:ext cx="3264577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/>
              <a:t>Γεια!</a:t>
            </a:r>
            <a:endParaRPr lang="en-US" sz="6600" dirty="0"/>
          </a:p>
        </p:txBody>
      </p:sp>
      <p:sp>
        <p:nvSpPr>
          <p:cNvPr id="5" name="Oval 4"/>
          <p:cNvSpPr/>
          <p:nvPr/>
        </p:nvSpPr>
        <p:spPr>
          <a:xfrm>
            <a:off x="8252691" y="263236"/>
            <a:ext cx="3075709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Γεια!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93712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409573" y="263236"/>
            <a:ext cx="10918827" cy="64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63601" y="147492"/>
            <a:ext cx="3393089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0716" y="263236"/>
            <a:ext cx="3487683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 bwMode="auto">
          <a:xfrm>
            <a:off x="562929" y="852163"/>
            <a:ext cx="10918827" cy="54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5685" y="263236"/>
            <a:ext cx="3506315" cy="19673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/>
              <a:t>Είσαι καλά;</a:t>
            </a:r>
            <a:endParaRPr lang="en-US" sz="6600" dirty="0"/>
          </a:p>
        </p:txBody>
      </p:sp>
      <p:sp>
        <p:nvSpPr>
          <p:cNvPr id="5" name="Oval 4"/>
          <p:cNvSpPr/>
          <p:nvPr/>
        </p:nvSpPr>
        <p:spPr>
          <a:xfrm>
            <a:off x="5644663" y="263236"/>
            <a:ext cx="6163406" cy="17502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Είμαι πολύ καλά!</a:t>
            </a:r>
          </a:p>
          <a:p>
            <a:pPr algn="ctr"/>
            <a:r>
              <a:rPr lang="el-GR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711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Ένα σκίτσο του 2020... - www.Kozani.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7"/>
          <a:stretch/>
        </p:blipFill>
        <p:spPr bwMode="auto">
          <a:xfrm>
            <a:off x="506555" y="288636"/>
            <a:ext cx="6262107" cy="65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264729" y="285371"/>
            <a:ext cx="3075709" cy="2854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Φωτογραφία της οργισμένης γυναίκας ή του θηλυκού αφεντικού να απελαύνει μια  άλλη γυναίκα, αναγκάζοντάς την να φύγει Διανυσματική απεικόνιση -  εικονογραφία από : 161544646">
            <a:extLst>
              <a:ext uri="{FF2B5EF4-FFF2-40B4-BE49-F238E27FC236}">
                <a16:creationId xmlns:a16="http://schemas.microsoft.com/office/drawing/2014/main" id="{B052C5B2-F83B-470B-9B83-35868268C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8729"/>
          <a:stretch/>
        </p:blipFill>
        <p:spPr bwMode="auto">
          <a:xfrm>
            <a:off x="10011103" y="3429000"/>
            <a:ext cx="1404067" cy="30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3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Ένα σκίτσο του 2020... - www.Kozani.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7"/>
          <a:stretch/>
        </p:blipFill>
        <p:spPr bwMode="auto">
          <a:xfrm>
            <a:off x="506555" y="288636"/>
            <a:ext cx="6262107" cy="65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230807" y="75164"/>
            <a:ext cx="4018296" cy="314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Αντίο / Στο καλό!</a:t>
            </a:r>
          </a:p>
        </p:txBody>
      </p:sp>
      <p:pic>
        <p:nvPicPr>
          <p:cNvPr id="1026" name="Picture 2" descr="Φωτογραφία της οργισμένης γυναίκας ή του θηλυκού αφεντικού να απελαύνει μια  άλλη γυναίκα, αναγκάζοντάς την να φύγει Διανυσματική απεικόνιση -  εικονογραφία από : 161544646">
            <a:extLst>
              <a:ext uri="{FF2B5EF4-FFF2-40B4-BE49-F238E27FC236}">
                <a16:creationId xmlns:a16="http://schemas.microsoft.com/office/drawing/2014/main" id="{B052C5B2-F83B-470B-9B83-35868268C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8729"/>
          <a:stretch/>
        </p:blipFill>
        <p:spPr bwMode="auto">
          <a:xfrm>
            <a:off x="10011103" y="3429000"/>
            <a:ext cx="1404067" cy="30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667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558</Words>
  <Application>Microsoft Office PowerPoint</Application>
  <PresentationFormat>Ευρεία οθόνη</PresentationFormat>
  <Paragraphs>154</Paragraphs>
  <Slides>50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97</cp:revision>
  <cp:lastPrinted>2024-09-19T07:55:50Z</cp:lastPrinted>
  <dcterms:created xsi:type="dcterms:W3CDTF">2022-09-25T12:43:16Z</dcterms:created>
  <dcterms:modified xsi:type="dcterms:W3CDTF">2026-03-04T12:52:58Z</dcterms:modified>
</cp:coreProperties>
</file>