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30" r:id="rId2"/>
    <p:sldId id="550" r:id="rId3"/>
    <p:sldId id="451" r:id="rId4"/>
    <p:sldId id="615" r:id="rId5"/>
    <p:sldId id="611" r:id="rId6"/>
    <p:sldId id="553" r:id="rId7"/>
    <p:sldId id="612" r:id="rId8"/>
    <p:sldId id="552" r:id="rId9"/>
    <p:sldId id="614" r:id="rId10"/>
    <p:sldId id="559" r:id="rId11"/>
    <p:sldId id="613" r:id="rId12"/>
    <p:sldId id="554" r:id="rId13"/>
    <p:sldId id="555" r:id="rId14"/>
    <p:sldId id="557" r:id="rId15"/>
    <p:sldId id="556" r:id="rId16"/>
    <p:sldId id="558" r:id="rId17"/>
    <p:sldId id="440" r:id="rId18"/>
    <p:sldId id="281" r:id="rId19"/>
    <p:sldId id="277" r:id="rId20"/>
    <p:sldId id="275" r:id="rId21"/>
    <p:sldId id="282" r:id="rId22"/>
    <p:sldId id="283" r:id="rId23"/>
    <p:sldId id="284" r:id="rId24"/>
    <p:sldId id="285" r:id="rId25"/>
    <p:sldId id="548" r:id="rId26"/>
    <p:sldId id="549" r:id="rId27"/>
  </p:sldIdLst>
  <p:sldSz cx="12192000" cy="6858000"/>
  <p:notesSz cx="7010400" cy="92964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2A32B8-9B16-4432-B8E1-FD3A79EF5D81}" type="datetimeFigureOut">
              <a:rPr lang="el-CY" smtClean="0"/>
              <a:t>03/04/2026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7F4B48-6750-40C4-8785-678CB7E3BB9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468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F4B48-6750-40C4-8785-678CB7E3BB9C}" type="slidenum">
              <a:rPr lang="el-CY" smtClean="0"/>
              <a:t>1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1595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9D48AE-0A34-1AD0-DE75-4D3385EE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A5BF954-F970-B5DA-98CD-F418CBB94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BB177F-C41E-0222-533A-92B6118E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03/04/2026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932C90-3650-0DEB-0CC4-DDAD5E72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3A8799-995D-139D-2E7C-CF5792CA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9685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59EDDE-DD79-8A23-912A-CA19649D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E0F6EC0-3D48-EB89-0B61-9F63AE4D4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917C78-D020-84AD-06AB-A1F87A72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03/04/2026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878C93-E90D-0E58-65C6-EE98EBA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846B60-0DF2-2617-8F4E-5E4B7D45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843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19CC27D-CBEC-267A-1837-FF7619FE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B27BF71-17CF-B325-E769-A24FA0A6D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FA7DB7-54FB-7FE8-ADD4-252DA302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03/04/2026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73C582-ACAE-2E73-BFE5-E428B4E6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F30325-4857-42F8-DEA4-065B48BA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7236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D5E37A-5CD5-29D4-2143-5D0F9FE9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89D895-9D28-0066-568C-167543F8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9210F7-1E15-C8D1-58E6-7B98FDB7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03/04/2026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BAD916-39ED-1481-75B9-085B2E2B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931F5C-8F3E-BB4C-83D5-4AD249D1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9479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62C524-FE82-30E0-0A9A-9ECCBE21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084F15-CFE3-99E1-422D-19E5D6B2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63F4E-A626-16F4-FED1-FF0E5A34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03/04/2026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D9D462-6F38-9A54-F4F8-5A167F1A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568C06-0E94-BAAD-F1CC-A67A7067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870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3BF075-4D79-065D-E65F-8ED6DE17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833033-0DE5-F221-FE65-1D69F4094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AFE518B-D38A-D2F9-1B2D-29DD98656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647FE7-70B7-6649-559D-FAF1F65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03/04/2026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ADF1353-792D-E066-6E3A-406FF874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50C8C3-60E9-EDA2-0E14-393B2553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550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0579EA-76FE-D11E-F12A-3BDCC1CB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AE195C0-5E9F-C285-ED12-B9BDAF2FD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ED59D7-ECD7-AAE7-4D12-3FBCABBBE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1EFAB3-4CAB-D27A-89D9-FAF6B20B7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2FEF899-289F-5315-7D5A-6CFF12FF0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4B2EF73-FF83-0969-B4C5-1CCC3265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03/04/2026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F50148B-852D-5421-912A-33486FF3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78447AD-86BE-D896-D8CA-008599CA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6497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298ADE-CEDB-E948-A0C0-770C480F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3E37CF8-E9FD-D2B4-E224-07B47545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03/04/2026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617B3A2-4F58-2D12-D229-E08F8716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5684628-9B86-0FDB-CD1C-1EE2DAC8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2041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216CB07-1719-C387-6BFC-DE508D47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03/04/2026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CF82915-809A-37A8-B586-C1482CF2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B54BEA6-B907-C6D8-A5D8-6E42D33E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04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8030C4-36FC-58EC-E4AB-6243B0C0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676D63-9BCD-2771-2D78-C080FD5E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2DD2B1B-A886-1C5B-A0EC-8542DF286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66C72B-0B16-F511-E4FA-2257529F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03/04/2026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8C82C32-47DB-6747-F8AA-9EF9332D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800592E-09B5-CB2C-D6A9-DE4AFE0B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393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412277-8EDE-2FBA-8E56-59E34560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A3B39FE-3162-FB11-91D1-541743FC6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E76131-0C5A-207F-6C79-A75127344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913E78-42DC-A977-E341-822F508B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03/04/2026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2E936C0-67B0-BA5E-D927-ADF4347C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3D727F-36CD-FE55-6BEA-03FCBD4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0681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BA06497-C93A-CEF5-4672-DF53D3C8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10BA97B-74F4-6B17-5260-6B8202A2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9B602D-991B-656E-1783-E4033B744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EC341A-B424-4232-856C-59CB96D37032}" type="datetimeFigureOut">
              <a:rPr lang="el-CY" smtClean="0"/>
              <a:t>03/04/2026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D4C19B-0E89-A68B-4837-61603D532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FB69BA-4FF7-1DB5-150A-D37FCD5D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0219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13691" y="556117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11174" y="5364971"/>
            <a:ext cx="6901542" cy="797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62. Θεματικός κύκλος 3: Διαμονή και κατοικία _ </a:t>
            </a:r>
            <a:r>
              <a:rPr lang="el-GR" dirty="0" err="1">
                <a:solidFill>
                  <a:schemeClr val="tx1"/>
                </a:solidFill>
              </a:rPr>
              <a:t>Πρέπει_Μπορεί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E08D8C-229C-9164-9295-DFC62FDAC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131" y="843677"/>
            <a:ext cx="5150183" cy="51706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2400" dirty="0">
                <a:solidFill>
                  <a:srgbClr val="0A0A0A"/>
                </a:solidFill>
                <a:latin typeface="Google Sans"/>
              </a:rPr>
              <a:t>Θ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έλεις να βοηθήσεις όλα τα ζώα  να είναι ευτυχισμένα.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24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Φτιάξε μια 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αφίσα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(</a:t>
            </a: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poster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) για τη φροντίδα των </a:t>
            </a: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κατοικιδίων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Στην αφίσα σου πρέπει: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Να γράψεις έναν τίτλο (π.χ. </a:t>
            </a:r>
            <a:r>
              <a:rPr kumimoji="0" lang="el-GR" altLang="el-GR" sz="2400" b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Αγαπάμε τα ζώα!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).</a:t>
            </a:r>
          </a:p>
          <a:p>
            <a:pPr lvl="0">
              <a:buFontTx/>
              <a:buAutoNum type="arabicPeriod" startAt="2"/>
            </a:pP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Να χρησιμοποιήσεις </a:t>
            </a:r>
            <a:r>
              <a:rPr kumimoji="0" lang="el-GR" altLang="el-GR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5 προτάσεις με το "πρέπει</a:t>
            </a:r>
            <a:r>
              <a:rPr lang="el-GR" altLang="el-GR" sz="2400" dirty="0">
                <a:solidFill>
                  <a:srgbClr val="0A0A0A"/>
                </a:solidFill>
                <a:latin typeface="Google Sans"/>
              </a:rPr>
              <a:t>"</a:t>
            </a:r>
            <a:endParaRPr kumimoji="0" lang="el-GR" altLang="el-GR" sz="240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l-GR" altLang="el-GR" sz="2400" dirty="0">
                <a:solidFill>
                  <a:srgbClr val="0A0A0A"/>
                </a:solidFill>
                <a:latin typeface="Google Sans"/>
              </a:rPr>
              <a:t> 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Να κάνεις μια ωραία </a:t>
            </a:r>
            <a:r>
              <a:rPr kumimoji="0" lang="el-GR" altLang="el-GR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ζωγραφιά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με ένα παιδάκι </a:t>
            </a:r>
            <a:r>
              <a:rPr lang="el-GR" altLang="el-GR" sz="2400" dirty="0">
                <a:solidFill>
                  <a:srgbClr val="0A0A0A"/>
                </a:solidFill>
                <a:latin typeface="Google Sans"/>
              </a:rPr>
              <a:t> 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και το κατοικίδιό του.</a:t>
            </a:r>
          </a:p>
        </p:txBody>
      </p:sp>
      <p:pic>
        <p:nvPicPr>
          <p:cNvPr id="4099" name="Picture 3" descr="Children's Pet Care A Joyful Scene of Kids Dogs and Cats ...">
            <a:extLst>
              <a:ext uri="{FF2B5EF4-FFF2-40B4-BE49-F238E27FC236}">
                <a16:creationId xmlns:a16="http://schemas.microsoft.com/office/drawing/2014/main" id="{220C3395-68E5-EC64-A94E-027971EA8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14" y="4239986"/>
            <a:ext cx="558437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298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C88E0-0586-C83B-DFE7-B25EA6450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D6639A7-3E4A-A590-8E02-20E9C203FC0C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 προφορικού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EE858716-7D4D-4FD4-962D-834AAD519F1B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Απάντησε!</a:t>
            </a:r>
          </a:p>
        </p:txBody>
      </p:sp>
      <p:pic>
        <p:nvPicPr>
          <p:cNvPr id="6146" name="Picture 2" descr="vector illustration of two students talking 12576720 Vector Art at ...">
            <a:extLst>
              <a:ext uri="{FF2B5EF4-FFF2-40B4-BE49-F238E27FC236}">
                <a16:creationId xmlns:a16="http://schemas.microsoft.com/office/drawing/2014/main" id="{BEF024D2-1290-13C3-BC32-AAA920257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28" y="3058885"/>
            <a:ext cx="2626309" cy="2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745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27 School Two Kids Talking Stock Illustrations, Vectors &amp; Clipart ...">
            <a:extLst>
              <a:ext uri="{FF2B5EF4-FFF2-40B4-BE49-F238E27FC236}">
                <a16:creationId xmlns:a16="http://schemas.microsoft.com/office/drawing/2014/main" id="{5D47E0C1-13AD-C8BF-7F11-071017E45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3" y="2831646"/>
            <a:ext cx="38100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82CE3CB9-0933-C2A1-3EF8-D545AF109A8B}"/>
              </a:ext>
            </a:extLst>
          </p:cNvPr>
          <p:cNvSpPr/>
          <p:nvPr/>
        </p:nvSpPr>
        <p:spPr>
          <a:xfrm>
            <a:off x="576943" y="674914"/>
            <a:ext cx="3363686" cy="343988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Τι θα κάνεις το απόγευμα;</a:t>
            </a:r>
          </a:p>
        </p:txBody>
      </p:sp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9DC6B59D-1238-1159-1802-6462F4326E5A}"/>
              </a:ext>
            </a:extLst>
          </p:cNvPr>
          <p:cNvSpPr/>
          <p:nvPr/>
        </p:nvSpPr>
        <p:spPr>
          <a:xfrm>
            <a:off x="6096000" y="349704"/>
            <a:ext cx="3363686" cy="343988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Μπορεί να  ____________________.</a:t>
            </a:r>
          </a:p>
        </p:txBody>
      </p:sp>
      <p:pic>
        <p:nvPicPr>
          <p:cNvPr id="4" name="Picture 8" descr="Κηπουρός Καρτούν Κλαδεύει Ένα Δέντρο Άνθρωπος Που Εργάζεται Στον Κήπο  Διάνυσμα από ©deniscristo 401256186">
            <a:extLst>
              <a:ext uri="{FF2B5EF4-FFF2-40B4-BE49-F238E27FC236}">
                <a16:creationId xmlns:a16="http://schemas.microsoft.com/office/drawing/2014/main" id="{84FF4185-E3B1-64C3-F443-8687F5884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943" y="3429000"/>
            <a:ext cx="3387114" cy="29252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70043B8F-71CC-80B8-74C4-F381DF83D308}"/>
              </a:ext>
            </a:extLst>
          </p:cNvPr>
          <p:cNvSpPr/>
          <p:nvPr/>
        </p:nvSpPr>
        <p:spPr>
          <a:xfrm>
            <a:off x="7968343" y="6074229"/>
            <a:ext cx="4223657" cy="5878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καθαρίζω </a:t>
            </a:r>
            <a:r>
              <a:rPr lang="el-GR" dirty="0">
                <a:sym typeface="Wingdings" panose="05000000000000000000" pitchFamily="2" charset="2"/>
              </a:rPr>
              <a:t> </a:t>
            </a:r>
            <a:r>
              <a:rPr lang="el-GR" dirty="0"/>
              <a:t>καθαρίσω</a:t>
            </a:r>
          </a:p>
        </p:txBody>
      </p:sp>
    </p:spTree>
    <p:extLst>
      <p:ext uri="{BB962C8B-B14F-4D97-AF65-F5344CB8AC3E}">
        <p14:creationId xmlns:p14="http://schemas.microsoft.com/office/powerpoint/2010/main" val="1157996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3A765-0CF5-F8D5-14A0-1285D5705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27 School Two Kids Talking Stock Illustrations, Vectors &amp; Clipart ...">
            <a:extLst>
              <a:ext uri="{FF2B5EF4-FFF2-40B4-BE49-F238E27FC236}">
                <a16:creationId xmlns:a16="http://schemas.microsoft.com/office/drawing/2014/main" id="{85EB6B88-4DA5-0DA8-77A1-734B02636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3" y="2831646"/>
            <a:ext cx="38100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F85503A8-B638-5572-6413-CF08FACDBE7E}"/>
              </a:ext>
            </a:extLst>
          </p:cNvPr>
          <p:cNvSpPr/>
          <p:nvPr/>
        </p:nvSpPr>
        <p:spPr>
          <a:xfrm>
            <a:off x="576943" y="674914"/>
            <a:ext cx="3363686" cy="343988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Τι θα κάνεις το απόγευμα;</a:t>
            </a:r>
          </a:p>
        </p:txBody>
      </p:sp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E671D753-E526-0F3A-3045-2E8AE822298E}"/>
              </a:ext>
            </a:extLst>
          </p:cNvPr>
          <p:cNvSpPr/>
          <p:nvPr/>
        </p:nvSpPr>
        <p:spPr>
          <a:xfrm>
            <a:off x="6096000" y="349704"/>
            <a:ext cx="3363686" cy="343988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Μπορεί να  ____________________.</a:t>
            </a:r>
          </a:p>
        </p:txBody>
      </p:sp>
      <p:pic>
        <p:nvPicPr>
          <p:cNvPr id="4" name="Picture 16" descr="μητέρα και παιδιά που χειρίζονται το: Vector στοκ (χωρίς δικαιώματα)  2645288859 | Shutterstock">
            <a:extLst>
              <a:ext uri="{FF2B5EF4-FFF2-40B4-BE49-F238E27FC236}">
                <a16:creationId xmlns:a16="http://schemas.microsoft.com/office/drawing/2014/main" id="{B857A3D9-C48D-528F-2F34-D11DE6ADB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339" y="3954037"/>
            <a:ext cx="2970517" cy="23575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4AC47F28-4EA1-D60E-6E90-81390CEE3B0E}"/>
              </a:ext>
            </a:extLst>
          </p:cNvPr>
          <p:cNvSpPr/>
          <p:nvPr/>
        </p:nvSpPr>
        <p:spPr>
          <a:xfrm>
            <a:off x="7968343" y="6074229"/>
            <a:ext cx="4223657" cy="5878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βάζω </a:t>
            </a:r>
            <a:r>
              <a:rPr lang="el-GR" dirty="0">
                <a:sym typeface="Wingdings" panose="05000000000000000000" pitchFamily="2" charset="2"/>
              </a:rPr>
              <a:t> βάλω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6001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9CAFE-7E4A-24FA-8194-BDB3D5319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27 School Two Kids Talking Stock Illustrations, Vectors &amp; Clipart ...">
            <a:extLst>
              <a:ext uri="{FF2B5EF4-FFF2-40B4-BE49-F238E27FC236}">
                <a16:creationId xmlns:a16="http://schemas.microsoft.com/office/drawing/2014/main" id="{29B93CA1-5777-1F2B-90EB-FD166D311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3" y="2831646"/>
            <a:ext cx="38100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2FAAE669-238A-A28D-DC1F-FDBE3C37AF5A}"/>
              </a:ext>
            </a:extLst>
          </p:cNvPr>
          <p:cNvSpPr/>
          <p:nvPr/>
        </p:nvSpPr>
        <p:spPr>
          <a:xfrm>
            <a:off x="576943" y="674914"/>
            <a:ext cx="3363686" cy="343988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Τι θα κάνεις το απόγευμα;</a:t>
            </a:r>
          </a:p>
        </p:txBody>
      </p:sp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0841451D-59CF-1009-1D80-A27D683569BC}"/>
              </a:ext>
            </a:extLst>
          </p:cNvPr>
          <p:cNvSpPr/>
          <p:nvPr/>
        </p:nvSpPr>
        <p:spPr>
          <a:xfrm>
            <a:off x="6096000" y="349704"/>
            <a:ext cx="3363686" cy="343988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Μπορεί να  ____________________.</a:t>
            </a:r>
          </a:p>
        </p:txBody>
      </p:sp>
      <p:pic>
        <p:nvPicPr>
          <p:cNvPr id="4" name="Picture 12" descr="Σχέδιο κινουμένων σχεδίων με ένα μικρό κορίτσι που στρώνει το κρεβάτι  Διανυσματική απεικόνιση - εικονογραφία από καθημερινά, εσωτερικό: 201041342">
            <a:extLst>
              <a:ext uri="{FF2B5EF4-FFF2-40B4-BE49-F238E27FC236}">
                <a16:creationId xmlns:a16="http://schemas.microsoft.com/office/drawing/2014/main" id="{5D686F29-246E-2060-10F2-4C7FF489B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823" y="3071132"/>
            <a:ext cx="2839834" cy="32250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ABB0A469-478A-2629-A3F3-4F3AF2FE5D93}"/>
              </a:ext>
            </a:extLst>
          </p:cNvPr>
          <p:cNvSpPr/>
          <p:nvPr/>
        </p:nvSpPr>
        <p:spPr>
          <a:xfrm>
            <a:off x="7968343" y="6074229"/>
            <a:ext cx="4223657" cy="5878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στρώνω </a:t>
            </a:r>
            <a:r>
              <a:rPr lang="el-GR" dirty="0">
                <a:sym typeface="Wingdings" panose="05000000000000000000" pitchFamily="2" charset="2"/>
              </a:rPr>
              <a:t> στρώσω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1038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C5B04-02FE-F549-7FE0-D7DBD1625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27 School Two Kids Talking Stock Illustrations, Vectors &amp; Clipart ...">
            <a:extLst>
              <a:ext uri="{FF2B5EF4-FFF2-40B4-BE49-F238E27FC236}">
                <a16:creationId xmlns:a16="http://schemas.microsoft.com/office/drawing/2014/main" id="{9FF31D27-F130-7C73-772F-BA4556CCD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3" y="2831646"/>
            <a:ext cx="38100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107CBFE4-E80A-2FE8-5FEC-E12A873265AF}"/>
              </a:ext>
            </a:extLst>
          </p:cNvPr>
          <p:cNvSpPr/>
          <p:nvPr/>
        </p:nvSpPr>
        <p:spPr>
          <a:xfrm>
            <a:off x="576943" y="674914"/>
            <a:ext cx="3363686" cy="343988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Τι θα κάνεις το απόγευμα;</a:t>
            </a:r>
          </a:p>
        </p:txBody>
      </p:sp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8C3502B8-DA79-F74F-00F0-7AB64EAD56AB}"/>
              </a:ext>
            </a:extLst>
          </p:cNvPr>
          <p:cNvSpPr/>
          <p:nvPr/>
        </p:nvSpPr>
        <p:spPr>
          <a:xfrm>
            <a:off x="6096000" y="349704"/>
            <a:ext cx="3363686" cy="343988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Μπορεί να  ____________________.</a:t>
            </a:r>
          </a:p>
        </p:txBody>
      </p:sp>
      <p:pic>
        <p:nvPicPr>
          <p:cNvPr id="4" name="Picture 10" descr="Παιδί δωμάτιο διάνυσμα καρτούν εικονογράφηση παιδί αγόρι εσωτερικά έπιπλα  και τα παιχνίδια υπόβαθρο κρεβατοκάμαρων Διάνυσμα από ©vectorpouch 193984166">
            <a:extLst>
              <a:ext uri="{FF2B5EF4-FFF2-40B4-BE49-F238E27FC236}">
                <a16:creationId xmlns:a16="http://schemas.microsoft.com/office/drawing/2014/main" id="{FD4A7AA0-03AF-136F-FD2D-31D0F5A93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285" y="3524227"/>
            <a:ext cx="3069771" cy="28000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F9420758-A478-158C-7D81-65E4D5749969}"/>
              </a:ext>
            </a:extLst>
          </p:cNvPr>
          <p:cNvSpPr/>
          <p:nvPr/>
        </p:nvSpPr>
        <p:spPr>
          <a:xfrm>
            <a:off x="7968343" y="6074229"/>
            <a:ext cx="4223657" cy="5878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καθαρίζω </a:t>
            </a:r>
            <a:r>
              <a:rPr lang="el-GR" dirty="0">
                <a:sym typeface="Wingdings" panose="05000000000000000000" pitchFamily="2" charset="2"/>
              </a:rPr>
              <a:t> </a:t>
            </a:r>
            <a:r>
              <a:rPr lang="el-GR" dirty="0"/>
              <a:t>καθαρίσω</a:t>
            </a:r>
          </a:p>
        </p:txBody>
      </p:sp>
    </p:spTree>
    <p:extLst>
      <p:ext uri="{BB962C8B-B14F-4D97-AF65-F5344CB8AC3E}">
        <p14:creationId xmlns:p14="http://schemas.microsoft.com/office/powerpoint/2010/main" val="1639351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8C1A5-856B-139A-406E-4517D2392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27 School Two Kids Talking Stock Illustrations, Vectors &amp; Clipart ...">
            <a:extLst>
              <a:ext uri="{FF2B5EF4-FFF2-40B4-BE49-F238E27FC236}">
                <a16:creationId xmlns:a16="http://schemas.microsoft.com/office/drawing/2014/main" id="{8748DC9B-A115-AFCD-3ECE-77018C7DF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3" y="2831646"/>
            <a:ext cx="38100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C17D85F2-BFBF-1F16-E59B-9431207CD8BF}"/>
              </a:ext>
            </a:extLst>
          </p:cNvPr>
          <p:cNvSpPr/>
          <p:nvPr/>
        </p:nvSpPr>
        <p:spPr>
          <a:xfrm>
            <a:off x="576943" y="674914"/>
            <a:ext cx="3363686" cy="343988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Τι θα κάνεις το απόγευμα;</a:t>
            </a:r>
          </a:p>
        </p:txBody>
      </p:sp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7A691201-CCCB-6501-F9F6-3AB9C7FDBF5D}"/>
              </a:ext>
            </a:extLst>
          </p:cNvPr>
          <p:cNvSpPr/>
          <p:nvPr/>
        </p:nvSpPr>
        <p:spPr>
          <a:xfrm>
            <a:off x="6096000" y="349704"/>
            <a:ext cx="3363686" cy="343988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Μπορεί να  ____________________.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660B3A3-0332-EBFD-C012-4BF4B1B6D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138" y="3609104"/>
            <a:ext cx="3015329" cy="23453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0D7383FF-6D42-F76A-1FB7-2CC1E3906E7B}"/>
              </a:ext>
            </a:extLst>
          </p:cNvPr>
          <p:cNvSpPr/>
          <p:nvPr/>
        </p:nvSpPr>
        <p:spPr>
          <a:xfrm>
            <a:off x="7968343" y="6074229"/>
            <a:ext cx="4223657" cy="5878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βγάζω </a:t>
            </a:r>
            <a:r>
              <a:rPr lang="el-GR" dirty="0">
                <a:sym typeface="Wingdings" panose="05000000000000000000" pitchFamily="2" charset="2"/>
              </a:rPr>
              <a:t> βγάλω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7886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9B4561B5-24D9-1569-F255-B6157D6B63C7}"/>
              </a:ext>
            </a:extLst>
          </p:cNvPr>
          <p:cNvSpPr/>
          <p:nvPr/>
        </p:nvSpPr>
        <p:spPr>
          <a:xfrm>
            <a:off x="8598876" y="-125081"/>
            <a:ext cx="3189516" cy="25497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rgbClr val="FF0000"/>
                </a:solidFill>
              </a:rPr>
              <a:t>Τι πρέπει να κάνω;</a:t>
            </a:r>
            <a:endParaRPr lang="el-CY" sz="3600" b="1" dirty="0">
              <a:solidFill>
                <a:srgbClr val="FF0000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B9DD39BB-D344-048F-5196-7EBCF0D4DA66}"/>
              </a:ext>
            </a:extLst>
          </p:cNvPr>
          <p:cNvSpPr/>
          <p:nvPr/>
        </p:nvSpPr>
        <p:spPr>
          <a:xfrm>
            <a:off x="294384" y="266490"/>
            <a:ext cx="7598229" cy="400071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4000" dirty="0"/>
          </a:p>
          <a:p>
            <a:pPr algn="ctr"/>
            <a:r>
              <a:rPr lang="el-GR" sz="4000" dirty="0"/>
              <a:t>Πρέπει  να μη  μιλάς!</a:t>
            </a:r>
          </a:p>
          <a:p>
            <a:pPr algn="ctr"/>
            <a:r>
              <a:rPr lang="el-GR" sz="4000" dirty="0"/>
              <a:t>Πρέπει  να  γράφεις στο τετράδιο σου!</a:t>
            </a:r>
          </a:p>
          <a:p>
            <a:pPr algn="ctr"/>
            <a:r>
              <a:rPr lang="el-GR" sz="4000" dirty="0"/>
              <a:t>Πρέπει  να  ακούς  την καθηγήτριά σου!</a:t>
            </a:r>
          </a:p>
          <a:p>
            <a:pPr algn="ctr"/>
            <a:endParaRPr lang="el-CY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505" y="4395016"/>
            <a:ext cx="1962623" cy="18836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Παιδιά Αγαπούν Δασκάλα Τους Νεαροί Μαθητές Δείχνουν Εκτίμηση Στη Δασκάλα  Διάνυσμα από ©ayeletkeshet 467889712">
            <a:extLst>
              <a:ext uri="{FF2B5EF4-FFF2-40B4-BE49-F238E27FC236}">
                <a16:creationId xmlns:a16="http://schemas.microsoft.com/office/drawing/2014/main" id="{BBED9EA0-6C0C-8ECE-6D62-16CD87DFF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2"/>
          <a:stretch>
            <a:fillRect/>
          </a:stretch>
        </p:blipFill>
        <p:spPr bwMode="auto">
          <a:xfrm>
            <a:off x="8464063" y="3429000"/>
            <a:ext cx="3322550" cy="29556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C8CADADD-0C82-AB01-C0FB-96189C1D208D}"/>
              </a:ext>
            </a:extLst>
          </p:cNvPr>
          <p:cNvSpPr/>
          <p:nvPr/>
        </p:nvSpPr>
        <p:spPr>
          <a:xfrm>
            <a:off x="6530702" y="4906840"/>
            <a:ext cx="1644213" cy="8599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493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0145" y="592015"/>
            <a:ext cx="5794131" cy="28369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800" b="1" dirty="0">
                <a:solidFill>
                  <a:srgbClr val="FF0000"/>
                </a:solidFill>
              </a:rPr>
              <a:t>Μπορεί</a:t>
            </a:r>
            <a:r>
              <a:rPr lang="el-GR" sz="8800" b="1" dirty="0">
                <a:solidFill>
                  <a:schemeClr val="tx1"/>
                </a:solidFill>
              </a:rPr>
              <a:t> να πάω!</a:t>
            </a:r>
            <a:endParaRPr lang="en-US" sz="88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04438" y="592015"/>
            <a:ext cx="5987562" cy="27390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800" b="1" dirty="0">
                <a:solidFill>
                  <a:srgbClr val="FF0000"/>
                </a:solidFill>
              </a:rPr>
              <a:t>Πρέπει</a:t>
            </a:r>
            <a:r>
              <a:rPr lang="el-GR" sz="8800" b="1" dirty="0">
                <a:solidFill>
                  <a:schemeClr val="tx1"/>
                </a:solidFill>
              </a:rPr>
              <a:t> να πάω!</a:t>
            </a:r>
            <a:endParaRPr lang="en-US" sz="8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σκεφτείτε Στοκ Εικονογραφήσεις, Vectors, &amp; Clipa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14" y="3953520"/>
            <a:ext cx="2746129" cy="235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Φανάρι με πράσινο φως διανυσματική απεικόνιση. εικονογραφία από χρώμα -  40533689">
            <a:extLst>
              <a:ext uri="{FF2B5EF4-FFF2-40B4-BE49-F238E27FC236}">
                <a16:creationId xmlns:a16="http://schemas.microsoft.com/office/drawing/2014/main" id="{3AD90A8E-16DB-88A6-6C2A-767044BE2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364" y="431288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0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BF55FAF-ECAC-1AB4-AA62-49E3E6A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026" name="Picture 2" descr="Thunderstorm and dark clouds on a rainy day | Premium Vector">
            <a:extLst>
              <a:ext uri="{FF2B5EF4-FFF2-40B4-BE49-F238E27FC236}">
                <a16:creationId xmlns:a16="http://schemas.microsoft.com/office/drawing/2014/main" id="{3734D29C-2358-C3BB-D812-C6D71E6CC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57153"/>
            <a:ext cx="1992087" cy="174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ild Thinking Illustrations &amp; Vectors">
            <a:extLst>
              <a:ext uri="{FF2B5EF4-FFF2-40B4-BE49-F238E27FC236}">
                <a16:creationId xmlns:a16="http://schemas.microsoft.com/office/drawing/2014/main" id="{A1CDA32F-EB55-E708-9E79-E97A0BB06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3" y="3603171"/>
            <a:ext cx="4484914" cy="293207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βάλ 4">
            <a:extLst>
              <a:ext uri="{FF2B5EF4-FFF2-40B4-BE49-F238E27FC236}">
                <a16:creationId xmlns:a16="http://schemas.microsoft.com/office/drawing/2014/main" id="{FFD72AC1-BE8A-216B-A417-15E8D23715FD}"/>
              </a:ext>
            </a:extLst>
          </p:cNvPr>
          <p:cNvSpPr/>
          <p:nvPr/>
        </p:nvSpPr>
        <p:spPr>
          <a:xfrm>
            <a:off x="9241971" y="3679371"/>
            <a:ext cx="1992086" cy="54428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Μπορεί να βρέξει!</a:t>
            </a:r>
          </a:p>
        </p:txBody>
      </p:sp>
      <p:pic>
        <p:nvPicPr>
          <p:cNvPr id="1030" name="Picture 6" descr="Boy Cartoon Cute Thinking Stock Illustrations – 4,246 Boy Cartoon ...">
            <a:extLst>
              <a:ext uri="{FF2B5EF4-FFF2-40B4-BE49-F238E27FC236}">
                <a16:creationId xmlns:a16="http://schemas.microsoft.com/office/drawing/2014/main" id="{4896F19B-5E70-3452-B952-3432AEBF2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657" y="2558143"/>
            <a:ext cx="4321963" cy="397710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CFB3FB44-9F04-A78F-F71A-05B0ABDA43FA}"/>
              </a:ext>
            </a:extLst>
          </p:cNvPr>
          <p:cNvSpPr/>
          <p:nvPr/>
        </p:nvSpPr>
        <p:spPr>
          <a:xfrm>
            <a:off x="2721427" y="2830285"/>
            <a:ext cx="1992086" cy="11212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Πρέπει να  πάρουμε ομπρέλα!</a:t>
            </a: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45F30C1B-7E2C-CA67-7183-4F58374C6F7F}"/>
              </a:ext>
            </a:extLst>
          </p:cNvPr>
          <p:cNvSpPr/>
          <p:nvPr/>
        </p:nvSpPr>
        <p:spPr>
          <a:xfrm>
            <a:off x="130085" y="5069210"/>
            <a:ext cx="1807572" cy="8308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σήμερα</a:t>
            </a:r>
          </a:p>
        </p:txBody>
      </p:sp>
      <p:pic>
        <p:nvPicPr>
          <p:cNvPr id="4" name="Picture 2" descr="Vector Εικονογράφηση Του Φθινοπώρου Παιδιά Διάνυσμα από ©helime_demirci  221111804">
            <a:extLst>
              <a:ext uri="{FF2B5EF4-FFF2-40B4-BE49-F238E27FC236}">
                <a16:creationId xmlns:a16="http://schemas.microsoft.com/office/drawing/2014/main" id="{D5847B0C-3783-F6E9-43F2-4B151936E2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58"/>
          <a:stretch>
            <a:fillRect/>
          </a:stretch>
        </p:blipFill>
        <p:spPr bwMode="auto">
          <a:xfrm>
            <a:off x="2318657" y="246551"/>
            <a:ext cx="2438400" cy="157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66291DB6-764F-B383-8416-0F1A8CA2F819}"/>
              </a:ext>
            </a:extLst>
          </p:cNvPr>
          <p:cNvSpPr/>
          <p:nvPr/>
        </p:nvSpPr>
        <p:spPr>
          <a:xfrm>
            <a:off x="3450769" y="1950553"/>
            <a:ext cx="2612573" cy="4658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φθινόπωρο </a:t>
            </a:r>
          </a:p>
        </p:txBody>
      </p:sp>
      <p:pic>
        <p:nvPicPr>
          <p:cNvPr id="8" name="Picture 6" descr="Boy Cartoon Cute Thinking Stock Illustrations – 4,246 Boy Cartoon ...">
            <a:extLst>
              <a:ext uri="{FF2B5EF4-FFF2-40B4-BE49-F238E27FC236}">
                <a16:creationId xmlns:a16="http://schemas.microsoft.com/office/drawing/2014/main" id="{C8980EEE-D3FC-D5E9-BE9C-982EFDCF9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787" y="322751"/>
            <a:ext cx="3572269" cy="261639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Οβάλ 9">
            <a:extLst>
              <a:ext uri="{FF2B5EF4-FFF2-40B4-BE49-F238E27FC236}">
                <a16:creationId xmlns:a16="http://schemas.microsoft.com/office/drawing/2014/main" id="{A0C1A698-ECB5-A6D2-8FF3-309615AF77A1}"/>
              </a:ext>
            </a:extLst>
          </p:cNvPr>
          <p:cNvSpPr/>
          <p:nvPr/>
        </p:nvSpPr>
        <p:spPr>
          <a:xfrm>
            <a:off x="7881257" y="299698"/>
            <a:ext cx="1992086" cy="11212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Πρέπει να  παίρνουμε ομπρέλα!</a:t>
            </a:r>
          </a:p>
        </p:txBody>
      </p:sp>
      <p:pic>
        <p:nvPicPr>
          <p:cNvPr id="11" name="Picture 4" descr="Μηνες Φθινοπωρου">
            <a:extLst>
              <a:ext uri="{FF2B5EF4-FFF2-40B4-BE49-F238E27FC236}">
                <a16:creationId xmlns:a16="http://schemas.microsoft.com/office/drawing/2014/main" id="{85BEC4ED-7DFE-A052-1DCD-17385DF87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527" y="249362"/>
            <a:ext cx="2543175" cy="157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A8DD80E7-2C2F-EF0D-B402-7037953A591A}"/>
              </a:ext>
            </a:extLst>
          </p:cNvPr>
          <p:cNvSpPr/>
          <p:nvPr/>
        </p:nvSpPr>
        <p:spPr>
          <a:xfrm>
            <a:off x="10755086" y="860312"/>
            <a:ext cx="1436914" cy="56061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Βρέχει! </a:t>
            </a:r>
          </a:p>
        </p:txBody>
      </p:sp>
    </p:spTree>
    <p:extLst>
      <p:ext uri="{BB962C8B-B14F-4D97-AF65-F5344CB8AC3E}">
        <p14:creationId xmlns:p14="http://schemas.microsoft.com/office/powerpoint/2010/main" val="2537621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23" y="0"/>
            <a:ext cx="5560241" cy="6725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8852" y="5389733"/>
            <a:ext cx="2683125" cy="1107733"/>
          </a:xfrm>
          <a:prstGeom prst="rect">
            <a:avLst/>
          </a:prstGeom>
        </p:spPr>
      </p:pic>
      <p:pic>
        <p:nvPicPr>
          <p:cNvPr id="1026" name="Picture 2" descr="διάβασε τη συνταγή Στοκ Εικονογραφήσεις, Vectors, &amp; Clipart – (518 Στοκ  Εικονογραφήσεις)">
            <a:extLst>
              <a:ext uri="{FF2B5EF4-FFF2-40B4-BE49-F238E27FC236}">
                <a16:creationId xmlns:a16="http://schemas.microsoft.com/office/drawing/2014/main" id="{E09998DC-676C-9D38-1B60-A080B5F55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420" y="750435"/>
            <a:ext cx="3246665" cy="393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056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F2EFD-0E86-2DD0-3CE1-8AFB0CE61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734"/>
          <a:stretch/>
        </p:blipFill>
        <p:spPr>
          <a:xfrm>
            <a:off x="5065100" y="398585"/>
            <a:ext cx="6989153" cy="606376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65992" y="712177"/>
            <a:ext cx="3947746" cy="309489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Το απόγευμα  μπορεί να</a:t>
            </a:r>
          </a:p>
          <a:p>
            <a:pPr algn="ctr"/>
            <a:r>
              <a:rPr lang="el-GR" sz="4000" dirty="0"/>
              <a:t>πάω στο πάρκο. Εσύ; </a:t>
            </a:r>
            <a:endParaRPr lang="en-US" sz="4000" dirty="0"/>
          </a:p>
        </p:txBody>
      </p:sp>
      <p:pic>
        <p:nvPicPr>
          <p:cNvPr id="6" name="Picture 2" descr="Μασκότ αγόρι, μαθητής. μασκότ του παιδιού στην 2D / 3D Μασκό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644" y="4012466"/>
            <a:ext cx="2605210" cy="260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1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F2EFD-0E86-2DD0-3CE1-8AFB0CE61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465991" y="712177"/>
            <a:ext cx="4879731" cy="309489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Το απόγευμα  μπορεί να φάω χάμπουργκερ. Εσύ; </a:t>
            </a:r>
            <a:endParaRPr lang="en-US" sz="4000" dirty="0"/>
          </a:p>
        </p:txBody>
      </p:sp>
      <p:pic>
        <p:nvPicPr>
          <p:cNvPr id="6" name="Picture 2" descr="Μασκότ αγόρι, μαθητής. μασκότ του παιδιού στην 2D / 3D Μασκό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644" y="4012466"/>
            <a:ext cx="2605210" cy="260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374" y="641839"/>
            <a:ext cx="4524375" cy="549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6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F2EFD-0E86-2DD0-3CE1-8AFB0CE61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465992" y="712177"/>
            <a:ext cx="3947746" cy="309489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Το απόγευμα  μπορεί να κοιμηθώ. Εσύ; </a:t>
            </a:r>
            <a:endParaRPr lang="en-US" sz="4000" dirty="0"/>
          </a:p>
        </p:txBody>
      </p:sp>
      <p:pic>
        <p:nvPicPr>
          <p:cNvPr id="6" name="Picture 2" descr="Μασκότ αγόρι, μαθητής. μασκότ του παιδιού στην 2D / 3D Μασκό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644" y="4012466"/>
            <a:ext cx="2605210" cy="260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6850"/>
          <a:stretch/>
        </p:blipFill>
        <p:spPr>
          <a:xfrm>
            <a:off x="7007469" y="712177"/>
            <a:ext cx="4132385" cy="514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8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F2EFD-0E86-2DD0-3CE1-8AFB0CE61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465992" y="712177"/>
            <a:ext cx="5477608" cy="309489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Το απόγευμα  μπορεί να πιω  γάλα. Εσύ; </a:t>
            </a:r>
            <a:endParaRPr lang="en-US" sz="4000" dirty="0"/>
          </a:p>
        </p:txBody>
      </p:sp>
      <p:pic>
        <p:nvPicPr>
          <p:cNvPr id="6" name="Picture 2" descr="Μασκότ αγόρι, μαθητής. μασκότ του παιδιού στην 2D / 3D Μασκό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644" y="4012466"/>
            <a:ext cx="2605210" cy="260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46" y="712177"/>
            <a:ext cx="4686300" cy="558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9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828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Μαρτίου 2026 (__/03/2026).Τώρα είμαστε στην άνοιξη.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Διαβάζω βιβλί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3AD148D2-1DE0-33B3-B50B-9D03DCE88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810" y="300038"/>
            <a:ext cx="1657350" cy="2752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CBC65F4-0B16-7E07-0C45-D2376A97670D}"/>
              </a:ext>
            </a:extLst>
          </p:cNvPr>
          <p:cNvSpPr/>
          <p:nvPr/>
        </p:nvSpPr>
        <p:spPr>
          <a:xfrm>
            <a:off x="5954486" y="1371600"/>
            <a:ext cx="3461657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διαβά</a:t>
            </a:r>
            <a:r>
              <a:rPr lang="el-GR" sz="3600" dirty="0">
                <a:solidFill>
                  <a:srgbClr val="FF0000"/>
                </a:solidFill>
              </a:rPr>
              <a:t>ζ</a:t>
            </a:r>
            <a:r>
              <a:rPr lang="el-GR" sz="3600" dirty="0">
                <a:solidFill>
                  <a:schemeClr val="tx1"/>
                </a:solidFill>
              </a:rPr>
              <a:t>ω</a:t>
            </a:r>
          </a:p>
        </p:txBody>
      </p:sp>
      <p:pic>
        <p:nvPicPr>
          <p:cNvPr id="3" name="Picture 2" descr="Διαβάζω βιβλί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2AE3CC-4AE7-C6CB-71FE-1D75DAFCE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10" y="3293610"/>
            <a:ext cx="1657350" cy="2752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Διαβάζω βιβλί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8A8EAE95-BFCD-6ABC-35C9-565A3BD58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67" y="3429000"/>
            <a:ext cx="1657350" cy="2752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23EEA55A-8B93-3D59-911F-320318352F74}"/>
              </a:ext>
            </a:extLst>
          </p:cNvPr>
          <p:cNvSpPr/>
          <p:nvPr/>
        </p:nvSpPr>
        <p:spPr>
          <a:xfrm>
            <a:off x="2944585" y="3622563"/>
            <a:ext cx="3461657" cy="2094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3600" dirty="0">
              <a:solidFill>
                <a:schemeClr val="tx1"/>
              </a:solidFill>
            </a:endParaRPr>
          </a:p>
          <a:p>
            <a:pPr algn="ctr"/>
            <a:r>
              <a:rPr lang="el-GR" sz="3600" dirty="0">
                <a:solidFill>
                  <a:schemeClr val="tx1"/>
                </a:solidFill>
              </a:rPr>
              <a:t> </a:t>
            </a:r>
            <a:r>
              <a:rPr lang="el-GR" sz="3600" dirty="0">
                <a:solidFill>
                  <a:srgbClr val="00B050"/>
                </a:solidFill>
              </a:rPr>
              <a:t>Τα απογεύματα </a:t>
            </a:r>
            <a:r>
              <a:rPr lang="el-GR" sz="3600" dirty="0">
                <a:solidFill>
                  <a:srgbClr val="FF0000"/>
                </a:solidFill>
              </a:rPr>
              <a:t>πρέπει να </a:t>
            </a:r>
            <a:r>
              <a:rPr lang="el-GR" sz="3600" dirty="0">
                <a:solidFill>
                  <a:schemeClr val="tx1"/>
                </a:solidFill>
              </a:rPr>
              <a:t>διαβά</a:t>
            </a:r>
            <a:r>
              <a:rPr lang="el-GR" sz="3600" dirty="0">
                <a:solidFill>
                  <a:srgbClr val="FF0000"/>
                </a:solidFill>
              </a:rPr>
              <a:t>ζ</a:t>
            </a:r>
            <a:r>
              <a:rPr lang="el-GR" sz="3600" dirty="0">
                <a:solidFill>
                  <a:schemeClr val="tx1"/>
                </a:solidFill>
              </a:rPr>
              <a:t>ω.</a:t>
            </a:r>
          </a:p>
          <a:p>
            <a:pPr algn="ctr"/>
            <a:endParaRPr lang="el-GR" sz="3600" dirty="0">
              <a:solidFill>
                <a:schemeClr val="tx1"/>
              </a:solidFill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A6D6DC02-BD69-4BD0-94A1-F7382B3B863A}"/>
              </a:ext>
            </a:extLst>
          </p:cNvPr>
          <p:cNvSpPr/>
          <p:nvPr/>
        </p:nvSpPr>
        <p:spPr>
          <a:xfrm>
            <a:off x="8534400" y="3622563"/>
            <a:ext cx="3461657" cy="2094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3600" dirty="0">
              <a:solidFill>
                <a:schemeClr val="tx1"/>
              </a:solidFill>
            </a:endParaRPr>
          </a:p>
          <a:p>
            <a:pPr algn="ctr"/>
            <a:r>
              <a:rPr lang="el-GR" sz="3600" dirty="0">
                <a:solidFill>
                  <a:schemeClr val="tx1"/>
                </a:solidFill>
              </a:rPr>
              <a:t> </a:t>
            </a:r>
            <a:r>
              <a:rPr lang="el-GR" sz="3600" dirty="0">
                <a:solidFill>
                  <a:srgbClr val="00B050"/>
                </a:solidFill>
              </a:rPr>
              <a:t>Στις 5:00 </a:t>
            </a:r>
            <a:r>
              <a:rPr lang="el-GR" sz="3600" dirty="0">
                <a:solidFill>
                  <a:srgbClr val="FF0000"/>
                </a:solidFill>
              </a:rPr>
              <a:t>πρέπει να </a:t>
            </a:r>
            <a:r>
              <a:rPr lang="el-GR" sz="3600" dirty="0">
                <a:solidFill>
                  <a:schemeClr val="tx1"/>
                </a:solidFill>
              </a:rPr>
              <a:t>διαβά</a:t>
            </a:r>
            <a:r>
              <a:rPr lang="el-GR" sz="3600" dirty="0">
                <a:solidFill>
                  <a:srgbClr val="FF0000"/>
                </a:solidFill>
              </a:rPr>
              <a:t>σ</a:t>
            </a:r>
            <a:r>
              <a:rPr lang="el-GR" sz="3600" dirty="0">
                <a:solidFill>
                  <a:schemeClr val="tx1"/>
                </a:solidFill>
              </a:rPr>
              <a:t>ω.</a:t>
            </a:r>
          </a:p>
          <a:p>
            <a:pPr algn="ctr"/>
            <a:endParaRPr lang="el-G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51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venLabs_2026-03-04T03_35_43_Liam - Energetic, Social Media Creator_pre_sp100_s50_sb75_v3">
            <a:hlinkClick r:id="" action="ppaction://media"/>
            <a:extLst>
              <a:ext uri="{FF2B5EF4-FFF2-40B4-BE49-F238E27FC236}">
                <a16:creationId xmlns:a16="http://schemas.microsoft.com/office/drawing/2014/main" id="{F546FE10-A743-9D1D-DAED-386C12FB210A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37675" y="1062038"/>
            <a:ext cx="406400" cy="406400"/>
          </a:xfr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3" y="2922815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</p:spTree>
    <p:extLst>
      <p:ext uri="{BB962C8B-B14F-4D97-AF65-F5344CB8AC3E}">
        <p14:creationId xmlns:p14="http://schemas.microsoft.com/office/powerpoint/2010/main" val="217819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F0639-FF22-68FD-727C-D38317CCE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13A5CA-86E9-89C3-EEA7-456CF2A8306F}"/>
              </a:ext>
            </a:extLst>
          </p:cNvPr>
          <p:cNvSpPr txBox="1"/>
          <p:nvPr/>
        </p:nvSpPr>
        <p:spPr>
          <a:xfrm>
            <a:off x="391885" y="120402"/>
            <a:ext cx="791391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/>
              <a:t>Οι συμβουλές  ενός  κτηνιάτρου</a:t>
            </a:r>
          </a:p>
          <a:p>
            <a:r>
              <a:rPr lang="el-GR" sz="4800" dirty="0"/>
              <a:t> </a:t>
            </a:r>
          </a:p>
          <a:p>
            <a:r>
              <a:rPr lang="el-GR" sz="2800" dirty="0"/>
              <a:t>Πρέπει να δίνουμε στο κατοικίδιο υγιεινά ______. </a:t>
            </a:r>
          </a:p>
          <a:p>
            <a:r>
              <a:rPr lang="el-GR" sz="2800" dirty="0"/>
              <a:t>Πρέπει να ____________μαζί του.</a:t>
            </a:r>
          </a:p>
          <a:p>
            <a:r>
              <a:rPr lang="el-GR" sz="2800" dirty="0"/>
              <a:t>Πρέπει να κάνουμε τακτικές επισκέψεις στον____________.</a:t>
            </a:r>
          </a:p>
          <a:p>
            <a:r>
              <a:rPr lang="el-GR" sz="2800" dirty="0"/>
              <a:t>Πρέπει να __________τα μπολ του.</a:t>
            </a:r>
          </a:p>
          <a:p>
            <a:r>
              <a:rPr lang="el-GR" sz="2800" dirty="0"/>
              <a:t>Ο χώρος διαμονής του πρέπει να είναι πάντα ________.</a:t>
            </a:r>
          </a:p>
          <a:p>
            <a:r>
              <a:rPr lang="el-GR" sz="2800" dirty="0"/>
              <a:t>Πρέπει να βγάζουμε το κατοικίδιο _________κάθε μέρα.</a:t>
            </a:r>
          </a:p>
        </p:txBody>
      </p:sp>
      <p:pic>
        <p:nvPicPr>
          <p:cNvPr id="2050" name="Picture 2" descr="Veterinarian Office Stock Illustrations – 1,238 Veterinarian Office ...">
            <a:extLst>
              <a:ext uri="{FF2B5EF4-FFF2-40B4-BE49-F238E27FC236}">
                <a16:creationId xmlns:a16="http://schemas.microsoft.com/office/drawing/2014/main" id="{7C94601F-3E9C-0472-6D05-BF45DE554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913" y="1668916"/>
            <a:ext cx="2873829" cy="459037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423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A9CBC-AE6D-58DB-9515-EC7E09507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C7C0CF5-2645-001B-B5B4-9B048ACE433C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87FFEE1-6A8E-3823-C041-ECA7BB528FC2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Διάβασε!</a:t>
            </a:r>
          </a:p>
        </p:txBody>
      </p:sp>
      <p:pic>
        <p:nvPicPr>
          <p:cNvPr id="5122" name="Picture 2" descr="Παιδί Διαβάζει Βιβλίο Παιδί Που Κάθεται Ένα Σωρό Βιβλία Μου ...">
            <a:extLst>
              <a:ext uri="{FF2B5EF4-FFF2-40B4-BE49-F238E27FC236}">
                <a16:creationId xmlns:a16="http://schemas.microsoft.com/office/drawing/2014/main" id="{C428F8C5-A3DE-4574-CDEA-A5EF7578F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3"/>
          <a:stretch>
            <a:fillRect/>
          </a:stretch>
        </p:blipFill>
        <p:spPr bwMode="auto">
          <a:xfrm>
            <a:off x="566738" y="3114973"/>
            <a:ext cx="2143805" cy="20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001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6E739-52FD-5A21-4A35-D1A825FC7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C6A112-C88D-490B-4EE5-63B44BC6B0D3}"/>
              </a:ext>
            </a:extLst>
          </p:cNvPr>
          <p:cNvSpPr txBox="1"/>
          <p:nvPr/>
        </p:nvSpPr>
        <p:spPr>
          <a:xfrm>
            <a:off x="391885" y="120402"/>
            <a:ext cx="7913914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/>
              <a:t>Οι συμβουλές  ενός  κτηνιάτρου</a:t>
            </a:r>
          </a:p>
          <a:p>
            <a:r>
              <a:rPr lang="el-GR" sz="4800" dirty="0"/>
              <a:t> </a:t>
            </a:r>
          </a:p>
          <a:p>
            <a:r>
              <a:rPr lang="el-GR" sz="2800" dirty="0"/>
              <a:t>1. Πρέπει να δίνουμε στο κατοικίδιο υγιεινά φαγητά. </a:t>
            </a:r>
          </a:p>
          <a:p>
            <a:r>
              <a:rPr lang="el-GR" sz="2800" dirty="0"/>
              <a:t>2. Πρέπει να παίζουμε μαζί του.</a:t>
            </a:r>
          </a:p>
          <a:p>
            <a:r>
              <a:rPr lang="el-GR" sz="2800" dirty="0"/>
              <a:t>3. Πρέπει να κάνουμε τακτικές επισκέψεις στον κτηνίατρο.</a:t>
            </a:r>
          </a:p>
          <a:p>
            <a:r>
              <a:rPr lang="el-GR" sz="2800" dirty="0"/>
              <a:t>4. Πρέπει να πλένουμε τα μπολ του.</a:t>
            </a:r>
          </a:p>
          <a:p>
            <a:r>
              <a:rPr lang="el-GR" sz="2800" dirty="0"/>
              <a:t>5. Ο χώρος διαμονής του πρέπει να είναι πάντα καθαρός.</a:t>
            </a:r>
          </a:p>
          <a:p>
            <a:r>
              <a:rPr lang="el-GR" sz="2800" dirty="0"/>
              <a:t>6. Πρέπει να βγάζουμε το κατοικίδιο βόλτα κάθε μέρα.</a:t>
            </a:r>
          </a:p>
        </p:txBody>
      </p:sp>
      <p:pic>
        <p:nvPicPr>
          <p:cNvPr id="2050" name="Picture 2" descr="Veterinarian Office Stock Illustrations – 1,238 Veterinarian Office ...">
            <a:extLst>
              <a:ext uri="{FF2B5EF4-FFF2-40B4-BE49-F238E27FC236}">
                <a16:creationId xmlns:a16="http://schemas.microsoft.com/office/drawing/2014/main" id="{5FD1AC12-0B34-0D28-5950-CACE92C26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265" y="499380"/>
            <a:ext cx="1905001" cy="155165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og Food Bowl Cartoon Icon Illustration Design 55893804 Vector ...">
            <a:extLst>
              <a:ext uri="{FF2B5EF4-FFF2-40B4-BE49-F238E27FC236}">
                <a16:creationId xmlns:a16="http://schemas.microsoft.com/office/drawing/2014/main" id="{55B9D078-7E5E-025A-3BF4-B4BFC44E9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60" y="2397126"/>
            <a:ext cx="1564143" cy="163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og food, bag package and full dry food bowl. Pet meal. Package ...">
            <a:extLst>
              <a:ext uri="{FF2B5EF4-FFF2-40B4-BE49-F238E27FC236}">
                <a16:creationId xmlns:a16="http://schemas.microsoft.com/office/drawing/2014/main" id="{429A7A91-60B8-986D-2A72-443AB595B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298" y="315683"/>
            <a:ext cx="2486967" cy="17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4,000+ Boy Playing With Dog Stock Illustrations, Royalty-Free Vector ...">
            <a:extLst>
              <a:ext uri="{FF2B5EF4-FFF2-40B4-BE49-F238E27FC236}">
                <a16:creationId xmlns:a16="http://schemas.microsoft.com/office/drawing/2014/main" id="{6762A31E-64E4-9AC4-9385-1F12F1535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265" y="49938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dorable dog with dog house | Free Vector">
            <a:extLst>
              <a:ext uri="{FF2B5EF4-FFF2-40B4-BE49-F238E27FC236}">
                <a16:creationId xmlns:a16="http://schemas.microsoft.com/office/drawing/2014/main" id="{84D43B6F-D6E8-B691-C2B8-346DA3C1C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603" y="3213555"/>
            <a:ext cx="1999786" cy="144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7,796 Cartoon Child Walking Dog Royalty-Free Images, Stock ...">
            <a:extLst>
              <a:ext uri="{FF2B5EF4-FFF2-40B4-BE49-F238E27FC236}">
                <a16:creationId xmlns:a16="http://schemas.microsoft.com/office/drawing/2014/main" id="{F324A262-7B43-117F-0FD9-5188D5223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697" y="4723665"/>
            <a:ext cx="2377068" cy="186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06EB976B-6F9B-ECC1-3197-73EDF3F4C732}"/>
              </a:ext>
            </a:extLst>
          </p:cNvPr>
          <p:cNvSpPr/>
          <p:nvPr/>
        </p:nvSpPr>
        <p:spPr>
          <a:xfrm>
            <a:off x="7338773" y="1666470"/>
            <a:ext cx="587981" cy="5233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9D591E2B-2B21-18C4-2775-F3AB909795A8}"/>
              </a:ext>
            </a:extLst>
          </p:cNvPr>
          <p:cNvSpPr/>
          <p:nvPr/>
        </p:nvSpPr>
        <p:spPr>
          <a:xfrm>
            <a:off x="11279402" y="4191221"/>
            <a:ext cx="587981" cy="5233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5</a:t>
            </a: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F96F31D3-A8B4-1A08-1FFC-0A6F3BC57471}"/>
              </a:ext>
            </a:extLst>
          </p:cNvPr>
          <p:cNvSpPr/>
          <p:nvPr/>
        </p:nvSpPr>
        <p:spPr>
          <a:xfrm>
            <a:off x="9429622" y="3506665"/>
            <a:ext cx="587981" cy="5233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C8C602F3-49C5-AF57-59B4-DE7C97917553}"/>
              </a:ext>
            </a:extLst>
          </p:cNvPr>
          <p:cNvSpPr/>
          <p:nvPr/>
        </p:nvSpPr>
        <p:spPr>
          <a:xfrm>
            <a:off x="11017496" y="1572270"/>
            <a:ext cx="587981" cy="5233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07B3B682-BBAF-CCEF-6B52-04803AF76AFE}"/>
              </a:ext>
            </a:extLst>
          </p:cNvPr>
          <p:cNvSpPr/>
          <p:nvPr/>
        </p:nvSpPr>
        <p:spPr>
          <a:xfrm>
            <a:off x="9160080" y="1526966"/>
            <a:ext cx="587981" cy="5233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1E40141D-902F-1C7F-639B-241AB2475845}"/>
              </a:ext>
            </a:extLst>
          </p:cNvPr>
          <p:cNvSpPr/>
          <p:nvPr/>
        </p:nvSpPr>
        <p:spPr>
          <a:xfrm>
            <a:off x="10723505" y="5347950"/>
            <a:ext cx="587981" cy="5233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4354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F8678-D783-6AEF-19F0-9A03A91A6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2CFD191-1862-07AA-B408-0445DC186599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551F509-954F-E4BB-9046-243B75C2A870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Γράψε!</a:t>
            </a:r>
          </a:p>
        </p:txBody>
      </p:sp>
      <p:pic>
        <p:nvPicPr>
          <p:cNvPr id="7170" name="Picture 2" descr="Μαθητής που γράφει την εργασία στο: Vector στοκ (χωρίς ...">
            <a:extLst>
              <a:ext uri="{FF2B5EF4-FFF2-40B4-BE49-F238E27FC236}">
                <a16:creationId xmlns:a16="http://schemas.microsoft.com/office/drawing/2014/main" id="{8351C262-3AB8-B643-BD73-2368AAC56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6"/>
          <a:stretch>
            <a:fillRect/>
          </a:stretch>
        </p:blipFill>
        <p:spPr bwMode="auto">
          <a:xfrm>
            <a:off x="321128" y="2748643"/>
            <a:ext cx="2476500" cy="237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4452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413</Words>
  <Application>Microsoft Office PowerPoint</Application>
  <PresentationFormat>Ευρεία οθόνη</PresentationFormat>
  <Paragraphs>91</Paragraphs>
  <Slides>26</Slides>
  <Notes>1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2" baseType="lpstr">
      <vt:lpstr>Aptos</vt:lpstr>
      <vt:lpstr>Aptos Display</vt:lpstr>
      <vt:lpstr>Arial</vt:lpstr>
      <vt:lpstr>Google Sans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 Charalambous</dc:creator>
  <cp:lastModifiedBy>ΕΛΕΝΗ ΧΑΡΑΛΑΜΠΟΥΣ</cp:lastModifiedBy>
  <cp:revision>197</cp:revision>
  <cp:lastPrinted>2025-03-10T05:24:13Z</cp:lastPrinted>
  <dcterms:created xsi:type="dcterms:W3CDTF">2025-02-12T05:42:48Z</dcterms:created>
  <dcterms:modified xsi:type="dcterms:W3CDTF">2026-03-04T13:17:06Z</dcterms:modified>
</cp:coreProperties>
</file>