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0" r:id="rId4"/>
    <p:sldId id="281" r:id="rId5"/>
    <p:sldId id="279" r:id="rId6"/>
    <p:sldId id="278" r:id="rId7"/>
    <p:sldId id="277" r:id="rId8"/>
    <p:sldId id="276" r:id="rId9"/>
    <p:sldId id="275" r:id="rId10"/>
    <p:sldId id="274" r:id="rId11"/>
    <p:sldId id="273" r:id="rId12"/>
    <p:sldId id="272" r:id="rId13"/>
    <p:sldId id="271" r:id="rId14"/>
    <p:sldId id="270" r:id="rId15"/>
    <p:sldId id="269" r:id="rId16"/>
    <p:sldId id="268" r:id="rId17"/>
    <p:sldId id="267" r:id="rId18"/>
    <p:sldId id="266" r:id="rId19"/>
    <p:sldId id="265" r:id="rId20"/>
    <p:sldId id="264" r:id="rId21"/>
    <p:sldId id="261" r:id="rId22"/>
    <p:sldId id="260" r:id="rId23"/>
    <p:sldId id="257" r:id="rId24"/>
    <p:sldId id="258" r:id="rId25"/>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4660"/>
  </p:normalViewPr>
  <p:slideViewPr>
    <p:cSldViewPr snapToGrid="0">
      <p:cViewPr varScale="1">
        <p:scale>
          <a:sx n="59" d="100"/>
          <a:sy n="59" d="100"/>
        </p:scale>
        <p:origin x="9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E088A8-80E8-4C8A-F0BE-B99D5A2A947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049A72ED-57EB-C20D-51DA-14EF533ED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95C845F-C447-0A6B-108D-DDBEC38BC39A}"/>
              </a:ext>
            </a:extLst>
          </p:cNvPr>
          <p:cNvSpPr>
            <a:spLocks noGrp="1"/>
          </p:cNvSpPr>
          <p:nvPr>
            <p:ph type="dt" sz="half" idx="10"/>
          </p:nvPr>
        </p:nvSpPr>
        <p:spPr/>
        <p:txBody>
          <a:bodyPr/>
          <a:lstStyle/>
          <a:p>
            <a:fld id="{ED910B79-5C77-4722-912C-D1A1CDB4D6DD}" type="datetimeFigureOut">
              <a:rPr lang="el-CY" smtClean="0"/>
              <a:t>03/08/2026</a:t>
            </a:fld>
            <a:endParaRPr lang="el-CY"/>
          </a:p>
        </p:txBody>
      </p:sp>
      <p:sp>
        <p:nvSpPr>
          <p:cNvPr id="5" name="Θέση υποσέλιδου 4">
            <a:extLst>
              <a:ext uri="{FF2B5EF4-FFF2-40B4-BE49-F238E27FC236}">
                <a16:creationId xmlns:a16="http://schemas.microsoft.com/office/drawing/2014/main" id="{B69A8E51-A195-F4DA-1988-41126AD360F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010CC0C-A43B-89AB-6C3E-81AAA0B55742}"/>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57664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AF68B-4464-DCEA-500F-73FF6DC1A60D}"/>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AB0E50FC-386E-D42B-F462-83981F64265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442E12A-D74D-AC57-BB99-54C0D2D4B563}"/>
              </a:ext>
            </a:extLst>
          </p:cNvPr>
          <p:cNvSpPr>
            <a:spLocks noGrp="1"/>
          </p:cNvSpPr>
          <p:nvPr>
            <p:ph type="dt" sz="half" idx="10"/>
          </p:nvPr>
        </p:nvSpPr>
        <p:spPr/>
        <p:txBody>
          <a:bodyPr/>
          <a:lstStyle/>
          <a:p>
            <a:fld id="{ED910B79-5C77-4722-912C-D1A1CDB4D6DD}" type="datetimeFigureOut">
              <a:rPr lang="el-CY" smtClean="0"/>
              <a:t>03/08/2026</a:t>
            </a:fld>
            <a:endParaRPr lang="el-CY"/>
          </a:p>
        </p:txBody>
      </p:sp>
      <p:sp>
        <p:nvSpPr>
          <p:cNvPr id="5" name="Θέση υποσέλιδου 4">
            <a:extLst>
              <a:ext uri="{FF2B5EF4-FFF2-40B4-BE49-F238E27FC236}">
                <a16:creationId xmlns:a16="http://schemas.microsoft.com/office/drawing/2014/main" id="{7586AA6C-36BD-3106-DF46-075DD241BEEE}"/>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17A8B97-4977-6FB6-72E3-27753BAB182A}"/>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307959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11C494A-B99D-E3DD-5FCC-C0AE1FF66C8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E7ADF395-0D12-9422-E704-36F619724F9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24D54267-FD3F-FF78-ED27-B737E4346282}"/>
              </a:ext>
            </a:extLst>
          </p:cNvPr>
          <p:cNvSpPr>
            <a:spLocks noGrp="1"/>
          </p:cNvSpPr>
          <p:nvPr>
            <p:ph type="dt" sz="half" idx="10"/>
          </p:nvPr>
        </p:nvSpPr>
        <p:spPr/>
        <p:txBody>
          <a:bodyPr/>
          <a:lstStyle/>
          <a:p>
            <a:fld id="{ED910B79-5C77-4722-912C-D1A1CDB4D6DD}" type="datetimeFigureOut">
              <a:rPr lang="el-CY" smtClean="0"/>
              <a:t>03/08/2026</a:t>
            </a:fld>
            <a:endParaRPr lang="el-CY"/>
          </a:p>
        </p:txBody>
      </p:sp>
      <p:sp>
        <p:nvSpPr>
          <p:cNvPr id="5" name="Θέση υποσέλιδου 4">
            <a:extLst>
              <a:ext uri="{FF2B5EF4-FFF2-40B4-BE49-F238E27FC236}">
                <a16:creationId xmlns:a16="http://schemas.microsoft.com/office/drawing/2014/main" id="{39AB4E86-009A-3747-0E82-F6221D6A8D69}"/>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E4210B9A-1740-8BFE-F315-81DBA40DC513}"/>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52395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5C7262-E5E4-BF22-72C5-26BA3F43B77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8D8480D5-C18F-1AD8-AA8A-0E194A10517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E2F0609-AAAD-652A-8D83-3E7C366CF9CB}"/>
              </a:ext>
            </a:extLst>
          </p:cNvPr>
          <p:cNvSpPr>
            <a:spLocks noGrp="1"/>
          </p:cNvSpPr>
          <p:nvPr>
            <p:ph type="dt" sz="half" idx="10"/>
          </p:nvPr>
        </p:nvSpPr>
        <p:spPr/>
        <p:txBody>
          <a:bodyPr/>
          <a:lstStyle/>
          <a:p>
            <a:fld id="{ED910B79-5C77-4722-912C-D1A1CDB4D6DD}" type="datetimeFigureOut">
              <a:rPr lang="el-CY" smtClean="0"/>
              <a:t>03/08/2026</a:t>
            </a:fld>
            <a:endParaRPr lang="el-CY"/>
          </a:p>
        </p:txBody>
      </p:sp>
      <p:sp>
        <p:nvSpPr>
          <p:cNvPr id="5" name="Θέση υποσέλιδου 4">
            <a:extLst>
              <a:ext uri="{FF2B5EF4-FFF2-40B4-BE49-F238E27FC236}">
                <a16:creationId xmlns:a16="http://schemas.microsoft.com/office/drawing/2014/main" id="{8FE043C5-5FF6-7985-82C0-7F4D377ADCA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4B773470-8FA7-C4FD-69D9-CA85DFE26619}"/>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92101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C66CF5-5A72-338A-029E-D039484FB11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F510BB30-F75C-BCD4-A1C9-E7B1BA3581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4F0334B-1E15-0FFD-4DD9-A389C5696661}"/>
              </a:ext>
            </a:extLst>
          </p:cNvPr>
          <p:cNvSpPr>
            <a:spLocks noGrp="1"/>
          </p:cNvSpPr>
          <p:nvPr>
            <p:ph type="dt" sz="half" idx="10"/>
          </p:nvPr>
        </p:nvSpPr>
        <p:spPr/>
        <p:txBody>
          <a:bodyPr/>
          <a:lstStyle/>
          <a:p>
            <a:fld id="{ED910B79-5C77-4722-912C-D1A1CDB4D6DD}" type="datetimeFigureOut">
              <a:rPr lang="el-CY" smtClean="0"/>
              <a:t>03/08/2026</a:t>
            </a:fld>
            <a:endParaRPr lang="el-CY"/>
          </a:p>
        </p:txBody>
      </p:sp>
      <p:sp>
        <p:nvSpPr>
          <p:cNvPr id="5" name="Θέση υποσέλιδου 4">
            <a:extLst>
              <a:ext uri="{FF2B5EF4-FFF2-40B4-BE49-F238E27FC236}">
                <a16:creationId xmlns:a16="http://schemas.microsoft.com/office/drawing/2014/main" id="{835B3807-80E7-0359-F22F-8B0B70895F4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2DBFA86-941D-E14E-2034-EEBC305AF7DE}"/>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157512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450957-EB4A-E748-9261-63EDB0694CF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FB3DE58-BE6E-004A-FEC4-C49367E7583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E96E5273-A3BE-EF98-4677-CC3AC5A4DC8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B9E50EF4-5B0C-9486-32DA-8848D3EC4A42}"/>
              </a:ext>
            </a:extLst>
          </p:cNvPr>
          <p:cNvSpPr>
            <a:spLocks noGrp="1"/>
          </p:cNvSpPr>
          <p:nvPr>
            <p:ph type="dt" sz="half" idx="10"/>
          </p:nvPr>
        </p:nvSpPr>
        <p:spPr/>
        <p:txBody>
          <a:bodyPr/>
          <a:lstStyle/>
          <a:p>
            <a:fld id="{ED910B79-5C77-4722-912C-D1A1CDB4D6DD}" type="datetimeFigureOut">
              <a:rPr lang="el-CY" smtClean="0"/>
              <a:t>03/08/2026</a:t>
            </a:fld>
            <a:endParaRPr lang="el-CY"/>
          </a:p>
        </p:txBody>
      </p:sp>
      <p:sp>
        <p:nvSpPr>
          <p:cNvPr id="6" name="Θέση υποσέλιδου 5">
            <a:extLst>
              <a:ext uri="{FF2B5EF4-FFF2-40B4-BE49-F238E27FC236}">
                <a16:creationId xmlns:a16="http://schemas.microsoft.com/office/drawing/2014/main" id="{279BA4A1-FF88-41CC-BFA2-255C5F9AC3FD}"/>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CD306982-94A3-2B75-8458-85FB9F3601D0}"/>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340688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CAB65A-6A2A-5425-B46A-F7282367AEC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410C6C0B-41A5-265E-7763-D0F4A03213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39BB13E-CFCC-B915-C419-3D6CBA12076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494EF1BE-67AB-D0C9-C010-3D27DE678E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960E7DD-588F-1E03-FEA0-D06149BEDB4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F0ABDACF-E752-5F89-602F-3338793E40ED}"/>
              </a:ext>
            </a:extLst>
          </p:cNvPr>
          <p:cNvSpPr>
            <a:spLocks noGrp="1"/>
          </p:cNvSpPr>
          <p:nvPr>
            <p:ph type="dt" sz="half" idx="10"/>
          </p:nvPr>
        </p:nvSpPr>
        <p:spPr/>
        <p:txBody>
          <a:bodyPr/>
          <a:lstStyle/>
          <a:p>
            <a:fld id="{ED910B79-5C77-4722-912C-D1A1CDB4D6DD}" type="datetimeFigureOut">
              <a:rPr lang="el-CY" smtClean="0"/>
              <a:t>03/08/2026</a:t>
            </a:fld>
            <a:endParaRPr lang="el-CY"/>
          </a:p>
        </p:txBody>
      </p:sp>
      <p:sp>
        <p:nvSpPr>
          <p:cNvPr id="8" name="Θέση υποσέλιδου 7">
            <a:extLst>
              <a:ext uri="{FF2B5EF4-FFF2-40B4-BE49-F238E27FC236}">
                <a16:creationId xmlns:a16="http://schemas.microsoft.com/office/drawing/2014/main" id="{CF694538-F567-E502-1E78-379003B1B925}"/>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6C86444A-4C90-D929-1B27-4DFDA838693C}"/>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130794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13E6F3-729F-71DC-977D-8825ECD3E97A}"/>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4B3D0D9-8881-7FF7-0AD0-E27E959FDFF1}"/>
              </a:ext>
            </a:extLst>
          </p:cNvPr>
          <p:cNvSpPr>
            <a:spLocks noGrp="1"/>
          </p:cNvSpPr>
          <p:nvPr>
            <p:ph type="dt" sz="half" idx="10"/>
          </p:nvPr>
        </p:nvSpPr>
        <p:spPr/>
        <p:txBody>
          <a:bodyPr/>
          <a:lstStyle/>
          <a:p>
            <a:fld id="{ED910B79-5C77-4722-912C-D1A1CDB4D6DD}" type="datetimeFigureOut">
              <a:rPr lang="el-CY" smtClean="0"/>
              <a:t>03/08/2026</a:t>
            </a:fld>
            <a:endParaRPr lang="el-CY"/>
          </a:p>
        </p:txBody>
      </p:sp>
      <p:sp>
        <p:nvSpPr>
          <p:cNvPr id="4" name="Θέση υποσέλιδου 3">
            <a:extLst>
              <a:ext uri="{FF2B5EF4-FFF2-40B4-BE49-F238E27FC236}">
                <a16:creationId xmlns:a16="http://schemas.microsoft.com/office/drawing/2014/main" id="{B89CFA16-E18D-EA94-10A4-E8241C94A6D2}"/>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F62452B1-D73F-9746-95EE-0A9DC556380E}"/>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89673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8D69044-DB8A-47CD-4032-DD7D11A7AA18}"/>
              </a:ext>
            </a:extLst>
          </p:cNvPr>
          <p:cNvSpPr>
            <a:spLocks noGrp="1"/>
          </p:cNvSpPr>
          <p:nvPr>
            <p:ph type="dt" sz="half" idx="10"/>
          </p:nvPr>
        </p:nvSpPr>
        <p:spPr/>
        <p:txBody>
          <a:bodyPr/>
          <a:lstStyle/>
          <a:p>
            <a:fld id="{ED910B79-5C77-4722-912C-D1A1CDB4D6DD}" type="datetimeFigureOut">
              <a:rPr lang="el-CY" smtClean="0"/>
              <a:t>03/08/2026</a:t>
            </a:fld>
            <a:endParaRPr lang="el-CY"/>
          </a:p>
        </p:txBody>
      </p:sp>
      <p:sp>
        <p:nvSpPr>
          <p:cNvPr id="3" name="Θέση υποσέλιδου 2">
            <a:extLst>
              <a:ext uri="{FF2B5EF4-FFF2-40B4-BE49-F238E27FC236}">
                <a16:creationId xmlns:a16="http://schemas.microsoft.com/office/drawing/2014/main" id="{225A1F31-0BE1-3FB6-A343-952553FF39C5}"/>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A28A0CC0-0C54-661E-EBBF-D5C7792B6969}"/>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52949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F410B7-EBC4-B02D-8E78-7780CE904A0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B6B41ED7-3B59-41AC-6577-E4CC07CD23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443F2F89-FE19-B56B-4899-8F3A52FB3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55678D2-C310-3D82-D749-0D648661714E}"/>
              </a:ext>
            </a:extLst>
          </p:cNvPr>
          <p:cNvSpPr>
            <a:spLocks noGrp="1"/>
          </p:cNvSpPr>
          <p:nvPr>
            <p:ph type="dt" sz="half" idx="10"/>
          </p:nvPr>
        </p:nvSpPr>
        <p:spPr/>
        <p:txBody>
          <a:bodyPr/>
          <a:lstStyle/>
          <a:p>
            <a:fld id="{ED910B79-5C77-4722-912C-D1A1CDB4D6DD}" type="datetimeFigureOut">
              <a:rPr lang="el-CY" smtClean="0"/>
              <a:t>03/08/2026</a:t>
            </a:fld>
            <a:endParaRPr lang="el-CY"/>
          </a:p>
        </p:txBody>
      </p:sp>
      <p:sp>
        <p:nvSpPr>
          <p:cNvPr id="6" name="Θέση υποσέλιδου 5">
            <a:extLst>
              <a:ext uri="{FF2B5EF4-FFF2-40B4-BE49-F238E27FC236}">
                <a16:creationId xmlns:a16="http://schemas.microsoft.com/office/drawing/2014/main" id="{63DBD8AC-74BD-6B8F-0DAC-3CD67D2FFA7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A932E708-54F6-BFC4-CE51-60D313E5A46D}"/>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151499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F07F36-128B-8BA0-57C4-DF2ECBD2F8D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D3D37352-C8D8-7FBE-7F68-1655AC37C9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DF48FA6A-5186-CEC3-3B17-F5065C401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46C93A9-E02C-49E7-D51E-5B08AD163A41}"/>
              </a:ext>
            </a:extLst>
          </p:cNvPr>
          <p:cNvSpPr>
            <a:spLocks noGrp="1"/>
          </p:cNvSpPr>
          <p:nvPr>
            <p:ph type="dt" sz="half" idx="10"/>
          </p:nvPr>
        </p:nvSpPr>
        <p:spPr/>
        <p:txBody>
          <a:bodyPr/>
          <a:lstStyle/>
          <a:p>
            <a:fld id="{ED910B79-5C77-4722-912C-D1A1CDB4D6DD}" type="datetimeFigureOut">
              <a:rPr lang="el-CY" smtClean="0"/>
              <a:t>03/08/2026</a:t>
            </a:fld>
            <a:endParaRPr lang="el-CY"/>
          </a:p>
        </p:txBody>
      </p:sp>
      <p:sp>
        <p:nvSpPr>
          <p:cNvPr id="6" name="Θέση υποσέλιδου 5">
            <a:extLst>
              <a:ext uri="{FF2B5EF4-FFF2-40B4-BE49-F238E27FC236}">
                <a16:creationId xmlns:a16="http://schemas.microsoft.com/office/drawing/2014/main" id="{1A1BCEAB-E71B-67A8-91C2-ED5475064D0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30DCA370-87ED-1777-C33C-B552A7B8A8D1}"/>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50709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CF355F9-E15E-1A89-87B5-8003C66FE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F4C3E5CE-07E8-2188-4571-CE92E89A0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CB2A7BF-2466-F79A-663A-359472C48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910B79-5C77-4722-912C-D1A1CDB4D6DD}" type="datetimeFigureOut">
              <a:rPr lang="el-CY" smtClean="0"/>
              <a:t>03/08/2026</a:t>
            </a:fld>
            <a:endParaRPr lang="el-CY"/>
          </a:p>
        </p:txBody>
      </p:sp>
      <p:sp>
        <p:nvSpPr>
          <p:cNvPr id="5" name="Θέση υποσέλιδου 4">
            <a:extLst>
              <a:ext uri="{FF2B5EF4-FFF2-40B4-BE49-F238E27FC236}">
                <a16:creationId xmlns:a16="http://schemas.microsoft.com/office/drawing/2014/main" id="{CB6E394B-FCB9-C120-10FB-6FEDF184E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1FE213B3-F316-8E89-E79D-72030D1DF4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73D3C6-2EE1-45B9-9F4C-0F55A1826E70}" type="slidenum">
              <a:rPr lang="el-CY" smtClean="0"/>
              <a:t>‹#›</a:t>
            </a:fld>
            <a:endParaRPr lang="el-CY"/>
          </a:p>
        </p:txBody>
      </p:sp>
    </p:spTree>
    <p:extLst>
      <p:ext uri="{BB962C8B-B14F-4D97-AF65-F5344CB8AC3E}">
        <p14:creationId xmlns:p14="http://schemas.microsoft.com/office/powerpoint/2010/main" val="3274895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ucy.cypruslibraries.ac.cy/search~S2*gre?/cDR592.K4I413+1992/cdr++592+k4+i413+1992/-3,-1,,E/browse" TargetMode="External"/><Relationship Id="rId3" Type="http://schemas.openxmlformats.org/officeDocument/2006/relationships/hyperlink" Target="https://www.kitapyurdu.com/yazar/kemal-ozer/11808.html" TargetMode="External"/><Relationship Id="rId7" Type="http://schemas.openxmlformats.org/officeDocument/2006/relationships/hyperlink" Target="http://ucy.cypruslibraries.ac.cy/search~S2*gre?/cDR592.K4I4+1989/cdr++592+k4+i4+1989/-3,-1,,E/browse" TargetMode="External"/><Relationship Id="rId2" Type="http://schemas.openxmlformats.org/officeDocument/2006/relationships/hyperlink" Target="http://ucy.cypruslibraries.ac.cy/search~S2*gre?/cPL248.O283A117/cpl++248+o283+a117/-3,-1,,E/browse" TargetMode="External"/><Relationship Id="rId1" Type="http://schemas.openxmlformats.org/officeDocument/2006/relationships/slideLayout" Target="../slideLayouts/slideLayout7.xml"/><Relationship Id="rId6" Type="http://schemas.openxmlformats.org/officeDocument/2006/relationships/hyperlink" Target="http://ucy.cypruslibraries.ac.cy/search~S2*gre?/cPL248.G6+1987/cpl++248+g6+1987/-3,-1,,E/browse" TargetMode="External"/><Relationship Id="rId5" Type="http://schemas.openxmlformats.org/officeDocument/2006/relationships/hyperlink" Target="http://ucy.cypruslibraries.ac.cy/search~S2*gre?/cPL232.Y4+1987/cpl++232+y4+1987/-3,-1,,E/browse" TargetMode="External"/><Relationship Id="rId4" Type="http://schemas.openxmlformats.org/officeDocument/2006/relationships/hyperlink" Target="https://www.kitapyurdu.com/yayinevi/evrensel-basim-yayin/399.htm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ucy.cypruslibraries.ac.cy/search~S2*gre?/cPL250.Y91A14+1938/cpl++250+y91+a14+1938/-3,-1,,E/browse" TargetMode="External"/><Relationship Id="rId13" Type="http://schemas.openxmlformats.org/officeDocument/2006/relationships/hyperlink" Target="https://www.nadirkitap.com/kitapara.php?ara=kitap&amp;tip=kitap&amp;yayin_Yeri=%DDstanbul&amp;siralama=fiyatartan" TargetMode="External"/><Relationship Id="rId3" Type="http://schemas.openxmlformats.org/officeDocument/2006/relationships/hyperlink" Target="http://ucy.cypruslibraries.ac.cy/search~S2*gre?/cPL248.A3Z57+2016/cpl++248+a3+z57+2016/-3,-1,,E/browse" TargetMode="External"/><Relationship Id="rId7" Type="http://schemas.openxmlformats.org/officeDocument/2006/relationships/hyperlink" Target="http://ucy.cypruslibraries.ac.cy/search~S2*gre?/cPL248.Y255A6+1965/cpl++248+y255+a6+1965/-3,-1,,E/browse" TargetMode="External"/><Relationship Id="rId12" Type="http://schemas.openxmlformats.org/officeDocument/2006/relationships/hyperlink" Target="http://ucy.cypruslibraries.ac.cy/search~S2*gre?/cPL248.A345Z94+1994/cpl++248+a345+z94+1994/-3,-1,,E/browse" TargetMode="External"/><Relationship Id="rId2" Type="http://schemas.openxmlformats.org/officeDocument/2006/relationships/hyperlink" Target="http://ucy.cypruslibraries.ac.cy/search~S2*gre?/cPL216.K67+2004/cpl++216+k67+2004/-3,-1,,E/browse" TargetMode="External"/><Relationship Id="rId1" Type="http://schemas.openxmlformats.org/officeDocument/2006/relationships/slideLayout" Target="../slideLayouts/slideLayout7.xml"/><Relationship Id="rId6" Type="http://schemas.openxmlformats.org/officeDocument/2006/relationships/hyperlink" Target="http://ucy.cypruslibraries.ac.cy/search~S2*gre?/Xtoygar&amp;searchscope=2&amp;SORT=DZ/Xtoygar&amp;searchscope=2&amp;SORT=DZ&amp;extended=0&amp;SUBKEY=toygar/1%2C4%2C4%2CB/frameset&amp;FF=Xtoygar&amp;searchscope=2&amp;SORT=DZ&amp;4%2C4%2C" TargetMode="External"/><Relationship Id="rId11" Type="http://schemas.openxmlformats.org/officeDocument/2006/relationships/hyperlink" Target="http://ucy.cypruslibraries.ac.cy/search~S2*gre?/cPL248.Y83Z53U9+1992/cpl++248+y83+z53+u9+1992/-3,-1,,E/browse" TargetMode="External"/><Relationship Id="rId5" Type="http://schemas.openxmlformats.org/officeDocument/2006/relationships/hyperlink" Target="http://ucy.cypruslibraries.ac.cy/search~S2*gre?/cPL248.K49Z8+1998/cpl++248+k49+z8+1998/-3,-1,,E/browse" TargetMode="External"/><Relationship Id="rId15" Type="http://schemas.openxmlformats.org/officeDocument/2006/relationships/hyperlink" Target="http://ucy.cypruslibraries.ac.cy/search~S2*gre?/cPL223.Y55+2009/cpl++223+y55+2009/-3,-1,,E/browse" TargetMode="External"/><Relationship Id="rId10" Type="http://schemas.openxmlformats.org/officeDocument/2006/relationships/hyperlink" Target="http://ucy.cypruslibraries.ac.cy/search~S2*gre?/cPL248.B48Z637+1992/cpl++248+b48+z637+1992/-3,-1,,E/browse" TargetMode="External"/><Relationship Id="rId4" Type="http://schemas.openxmlformats.org/officeDocument/2006/relationships/hyperlink" Target="https://cypruslibraries.ac.cy/search~S2*gre?/cPL248.G6Z54+2012/cpl++248+g6+z54+2012/-3,-1,,E/browse" TargetMode="External"/><Relationship Id="rId9" Type="http://schemas.openxmlformats.org/officeDocument/2006/relationships/hyperlink" Target="http://ucy.cypruslibraries.ac.cy/search~S2*gre?/cPL248.M443Z752+1991/cpl++248+m443+z752+1991/-3,-1,,E/browse" TargetMode="External"/><Relationship Id="rId14" Type="http://schemas.openxmlformats.org/officeDocument/2006/relationships/hyperlink" Target="https://www.nadirkitap.com/kitapara.php?ara=kitap&amp;tip=kitap&amp;yayin_Evi=Libra+Kitap&amp;siralama=fiyatarta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gr/url?sa=t&amp;rct=j&amp;q=&amp;esrc=s&amp;source=web&amp;cd=&amp;cad=rja&amp;uact=8&amp;ved=2ahUKEwjIsfzigsT9AhWLRaQEHff_AXMQFnoECBEQAQ&amp;url=https%3A%2F%2Fyozgat.ktb.gov.tr%2FTR-93653%2Fmalazgirt-savasindan-sonraki-devre.html&amp;usg=AOvVaw1CtDqSIur9DL4ZqmnhPAQR"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ürk Dili ve Edebiyatı Bölümü – Kariyer Kapadokya">
            <a:extLst>
              <a:ext uri="{FF2B5EF4-FFF2-40B4-BE49-F238E27FC236}">
                <a16:creationId xmlns:a16="http://schemas.microsoft.com/office/drawing/2014/main" id="{6A592B0A-B7D7-08F5-3FD7-E37207BC50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03" t="50000" r="18203" b="22166"/>
          <a:stretch>
            <a:fillRect/>
          </a:stretch>
        </p:blipFill>
        <p:spPr bwMode="auto">
          <a:xfrm>
            <a:off x="6096000" y="16328"/>
            <a:ext cx="6096000" cy="2215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ürk Dili ve Edebiyatı Bölümü – Kariyer Kapadokya">
            <a:extLst>
              <a:ext uri="{FF2B5EF4-FFF2-40B4-BE49-F238E27FC236}">
                <a16:creationId xmlns:a16="http://schemas.microsoft.com/office/drawing/2014/main" id="{58BBBC4D-9B92-3299-DE94-D13FA14CD5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32" t="19032" r="19493" b="52760"/>
          <a:stretch>
            <a:fillRect/>
          </a:stretch>
        </p:blipFill>
        <p:spPr bwMode="auto">
          <a:xfrm>
            <a:off x="0" y="16330"/>
            <a:ext cx="6096000" cy="221524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Tedev Yayınları | Türk Edebiyatı">
            <a:extLst>
              <a:ext uri="{FF2B5EF4-FFF2-40B4-BE49-F238E27FC236}">
                <a16:creationId xmlns:a16="http://schemas.microsoft.com/office/drawing/2014/main" id="{4CB62041-850D-D58D-3661-EC8236943B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33" t="42109" r="6735" b="35034"/>
          <a:stretch>
            <a:fillRect/>
          </a:stretch>
        </p:blipFill>
        <p:spPr bwMode="auto">
          <a:xfrm>
            <a:off x="-76200" y="4152900"/>
            <a:ext cx="6623957" cy="26887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mhuriyet Dönemi Edebiyatında Şiir">
            <a:extLst>
              <a:ext uri="{FF2B5EF4-FFF2-40B4-BE49-F238E27FC236}">
                <a16:creationId xmlns:a16="http://schemas.microsoft.com/office/drawing/2014/main" id="{895BC037-B40D-F553-70F9-F9812D4E0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122" y="4106464"/>
            <a:ext cx="5620878" cy="27352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lif Şafak | Kitapx">
            <a:extLst>
              <a:ext uri="{FF2B5EF4-FFF2-40B4-BE49-F238E27FC236}">
                <a16:creationId xmlns:a16="http://schemas.microsoft.com/office/drawing/2014/main" id="{EEC81231-00B0-4F3A-1E71-690FF983A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42455"/>
            <a:ext cx="2306178" cy="18640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ürk Edebiyatında Sürgüne Gönderilen Şair Ve Yazarlar">
            <a:extLst>
              <a:ext uri="{FF2B5EF4-FFF2-40B4-BE49-F238E27FC236}">
                <a16:creationId xmlns:a16="http://schemas.microsoft.com/office/drawing/2014/main" id="{52BC864E-8FA2-E483-EA9E-BEE2B78989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7126" y="2231569"/>
            <a:ext cx="2959956" cy="1864009"/>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8DCAF81-8DA1-4F0E-B048-B44BF50162D8}"/>
              </a:ext>
            </a:extLst>
          </p:cNvPr>
          <p:cNvSpPr/>
          <p:nvPr/>
        </p:nvSpPr>
        <p:spPr>
          <a:xfrm>
            <a:off x="1962099" y="1790695"/>
            <a:ext cx="7850193" cy="343062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r"/>
            <a:endParaRPr lang="el-GR" sz="1100" b="1" dirty="0"/>
          </a:p>
          <a:p>
            <a:pPr algn="r"/>
            <a:endParaRPr lang="el-GR" sz="2000" b="1" dirty="0"/>
          </a:p>
          <a:p>
            <a:pPr algn="r"/>
            <a:endParaRPr lang="en-US" sz="2000" b="1" dirty="0"/>
          </a:p>
          <a:p>
            <a:pPr algn="r"/>
            <a:endParaRPr lang="en-US" sz="2000" b="1" dirty="0"/>
          </a:p>
          <a:p>
            <a:pPr algn="r"/>
            <a:endParaRPr lang="en-US" sz="2000" b="1" dirty="0"/>
          </a:p>
          <a:p>
            <a:pPr algn="r"/>
            <a:endParaRPr lang="en-US" sz="2000" b="1" dirty="0"/>
          </a:p>
          <a:p>
            <a:pPr algn="r"/>
            <a:endParaRPr lang="en-US" b="1" u="sng" dirty="0">
              <a:solidFill>
                <a:schemeClr val="tx1"/>
              </a:solidFill>
            </a:endParaRPr>
          </a:p>
          <a:p>
            <a:pPr algn="r"/>
            <a:r>
              <a:rPr lang="el-GR" b="1" dirty="0"/>
              <a:t>ΤΟΜ 417_Σεμινάριο Τουρκικής Λογοτεχνίας_</a:t>
            </a:r>
            <a:r>
              <a:rPr lang="en-US" b="1" dirty="0"/>
              <a:t>T</a:t>
            </a:r>
            <a:r>
              <a:rPr lang="el-GR" b="1" dirty="0"/>
              <a:t>ü</a:t>
            </a:r>
            <a:r>
              <a:rPr lang="en-US" b="1" dirty="0" err="1"/>
              <a:t>rk</a:t>
            </a:r>
            <a:r>
              <a:rPr lang="en-US" b="1" dirty="0"/>
              <a:t> </a:t>
            </a:r>
            <a:r>
              <a:rPr lang="en-US" b="1" dirty="0" err="1"/>
              <a:t>Edebiyat</a:t>
            </a:r>
            <a:r>
              <a:rPr lang="el-GR" b="1" dirty="0"/>
              <a:t>ı</a:t>
            </a:r>
            <a:r>
              <a:rPr lang="en-US" b="1" dirty="0" err="1"/>
              <a:t>nda</a:t>
            </a:r>
            <a:r>
              <a:rPr lang="en-US" b="1" dirty="0"/>
              <a:t> </a:t>
            </a:r>
            <a:r>
              <a:rPr lang="tr-TR" b="1" dirty="0"/>
              <a:t>Türk  Ordusu </a:t>
            </a:r>
            <a:r>
              <a:rPr lang="el-GR" b="1" dirty="0"/>
              <a:t>/ Ο τουρκικός  στρατός στην Τουρκική Λογοτεχνία</a:t>
            </a:r>
            <a:r>
              <a:rPr lang="el-GR" dirty="0"/>
              <a:t> </a:t>
            </a:r>
            <a:endParaRPr lang="en-US" dirty="0"/>
          </a:p>
          <a:p>
            <a:pPr algn="r"/>
            <a:r>
              <a:rPr lang="el-GR" b="1" dirty="0" err="1"/>
              <a:t>Δρ</a:t>
            </a:r>
            <a:r>
              <a:rPr lang="el-GR" b="1" dirty="0"/>
              <a:t> Ελένη Χαραλάμπους</a:t>
            </a:r>
          </a:p>
          <a:p>
            <a:pPr algn="r"/>
            <a:r>
              <a:rPr lang="el-GR" b="1" dirty="0"/>
              <a:t>Εαρινό Εξάμηνο 2023</a:t>
            </a:r>
          </a:p>
          <a:p>
            <a:pPr algn="r"/>
            <a:endParaRPr lang="en-US" sz="2000" dirty="0">
              <a:solidFill>
                <a:schemeClr val="tx1"/>
              </a:solidFill>
            </a:endParaRPr>
          </a:p>
          <a:p>
            <a:pPr algn="r"/>
            <a:r>
              <a:rPr lang="en-US" sz="2000" dirty="0">
                <a:solidFill>
                  <a:schemeClr val="tx1"/>
                </a:solidFill>
              </a:rPr>
              <a:t>https://www.e-charalambous.com</a:t>
            </a:r>
            <a:endParaRPr lang="el-GR" sz="2000" dirty="0">
              <a:solidFill>
                <a:schemeClr val="tx1"/>
              </a:solidFill>
            </a:endParaRPr>
          </a:p>
          <a:p>
            <a:pPr algn="r"/>
            <a:endParaRPr lang="el-GR" sz="2000" b="1" dirty="0"/>
          </a:p>
          <a:p>
            <a:pPr algn="r"/>
            <a:endParaRPr lang="el-CY" b="1" dirty="0"/>
          </a:p>
        </p:txBody>
      </p:sp>
      <p:pic>
        <p:nvPicPr>
          <p:cNvPr id="1038" name="Picture 14" descr="Πτυχίο Τουρκικών Σπουδών με κατεύθυνση Ιστορία και Πολιτική - Department of  Turkish and Middle Eastern Studies">
            <a:extLst>
              <a:ext uri="{FF2B5EF4-FFF2-40B4-BE49-F238E27FC236}">
                <a16:creationId xmlns:a16="http://schemas.microsoft.com/office/drawing/2014/main" id="{E8357100-D8E9-A528-B4C1-CF048AE8E3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477" y="2016747"/>
            <a:ext cx="3086100" cy="76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1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4F6D28-E906-A9E0-FE7B-C5584988FA39}"/>
              </a:ext>
            </a:extLst>
          </p:cNvPr>
          <p:cNvSpPr txBox="1"/>
          <p:nvPr/>
        </p:nvSpPr>
        <p:spPr>
          <a:xfrm>
            <a:off x="293914" y="939760"/>
            <a:ext cx="6096000" cy="4978479"/>
          </a:xfrm>
          <a:prstGeom prst="rect">
            <a:avLst/>
          </a:prstGeom>
          <a:noFill/>
        </p:spPr>
        <p:txBody>
          <a:bodyPr wrap="square">
            <a:spAutoFit/>
          </a:bodyPr>
          <a:lstStyle/>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Ömer Seyfettin   -  </a:t>
            </a:r>
            <a:r>
              <a:rPr lang="tr-TR" sz="1400" b="1" i="1" dirty="0">
                <a:solidFill>
                  <a:srgbClr val="000000"/>
                </a:solidFill>
                <a:effectLst/>
                <a:ea typeface="Calibri" panose="020F0502020204030204" pitchFamily="34" charset="0"/>
                <a:cs typeface="Arial" panose="020B0604020202020204" pitchFamily="34" charset="0"/>
              </a:rPr>
              <a:t>Koşma</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[…]Ey Türk </a:t>
            </a:r>
            <a:r>
              <a:rPr lang="en-US" sz="1400" dirty="0" err="1">
                <a:solidFill>
                  <a:srgbClr val="000000"/>
                </a:solidFill>
                <a:effectLst/>
                <a:ea typeface="Calibri" panose="020F0502020204030204" pitchFamily="34" charset="0"/>
                <a:cs typeface="Arial" panose="020B0604020202020204" pitchFamily="34" charset="0"/>
              </a:rPr>
              <a:t>genci</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Aç</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gözünü</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azıcık</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err="1">
                <a:solidFill>
                  <a:srgbClr val="000000"/>
                </a:solidFill>
                <a:effectLst/>
                <a:ea typeface="Calibri" panose="020F0502020204030204" pitchFamily="34" charset="0"/>
                <a:cs typeface="Arial" panose="020B0604020202020204" pitchFamily="34" charset="0"/>
              </a:rPr>
              <a:t>Etrafına</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bir</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dikkat</a:t>
            </a:r>
            <a:r>
              <a:rPr lang="en-US" sz="1400" dirty="0">
                <a:solidFill>
                  <a:srgbClr val="000000"/>
                </a:solidFill>
                <a:effectLst/>
                <a:ea typeface="Calibri" panose="020F0502020204030204" pitchFamily="34" charset="0"/>
                <a:cs typeface="Arial" panose="020B0604020202020204" pitchFamily="34" charset="0"/>
              </a:rPr>
              <a:t> et, </a:t>
            </a:r>
            <a:r>
              <a:rPr lang="en-US" sz="1400" dirty="0" err="1">
                <a:solidFill>
                  <a:srgbClr val="000000"/>
                </a:solidFill>
                <a:effectLst/>
                <a:ea typeface="Calibri" panose="020F0502020204030204" pitchFamily="34" charset="0"/>
                <a:cs typeface="Arial" panose="020B0604020202020204" pitchFamily="34" charset="0"/>
              </a:rPr>
              <a:t>gördüğün</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Hayal </a:t>
            </a:r>
            <a:r>
              <a:rPr lang="en-US" sz="1400" dirty="0" err="1">
                <a:solidFill>
                  <a:srgbClr val="000000"/>
                </a:solidFill>
                <a:effectLst/>
                <a:ea typeface="Calibri" panose="020F0502020204030204" pitchFamily="34" charset="0"/>
                <a:cs typeface="Arial" panose="020B0604020202020204" pitchFamily="34" charset="0"/>
              </a:rPr>
              <a:t>değil</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hakikattir</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pek</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açık</a:t>
            </a:r>
            <a:r>
              <a:rPr lang="en-US" sz="1400" dirty="0">
                <a:solidFill>
                  <a:srgbClr val="000000"/>
                </a:solidFill>
                <a:effectLst/>
                <a:ea typeface="Calibri" panose="020F0502020204030204" pitchFamily="34"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err="1">
                <a:solidFill>
                  <a:srgbClr val="000000"/>
                </a:solidFill>
                <a:effectLst/>
                <a:ea typeface="Calibri" panose="020F0502020204030204" pitchFamily="34" charset="0"/>
                <a:cs typeface="Arial" panose="020B0604020202020204" pitchFamily="34" charset="0"/>
              </a:rPr>
              <a:t>Pusu</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kurmuş</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herkes</a:t>
            </a:r>
            <a:r>
              <a:rPr lang="en-US" sz="1400" dirty="0">
                <a:solidFill>
                  <a:srgbClr val="000000"/>
                </a:solidFill>
                <a:effectLst/>
                <a:ea typeface="Calibri" panose="020F0502020204030204" pitchFamily="34" charset="0"/>
                <a:cs typeface="Arial" panose="020B0604020202020204" pitchFamily="34" charset="0"/>
              </a:rPr>
              <a:t> sana </a:t>
            </a:r>
            <a:r>
              <a:rPr lang="en-US" sz="1400" dirty="0" err="1">
                <a:solidFill>
                  <a:srgbClr val="000000"/>
                </a:solidFill>
                <a:effectLst/>
                <a:ea typeface="Calibri" panose="020F0502020204030204" pitchFamily="34" charset="0"/>
                <a:cs typeface="Arial" panose="020B0604020202020204" pitchFamily="34" charset="0"/>
              </a:rPr>
              <a:t>bak</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bu</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gün</a:t>
            </a:r>
            <a:r>
              <a:rPr lang="en-US" sz="1400" dirty="0">
                <a:solidFill>
                  <a:srgbClr val="000000"/>
                </a:solidFill>
                <a:effectLst/>
                <a:ea typeface="Calibri" panose="020F0502020204030204" pitchFamily="34"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err="1">
                <a:solidFill>
                  <a:srgbClr val="000000"/>
                </a:solidFill>
                <a:effectLst/>
                <a:ea typeface="Calibri" panose="020F0502020204030204" pitchFamily="34" charset="0"/>
                <a:cs typeface="Arial" panose="020B0604020202020204" pitchFamily="34" charset="0"/>
              </a:rPr>
              <a:t>Medeniyet</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ateş</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demir</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eliyle</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Kan  </a:t>
            </a:r>
            <a:r>
              <a:rPr lang="en-US" sz="1400" dirty="0" err="1">
                <a:solidFill>
                  <a:srgbClr val="000000"/>
                </a:solidFill>
                <a:effectLst/>
                <a:ea typeface="Calibri" panose="020F0502020204030204" pitchFamily="34" charset="0"/>
                <a:cs typeface="Arial" panose="020B0604020202020204" pitchFamily="34" charset="0"/>
              </a:rPr>
              <a:t>taşırtan</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yuva</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yıkan</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seliyle</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err="1">
                <a:solidFill>
                  <a:srgbClr val="000000"/>
                </a:solidFill>
                <a:effectLst/>
                <a:ea typeface="Calibri" panose="020F0502020204030204" pitchFamily="34" charset="0"/>
                <a:cs typeface="Arial" panose="020B0604020202020204" pitchFamily="34" charset="0"/>
              </a:rPr>
              <a:t>İlerliyor</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elektrik</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piliyle</a:t>
            </a:r>
            <a:r>
              <a:rPr lang="en-US" sz="1400" dirty="0">
                <a:solidFill>
                  <a:srgbClr val="000000"/>
                </a:solidFill>
                <a:effectLst/>
                <a:ea typeface="Calibri" panose="020F0502020204030204" pitchFamily="34"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err="1">
                <a:solidFill>
                  <a:srgbClr val="000000"/>
                </a:solidFill>
                <a:effectLst/>
                <a:ea typeface="Calibri" panose="020F0502020204030204" pitchFamily="34" charset="0"/>
                <a:cs typeface="Arial" panose="020B0604020202020204" pitchFamily="34" charset="0"/>
              </a:rPr>
              <a:t>Yapılır</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mı</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uçurumda</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hiç</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düğün</a:t>
            </a:r>
            <a:r>
              <a:rPr lang="en-US"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err="1">
                <a:solidFill>
                  <a:srgbClr val="000000"/>
                </a:solidFill>
                <a:effectLst/>
                <a:ea typeface="Calibri" panose="020F0502020204030204" pitchFamily="34" charset="0"/>
                <a:cs typeface="Arial" panose="020B0604020202020204" pitchFamily="34" charset="0"/>
              </a:rPr>
              <a:t>Artık</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uyan</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keyf</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zamanı</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değildir</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err="1">
                <a:solidFill>
                  <a:srgbClr val="000000"/>
                </a:solidFill>
                <a:effectLst/>
                <a:ea typeface="Calibri" panose="020F0502020204030204" pitchFamily="34" charset="0"/>
                <a:cs typeface="Arial" panose="020B0604020202020204" pitchFamily="34" charset="0"/>
              </a:rPr>
              <a:t>İçtiklerin</a:t>
            </a:r>
            <a:r>
              <a:rPr lang="en-US" sz="1400" dirty="0">
                <a:solidFill>
                  <a:srgbClr val="000000"/>
                </a:solidFill>
                <a:effectLst/>
                <a:ea typeface="Calibri" panose="020F0502020204030204" pitchFamily="34" charset="0"/>
                <a:cs typeface="Arial" panose="020B0604020202020204" pitchFamily="34" charset="0"/>
              </a:rPr>
              <a:t>  bade </a:t>
            </a:r>
            <a:r>
              <a:rPr lang="en-US" sz="1400" dirty="0" err="1">
                <a:solidFill>
                  <a:srgbClr val="000000"/>
                </a:solidFill>
                <a:effectLst/>
                <a:ea typeface="Calibri" panose="020F0502020204030204" pitchFamily="34" charset="0"/>
                <a:cs typeface="Arial" panose="020B0604020202020204" pitchFamily="34" charset="0"/>
              </a:rPr>
              <a:t>değil</a:t>
            </a:r>
            <a:r>
              <a:rPr lang="en-US" sz="1400" dirty="0">
                <a:solidFill>
                  <a:srgbClr val="000000"/>
                </a:solidFill>
                <a:effectLst/>
                <a:ea typeface="Calibri" panose="020F0502020204030204" pitchFamily="34" charset="0"/>
                <a:cs typeface="Arial" panose="020B0604020202020204" pitchFamily="34" charset="0"/>
              </a:rPr>
              <a:t>, hep  </a:t>
            </a:r>
            <a:r>
              <a:rPr lang="en-US" sz="1400" dirty="0" err="1">
                <a:solidFill>
                  <a:srgbClr val="000000"/>
                </a:solidFill>
                <a:effectLst/>
                <a:ea typeface="Calibri" panose="020F0502020204030204" pitchFamily="34" charset="0"/>
                <a:cs typeface="Arial" panose="020B0604020202020204" pitchFamily="34" charset="0"/>
              </a:rPr>
              <a:t>zehir</a:t>
            </a:r>
            <a:r>
              <a:rPr lang="en-US" sz="1400" dirty="0">
                <a:solidFill>
                  <a:srgbClr val="000000"/>
                </a:solidFill>
                <a:effectLst/>
                <a:ea typeface="Calibri" panose="020F0502020204030204" pitchFamily="34"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err="1">
                <a:solidFill>
                  <a:srgbClr val="000000"/>
                </a:solidFill>
                <a:effectLst/>
                <a:ea typeface="Calibri" panose="020F0502020204030204" pitchFamily="34" charset="0"/>
                <a:cs typeface="Arial" panose="020B0604020202020204" pitchFamily="34" charset="0"/>
              </a:rPr>
              <a:t>Kuvvetlenip</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Gerbı</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korkut</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ve</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sindir</a:t>
            </a:r>
            <a:r>
              <a:rPr lang="en-US" sz="1400" dirty="0">
                <a:solidFill>
                  <a:srgbClr val="000000"/>
                </a:solidFill>
                <a:effectLst/>
                <a:ea typeface="Calibri" panose="020F0502020204030204" pitchFamily="34"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Galip gel de, </a:t>
            </a:r>
            <a:r>
              <a:rPr lang="en-US" sz="1400" dirty="0" err="1">
                <a:solidFill>
                  <a:srgbClr val="000000"/>
                </a:solidFill>
                <a:effectLst/>
                <a:ea typeface="Calibri" panose="020F0502020204030204" pitchFamily="34" charset="0"/>
                <a:cs typeface="Arial" panose="020B0604020202020204" pitchFamily="34" charset="0"/>
              </a:rPr>
              <a:t>sonra</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Türküm</a:t>
            </a:r>
            <a:r>
              <a:rPr lang="en-US" sz="1400" dirty="0">
                <a:solidFill>
                  <a:srgbClr val="000000"/>
                </a:solidFill>
                <a:effectLst/>
                <a:ea typeface="Calibri" panose="020F0502020204030204" pitchFamily="34" charset="0"/>
                <a:cs typeface="Arial" panose="020B0604020202020204" pitchFamily="34" charset="0"/>
              </a:rPr>
              <a:t>"  de, </a:t>
            </a:r>
            <a:r>
              <a:rPr lang="en-US" sz="1400" dirty="0" err="1">
                <a:solidFill>
                  <a:srgbClr val="000000"/>
                </a:solidFill>
                <a:effectLst/>
                <a:ea typeface="Calibri" panose="020F0502020204030204" pitchFamily="34" charset="0"/>
                <a:cs typeface="Arial" panose="020B0604020202020204" pitchFamily="34" charset="0"/>
              </a:rPr>
              <a:t>övün</a:t>
            </a:r>
            <a:r>
              <a:rPr lang="en-US" sz="1400" dirty="0">
                <a:solidFill>
                  <a:srgbClr val="000000"/>
                </a:solidFill>
                <a:effectLst/>
                <a:ea typeface="Calibri" panose="020F0502020204030204" pitchFamily="34" charset="0"/>
                <a:cs typeface="Arial" panose="020B0604020202020204" pitchFamily="34" charset="0"/>
              </a:rPr>
              <a:t>……. </a:t>
            </a:r>
            <a:r>
              <a:rPr lang="tr-TR" sz="1400" dirty="0">
                <a:solidFill>
                  <a:srgbClr val="000000"/>
                </a:solidFill>
                <a:effectLst/>
                <a:ea typeface="Calibri" panose="020F0502020204030204" pitchFamily="34" charset="0"/>
                <a:cs typeface="Arial" panose="020B0604020202020204" pitchFamily="34" charset="0"/>
              </a:rPr>
              <a:t>(Hülya Argunşah, 2001:91)  </a:t>
            </a:r>
            <a:endParaRPr lang="el-GR" sz="1400" dirty="0">
              <a:effectLst/>
              <a:ea typeface="Calibri" panose="020F0502020204030204" pitchFamily="34" charset="0"/>
              <a:cs typeface="Arial" panose="020B0604020202020204" pitchFamily="34" charset="0"/>
            </a:endParaRPr>
          </a:p>
        </p:txBody>
      </p:sp>
      <p:pic>
        <p:nvPicPr>
          <p:cNvPr id="6146" name="Picture 2" descr="Ömer Seyfettin - Vikipedi">
            <a:extLst>
              <a:ext uri="{FF2B5EF4-FFF2-40B4-BE49-F238E27FC236}">
                <a16:creationId xmlns:a16="http://schemas.microsoft.com/office/drawing/2014/main" id="{83F004C2-CF2F-F792-0FF1-4FBB1704C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081" y="604327"/>
            <a:ext cx="4418919" cy="549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7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116580-D5CA-06D1-8CA5-459EB43DF155}"/>
              </a:ext>
            </a:extLst>
          </p:cNvPr>
          <p:cNvSpPr txBox="1"/>
          <p:nvPr/>
        </p:nvSpPr>
        <p:spPr>
          <a:xfrm>
            <a:off x="370114" y="1570624"/>
            <a:ext cx="4615543" cy="3543471"/>
          </a:xfrm>
          <a:prstGeom prst="rect">
            <a:avLst/>
          </a:prstGeom>
          <a:noFill/>
        </p:spPr>
        <p:txBody>
          <a:bodyPr wrap="square">
            <a:spAutoFit/>
          </a:bodyPr>
          <a:lstStyle/>
          <a:p>
            <a:pPr algn="just">
              <a:lnSpc>
                <a:spcPct val="107000"/>
              </a:lnSpc>
              <a:spcAft>
                <a:spcPts val="800"/>
              </a:spcAft>
              <a:buNone/>
            </a:pPr>
            <a:r>
              <a:rPr lang="en-US" sz="1400" b="1" dirty="0">
                <a:solidFill>
                  <a:srgbClr val="000000"/>
                </a:solidFill>
                <a:effectLst/>
                <a:ea typeface="Times New Roman" panose="02020603050405020304" pitchFamily="18" charset="0"/>
                <a:cs typeface="Arial" panose="020B0604020202020204" pitchFamily="34" charset="0"/>
              </a:rPr>
              <a:t>Mithat Cemal </a:t>
            </a:r>
            <a:r>
              <a:rPr lang="en-US" sz="1400" b="1" dirty="0" err="1">
                <a:solidFill>
                  <a:srgbClr val="000000"/>
                </a:solidFill>
                <a:effectLst/>
                <a:ea typeface="Times New Roman" panose="02020603050405020304" pitchFamily="18" charset="0"/>
                <a:cs typeface="Arial" panose="020B0604020202020204" pitchFamily="34" charset="0"/>
              </a:rPr>
              <a:t>Kuntay</a:t>
            </a:r>
            <a:r>
              <a:rPr lang="en-US" sz="1400" dirty="0">
                <a:solidFill>
                  <a:srgbClr val="000000"/>
                </a:solidFill>
                <a:effectLst/>
                <a:ea typeface="Times New Roman" panose="02020603050405020304" pitchFamily="18" charset="0"/>
                <a:cs typeface="Arial" panose="020B0604020202020204" pitchFamily="34" charset="0"/>
              </a:rPr>
              <a:t>   - </a:t>
            </a:r>
            <a:r>
              <a:rPr lang="en-US" sz="1400" b="1" i="1" dirty="0">
                <a:solidFill>
                  <a:srgbClr val="000000"/>
                </a:solidFill>
                <a:effectLst/>
                <a:ea typeface="Times New Roman" panose="02020603050405020304" pitchFamily="18" charset="0"/>
                <a:cs typeface="Arial" panose="020B0604020202020204" pitchFamily="34" charset="0"/>
              </a:rPr>
              <a:t>Gazi</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a:t>
            </a:r>
            <a:r>
              <a:rPr lang="en-US" sz="1400" dirty="0" err="1">
                <a:solidFill>
                  <a:srgbClr val="000000"/>
                </a:solidFill>
                <a:effectLst/>
                <a:ea typeface="Times New Roman" panose="02020603050405020304" pitchFamily="18" charset="0"/>
                <a:cs typeface="Arial" panose="020B0604020202020204" pitchFamily="34" charset="0"/>
              </a:rPr>
              <a:t>Geç</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kalmış</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olanlar</a:t>
            </a:r>
            <a:r>
              <a:rPr lang="en-US" sz="1400" dirty="0">
                <a:solidFill>
                  <a:srgbClr val="000000"/>
                </a:solidFill>
                <a:effectLst/>
                <a:ea typeface="Times New Roman" panose="02020603050405020304" pitchFamily="18" charset="0"/>
                <a:cs typeface="Arial" panose="020B0604020202020204" pitchFamily="34" charset="0"/>
              </a:rPr>
              <a:t> da, evet, </a:t>
            </a:r>
            <a:r>
              <a:rPr lang="en-US" sz="1400" dirty="0" err="1">
                <a:solidFill>
                  <a:srgbClr val="000000"/>
                </a:solidFill>
                <a:effectLst/>
                <a:ea typeface="Times New Roman" panose="02020603050405020304" pitchFamily="18" charset="0"/>
                <a:cs typeface="Arial" panose="020B0604020202020204" pitchFamily="34" charset="0"/>
              </a:rPr>
              <a:t>bilmelidir</a:t>
            </a:r>
            <a:r>
              <a:rPr lang="en-US" sz="1400" dirty="0">
                <a:solidFill>
                  <a:srgbClr val="000000"/>
                </a:solidFill>
                <a:effectLst/>
                <a:ea typeface="Times New Roman" panose="02020603050405020304" pitchFamily="18" charset="0"/>
                <a:cs typeface="Arial" panose="020B0604020202020204" pitchFamily="34" charset="0"/>
              </a:rPr>
              <a:t> ki,</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err="1">
                <a:solidFill>
                  <a:srgbClr val="000000"/>
                </a:solidFill>
                <a:effectLst/>
                <a:ea typeface="Times New Roman" panose="02020603050405020304" pitchFamily="18" charset="0"/>
                <a:cs typeface="Arial" panose="020B0604020202020204" pitchFamily="34" charset="0"/>
              </a:rPr>
              <a:t>Gazi'nin</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ufuklardan</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uzanmış</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elidir</a:t>
            </a:r>
            <a:r>
              <a:rPr lang="en-US" sz="1400" dirty="0">
                <a:solidFill>
                  <a:srgbClr val="000000"/>
                </a:solidFill>
                <a:effectLst/>
                <a:ea typeface="Times New Roman" panose="02020603050405020304" pitchFamily="18" charset="0"/>
                <a:cs typeface="Arial" panose="020B0604020202020204" pitchFamily="34" charset="0"/>
              </a:rPr>
              <a:t> ki,</a:t>
            </a:r>
            <a:r>
              <a:rPr lang="ka-GE" sz="1400" dirty="0">
                <a:solidFill>
                  <a:srgbClr val="000000"/>
                </a:solidFill>
                <a:effectLst/>
                <a:ea typeface="Times New Roman" panose="02020603050405020304" pitchFamily="18"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err="1">
                <a:solidFill>
                  <a:srgbClr val="000000"/>
                </a:solidFill>
                <a:effectLst/>
                <a:ea typeface="Times New Roman" panose="02020603050405020304" pitchFamily="18" charset="0"/>
                <a:cs typeface="Arial" panose="020B0604020202020204" pitchFamily="34" charset="0"/>
              </a:rPr>
              <a:t>Toptan</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verilen</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şeyleri</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bir</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bir</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geri</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aldı</a:t>
            </a:r>
            <a:r>
              <a:rPr lang="en-US" sz="1400" dirty="0">
                <a:solidFill>
                  <a:srgbClr val="000000"/>
                </a:solidFill>
                <a:effectLst/>
                <a:ea typeface="Times New Roman" panose="02020603050405020304" pitchFamily="18"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fontAlgn="base">
              <a:lnSpc>
                <a:spcPct val="107000"/>
              </a:lnSpc>
              <a:spcAft>
                <a:spcPts val="800"/>
              </a:spcAft>
              <a:buNone/>
            </a:pPr>
            <a:r>
              <a:rPr lang="en-US" sz="1400" dirty="0" err="1">
                <a:solidFill>
                  <a:srgbClr val="000000"/>
                </a:solidFill>
                <a:effectLst/>
                <a:ea typeface="Times New Roman" panose="02020603050405020304" pitchFamily="18" charset="0"/>
                <a:cs typeface="Arial" panose="020B0604020202020204" pitchFamily="34" charset="0"/>
              </a:rPr>
              <a:t>Türk'ün</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koca</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tarihi</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bugün</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yoksa</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masaldı</a:t>
            </a:r>
            <a:r>
              <a:rPr lang="en-US" sz="1400" dirty="0">
                <a:solidFill>
                  <a:srgbClr val="000000"/>
                </a:solidFill>
                <a:effectLst/>
                <a:ea typeface="Times New Roman" panose="02020603050405020304" pitchFamily="18" charset="0"/>
                <a:cs typeface="Arial" panose="020B0604020202020204" pitchFamily="34" charset="0"/>
              </a:rPr>
              <a:t>. </a:t>
            </a:r>
            <a:r>
              <a:rPr lang="tr-TR" sz="1400" dirty="0">
                <a:solidFill>
                  <a:srgbClr val="000000"/>
                </a:solidFill>
                <a:effectLst/>
                <a:ea typeface="Times New Roman" panose="02020603050405020304" pitchFamily="18" charset="0"/>
                <a:cs typeface="Arial" panose="020B0604020202020204" pitchFamily="34" charset="0"/>
              </a:rPr>
              <a:t>(Halil İbrahim Göktürk,1987:111)</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b="1"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b="1"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b="1"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p:txBody>
      </p:sp>
      <p:pic>
        <p:nvPicPr>
          <p:cNvPr id="8194" name="Picture 2" descr="Mithat Cemal Kuntay: Biographer of literary giants | Daily Sabah">
            <a:extLst>
              <a:ext uri="{FF2B5EF4-FFF2-40B4-BE49-F238E27FC236}">
                <a16:creationId xmlns:a16="http://schemas.microsoft.com/office/drawing/2014/main" id="{D3813645-017C-AD4F-1884-0B3DC1446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7" y="1351191"/>
            <a:ext cx="5432651" cy="367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57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E3C1F-A804-532E-EFE5-3215601DEC98}"/>
              </a:ext>
            </a:extLst>
          </p:cNvPr>
          <p:cNvSpPr txBox="1"/>
          <p:nvPr/>
        </p:nvSpPr>
        <p:spPr>
          <a:xfrm>
            <a:off x="511629" y="1450478"/>
            <a:ext cx="4256314" cy="4038221"/>
          </a:xfrm>
          <a:prstGeom prst="rect">
            <a:avLst/>
          </a:prstGeom>
          <a:noFill/>
        </p:spPr>
        <p:txBody>
          <a:bodyPr wrap="square">
            <a:spAutoFit/>
          </a:bodyPr>
          <a:lstStyle/>
          <a:p>
            <a:pPr algn="just">
              <a:lnSpc>
                <a:spcPct val="107000"/>
              </a:lnSpc>
              <a:spcAft>
                <a:spcPts val="800"/>
              </a:spcAft>
              <a:buNone/>
            </a:pPr>
            <a:r>
              <a:rPr lang="en-US" sz="1400" b="1" dirty="0">
                <a:solidFill>
                  <a:srgbClr val="000000"/>
                </a:solidFill>
                <a:effectLst/>
                <a:ea typeface="Times New Roman" panose="02020603050405020304" pitchFamily="18" charset="0"/>
                <a:cs typeface="Arial" panose="020B0604020202020204" pitchFamily="34" charset="0"/>
              </a:rPr>
              <a:t>Mithat Cemal </a:t>
            </a:r>
            <a:r>
              <a:rPr lang="en-US" sz="1400" b="1" dirty="0" err="1">
                <a:solidFill>
                  <a:srgbClr val="000000"/>
                </a:solidFill>
                <a:effectLst/>
                <a:ea typeface="Times New Roman" panose="02020603050405020304" pitchFamily="18" charset="0"/>
                <a:cs typeface="Arial" panose="020B0604020202020204" pitchFamily="34" charset="0"/>
              </a:rPr>
              <a:t>Kuntay</a:t>
            </a:r>
            <a:r>
              <a:rPr lang="en-US" sz="1400" dirty="0">
                <a:solidFill>
                  <a:srgbClr val="000000"/>
                </a:solidFill>
                <a:effectLst/>
                <a:ea typeface="Times New Roman" panose="02020603050405020304" pitchFamily="18" charset="0"/>
                <a:cs typeface="Arial" panose="020B0604020202020204" pitchFamily="34" charset="0"/>
              </a:rPr>
              <a:t>   </a:t>
            </a:r>
            <a:r>
              <a:rPr lang="en-US" sz="1400" b="1" dirty="0">
                <a:solidFill>
                  <a:srgbClr val="000000"/>
                </a:solidFill>
                <a:effectLst/>
                <a:ea typeface="Times New Roman" panose="02020603050405020304" pitchFamily="18" charset="0"/>
                <a:cs typeface="Arial" panose="020B0604020202020204" pitchFamily="34" charset="0"/>
              </a:rPr>
              <a:t>- </a:t>
            </a:r>
            <a:r>
              <a:rPr lang="tr-TR" sz="1400" b="1" i="1" dirty="0">
                <a:solidFill>
                  <a:srgbClr val="000000"/>
                </a:solidFill>
                <a:effectLst/>
                <a:ea typeface="Times New Roman" panose="02020603050405020304" pitchFamily="18" charset="0"/>
                <a:cs typeface="Arial" panose="020B0604020202020204" pitchFamily="34" charset="0"/>
              </a:rPr>
              <a:t>Çanakkale</a:t>
            </a:r>
            <a:r>
              <a:rPr lang="tr-TR"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fontAlgn="base">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fontAlgn="base">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fontAlgn="base">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 </a:t>
            </a:r>
            <a:r>
              <a:rPr lang="tr-TR" sz="1400" dirty="0">
                <a:solidFill>
                  <a:srgbClr val="000000"/>
                </a:solidFill>
                <a:effectLst/>
                <a:ea typeface="Times New Roman" panose="02020603050405020304" pitchFamily="18" charset="0"/>
                <a:cs typeface="Arial" panose="020B0604020202020204" pitchFamily="34" charset="0"/>
              </a:rPr>
              <a:t>Kalkan koludur her  kaya bir başka şehîdin</a:t>
            </a:r>
            <a:r>
              <a:rPr lang="en-US" sz="1400" dirty="0">
                <a:solidFill>
                  <a:srgbClr val="000000"/>
                </a:solidFill>
                <a:effectLst/>
                <a:ea typeface="Times New Roman" panose="02020603050405020304" pitchFamily="18"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fontAlgn="base">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Koldur, fakat azminde kanatlardaki hız var</a:t>
            </a:r>
            <a:r>
              <a:rPr lang="en-US"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fontAlgn="base">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Etlerle, kemiklerle örülmüştür ufuklar;</a:t>
            </a:r>
            <a:endParaRPr lang="el-GR" sz="1400" dirty="0">
              <a:effectLst/>
              <a:ea typeface="Calibri" panose="020F0502020204030204" pitchFamily="34" charset="0"/>
              <a:cs typeface="Arial" panose="020B0604020202020204" pitchFamily="34" charset="0"/>
            </a:endParaRPr>
          </a:p>
          <a:p>
            <a:pPr marL="179705" marR="179705" algn="just" fontAlgn="base">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Ey Akdeniz, insan  ölüsünden  kapımız var!</a:t>
            </a:r>
            <a:endParaRPr lang="el-GR" sz="1400" dirty="0">
              <a:effectLst/>
              <a:ea typeface="Calibri" panose="020F0502020204030204" pitchFamily="34" charset="0"/>
              <a:cs typeface="Arial" panose="020B0604020202020204" pitchFamily="34" charset="0"/>
            </a:endParaRPr>
          </a:p>
          <a:p>
            <a:pPr marL="179705" marR="179705" algn="just" fontAlgn="base">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Ejdersen eğer, yerleri yık, gökleri yık</a:t>
            </a:r>
            <a:r>
              <a:rPr lang="en-US"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 ez</a:t>
            </a:r>
            <a:r>
              <a:rPr lang="en-US" sz="1400" dirty="0">
                <a:solidFill>
                  <a:srgbClr val="000000"/>
                </a:solidFill>
                <a:effectLst/>
                <a:ea typeface="Times New Roman" panose="02020603050405020304" pitchFamily="18"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fontAlgn="base">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Uğrunda fakat öldüğümüz nokta geçilmez</a:t>
            </a:r>
            <a:r>
              <a:rPr lang="en-US"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fontAlgn="base">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(Halil İbrahim Göktürk,1987:130)</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218" name="Picture 2" descr="Mithat Cemal Kuntay - Vikipedi">
            <a:extLst>
              <a:ext uri="{FF2B5EF4-FFF2-40B4-BE49-F238E27FC236}">
                <a16:creationId xmlns:a16="http://schemas.microsoft.com/office/drawing/2014/main" id="{F2423CE5-9C26-3943-E683-9C4447759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346" y="651782"/>
            <a:ext cx="3999139" cy="580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75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C138F-1997-0F33-8DFC-69F209473C35}"/>
              </a:ext>
            </a:extLst>
          </p:cNvPr>
          <p:cNvSpPr txBox="1"/>
          <p:nvPr/>
        </p:nvSpPr>
        <p:spPr>
          <a:xfrm>
            <a:off x="424543" y="762000"/>
            <a:ext cx="5910943" cy="5540812"/>
          </a:xfrm>
          <a:prstGeom prst="rect">
            <a:avLst/>
          </a:prstGeom>
          <a:noFill/>
        </p:spPr>
        <p:txBody>
          <a:bodyPr wrap="square">
            <a:spAutoFit/>
          </a:bodyPr>
          <a:lstStyle/>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Reşat Nuri Güntekin   - </a:t>
            </a:r>
            <a:r>
              <a:rPr lang="tr-TR" sz="1400" b="1" i="1" dirty="0">
                <a:solidFill>
                  <a:srgbClr val="000000"/>
                </a:solidFill>
                <a:effectLst/>
                <a:ea typeface="Calibri" panose="020F0502020204030204" pitchFamily="34" charset="0"/>
                <a:cs typeface="Arial" panose="020B0604020202020204" pitchFamily="34" charset="0"/>
              </a:rPr>
              <a:t>Mehmetçik</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i="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Şüphesiz Reşat Nuri, romanlarında askerlerle ilgili kimi zaman olumsuz kanaatlerde bulunmuştur. Sert ve hırçın mizaçlardan hoşlanmayan Reşat Nuri, romanlarında bu tip hareketlerde bulunan hiç kimseyi sevmez. Ancak vatan savunması söz konusu olduğunda Nazmi, Ali Osman ve İhsan gibi asker karakterleri yüceltir. Askerliğin ve onun icaplarının (üstüne saygı duyma, aldığı emri yerine getirme) bu milletin damarlarına işlediğini düşünür. (Nebahat Yusoğlu, 2011:372)</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"Mehmet" isimli bir Türk eri Birinci Dünya Savaşında Çanakkale’ de yaralanmış, Haydarpaşa Hastanesinde tedavi edilmişti. Ayağı bir parça sakat kaldığı için onu hastane hizmetinde alıkoymuşlardı. Savaşın son aylarında bir gün Mehmet’ e, Haydarpaşa istasyonundan hastaneye götürülmek üzere hasta bir İngiliz esiri teslim ettiler.[…]  İçinde merhamet ve insanlığın verdiği bir  rahatlık  duydu.Yüzünde de bütün  Mehmetçikleri zaman zaman ayırdedilmeyecek kadar birbirine benzeten o asıl ve tatlı feragat vardı. (Şükrü Elçin &amp; Muhtar Tevfikoğlu, 1987:231, 234)</a:t>
            </a:r>
            <a:endParaRPr lang="el-GR" sz="1400" dirty="0">
              <a:effectLst/>
              <a:ea typeface="Calibri" panose="020F0502020204030204" pitchFamily="34" charset="0"/>
              <a:cs typeface="Arial" panose="020B0604020202020204" pitchFamily="34" charset="0"/>
            </a:endParaRPr>
          </a:p>
        </p:txBody>
      </p:sp>
      <p:pic>
        <p:nvPicPr>
          <p:cNvPr id="10242" name="Picture 2" descr="GÜNTEKİN, REŞAT NURİ | Türk Maarif Ansiklopedisi">
            <a:extLst>
              <a:ext uri="{FF2B5EF4-FFF2-40B4-BE49-F238E27FC236}">
                <a16:creationId xmlns:a16="http://schemas.microsoft.com/office/drawing/2014/main" id="{A654C462-9E32-0BB4-3D45-75883838A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275" y="1768929"/>
            <a:ext cx="4723039" cy="383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6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704169-8EE7-E898-444A-619E178EAE4F}"/>
              </a:ext>
            </a:extLst>
          </p:cNvPr>
          <p:cNvSpPr txBox="1"/>
          <p:nvPr/>
        </p:nvSpPr>
        <p:spPr>
          <a:xfrm>
            <a:off x="239486" y="183544"/>
            <a:ext cx="5050971" cy="3441648"/>
          </a:xfrm>
          <a:prstGeom prst="rect">
            <a:avLst/>
          </a:prstGeom>
          <a:noFill/>
        </p:spPr>
        <p:txBody>
          <a:bodyPr wrap="square">
            <a:spAutoFit/>
          </a:bodyPr>
          <a:lstStyle/>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Necip Fazıl Kısakürek  </a:t>
            </a:r>
            <a:r>
              <a:rPr lang="tr-TR" sz="1400" b="1" i="1" dirty="0">
                <a:solidFill>
                  <a:srgbClr val="000000"/>
                </a:solidFill>
                <a:effectLst/>
                <a:ea typeface="Calibri" panose="020F0502020204030204" pitchFamily="34" charset="0"/>
                <a:cs typeface="Arial" panose="020B0604020202020204" pitchFamily="34" charset="0"/>
              </a:rPr>
              <a:t>- Sakarya Türküsü</a:t>
            </a:r>
            <a:endParaRPr lang="el-GR" sz="1400" dirty="0">
              <a:effectLst/>
              <a:ea typeface="Calibri" panose="020F0502020204030204" pitchFamily="34" charset="0"/>
              <a:cs typeface="Arial" panose="020B0604020202020204" pitchFamily="34" charset="0"/>
            </a:endParaRPr>
          </a:p>
          <a:p>
            <a:pPr marL="179705" marR="179705" fontAlgn="base">
              <a:buNone/>
            </a:pPr>
            <a:r>
              <a:rPr lang="tr-TR" sz="1400" dirty="0">
                <a:solidFill>
                  <a:srgbClr val="000000"/>
                </a:solidFill>
                <a:effectLst/>
                <a:ea typeface="Times New Roman" panose="02020603050405020304" pitchFamily="18" charset="0"/>
              </a:rPr>
              <a:t>[…]İnsan bu, su misali, kıvrım kıvrım akar ya;</a:t>
            </a:r>
            <a:br>
              <a:rPr lang="tr-TR" sz="1400" dirty="0">
                <a:solidFill>
                  <a:srgbClr val="000000"/>
                </a:solidFill>
                <a:effectLst/>
                <a:ea typeface="Times New Roman" panose="02020603050405020304" pitchFamily="18" charset="0"/>
              </a:rPr>
            </a:br>
            <a:r>
              <a:rPr lang="tr-TR" sz="1400" dirty="0">
                <a:solidFill>
                  <a:srgbClr val="000000"/>
                </a:solidFill>
                <a:effectLst/>
                <a:ea typeface="Times New Roman" panose="02020603050405020304" pitchFamily="18" charset="0"/>
              </a:rPr>
              <a:t>Bir yanda akan benim, öbür yanda Sakarya.</a:t>
            </a:r>
            <a:br>
              <a:rPr lang="tr-TR" sz="1400" dirty="0">
                <a:solidFill>
                  <a:srgbClr val="000000"/>
                </a:solidFill>
                <a:effectLst/>
                <a:ea typeface="Times New Roman" panose="02020603050405020304" pitchFamily="18" charset="0"/>
              </a:rPr>
            </a:br>
            <a:r>
              <a:rPr lang="en-US" sz="1400" dirty="0">
                <a:solidFill>
                  <a:srgbClr val="000000"/>
                </a:solidFill>
                <a:effectLst/>
                <a:ea typeface="Times New Roman" panose="02020603050405020304" pitchFamily="18" charset="0"/>
              </a:rPr>
              <a:t>Su </a:t>
            </a:r>
            <a:r>
              <a:rPr lang="en-US" sz="1400" dirty="0" err="1">
                <a:solidFill>
                  <a:srgbClr val="000000"/>
                </a:solidFill>
                <a:effectLst/>
                <a:ea typeface="Times New Roman" panose="02020603050405020304" pitchFamily="18" charset="0"/>
              </a:rPr>
              <a:t>iner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yokuşlardan</a:t>
            </a:r>
            <a:r>
              <a:rPr lang="en-US" sz="1400" dirty="0">
                <a:solidFill>
                  <a:srgbClr val="000000"/>
                </a:solidFill>
                <a:effectLst/>
                <a:ea typeface="Times New Roman" panose="02020603050405020304" pitchFamily="18" charset="0"/>
              </a:rPr>
              <a:t>, hep </a:t>
            </a:r>
            <a:r>
              <a:rPr lang="en-US" sz="1400" dirty="0" err="1">
                <a:solidFill>
                  <a:srgbClr val="000000"/>
                </a:solidFill>
                <a:effectLst/>
                <a:ea typeface="Times New Roman" panose="02020603050405020304" pitchFamily="18" charset="0"/>
              </a:rPr>
              <a:t>basamak</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basamak</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Benimse</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alın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yazım</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yokuşlarda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susamak</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a:solidFill>
                  <a:srgbClr val="000000"/>
                </a:solidFill>
                <a:effectLst/>
                <a:ea typeface="Times New Roman" panose="02020603050405020304" pitchFamily="18" charset="0"/>
              </a:rPr>
              <a:t>Her </a:t>
            </a:r>
            <a:r>
              <a:rPr lang="en-US" sz="1400" dirty="0" err="1">
                <a:solidFill>
                  <a:srgbClr val="000000"/>
                </a:solidFill>
                <a:effectLst/>
                <a:ea typeface="Times New Roman" panose="02020603050405020304" pitchFamily="18" charset="0"/>
              </a:rPr>
              <a:t>şey</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akar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su</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tarih</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yıldız</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insan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ve</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fikir</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Oluklar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çift</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birinden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nur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akar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birinden</a:t>
            </a:r>
            <a:r>
              <a:rPr lang="en-US" sz="1400" dirty="0">
                <a:solidFill>
                  <a:srgbClr val="000000"/>
                </a:solidFill>
                <a:effectLst/>
                <a:ea typeface="Times New Roman" panose="02020603050405020304" pitchFamily="18" charset="0"/>
              </a:rPr>
              <a:t> kir.</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Akışta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demetlenmiş</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büyük</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küçük</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kâinat</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Şu</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çıkan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buluta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bak</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bu</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inen</a:t>
            </a:r>
            <a:r>
              <a:rPr lang="en-US" sz="1400" dirty="0">
                <a:solidFill>
                  <a:srgbClr val="000000"/>
                </a:solidFill>
                <a:effectLst/>
                <a:ea typeface="Times New Roman" panose="02020603050405020304" pitchFamily="18" charset="0"/>
              </a:rPr>
              <a:t> suya </a:t>
            </a:r>
            <a:r>
              <a:rPr lang="en-US" sz="1400" dirty="0" err="1">
                <a:solidFill>
                  <a:srgbClr val="000000"/>
                </a:solidFill>
                <a:effectLst/>
                <a:ea typeface="Times New Roman" panose="02020603050405020304" pitchFamily="18" charset="0"/>
              </a:rPr>
              <a:t>inat</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Fakat</a:t>
            </a:r>
            <a:r>
              <a:rPr lang="en-US" sz="1400" dirty="0">
                <a:solidFill>
                  <a:srgbClr val="000000"/>
                </a:solidFill>
                <a:effectLst/>
                <a:ea typeface="Times New Roman" panose="02020603050405020304" pitchFamily="18" charset="0"/>
              </a:rPr>
              <a:t> Sakarya </a:t>
            </a:r>
            <a:r>
              <a:rPr lang="en-US" sz="1400" dirty="0" err="1">
                <a:solidFill>
                  <a:srgbClr val="000000"/>
                </a:solidFill>
                <a:effectLst/>
                <a:ea typeface="Times New Roman" panose="02020603050405020304" pitchFamily="18" charset="0"/>
              </a:rPr>
              <a:t>başka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yokuş</a:t>
            </a:r>
            <a:r>
              <a:rPr lang="en-US" sz="1400" dirty="0">
                <a:solidFill>
                  <a:srgbClr val="000000"/>
                </a:solidFill>
                <a:effectLst/>
                <a:ea typeface="Times New Roman" panose="02020603050405020304" pitchFamily="18" charset="0"/>
              </a:rPr>
              <a:t> mu </a:t>
            </a:r>
            <a:r>
              <a:rPr lang="en-US" sz="1400" dirty="0" err="1">
                <a:solidFill>
                  <a:srgbClr val="000000"/>
                </a:solidFill>
                <a:effectLst/>
                <a:ea typeface="Times New Roman" panose="02020603050405020304" pitchFamily="18" charset="0"/>
              </a:rPr>
              <a:t>çıkıyor</a:t>
            </a:r>
            <a:r>
              <a:rPr lang="en-US" sz="1400" dirty="0">
                <a:solidFill>
                  <a:srgbClr val="000000"/>
                </a:solidFill>
                <a:effectLst/>
                <a:ea typeface="Times New Roman" panose="02020603050405020304" pitchFamily="18" charset="0"/>
              </a:rPr>
              <a:t> ne,</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Kurşundan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bir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yük</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binmiş</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köpükten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gövdesine</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Çatlıyor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yırtınıyor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yokuşu</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sökmek</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için</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a:solidFill>
                  <a:srgbClr val="000000"/>
                </a:solidFill>
                <a:effectLst/>
                <a:ea typeface="Times New Roman" panose="02020603050405020304" pitchFamily="18" charset="0"/>
              </a:rPr>
              <a:t>Hey Sakarya, </a:t>
            </a:r>
            <a:r>
              <a:rPr lang="en-US" sz="1400" dirty="0" err="1">
                <a:solidFill>
                  <a:srgbClr val="000000"/>
                </a:solidFill>
                <a:effectLst/>
                <a:ea typeface="Times New Roman" panose="02020603050405020304" pitchFamily="18" charset="0"/>
              </a:rPr>
              <a:t>kim</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demiş</a:t>
            </a:r>
            <a:r>
              <a:rPr lang="en-US" sz="1400" dirty="0">
                <a:solidFill>
                  <a:srgbClr val="000000"/>
                </a:solidFill>
                <a:effectLst/>
                <a:ea typeface="Times New Roman" panose="02020603050405020304" pitchFamily="18" charset="0"/>
              </a:rPr>
              <a:t> suya </a:t>
            </a:r>
            <a:r>
              <a:rPr lang="en-US" sz="1400" dirty="0" err="1">
                <a:solidFill>
                  <a:srgbClr val="000000"/>
                </a:solidFill>
                <a:effectLst/>
                <a:ea typeface="Times New Roman" panose="02020603050405020304" pitchFamily="18" charset="0"/>
              </a:rPr>
              <a:t>vurulmaz</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perçin</a:t>
            </a:r>
            <a:r>
              <a:rPr lang="en-US" sz="1400" dirty="0">
                <a:solidFill>
                  <a:srgbClr val="000000"/>
                </a:solidFill>
                <a:effectLst/>
                <a:ea typeface="Times New Roman" panose="02020603050405020304" pitchFamily="18" charset="0"/>
              </a:rPr>
              <a:t>?</a:t>
            </a:r>
            <a:endParaRPr lang="el-GR" sz="1400" dirty="0">
              <a:effectLst/>
              <a:ea typeface="Times New Roman" panose="02020603050405020304" pitchFamily="18" charset="0"/>
            </a:endParaRPr>
          </a:p>
          <a:p>
            <a:pPr marL="179705" marR="179705" fontAlgn="base">
              <a:buNone/>
            </a:pPr>
            <a:br>
              <a:rPr lang="en-US" sz="1400" dirty="0">
                <a:solidFill>
                  <a:srgbClr val="000000"/>
                </a:solidFill>
                <a:effectLst/>
                <a:ea typeface="Times New Roman" panose="02020603050405020304" pitchFamily="18" charset="0"/>
              </a:rPr>
            </a:br>
            <a:endParaRPr lang="el-GR" sz="1400" dirty="0">
              <a:effectLst/>
              <a:ea typeface="Times New Roman" panose="02020603050405020304" pitchFamily="18" charset="0"/>
            </a:endParaRPr>
          </a:p>
        </p:txBody>
      </p:sp>
      <p:sp>
        <p:nvSpPr>
          <p:cNvPr id="4" name="TextBox 3">
            <a:extLst>
              <a:ext uri="{FF2B5EF4-FFF2-40B4-BE49-F238E27FC236}">
                <a16:creationId xmlns:a16="http://schemas.microsoft.com/office/drawing/2014/main" id="{522F87A7-6A6B-3562-4E7D-0A2B1DCA93C7}"/>
              </a:ext>
            </a:extLst>
          </p:cNvPr>
          <p:cNvSpPr txBox="1"/>
          <p:nvPr/>
        </p:nvSpPr>
        <p:spPr>
          <a:xfrm>
            <a:off x="5399315" y="270629"/>
            <a:ext cx="6096000" cy="4401205"/>
          </a:xfrm>
          <a:prstGeom prst="rect">
            <a:avLst/>
          </a:prstGeom>
          <a:noFill/>
        </p:spPr>
        <p:txBody>
          <a:bodyPr wrap="square">
            <a:spAutoFit/>
          </a:bodyPr>
          <a:lstStyle/>
          <a:p>
            <a:pPr marL="179705" marR="179705" fontAlgn="base">
              <a:buNone/>
            </a:pPr>
            <a:r>
              <a:rPr lang="en-US" sz="1400" dirty="0" err="1">
                <a:solidFill>
                  <a:srgbClr val="000000"/>
                </a:solidFill>
                <a:effectLst/>
                <a:ea typeface="Times New Roman" panose="02020603050405020304" pitchFamily="18" charset="0"/>
              </a:rPr>
              <a:t>Rabbim</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isterse</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sular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büklüm</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büklüm</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burulur</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Sırtına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Sakaryanın</a:t>
            </a:r>
            <a:r>
              <a:rPr lang="en-US" sz="1400" dirty="0">
                <a:solidFill>
                  <a:srgbClr val="000000"/>
                </a:solidFill>
                <a:effectLst/>
                <a:ea typeface="Times New Roman" panose="02020603050405020304" pitchFamily="18" charset="0"/>
              </a:rPr>
              <a:t>, Türk </a:t>
            </a:r>
            <a:r>
              <a:rPr lang="en-US" sz="1400" dirty="0" err="1">
                <a:solidFill>
                  <a:srgbClr val="000000"/>
                </a:solidFill>
                <a:effectLst/>
                <a:ea typeface="Times New Roman" panose="02020603050405020304" pitchFamily="18" charset="0"/>
              </a:rPr>
              <a:t>tarihi</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vurulur</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a:solidFill>
                  <a:srgbClr val="000000"/>
                </a:solidFill>
                <a:effectLst/>
                <a:ea typeface="Times New Roman" panose="02020603050405020304" pitchFamily="18" charset="0"/>
              </a:rPr>
              <a:t>Eyvah, </a:t>
            </a:r>
            <a:r>
              <a:rPr lang="en-US" sz="1400" dirty="0" err="1">
                <a:solidFill>
                  <a:srgbClr val="000000"/>
                </a:solidFill>
                <a:effectLst/>
                <a:ea typeface="Times New Roman" panose="02020603050405020304" pitchFamily="18" charset="0"/>
              </a:rPr>
              <a:t>eyvah</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Sakaryam</a:t>
            </a:r>
            <a:r>
              <a:rPr lang="en-US" sz="1400" dirty="0">
                <a:solidFill>
                  <a:srgbClr val="000000"/>
                </a:solidFill>
                <a:effectLst/>
                <a:ea typeface="Times New Roman" panose="02020603050405020304" pitchFamily="18" charset="0"/>
              </a:rPr>
              <a:t>, sana </a:t>
            </a:r>
            <a:r>
              <a:rPr lang="en-US" sz="1400" dirty="0" err="1">
                <a:solidFill>
                  <a:srgbClr val="000000"/>
                </a:solidFill>
                <a:effectLst/>
                <a:ea typeface="Times New Roman" panose="02020603050405020304" pitchFamily="18" charset="0"/>
              </a:rPr>
              <a:t>mı</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düştü</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bu</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yük</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a:solidFill>
                  <a:srgbClr val="000000"/>
                </a:solidFill>
                <a:effectLst/>
                <a:ea typeface="Times New Roman" panose="02020603050405020304" pitchFamily="18" charset="0"/>
              </a:rPr>
              <a:t>Bu </a:t>
            </a:r>
            <a:r>
              <a:rPr lang="en-US" sz="1400" dirty="0" err="1">
                <a:solidFill>
                  <a:srgbClr val="000000"/>
                </a:solidFill>
                <a:effectLst/>
                <a:ea typeface="Times New Roman" panose="02020603050405020304" pitchFamily="18" charset="0"/>
              </a:rPr>
              <a:t>dâva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hor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bu</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dâva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öksüz</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bu</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dâva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büyük</a:t>
            </a:r>
            <a:r>
              <a:rPr lang="en-US" sz="1400" dirty="0">
                <a:solidFill>
                  <a:srgbClr val="000000"/>
                </a:solidFill>
                <a:effectLst/>
                <a:ea typeface="Times New Roman" panose="02020603050405020304" pitchFamily="18" charset="0"/>
              </a:rPr>
              <a:t>! ..</a:t>
            </a:r>
            <a:endParaRPr lang="el-GR" sz="1400" dirty="0">
              <a:effectLst/>
              <a:ea typeface="Times New Roman" panose="02020603050405020304" pitchFamily="18" charset="0"/>
            </a:endParaRPr>
          </a:p>
          <a:p>
            <a:pPr marL="179705" marR="179705" fontAlgn="base">
              <a:buNone/>
            </a:pPr>
            <a:r>
              <a:rPr lang="en-US" sz="1400" dirty="0">
                <a:solidFill>
                  <a:srgbClr val="000000"/>
                </a:solidFill>
                <a:effectLst/>
                <a:ea typeface="Times New Roman" panose="02020603050405020304" pitchFamily="18" charset="0"/>
              </a:rPr>
              <a:t>Ne </a:t>
            </a:r>
            <a:r>
              <a:rPr lang="en-US" sz="1400" dirty="0" err="1">
                <a:solidFill>
                  <a:srgbClr val="000000"/>
                </a:solidFill>
                <a:effectLst/>
                <a:ea typeface="Times New Roman" panose="02020603050405020304" pitchFamily="18" charset="0"/>
              </a:rPr>
              <a:t>ağır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imtihandır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başındaki</a:t>
            </a:r>
            <a:r>
              <a:rPr lang="en-US" sz="1400" dirty="0">
                <a:solidFill>
                  <a:srgbClr val="000000"/>
                </a:solidFill>
                <a:effectLst/>
                <a:ea typeface="Times New Roman" panose="02020603050405020304" pitchFamily="18" charset="0"/>
              </a:rPr>
              <a:t>, Sakarya!</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Binbir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başlı</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kartalı</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nasıl</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taşır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kanarya</a:t>
            </a:r>
            <a:r>
              <a:rPr lang="en-US" sz="1400" dirty="0">
                <a:solidFill>
                  <a:srgbClr val="000000"/>
                </a:solidFill>
                <a:effectLst/>
                <a:ea typeface="Times New Roman" panose="02020603050405020304" pitchFamily="18" charset="0"/>
              </a:rPr>
              <a:t>?</a:t>
            </a:r>
            <a:endParaRPr lang="el-GR" sz="1400" dirty="0">
              <a:effectLst/>
              <a:ea typeface="Times New Roman" panose="02020603050405020304" pitchFamily="18" charset="0"/>
            </a:endParaRPr>
          </a:p>
          <a:p>
            <a:pPr marL="179705" marR="179705" fontAlgn="base">
              <a:buNone/>
            </a:pPr>
            <a:r>
              <a:rPr lang="en-US" sz="1400" dirty="0" err="1">
                <a:solidFill>
                  <a:srgbClr val="000000"/>
                </a:solidFill>
                <a:effectLst/>
                <a:ea typeface="Times New Roman" panose="02020603050405020304" pitchFamily="18" charset="0"/>
              </a:rPr>
              <a:t>İnsandır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sanıyordum</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mukaddes</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yüke</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hamal</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Hamallık</a:t>
            </a:r>
            <a:r>
              <a:rPr lang="en-US" sz="1400" dirty="0">
                <a:solidFill>
                  <a:srgbClr val="000000"/>
                </a:solidFill>
                <a:effectLst/>
                <a:ea typeface="Times New Roman" panose="02020603050405020304" pitchFamily="18" charset="0"/>
              </a:rPr>
              <a:t> ki, </a:t>
            </a:r>
            <a:r>
              <a:rPr lang="en-US" sz="1400" dirty="0" err="1">
                <a:solidFill>
                  <a:srgbClr val="000000"/>
                </a:solidFill>
                <a:effectLst/>
                <a:ea typeface="Times New Roman" panose="02020603050405020304" pitchFamily="18" charset="0"/>
              </a:rPr>
              <a:t>sonunda</a:t>
            </a:r>
            <a:r>
              <a:rPr lang="en-US" sz="1400" dirty="0">
                <a:solidFill>
                  <a:srgbClr val="000000"/>
                </a:solidFill>
                <a:effectLst/>
                <a:ea typeface="Times New Roman" panose="02020603050405020304" pitchFamily="18" charset="0"/>
              </a:rPr>
              <a:t>, ne </a:t>
            </a:r>
            <a:r>
              <a:rPr lang="en-US" sz="1400" dirty="0" err="1">
                <a:solidFill>
                  <a:srgbClr val="000000"/>
                </a:solidFill>
                <a:effectLst/>
                <a:ea typeface="Times New Roman" panose="02020603050405020304" pitchFamily="18" charset="0"/>
              </a:rPr>
              <a:t>rütbe</a:t>
            </a:r>
            <a:r>
              <a:rPr lang="en-US" sz="1400" dirty="0">
                <a:solidFill>
                  <a:srgbClr val="000000"/>
                </a:solidFill>
                <a:effectLst/>
                <a:ea typeface="Times New Roman" panose="02020603050405020304" pitchFamily="18" charset="0"/>
              </a:rPr>
              <a:t> var, ne de mal,</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Yalnız</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acı</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bir</a:t>
            </a:r>
            <a:r>
              <a:rPr lang="en-US" sz="1400" dirty="0">
                <a:solidFill>
                  <a:srgbClr val="000000"/>
                </a:solidFill>
                <a:effectLst/>
                <a:ea typeface="Times New Roman" panose="02020603050405020304" pitchFamily="18" charset="0"/>
              </a:rPr>
              <a:t> lokma, </a:t>
            </a:r>
            <a:r>
              <a:rPr lang="en-US" sz="1400" dirty="0" err="1">
                <a:solidFill>
                  <a:srgbClr val="000000"/>
                </a:solidFill>
                <a:effectLst/>
                <a:ea typeface="Times New Roman" panose="02020603050405020304" pitchFamily="18" charset="0"/>
              </a:rPr>
              <a:t>zehirle</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pişmiş</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aştan</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a:solidFill>
                  <a:srgbClr val="000000"/>
                </a:solidFill>
                <a:effectLst/>
                <a:ea typeface="Times New Roman" panose="02020603050405020304" pitchFamily="18" charset="0"/>
              </a:rPr>
              <a:t>Ve </a:t>
            </a:r>
            <a:r>
              <a:rPr lang="en-US" sz="1400" dirty="0" err="1">
                <a:solidFill>
                  <a:srgbClr val="000000"/>
                </a:solidFill>
                <a:effectLst/>
                <a:ea typeface="Times New Roman" panose="02020603050405020304" pitchFamily="18" charset="0"/>
              </a:rPr>
              <a:t>ayrılık</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anneden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vatandan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arkadaştan</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Şimdi</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dövün</a:t>
            </a:r>
            <a:r>
              <a:rPr lang="en-US" sz="1400" dirty="0">
                <a:solidFill>
                  <a:srgbClr val="000000"/>
                </a:solidFill>
                <a:effectLst/>
                <a:ea typeface="Times New Roman" panose="02020603050405020304" pitchFamily="18" charset="0"/>
              </a:rPr>
              <a:t> Sakarya, </a:t>
            </a:r>
            <a:r>
              <a:rPr lang="en-US" sz="1400" dirty="0" err="1">
                <a:solidFill>
                  <a:srgbClr val="000000"/>
                </a:solidFill>
                <a:effectLst/>
                <a:ea typeface="Times New Roman" panose="02020603050405020304" pitchFamily="18" charset="0"/>
              </a:rPr>
              <a:t>dövünmek</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vakti</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bu</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ân</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Kehkeşanlara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kaçmış</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eski</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güneşleri</a:t>
            </a:r>
            <a:r>
              <a:rPr lang="en-US" sz="1400" dirty="0">
                <a:solidFill>
                  <a:srgbClr val="000000"/>
                </a:solidFill>
                <a:effectLst/>
                <a:ea typeface="Times New Roman" panose="02020603050405020304" pitchFamily="18" charset="0"/>
              </a:rPr>
              <a:t> an!</a:t>
            </a:r>
            <a:br>
              <a:rPr lang="en-US" sz="1400" dirty="0">
                <a:solidFill>
                  <a:srgbClr val="000000"/>
                </a:solidFill>
                <a:effectLst/>
                <a:ea typeface="Times New Roman" panose="02020603050405020304" pitchFamily="18" charset="0"/>
              </a:rPr>
            </a:br>
            <a:r>
              <a:rPr lang="en-US" sz="1400" dirty="0">
                <a:solidFill>
                  <a:srgbClr val="000000"/>
                </a:solidFill>
                <a:effectLst/>
                <a:ea typeface="Times New Roman" panose="02020603050405020304" pitchFamily="18" charset="0"/>
              </a:rPr>
              <a:t>Hani Yunus Emre ki, </a:t>
            </a:r>
            <a:r>
              <a:rPr lang="en-US" sz="1400" dirty="0" err="1">
                <a:solidFill>
                  <a:srgbClr val="000000"/>
                </a:solidFill>
                <a:effectLst/>
                <a:ea typeface="Times New Roman" panose="02020603050405020304" pitchFamily="18" charset="0"/>
              </a:rPr>
              <a:t>kıyında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geziyordu</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a:solidFill>
                  <a:srgbClr val="000000"/>
                </a:solidFill>
                <a:effectLst/>
                <a:ea typeface="Times New Roman" panose="02020603050405020304" pitchFamily="18" charset="0"/>
              </a:rPr>
              <a:t>Hani </a:t>
            </a:r>
            <a:r>
              <a:rPr lang="en-US" sz="1400" dirty="0" err="1">
                <a:solidFill>
                  <a:srgbClr val="000000"/>
                </a:solidFill>
                <a:effectLst/>
                <a:ea typeface="Times New Roman" panose="02020603050405020304" pitchFamily="18" charset="0"/>
              </a:rPr>
              <a:t>ardına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çil</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çil</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kubbeler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serpen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ordu</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Nerede</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kardeşlerin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cömert</a:t>
            </a:r>
            <a:r>
              <a:rPr lang="en-US" sz="1400" dirty="0">
                <a:solidFill>
                  <a:srgbClr val="000000"/>
                </a:solidFill>
                <a:effectLst/>
                <a:ea typeface="Times New Roman" panose="02020603050405020304" pitchFamily="18" charset="0"/>
              </a:rPr>
              <a:t> Nil, </a:t>
            </a:r>
            <a:r>
              <a:rPr lang="en-US" sz="1400" dirty="0" err="1">
                <a:solidFill>
                  <a:srgbClr val="000000"/>
                </a:solidFill>
                <a:effectLst/>
                <a:ea typeface="Times New Roman" panose="02020603050405020304" pitchFamily="18" charset="0"/>
              </a:rPr>
              <a:t>yeşil</a:t>
            </a:r>
            <a:r>
              <a:rPr lang="en-US" sz="1400" dirty="0">
                <a:solidFill>
                  <a:srgbClr val="000000"/>
                </a:solidFill>
                <a:effectLst/>
                <a:ea typeface="Times New Roman" panose="02020603050405020304" pitchFamily="18" charset="0"/>
              </a:rPr>
              <a:t> Tuna;</a:t>
            </a:r>
            <a:br>
              <a:rPr lang="en-US" sz="1400" dirty="0">
                <a:solidFill>
                  <a:srgbClr val="000000"/>
                </a:solidFill>
                <a:effectLst/>
                <a:ea typeface="Times New Roman" panose="02020603050405020304" pitchFamily="18" charset="0"/>
              </a:rPr>
            </a:br>
            <a:r>
              <a:rPr lang="en-US" sz="1400" dirty="0">
                <a:solidFill>
                  <a:srgbClr val="000000"/>
                </a:solidFill>
                <a:effectLst/>
                <a:ea typeface="Times New Roman" panose="02020603050405020304" pitchFamily="18" charset="0"/>
              </a:rPr>
              <a:t>Giden </a:t>
            </a:r>
            <a:r>
              <a:rPr lang="en-US" sz="1400" dirty="0" err="1">
                <a:solidFill>
                  <a:srgbClr val="000000"/>
                </a:solidFill>
                <a:effectLst/>
                <a:ea typeface="Times New Roman" panose="02020603050405020304" pitchFamily="18" charset="0"/>
              </a:rPr>
              <a:t>şanlı</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akıncı</a:t>
            </a:r>
            <a:r>
              <a:rPr lang="en-US" sz="1400" dirty="0">
                <a:solidFill>
                  <a:srgbClr val="000000"/>
                </a:solidFill>
                <a:effectLst/>
                <a:ea typeface="Times New Roman" panose="02020603050405020304" pitchFamily="18" charset="0"/>
              </a:rPr>
              <a:t>, ne </a:t>
            </a:r>
            <a:r>
              <a:rPr lang="en-US" sz="1400" dirty="0" err="1">
                <a:solidFill>
                  <a:srgbClr val="000000"/>
                </a:solidFill>
                <a:effectLst/>
                <a:ea typeface="Times New Roman" panose="02020603050405020304" pitchFamily="18" charset="0"/>
              </a:rPr>
              <a:t>gün</a:t>
            </a:r>
            <a:r>
              <a:rPr lang="en-US" sz="1400" dirty="0">
                <a:solidFill>
                  <a:srgbClr val="000000"/>
                </a:solidFill>
                <a:effectLst/>
                <a:ea typeface="Times New Roman" panose="02020603050405020304" pitchFamily="18" charset="0"/>
              </a:rPr>
              <a:t> döner </a:t>
            </a:r>
            <a:r>
              <a:rPr lang="en-US" sz="1400" dirty="0" err="1">
                <a:solidFill>
                  <a:srgbClr val="000000"/>
                </a:solidFill>
                <a:effectLst/>
                <a:ea typeface="Times New Roman" panose="02020603050405020304" pitchFamily="18" charset="0"/>
              </a:rPr>
              <a:t>yurduna</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Mermerlerin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nabzında</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hâlâ</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çarpar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mı</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tekbir</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Bulur</a:t>
            </a:r>
            <a:r>
              <a:rPr lang="en-US" sz="1400" dirty="0">
                <a:solidFill>
                  <a:srgbClr val="000000"/>
                </a:solidFill>
                <a:effectLst/>
                <a:ea typeface="Times New Roman" panose="02020603050405020304" pitchFamily="18" charset="0"/>
              </a:rPr>
              <a:t> mu deli </a:t>
            </a:r>
            <a:r>
              <a:rPr lang="en-US" sz="1400" dirty="0" err="1">
                <a:solidFill>
                  <a:srgbClr val="000000"/>
                </a:solidFill>
                <a:effectLst/>
                <a:ea typeface="Times New Roman" panose="02020603050405020304" pitchFamily="18" charset="0"/>
              </a:rPr>
              <a:t>rüzgâr</a:t>
            </a:r>
            <a:r>
              <a:rPr lang="en-US" sz="1400" dirty="0">
                <a:solidFill>
                  <a:srgbClr val="000000"/>
                </a:solidFill>
                <a:effectLst/>
                <a:ea typeface="Times New Roman" panose="02020603050405020304" pitchFamily="18" charset="0"/>
              </a:rPr>
              <a:t> o </a:t>
            </a:r>
            <a:r>
              <a:rPr lang="en-US" sz="1400" dirty="0" err="1">
                <a:solidFill>
                  <a:srgbClr val="000000"/>
                </a:solidFill>
                <a:effectLst/>
                <a:ea typeface="Times New Roman" panose="02020603050405020304" pitchFamily="18" charset="0"/>
              </a:rPr>
              <a:t>sedayı</a:t>
            </a:r>
            <a:r>
              <a:rPr lang="en-US" sz="1400" dirty="0">
                <a:solidFill>
                  <a:srgbClr val="000000"/>
                </a:solidFill>
                <a:effectLst/>
                <a:ea typeface="Times New Roman" panose="02020603050405020304" pitchFamily="18" charset="0"/>
              </a:rPr>
              <a:t>: Allah </a:t>
            </a:r>
            <a:r>
              <a:rPr lang="en-US" sz="1400" dirty="0" err="1">
                <a:solidFill>
                  <a:srgbClr val="000000"/>
                </a:solidFill>
                <a:effectLst/>
                <a:ea typeface="Times New Roman" panose="02020603050405020304" pitchFamily="18" charset="0"/>
              </a:rPr>
              <a:t>bir</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err="1">
                <a:solidFill>
                  <a:srgbClr val="000000"/>
                </a:solidFill>
                <a:effectLst/>
                <a:ea typeface="Times New Roman" panose="02020603050405020304" pitchFamily="18" charset="0"/>
              </a:rPr>
              <a:t>Bütün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bunlar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sendedir</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bu</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girift</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bilmeceler</a:t>
            </a:r>
            <a:r>
              <a:rPr lang="en-US" sz="1400" dirty="0">
                <a:solidFill>
                  <a:srgbClr val="000000"/>
                </a:solidFill>
                <a:effectLst/>
                <a:ea typeface="Times New Roman" panose="02020603050405020304" pitchFamily="18" charset="0"/>
              </a:rPr>
              <a:t>;</a:t>
            </a:r>
            <a:br>
              <a:rPr lang="en-US" sz="1400" dirty="0">
                <a:solidFill>
                  <a:srgbClr val="000000"/>
                </a:solidFill>
                <a:effectLst/>
                <a:ea typeface="Times New Roman" panose="02020603050405020304" pitchFamily="18" charset="0"/>
              </a:rPr>
            </a:br>
            <a:r>
              <a:rPr lang="en-US" sz="1400" dirty="0">
                <a:solidFill>
                  <a:srgbClr val="000000"/>
                </a:solidFill>
                <a:effectLst/>
                <a:ea typeface="Times New Roman" panose="02020603050405020304" pitchFamily="18" charset="0"/>
              </a:rPr>
              <a:t>Sakarya, </a:t>
            </a:r>
            <a:r>
              <a:rPr lang="en-US" sz="1400" dirty="0" err="1">
                <a:solidFill>
                  <a:srgbClr val="000000"/>
                </a:solidFill>
                <a:effectLst/>
                <a:ea typeface="Times New Roman" panose="02020603050405020304" pitchFamily="18" charset="0"/>
              </a:rPr>
              <a:t>kandillere</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katran</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döktü</a:t>
            </a:r>
            <a:r>
              <a:rPr lang="en-US" sz="1400" dirty="0">
                <a:solidFill>
                  <a:srgbClr val="000000"/>
                </a:solidFill>
                <a:effectLst/>
                <a:ea typeface="Times New Roman" panose="02020603050405020304" pitchFamily="18" charset="0"/>
              </a:rPr>
              <a:t> </a:t>
            </a:r>
            <a:r>
              <a:rPr lang="en-US" sz="1400" dirty="0" err="1">
                <a:solidFill>
                  <a:srgbClr val="000000"/>
                </a:solidFill>
                <a:effectLst/>
                <a:ea typeface="Times New Roman" panose="02020603050405020304" pitchFamily="18" charset="0"/>
              </a:rPr>
              <a:t>geceler</a:t>
            </a:r>
            <a:r>
              <a:rPr lang="en-US" sz="1400" dirty="0">
                <a:solidFill>
                  <a:srgbClr val="000000"/>
                </a:solidFill>
                <a:effectLst/>
                <a:ea typeface="Times New Roman" panose="02020603050405020304" pitchFamily="18" charset="0"/>
              </a:rPr>
              <a:t>. (</a:t>
            </a:r>
            <a:r>
              <a:rPr lang="el-GR" sz="1400" dirty="0">
                <a:solidFill>
                  <a:srgbClr val="000000"/>
                </a:solidFill>
                <a:effectLst/>
                <a:ea typeface="Times New Roman" panose="02020603050405020304" pitchFamily="18" charset="0"/>
              </a:rPr>
              <a:t>Μ</a:t>
            </a:r>
            <a:r>
              <a:rPr lang="en-US" sz="1400" dirty="0">
                <a:solidFill>
                  <a:srgbClr val="000000"/>
                </a:solidFill>
                <a:effectLst/>
                <a:ea typeface="Times New Roman" panose="02020603050405020304" pitchFamily="18" charset="0"/>
              </a:rPr>
              <a:t>. </a:t>
            </a:r>
            <a:r>
              <a:rPr lang="tr-TR" sz="1400" dirty="0">
                <a:solidFill>
                  <a:srgbClr val="000000"/>
                </a:solidFill>
                <a:effectLst/>
                <a:ea typeface="Times New Roman" panose="02020603050405020304" pitchFamily="18" charset="0"/>
              </a:rPr>
              <a:t>Orhan Okay</a:t>
            </a:r>
            <a:r>
              <a:rPr lang="en-US" sz="1400" dirty="0">
                <a:solidFill>
                  <a:srgbClr val="000000"/>
                </a:solidFill>
                <a:effectLst/>
                <a:ea typeface="Times New Roman" panose="02020603050405020304" pitchFamily="18" charset="0"/>
              </a:rPr>
              <a:t>,1998:133)</a:t>
            </a:r>
            <a:endParaRPr lang="el-GR" sz="1400" dirty="0">
              <a:effectLst/>
              <a:ea typeface="Times New Roman" panose="02020603050405020304" pitchFamily="18" charset="0"/>
            </a:endParaRPr>
          </a:p>
        </p:txBody>
      </p:sp>
      <p:pic>
        <p:nvPicPr>
          <p:cNvPr id="11266" name="Picture 2" descr="15 Maddede Necip Fazıl Kısakürek - Bilal CAN - Kara Tahta">
            <a:extLst>
              <a:ext uri="{FF2B5EF4-FFF2-40B4-BE49-F238E27FC236}">
                <a16:creationId xmlns:a16="http://schemas.microsoft.com/office/drawing/2014/main" id="{85F20C9A-6735-7F8F-2358-CD9DA882C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4" y="3429000"/>
            <a:ext cx="2502353" cy="29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5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7578BA-7708-A111-940F-ABC37056ED78}"/>
              </a:ext>
            </a:extLst>
          </p:cNvPr>
          <p:cNvSpPr txBox="1"/>
          <p:nvPr/>
        </p:nvSpPr>
        <p:spPr>
          <a:xfrm>
            <a:off x="185057" y="844695"/>
            <a:ext cx="6096000" cy="4645374"/>
          </a:xfrm>
          <a:prstGeom prst="rect">
            <a:avLst/>
          </a:prstGeom>
          <a:noFill/>
        </p:spPr>
        <p:txBody>
          <a:bodyPr wrap="square">
            <a:spAutoFit/>
          </a:bodyPr>
          <a:lstStyle/>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Sennur Sezer  - </a:t>
            </a:r>
            <a:r>
              <a:rPr lang="tr-TR" sz="1400" b="1" i="1" dirty="0">
                <a:solidFill>
                  <a:srgbClr val="000000"/>
                </a:solidFill>
                <a:effectLst/>
                <a:ea typeface="Calibri" panose="020F0502020204030204" pitchFamily="34" charset="0"/>
                <a:cs typeface="Arial" panose="020B0604020202020204" pitchFamily="34" charset="0"/>
              </a:rPr>
              <a:t>ASKER ÇANTASI</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[…]Yorgun  omuzlardan yer kayar bir çanta</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Ve kabuk değiştirir bozkırda bin böcek</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Ekmek kadar eskidir ve ekmek kadar kutsal</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Şimdi seni özlemek</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Güneş yenilenirdi biz çılgınca öpüştükçe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Yenilenirdi deniz yengeçler ve çakıllar</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Kara çirkin düşlere yumardık gözlerimizi</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Uyanırdı martılar</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Hangi uzak  bir asker vurulurdu</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Biz kışlalı düşlere uyanırdık usulca</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Biz akşamlarında solacak  bir  gelincik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Acırdı  soludukça  (Asım Bezirci &amp; Kemal Özer, 2002:153)</a:t>
            </a:r>
            <a:endParaRPr lang="el-GR" sz="1400" dirty="0">
              <a:effectLst/>
              <a:ea typeface="Calibri" panose="020F0502020204030204" pitchFamily="34" charset="0"/>
              <a:cs typeface="Arial" panose="020B0604020202020204" pitchFamily="34" charset="0"/>
            </a:endParaRPr>
          </a:p>
        </p:txBody>
      </p:sp>
      <p:pic>
        <p:nvPicPr>
          <p:cNvPr id="12290" name="Picture 2" descr="Emeğin ve direncin yürekli karıncası: Sennur Sezer | Ekmek ve Gül">
            <a:extLst>
              <a:ext uri="{FF2B5EF4-FFF2-40B4-BE49-F238E27FC236}">
                <a16:creationId xmlns:a16="http://schemas.microsoft.com/office/drawing/2014/main" id="{0C078216-8570-9115-DC02-2D910EAD7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99124"/>
            <a:ext cx="5900123" cy="392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32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5CD71-D810-4AA3-9601-8FBE7BA9C6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787CE2-CB4B-D68E-68D7-D76784CAC500}"/>
              </a:ext>
            </a:extLst>
          </p:cNvPr>
          <p:cNvSpPr txBox="1"/>
          <p:nvPr/>
        </p:nvSpPr>
        <p:spPr>
          <a:xfrm>
            <a:off x="237522" y="929868"/>
            <a:ext cx="5634470" cy="4621137"/>
          </a:xfrm>
          <a:prstGeom prst="rect">
            <a:avLst/>
          </a:prstGeom>
          <a:noFill/>
        </p:spPr>
        <p:txBody>
          <a:bodyPr wrap="square">
            <a:spAutoFit/>
          </a:bodyPr>
          <a:lstStyle/>
          <a:p>
            <a:pPr algn="just">
              <a:lnSpc>
                <a:spcPct val="107000"/>
              </a:lnSpc>
              <a:spcAft>
                <a:spcPts val="800"/>
              </a:spcAft>
              <a:buNone/>
            </a:pPr>
            <a:r>
              <a:rPr lang="el-GR" sz="1400" b="1" dirty="0">
                <a:solidFill>
                  <a:srgbClr val="000000"/>
                </a:solidFill>
                <a:effectLst/>
                <a:ea typeface="Calibri" panose="020F0502020204030204" pitchFamily="34" charset="0"/>
                <a:cs typeface="Arial" panose="020B0604020202020204" pitchFamily="34" charset="0"/>
              </a:rPr>
              <a:t>ΙΙ</a:t>
            </a:r>
            <a:r>
              <a:rPr lang="en-US" sz="1400" b="1" dirty="0">
                <a:solidFill>
                  <a:srgbClr val="000000"/>
                </a:solidFill>
                <a:effectLst/>
                <a:ea typeface="Calibri" panose="020F0502020204030204" pitchFamily="34" charset="0"/>
                <a:cs typeface="Arial" panose="020B0604020202020204" pitchFamily="34" charset="0"/>
              </a:rPr>
              <a:t>.</a:t>
            </a:r>
            <a:r>
              <a:rPr lang="el-GR" sz="1400" b="1" dirty="0">
                <a:solidFill>
                  <a:srgbClr val="000000"/>
                </a:solidFill>
                <a:effectLst/>
                <a:ea typeface="Calibri" panose="020F0502020204030204" pitchFamily="34" charset="0"/>
                <a:cs typeface="Arial" panose="020B0604020202020204" pitchFamily="34" charset="0"/>
              </a:rPr>
              <a:t>ΙΙΙ</a:t>
            </a:r>
            <a:r>
              <a:rPr lang="en-US" sz="1400" b="1" dirty="0">
                <a:solidFill>
                  <a:srgbClr val="000000"/>
                </a:solidFill>
                <a:effectLst/>
                <a:ea typeface="Calibri" panose="020F0502020204030204" pitchFamily="34" charset="0"/>
                <a:cs typeface="Arial" panose="020B0604020202020204" pitchFamily="34" charset="0"/>
              </a:rPr>
              <a:t>.II</a:t>
            </a:r>
            <a:r>
              <a:rPr lang="el-GR" sz="1400" b="1" dirty="0">
                <a:solidFill>
                  <a:srgbClr val="000000"/>
                </a:solidFill>
                <a:effectLst/>
                <a:ea typeface="Calibri" panose="020F0502020204030204" pitchFamily="34" charset="0"/>
                <a:cs typeface="Arial" panose="020B0604020202020204" pitchFamily="34" charset="0"/>
              </a:rPr>
              <a:t>Ι</a:t>
            </a:r>
            <a:r>
              <a:rPr lang="en-US" sz="1400" b="1" dirty="0">
                <a:solidFill>
                  <a:srgbClr val="000000"/>
                </a:solidFill>
                <a:effectLst/>
                <a:ea typeface="Calibri" panose="020F0502020204030204" pitchFamily="34" charset="0"/>
                <a:cs typeface="Arial" panose="020B0604020202020204" pitchFamily="34" charset="0"/>
              </a:rPr>
              <a:t>. </a:t>
            </a:r>
            <a:r>
              <a:rPr lang="en-US" sz="1400" b="1" dirty="0" err="1">
                <a:solidFill>
                  <a:srgbClr val="000000"/>
                </a:solidFill>
                <a:effectLst/>
                <a:ea typeface="Calibri" panose="020F0502020204030204" pitchFamily="34" charset="0"/>
                <a:cs typeface="Arial" panose="020B0604020202020204" pitchFamily="34" charset="0"/>
              </a:rPr>
              <a:t>Romanlar</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b="1" dirty="0">
                <a:solidFill>
                  <a:srgbClr val="000000"/>
                </a:solidFill>
                <a:effectLst/>
                <a:ea typeface="Times New Roman" panose="02020603050405020304" pitchFamily="18" charset="0"/>
                <a:cs typeface="Arial" panose="020B0604020202020204" pitchFamily="34" charset="0"/>
              </a:rPr>
              <a:t>H</a:t>
            </a:r>
            <a:r>
              <a:rPr lang="tr-TR" sz="1400" b="1" dirty="0">
                <a:solidFill>
                  <a:srgbClr val="000000"/>
                </a:solidFill>
                <a:effectLst/>
                <a:ea typeface="Times New Roman" panose="02020603050405020304" pitchFamily="18" charset="0"/>
                <a:cs typeface="Arial" panose="020B0604020202020204" pitchFamily="34" charset="0"/>
              </a:rPr>
              <a:t>alide </a:t>
            </a:r>
            <a:r>
              <a:rPr lang="el-GR" sz="1400" b="1" dirty="0">
                <a:solidFill>
                  <a:srgbClr val="000000"/>
                </a:solidFill>
                <a:effectLst/>
                <a:ea typeface="Times New Roman" panose="02020603050405020304" pitchFamily="18" charset="0"/>
                <a:cs typeface="Arial" panose="020B0604020202020204" pitchFamily="34" charset="0"/>
              </a:rPr>
              <a:t> E</a:t>
            </a:r>
            <a:r>
              <a:rPr lang="tr-TR" sz="1400" b="1" dirty="0">
                <a:solidFill>
                  <a:srgbClr val="000000"/>
                </a:solidFill>
                <a:effectLst/>
                <a:ea typeface="Times New Roman" panose="02020603050405020304" pitchFamily="18" charset="0"/>
                <a:cs typeface="Arial" panose="020B0604020202020204" pitchFamily="34" charset="0"/>
              </a:rPr>
              <a:t>dib </a:t>
            </a:r>
            <a:r>
              <a:rPr lang="el-GR" sz="1400" b="1" dirty="0" err="1">
                <a:solidFill>
                  <a:srgbClr val="000000"/>
                </a:solidFill>
                <a:effectLst/>
                <a:ea typeface="Times New Roman" panose="02020603050405020304" pitchFamily="18" charset="0"/>
                <a:cs typeface="Arial" panose="020B0604020202020204" pitchFamily="34" charset="0"/>
              </a:rPr>
              <a:t>Adıvar</a:t>
            </a:r>
            <a:r>
              <a:rPr lang="el-GR" sz="1400" b="1" dirty="0">
                <a:solidFill>
                  <a:srgbClr val="000000"/>
                </a:solidFill>
                <a:effectLst/>
                <a:ea typeface="Times New Roman" panose="02020603050405020304" pitchFamily="18" charset="0"/>
                <a:cs typeface="Arial" panose="020B0604020202020204" pitchFamily="34" charset="0"/>
              </a:rPr>
              <a:t> </a:t>
            </a:r>
            <a:r>
              <a:rPr lang="en-US" sz="1400" b="1" dirty="0">
                <a:solidFill>
                  <a:srgbClr val="000000"/>
                </a:solidFill>
                <a:effectLst/>
                <a:ea typeface="Times New Roman" panose="02020603050405020304" pitchFamily="18" charset="0"/>
                <a:cs typeface="Arial" panose="020B0604020202020204" pitchFamily="34" charset="0"/>
              </a:rPr>
              <a:t>- </a:t>
            </a:r>
            <a:r>
              <a:rPr lang="el-GR" sz="1400" b="1" i="1" dirty="0" err="1">
                <a:solidFill>
                  <a:srgbClr val="000000"/>
                </a:solidFill>
                <a:effectLst/>
                <a:ea typeface="Times New Roman" panose="02020603050405020304" pitchFamily="18" charset="0"/>
                <a:cs typeface="Arial" panose="020B0604020202020204" pitchFamily="34" charset="0"/>
              </a:rPr>
              <a:t>Ate</a:t>
            </a:r>
            <a:r>
              <a:rPr lang="tr-TR" sz="1400" b="1" i="1" dirty="0">
                <a:solidFill>
                  <a:srgbClr val="000000"/>
                </a:solidFill>
                <a:effectLst/>
                <a:ea typeface="Times New Roman" panose="02020603050405020304" pitchFamily="18" charset="0"/>
                <a:cs typeface="Arial" panose="020B0604020202020204" pitchFamily="34" charset="0"/>
              </a:rPr>
              <a:t>ş</a:t>
            </a:r>
            <a:r>
              <a:rPr lang="el-GR" sz="1400" b="1" i="1" dirty="0" err="1">
                <a:solidFill>
                  <a:srgbClr val="000000"/>
                </a:solidFill>
                <a:effectLst/>
                <a:ea typeface="Times New Roman" panose="02020603050405020304" pitchFamily="18" charset="0"/>
                <a:cs typeface="Arial" panose="020B0604020202020204" pitchFamily="34" charset="0"/>
              </a:rPr>
              <a:t>ten</a:t>
            </a:r>
            <a:r>
              <a:rPr lang="el-GR" sz="1400" b="1" i="1" dirty="0">
                <a:solidFill>
                  <a:srgbClr val="000000"/>
                </a:solidFill>
                <a:effectLst/>
                <a:ea typeface="Times New Roman" panose="02020603050405020304" pitchFamily="18" charset="0"/>
                <a:cs typeface="Arial" panose="020B0604020202020204" pitchFamily="34" charset="0"/>
              </a:rPr>
              <a:t> </a:t>
            </a:r>
            <a:r>
              <a:rPr lang="tr-TR" sz="1400" b="1" i="1" dirty="0">
                <a:solidFill>
                  <a:srgbClr val="000000"/>
                </a:solidFill>
                <a:effectLst/>
                <a:ea typeface="Times New Roman" panose="02020603050405020304" pitchFamily="18" charset="0"/>
                <a:cs typeface="Arial" panose="020B0604020202020204" pitchFamily="34" charset="0"/>
              </a:rPr>
              <a:t>Gö</a:t>
            </a:r>
            <a:r>
              <a:rPr lang="el-GR" sz="1400" b="1" i="1" dirty="0" err="1">
                <a:solidFill>
                  <a:srgbClr val="000000"/>
                </a:solidFill>
                <a:effectLst/>
                <a:ea typeface="Times New Roman" panose="02020603050405020304" pitchFamily="18" charset="0"/>
                <a:cs typeface="Arial" panose="020B0604020202020204" pitchFamily="34" charset="0"/>
              </a:rPr>
              <a:t>mlek</a:t>
            </a:r>
            <a:r>
              <a:rPr lang="el-GR" sz="1400" b="1" i="1" dirty="0">
                <a:solidFill>
                  <a:srgbClr val="000000"/>
                </a:solidFill>
                <a:effectLst/>
                <a:ea typeface="Times New Roman" panose="02020603050405020304" pitchFamily="18" charset="0"/>
                <a:cs typeface="Arial" panose="020B0604020202020204" pitchFamily="34" charset="0"/>
              </a:rPr>
              <a:t>: </a:t>
            </a:r>
            <a:r>
              <a:rPr lang="el-GR" sz="1400" b="1" i="1" dirty="0" err="1">
                <a:solidFill>
                  <a:srgbClr val="000000"/>
                </a:solidFill>
                <a:effectLst/>
                <a:ea typeface="Times New Roman" panose="02020603050405020304" pitchFamily="18" charset="0"/>
                <a:cs typeface="Arial" panose="020B0604020202020204" pitchFamily="34" charset="0"/>
              </a:rPr>
              <a:t>Sakarya</a:t>
            </a:r>
            <a:r>
              <a:rPr lang="el-GR" sz="1400" b="1" i="1" dirty="0">
                <a:solidFill>
                  <a:srgbClr val="000000"/>
                </a:solidFill>
                <a:effectLst/>
                <a:ea typeface="Times New Roman" panose="02020603050405020304" pitchFamily="18" charset="0"/>
                <a:cs typeface="Arial" panose="020B0604020202020204" pitchFamily="34" charset="0"/>
              </a:rPr>
              <a:t> </a:t>
            </a:r>
            <a:r>
              <a:rPr lang="tr-TR" sz="1400" b="1" i="1" dirty="0">
                <a:solidFill>
                  <a:srgbClr val="000000"/>
                </a:solidFill>
                <a:effectLst/>
                <a:ea typeface="Times New Roman" panose="02020603050405020304" pitchFamily="18" charset="0"/>
                <a:cs typeface="Arial" panose="020B0604020202020204" pitchFamily="34" charset="0"/>
              </a:rPr>
              <a:t>O</a:t>
            </a:r>
            <a:r>
              <a:rPr lang="el-GR" sz="1400" b="1" i="1" dirty="0" err="1">
                <a:solidFill>
                  <a:srgbClr val="000000"/>
                </a:solidFill>
                <a:effectLst/>
                <a:ea typeface="Times New Roman" panose="02020603050405020304" pitchFamily="18" charset="0"/>
                <a:cs typeface="Arial" panose="020B0604020202020204" pitchFamily="34" charset="0"/>
              </a:rPr>
              <a:t>rdusuna</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l-GR"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 Cebeci  hastanesinin  yolundan inerken  iki doktor konuşuyorlardı</a:t>
            </a:r>
            <a:r>
              <a:rPr lang="en-US"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Yedek subay  Peyami  Efendi</a:t>
            </a:r>
            <a:r>
              <a:rPr lang="en-US"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 nin  evrakındaki  isimleri  inceledim.</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-Ne çıktı?</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-Ayşe isimli  bir hemşire hiç bir kolordu  seyyarında çalışmamış, İhsan  isminde  alay  kumandanı yok.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Akrabaları  yok  mu</a:t>
            </a:r>
            <a:r>
              <a:rPr lang="en-US"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Cemal  isminde şehit olan  bir dayıoğlu var. Cemal</a:t>
            </a:r>
            <a:r>
              <a:rPr lang="en-US"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 in  bir   de kız kardeşi varmış</a:t>
            </a:r>
            <a:r>
              <a:rPr lang="en-US"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 fakat kimse ne ismini, ne de ne olduğunu  biliyor</a:t>
            </a:r>
            <a:r>
              <a:rPr lang="en-US" sz="1400" dirty="0">
                <a:solidFill>
                  <a:srgbClr val="000000"/>
                </a:solidFill>
                <a:effectLst/>
                <a:ea typeface="Times New Roman" panose="02020603050405020304" pitchFamily="18"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O halde</a:t>
            </a:r>
            <a:r>
              <a:rPr lang="en-US"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Kurşunun  dimağındaki etkisi</a:t>
            </a:r>
            <a:r>
              <a:rPr lang="en-US" sz="1400" dirty="0">
                <a:solidFill>
                  <a:srgbClr val="000000"/>
                </a:solidFill>
                <a:effectLst/>
                <a:ea typeface="Times New Roman" panose="02020603050405020304" pitchFamily="18"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a:t>
            </a:r>
            <a:r>
              <a:rPr lang="el-GR" sz="1400" dirty="0">
                <a:solidFill>
                  <a:srgbClr val="000000"/>
                </a:solidFill>
                <a:effectLst/>
                <a:ea typeface="Times New Roman" panose="02020603050405020304" pitchFamily="18" charset="0"/>
                <a:cs typeface="Arial" panose="020B0604020202020204" pitchFamily="34" charset="0"/>
              </a:rPr>
              <a:t>H</a:t>
            </a:r>
            <a:r>
              <a:rPr lang="tr-TR" sz="1400" dirty="0">
                <a:solidFill>
                  <a:srgbClr val="000000"/>
                </a:solidFill>
                <a:effectLst/>
                <a:ea typeface="Times New Roman" panose="02020603050405020304" pitchFamily="18" charset="0"/>
                <a:cs typeface="Arial" panose="020B0604020202020204" pitchFamily="34" charset="0"/>
              </a:rPr>
              <a:t>alide </a:t>
            </a:r>
            <a:r>
              <a:rPr lang="el-GR" sz="1400" dirty="0">
                <a:solidFill>
                  <a:srgbClr val="000000"/>
                </a:solidFill>
                <a:effectLst/>
                <a:ea typeface="Times New Roman" panose="02020603050405020304" pitchFamily="18" charset="0"/>
                <a:cs typeface="Arial" panose="020B0604020202020204" pitchFamily="34" charset="0"/>
              </a:rPr>
              <a:t> E</a:t>
            </a:r>
            <a:r>
              <a:rPr lang="tr-TR" sz="1400" dirty="0">
                <a:solidFill>
                  <a:srgbClr val="000000"/>
                </a:solidFill>
                <a:effectLst/>
                <a:ea typeface="Times New Roman" panose="02020603050405020304" pitchFamily="18" charset="0"/>
                <a:cs typeface="Arial" panose="020B0604020202020204" pitchFamily="34" charset="0"/>
              </a:rPr>
              <a:t>dib </a:t>
            </a:r>
            <a:r>
              <a:rPr lang="el-GR" sz="1400" dirty="0" err="1">
                <a:solidFill>
                  <a:srgbClr val="000000"/>
                </a:solidFill>
                <a:effectLst/>
                <a:ea typeface="Times New Roman" panose="02020603050405020304" pitchFamily="18" charset="0"/>
                <a:cs typeface="Arial" panose="020B0604020202020204" pitchFamily="34" charset="0"/>
              </a:rPr>
              <a:t>Adıvar</a:t>
            </a:r>
            <a:r>
              <a:rPr lang="tr-TR" sz="1400" dirty="0">
                <a:solidFill>
                  <a:srgbClr val="000000"/>
                </a:solidFill>
                <a:effectLst/>
                <a:ea typeface="Times New Roman" panose="02020603050405020304" pitchFamily="18" charset="0"/>
                <a:cs typeface="Arial" panose="020B0604020202020204" pitchFamily="34" charset="0"/>
              </a:rPr>
              <a:t>, 1993:159)</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endParaRPr lang="el-GR"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314" name="Picture 2" descr="Halide Edib Adıvar - Wikipedia">
            <a:extLst>
              <a:ext uri="{FF2B5EF4-FFF2-40B4-BE49-F238E27FC236}">
                <a16:creationId xmlns:a16="http://schemas.microsoft.com/office/drawing/2014/main" id="{29177089-B415-CF90-7D78-77A69DDD6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401" y="929868"/>
            <a:ext cx="3834674" cy="558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70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C4456-4054-A687-D168-7F842D2D8E5E}"/>
              </a:ext>
            </a:extLst>
          </p:cNvPr>
          <p:cNvSpPr txBox="1"/>
          <p:nvPr/>
        </p:nvSpPr>
        <p:spPr>
          <a:xfrm>
            <a:off x="271881" y="324848"/>
            <a:ext cx="6426374" cy="6208303"/>
          </a:xfrm>
          <a:prstGeom prst="rect">
            <a:avLst/>
          </a:prstGeom>
          <a:noFill/>
        </p:spPr>
        <p:txBody>
          <a:bodyPr wrap="square">
            <a:spAutoFit/>
          </a:bodyPr>
          <a:lstStyle/>
          <a:p>
            <a:pPr marL="179705" marR="179705" algn="just">
              <a:lnSpc>
                <a:spcPct val="107000"/>
              </a:lnSpc>
              <a:spcAft>
                <a:spcPts val="800"/>
              </a:spcAft>
              <a:buNone/>
            </a:pP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l-GR"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Tanrım! İngiliz kadınına hakaret etti diye Hintli’ yi İngilizler dört ayak  hayvan  gibi yerde  yürütmüşlerdi. Türk  kadınının ululuğunu  çekemeyenlere, yerde süründürenlere karşı  ordumuz aynı tutkuyla ceza vermeyi istemeyecek  mi?  Kadınına hakareti, bayrağına hakaret gibi düşünmüyor mu ?(</a:t>
            </a:r>
            <a:r>
              <a:rPr lang="el-GR" sz="1400" dirty="0">
                <a:solidFill>
                  <a:srgbClr val="000000"/>
                </a:solidFill>
                <a:effectLst/>
                <a:ea typeface="Times New Roman" panose="02020603050405020304" pitchFamily="18" charset="0"/>
                <a:cs typeface="Arial" panose="020B0604020202020204" pitchFamily="34" charset="0"/>
              </a:rPr>
              <a:t>H</a:t>
            </a:r>
            <a:r>
              <a:rPr lang="tr-TR" sz="1400" dirty="0">
                <a:solidFill>
                  <a:srgbClr val="000000"/>
                </a:solidFill>
                <a:effectLst/>
                <a:ea typeface="Times New Roman" panose="02020603050405020304" pitchFamily="18" charset="0"/>
                <a:cs typeface="Arial" panose="020B0604020202020204" pitchFamily="34" charset="0"/>
              </a:rPr>
              <a:t>alide </a:t>
            </a:r>
            <a:r>
              <a:rPr lang="el-GR" sz="1400" dirty="0">
                <a:solidFill>
                  <a:srgbClr val="000000"/>
                </a:solidFill>
                <a:effectLst/>
                <a:ea typeface="Times New Roman" panose="02020603050405020304" pitchFamily="18" charset="0"/>
                <a:cs typeface="Arial" panose="020B0604020202020204" pitchFamily="34" charset="0"/>
              </a:rPr>
              <a:t> E</a:t>
            </a:r>
            <a:r>
              <a:rPr lang="tr-TR" sz="1400" dirty="0">
                <a:solidFill>
                  <a:srgbClr val="000000"/>
                </a:solidFill>
                <a:effectLst/>
                <a:ea typeface="Times New Roman" panose="02020603050405020304" pitchFamily="18" charset="0"/>
                <a:cs typeface="Arial" panose="020B0604020202020204" pitchFamily="34" charset="0"/>
              </a:rPr>
              <a:t>dib </a:t>
            </a:r>
            <a:r>
              <a:rPr lang="el-GR" sz="1400" dirty="0" err="1">
                <a:solidFill>
                  <a:srgbClr val="000000"/>
                </a:solidFill>
                <a:effectLst/>
                <a:ea typeface="Times New Roman" panose="02020603050405020304" pitchFamily="18" charset="0"/>
                <a:cs typeface="Arial" panose="020B0604020202020204" pitchFamily="34" charset="0"/>
              </a:rPr>
              <a:t>Adıvar</a:t>
            </a:r>
            <a:r>
              <a:rPr lang="tr-TR" sz="1400" dirty="0">
                <a:solidFill>
                  <a:srgbClr val="000000"/>
                </a:solidFill>
                <a:effectLst/>
                <a:ea typeface="Times New Roman" panose="02020603050405020304" pitchFamily="18" charset="0"/>
                <a:cs typeface="Arial" panose="020B0604020202020204" pitchFamily="34" charset="0"/>
              </a:rPr>
              <a:t>, 1993:54)</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 -Bana bak, Peyami ! Ben en çok   beni  korumak  isteyenlerden,  rafta saklanacak  bir  çeşit yaratık  gibi beni sakınanlardan tiksinirim. Ben İzmir için  ne tüfek atabilirim, ne de İzmir</a:t>
            </a:r>
            <a:r>
              <a:rPr lang="en-US"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 in  düşmanlarını at üstünde kovalayabilirim. Fakat İzmir  yolunda gömleksiz, tütünsüz, hatta  ekmeksiz, kimsesiz ölenlerin  hayatında biraz avuntu olabilirim. Hastalıklarına bakaram. Ölürlerken  bir  kardeş gibi gözlerini kaparım. Biraz da onların  sıkıntalarını,  yükünü  ben  taşırım. İhsan beni neden  bundan alıkoyuyor? Beni korumak istiyorsa ben bundan tiksiniyorum. Ben yalnız benim çekeceğim kadarını değil, daha  fazlasını bana yükletmek isteyenleri, elimden tutup ateşe sürükleyenleri severim. İçimde yanan şeyi, içimden ateşi kim çoğaltırsa o  benim  gerçek  arkadaşım olabilir. Zavallı  Ahmet Rıfkı her çarpışmaya gittiği  gün, her tehlike günü bana hemşire gömleğini  atıp beraber gelmemi teklif  ederdi. Beni hâlâ bir şehir kadını gibi güvende ve kurtulmuş olarak görmek  istiyorsunuz. Fakat  geçende  buradan geçenler arasında İstanbullu  yirmi yaşında bir genç kadın  kocasıyle  tüfeği omuzunda İzmir yoluna gülerek gitmiş. Kezban bile tüfek istiyor, haykırıyor. Bana yara sarmayı çok görüyorsunuz. (</a:t>
            </a:r>
            <a:r>
              <a:rPr lang="el-GR" sz="1400" dirty="0">
                <a:solidFill>
                  <a:srgbClr val="000000"/>
                </a:solidFill>
                <a:effectLst/>
                <a:ea typeface="Times New Roman" panose="02020603050405020304" pitchFamily="18" charset="0"/>
                <a:cs typeface="Arial" panose="020B0604020202020204" pitchFamily="34" charset="0"/>
              </a:rPr>
              <a:t>H</a:t>
            </a:r>
            <a:r>
              <a:rPr lang="tr-TR" sz="1400" dirty="0">
                <a:solidFill>
                  <a:srgbClr val="000000"/>
                </a:solidFill>
                <a:effectLst/>
                <a:ea typeface="Times New Roman" panose="02020603050405020304" pitchFamily="18" charset="0"/>
                <a:cs typeface="Arial" panose="020B0604020202020204" pitchFamily="34" charset="0"/>
              </a:rPr>
              <a:t>alide </a:t>
            </a:r>
            <a:r>
              <a:rPr lang="el-GR" sz="1400" dirty="0">
                <a:solidFill>
                  <a:srgbClr val="000000"/>
                </a:solidFill>
                <a:effectLst/>
                <a:ea typeface="Times New Roman" panose="02020603050405020304" pitchFamily="18" charset="0"/>
                <a:cs typeface="Arial" panose="020B0604020202020204" pitchFamily="34" charset="0"/>
              </a:rPr>
              <a:t> E</a:t>
            </a:r>
            <a:r>
              <a:rPr lang="tr-TR" sz="1400" dirty="0">
                <a:solidFill>
                  <a:srgbClr val="000000"/>
                </a:solidFill>
                <a:effectLst/>
                <a:ea typeface="Times New Roman" panose="02020603050405020304" pitchFamily="18" charset="0"/>
                <a:cs typeface="Arial" panose="020B0604020202020204" pitchFamily="34" charset="0"/>
              </a:rPr>
              <a:t>dib </a:t>
            </a:r>
            <a:r>
              <a:rPr lang="el-GR" sz="1400" dirty="0" err="1">
                <a:solidFill>
                  <a:srgbClr val="000000"/>
                </a:solidFill>
                <a:effectLst/>
                <a:ea typeface="Times New Roman" panose="02020603050405020304" pitchFamily="18" charset="0"/>
                <a:cs typeface="Arial" panose="020B0604020202020204" pitchFamily="34" charset="0"/>
              </a:rPr>
              <a:t>Adıvar</a:t>
            </a:r>
            <a:r>
              <a:rPr lang="tr-TR" sz="1400" dirty="0">
                <a:solidFill>
                  <a:srgbClr val="000000"/>
                </a:solidFill>
                <a:effectLst/>
                <a:ea typeface="Times New Roman" panose="02020603050405020304" pitchFamily="18" charset="0"/>
                <a:cs typeface="Arial" panose="020B0604020202020204" pitchFamily="34" charset="0"/>
              </a:rPr>
              <a:t>, 1993:72-73)</a:t>
            </a:r>
            <a:endParaRPr lang="el-GR" sz="1400" dirty="0">
              <a:effectLst/>
              <a:ea typeface="Calibri" panose="020F0502020204030204" pitchFamily="34" charset="0"/>
              <a:cs typeface="Arial" panose="020B0604020202020204" pitchFamily="34" charset="0"/>
            </a:endParaRPr>
          </a:p>
          <a:p>
            <a:pPr marR="179705" algn="just">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p:txBody>
      </p:sp>
      <p:pic>
        <p:nvPicPr>
          <p:cNvPr id="14338" name="Picture 2" descr="Halide Edib Adıvar - Wikipedia">
            <a:extLst>
              <a:ext uri="{FF2B5EF4-FFF2-40B4-BE49-F238E27FC236}">
                <a16:creationId xmlns:a16="http://schemas.microsoft.com/office/drawing/2014/main" id="{33A0CDBA-216F-F660-FC7E-40609A2DD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131" y="1114424"/>
            <a:ext cx="3580483" cy="435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665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B9C211-5C5D-A8FB-BE7C-2BB73967841B}"/>
              </a:ext>
            </a:extLst>
          </p:cNvPr>
          <p:cNvSpPr txBox="1"/>
          <p:nvPr/>
        </p:nvSpPr>
        <p:spPr>
          <a:xfrm>
            <a:off x="425986" y="1905919"/>
            <a:ext cx="4862111" cy="2594813"/>
          </a:xfrm>
          <a:prstGeom prst="rect">
            <a:avLst/>
          </a:prstGeom>
          <a:noFill/>
        </p:spPr>
        <p:txBody>
          <a:bodyPr wrap="square">
            <a:spAutoFit/>
          </a:bodyPr>
          <a:lstStyle/>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Halide Edip Adıvar  - </a:t>
            </a:r>
            <a:r>
              <a:rPr lang="tr-TR" sz="1400" b="1" i="1" dirty="0">
                <a:solidFill>
                  <a:srgbClr val="000000"/>
                </a:solidFill>
                <a:effectLst/>
                <a:ea typeface="Calibri" panose="020F0502020204030204" pitchFamily="34" charset="0"/>
                <a:cs typeface="Arial" panose="020B0604020202020204" pitchFamily="34" charset="0"/>
              </a:rPr>
              <a:t>VURUN KAHPEYE</a:t>
            </a: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Hacı Fettah Efendi istilâ  ordusu adına  ahaliye  zulmediyor diye onu da sıkıştırmaya başladılar. İşin  garibi, bahara doğru kasabada en  koyu düşman taraflısı  ve onları kasabaya davet etmiş olan  Hacı Fettah Efendi ile  Kantarcıların Uzun Hüseyin Efendi, yavaş yavaş  hem servetlerini, hem de şahıslarını korumak için Türk ordusunda yana olmak, onların gelmesini istemek zorunda kaldılar. (Muzaffer </a:t>
            </a:r>
            <a:r>
              <a:rPr lang="tr-TR" sz="1400" i="1" dirty="0">
                <a:solidFill>
                  <a:srgbClr val="000000"/>
                </a:solidFill>
                <a:effectLst/>
                <a:ea typeface="Calibri" panose="020F0502020204030204" pitchFamily="34" charset="0"/>
                <a:cs typeface="Arial" panose="020B0604020202020204" pitchFamily="34" charset="0"/>
              </a:rPr>
              <a:t>Uyguner, 1994:141-142)</a:t>
            </a:r>
            <a:endParaRPr lang="el-GR" sz="1400" dirty="0">
              <a:effectLst/>
              <a:ea typeface="Calibri" panose="020F0502020204030204" pitchFamily="34" charset="0"/>
              <a:cs typeface="Arial" panose="020B0604020202020204" pitchFamily="34" charset="0"/>
            </a:endParaRPr>
          </a:p>
        </p:txBody>
      </p:sp>
      <p:pic>
        <p:nvPicPr>
          <p:cNvPr id="15362" name="Picture 2" descr="Halide Edib Adıvar, founding mother of modern Turkish novel | Daily Sabah">
            <a:extLst>
              <a:ext uri="{FF2B5EF4-FFF2-40B4-BE49-F238E27FC236}">
                <a16:creationId xmlns:a16="http://schemas.microsoft.com/office/drawing/2014/main" id="{71A796FC-7ABD-2B65-4868-FBDB7D8A3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857" y="1905919"/>
            <a:ext cx="6069408" cy="319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9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6D4096-9AD0-36F3-A263-CE9881DD4415}"/>
              </a:ext>
            </a:extLst>
          </p:cNvPr>
          <p:cNvSpPr txBox="1"/>
          <p:nvPr/>
        </p:nvSpPr>
        <p:spPr>
          <a:xfrm>
            <a:off x="348343" y="727113"/>
            <a:ext cx="6845672" cy="5566139"/>
          </a:xfrm>
          <a:prstGeom prst="rect">
            <a:avLst/>
          </a:prstGeom>
          <a:noFill/>
        </p:spPr>
        <p:txBody>
          <a:bodyPr wrap="square">
            <a:spAutoFit/>
          </a:bodyPr>
          <a:lstStyle/>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Esat Mahmut  Karakurt  &amp; Muazzez Tahsin Berkand</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Özellikle,  savaş  etkisinde bir ortamda yaşama  hikâyelerin  anlatıldığı Esat Mahmut  Karakurt  romanlarında daha   belirgin olmak üzere, ele  alınan  romanlarda zaman  zaman  "Türklük"  vurgusunun   öne çıkarıldığı, "Türk  insanı"  tanımlaması  yapıldığı  görülür. Bu tanımlamalar hikâyesi   savaş  ortamında geçen   romanlarda  doğal   olarak daha çok  "Türk askeri"  üzerinde yoğunlaştır. Ortaya  konan  bu  tanımlamaların bir  kısmı Türk   insanından hareketle  modern Türkiye’ nin;  Türkiye Cumhuriyeti’ nin   görünüşünü  yansıtmaya yöneliktir. (Alpay Doğan Yıldız, 2009:192)</a:t>
            </a:r>
            <a:endParaRPr lang="el-GR" sz="1400" dirty="0">
              <a:effectLst/>
              <a:ea typeface="Calibri" panose="020F0502020204030204" pitchFamily="34" charset="0"/>
              <a:cs typeface="Arial" panose="020B0604020202020204" pitchFamily="34" charset="0"/>
            </a:endParaRPr>
          </a:p>
          <a:p>
            <a:pPr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[…]Asker  kimlikli  kişilerinin roman   başkişisi  olduğu   ve bu kimliğe ilişkin  olayların  ağırlıklı  olduğu  Esat  Mahmut   Karakurt’ un  romanlarında, Türk askerine  ilişkin  birtakım  niteliklerin  Türklük  vurgusuyla tanımlandığı   görülür. Bu durum Muazzez Tahsin Berkand’ ın  bir iki  romanında, savaş ortamının olmadığı   normal  günlük  hayat içerisindeki  bazı  konuşmalarda da tezahür eder. Romanlarda öne çıkan;   Türk  milletine ait  olan ve Türklük  vurgusuyla pekiştirilen   Türk  askerine ilişkin bu nitelikleri, "cesaret ve vatan   için  her şeyi  göze alma,  gerektiğinde düşmanına bile  merhamet be yardım etme, hiç kimsenin  vatanında gözü olmama, her rütbeden  askerin   birbiriyle  bir aile ilişkisi  içerinde olması"  şeklinde  genelleştirmek  yanlış olmaz : </a:t>
            </a:r>
            <a:r>
              <a:rPr lang="tr-TR" sz="1400" i="1" dirty="0">
                <a:solidFill>
                  <a:srgbClr val="000000"/>
                </a:solidFill>
                <a:effectLst/>
                <a:ea typeface="Calibri" panose="020F0502020204030204" pitchFamily="34" charset="0"/>
                <a:cs typeface="Arial" panose="020B0604020202020204" pitchFamily="34" charset="0"/>
              </a:rPr>
              <a:t>Meselâ Çiçeksiz Bahçe</a:t>
            </a:r>
            <a:r>
              <a:rPr lang="tr-TR" sz="1400" dirty="0">
                <a:solidFill>
                  <a:srgbClr val="000000"/>
                </a:solidFill>
                <a:effectLst/>
                <a:ea typeface="Calibri" panose="020F0502020204030204" pitchFamily="34" charset="0"/>
                <a:cs typeface="Arial" panose="020B0604020202020204" pitchFamily="34" charset="0"/>
              </a:rPr>
              <a:t> (s.97) , </a:t>
            </a:r>
            <a:r>
              <a:rPr lang="tr-TR" sz="1400" i="1" dirty="0">
                <a:solidFill>
                  <a:srgbClr val="000000"/>
                </a:solidFill>
                <a:effectLst/>
                <a:ea typeface="Calibri" panose="020F0502020204030204" pitchFamily="34" charset="0"/>
                <a:cs typeface="Arial" panose="020B0604020202020204" pitchFamily="34" charset="0"/>
              </a:rPr>
              <a:t>Dağları Bekleyen   Kız</a:t>
            </a:r>
            <a:r>
              <a:rPr lang="tr-TR" sz="1400" dirty="0">
                <a:solidFill>
                  <a:srgbClr val="000000"/>
                </a:solidFill>
                <a:effectLst/>
                <a:ea typeface="Calibri" panose="020F0502020204030204" pitchFamily="34" charset="0"/>
                <a:cs typeface="Arial" panose="020B0604020202020204" pitchFamily="34" charset="0"/>
              </a:rPr>
              <a:t> (s.55,108), </a:t>
            </a:r>
            <a:r>
              <a:rPr lang="tr-TR" sz="1400" i="1" dirty="0">
                <a:solidFill>
                  <a:srgbClr val="000000"/>
                </a:solidFill>
                <a:effectLst/>
                <a:ea typeface="Calibri" panose="020F0502020204030204" pitchFamily="34" charset="0"/>
                <a:cs typeface="Arial" panose="020B0604020202020204" pitchFamily="34" charset="0"/>
              </a:rPr>
              <a:t>Son Gece</a:t>
            </a:r>
            <a:r>
              <a:rPr lang="tr-TR" sz="1400" dirty="0">
                <a:solidFill>
                  <a:srgbClr val="000000"/>
                </a:solidFill>
                <a:effectLst/>
                <a:ea typeface="Calibri" panose="020F0502020204030204" pitchFamily="34" charset="0"/>
                <a:cs typeface="Arial" panose="020B0604020202020204" pitchFamily="34" charset="0"/>
              </a:rPr>
              <a:t>,(s.23,45). (Alpay Doğan Yıldız, 2009:194)</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p:txBody>
      </p:sp>
      <p:pic>
        <p:nvPicPr>
          <p:cNvPr id="16386" name="Picture 2" descr="Popüler Türk Romanları : Kerime Nadir - Esat Mahmut Karakurt - Muazzez  Tahsin Berkand 1930-1950 - Alpay Doğan Yıldız | Nadir Kitap">
            <a:extLst>
              <a:ext uri="{FF2B5EF4-FFF2-40B4-BE49-F238E27FC236}">
                <a16:creationId xmlns:a16="http://schemas.microsoft.com/office/drawing/2014/main" id="{A98F2C1A-C4EA-7EC0-071B-62150EFFB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937" y="974109"/>
            <a:ext cx="3663453" cy="490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01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εφημερίδα, κείμενο&#10;&#10;Το περιεχόμενο που δημιουργείται από AI ενδέχεται να είναι εσφαλμένο.">
            <a:extLst>
              <a:ext uri="{FF2B5EF4-FFF2-40B4-BE49-F238E27FC236}">
                <a16:creationId xmlns:a16="http://schemas.microsoft.com/office/drawing/2014/main" id="{AD215677-E534-EC92-B121-E3A5656AFEB1}"/>
              </a:ext>
            </a:extLst>
          </p:cNvPr>
          <p:cNvPicPr>
            <a:picLocks noChangeAspect="1"/>
          </p:cNvPicPr>
          <p:nvPr/>
        </p:nvPicPr>
        <p:blipFill>
          <a:blip r:embed="rId2"/>
          <a:stretch>
            <a:fillRect/>
          </a:stretch>
        </p:blipFill>
        <p:spPr>
          <a:xfrm>
            <a:off x="183439" y="451417"/>
            <a:ext cx="3212901" cy="4991439"/>
          </a:xfrm>
          <a:prstGeom prst="rect">
            <a:avLst/>
          </a:prstGeom>
          <a:ln w="57150">
            <a:solidFill>
              <a:schemeClr val="tx1"/>
            </a:solidFill>
          </a:ln>
        </p:spPr>
      </p:pic>
      <p:pic>
        <p:nvPicPr>
          <p:cNvPr id="7" name="Εικόνα 6" descr="Εικόνα που περιέχει ζωγραφιά, σκίτσο/σχέδιο, Συλλεκτικό, εικονογράφηση&#10;&#10;Το περιεχόμενο που δημιουργείται από AI ενδέχεται να είναι εσφαλμένο.">
            <a:extLst>
              <a:ext uri="{FF2B5EF4-FFF2-40B4-BE49-F238E27FC236}">
                <a16:creationId xmlns:a16="http://schemas.microsoft.com/office/drawing/2014/main" id="{E9226801-E358-8669-9367-734C39E9C9A3}"/>
              </a:ext>
            </a:extLst>
          </p:cNvPr>
          <p:cNvPicPr>
            <a:picLocks noChangeAspect="1"/>
          </p:cNvPicPr>
          <p:nvPr/>
        </p:nvPicPr>
        <p:blipFill>
          <a:blip r:embed="rId3"/>
          <a:stretch>
            <a:fillRect/>
          </a:stretch>
        </p:blipFill>
        <p:spPr>
          <a:xfrm>
            <a:off x="6522874" y="431640"/>
            <a:ext cx="3132721" cy="2779646"/>
          </a:xfrm>
          <a:prstGeom prst="rect">
            <a:avLst/>
          </a:prstGeom>
          <a:ln w="57150">
            <a:solidFill>
              <a:schemeClr val="tx1"/>
            </a:solidFill>
          </a:ln>
        </p:spPr>
      </p:pic>
      <p:pic>
        <p:nvPicPr>
          <p:cNvPr id="9" name="Εικόνα 8" descr="Εικόνα που περιέχει άτομο, άνδρας&#10;&#10;Το περιεχόμενο που δημιουργείται από AI ενδέχεται να είναι εσφαλμένο.">
            <a:extLst>
              <a:ext uri="{FF2B5EF4-FFF2-40B4-BE49-F238E27FC236}">
                <a16:creationId xmlns:a16="http://schemas.microsoft.com/office/drawing/2014/main" id="{C6BD88BB-E291-D2F8-34F0-8C993D1029AF}"/>
              </a:ext>
            </a:extLst>
          </p:cNvPr>
          <p:cNvPicPr>
            <a:picLocks noChangeAspect="1"/>
          </p:cNvPicPr>
          <p:nvPr/>
        </p:nvPicPr>
        <p:blipFill>
          <a:blip r:embed="rId4"/>
          <a:stretch>
            <a:fillRect/>
          </a:stretch>
        </p:blipFill>
        <p:spPr>
          <a:xfrm>
            <a:off x="6522874" y="3287485"/>
            <a:ext cx="3132721" cy="2302329"/>
          </a:xfrm>
          <a:prstGeom prst="rect">
            <a:avLst/>
          </a:prstGeom>
          <a:ln w="57150">
            <a:solidFill>
              <a:schemeClr val="tx1"/>
            </a:solidFill>
          </a:ln>
        </p:spPr>
      </p:pic>
      <p:pic>
        <p:nvPicPr>
          <p:cNvPr id="12" name="Εικόνα 11" descr="Εικόνα που περιέχει τέχνη, ζωγραφική, οπτικές τέχνες, ζωγραφιά&#10;&#10;Το περιεχόμενο που δημιουργείται από AI ενδέχεται να είναι εσφαλμένο.">
            <a:extLst>
              <a:ext uri="{FF2B5EF4-FFF2-40B4-BE49-F238E27FC236}">
                <a16:creationId xmlns:a16="http://schemas.microsoft.com/office/drawing/2014/main" id="{C112407A-C96C-B075-2EDD-972574220C2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3588186" y="424202"/>
            <a:ext cx="2742843" cy="5045868"/>
          </a:xfrm>
          <a:prstGeom prst="rect">
            <a:avLst/>
          </a:prstGeom>
          <a:ln w="57150">
            <a:solidFill>
              <a:schemeClr val="tx1"/>
            </a:solidFill>
          </a:ln>
        </p:spPr>
      </p:pic>
      <p:sp>
        <p:nvSpPr>
          <p:cNvPr id="14" name="Ορθογώνιο: Στρογγύλεμα γωνιών 13">
            <a:extLst>
              <a:ext uri="{FF2B5EF4-FFF2-40B4-BE49-F238E27FC236}">
                <a16:creationId xmlns:a16="http://schemas.microsoft.com/office/drawing/2014/main" id="{882BB636-F590-4D1C-0C84-DEA96034E652}"/>
              </a:ext>
            </a:extLst>
          </p:cNvPr>
          <p:cNvSpPr/>
          <p:nvPr/>
        </p:nvSpPr>
        <p:spPr>
          <a:xfrm>
            <a:off x="183439" y="5709559"/>
            <a:ext cx="3510172" cy="724239"/>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Εφημερίδα </a:t>
            </a:r>
            <a:r>
              <a:rPr lang="tr-TR" i="1" dirty="0"/>
              <a:t>Bozkurt</a:t>
            </a:r>
            <a:r>
              <a:rPr lang="el-GR" dirty="0"/>
              <a:t>, 16 Αυγούστου 1960. </a:t>
            </a:r>
          </a:p>
        </p:txBody>
      </p:sp>
      <p:sp>
        <p:nvSpPr>
          <p:cNvPr id="15" name="Ορθογώνιο: Στρογγύλεμα γωνιών 14">
            <a:extLst>
              <a:ext uri="{FF2B5EF4-FFF2-40B4-BE49-F238E27FC236}">
                <a16:creationId xmlns:a16="http://schemas.microsoft.com/office/drawing/2014/main" id="{15CBCB7D-4022-4BDE-F925-6FE5E42BC9A5}"/>
              </a:ext>
            </a:extLst>
          </p:cNvPr>
          <p:cNvSpPr/>
          <p:nvPr/>
        </p:nvSpPr>
        <p:spPr>
          <a:xfrm>
            <a:off x="3731725" y="5709559"/>
            <a:ext cx="2934688" cy="724239"/>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Εφημερίδα </a:t>
            </a:r>
            <a:r>
              <a:rPr lang="tr-TR" i="1" dirty="0"/>
              <a:t>Bozkurt</a:t>
            </a:r>
            <a:r>
              <a:rPr lang="el-GR" dirty="0"/>
              <a:t>, 23 Απριλίου 1962. </a:t>
            </a:r>
          </a:p>
        </p:txBody>
      </p:sp>
      <p:sp>
        <p:nvSpPr>
          <p:cNvPr id="16" name="Ορθογώνιο: Στρογγύλεμα γωνιών 15">
            <a:extLst>
              <a:ext uri="{FF2B5EF4-FFF2-40B4-BE49-F238E27FC236}">
                <a16:creationId xmlns:a16="http://schemas.microsoft.com/office/drawing/2014/main" id="{4AF24B9E-1954-C963-17D9-46162EF3BFC8}"/>
              </a:ext>
            </a:extLst>
          </p:cNvPr>
          <p:cNvSpPr/>
          <p:nvPr/>
        </p:nvSpPr>
        <p:spPr>
          <a:xfrm>
            <a:off x="6829672" y="5702121"/>
            <a:ext cx="2662663" cy="724239"/>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Εφημερίδα </a:t>
            </a:r>
            <a:r>
              <a:rPr lang="tr-TR" i="1" dirty="0"/>
              <a:t>Bozkurt</a:t>
            </a:r>
            <a:r>
              <a:rPr lang="el-GR" dirty="0"/>
              <a:t>, 9 Σεπτεμβρίου 1960. </a:t>
            </a:r>
          </a:p>
        </p:txBody>
      </p:sp>
      <p:pic>
        <p:nvPicPr>
          <p:cNvPr id="17" name="Εικόνα 16" descr="Εικόνα που περιέχει ανθρώπινο πρόσωπο, εφημερίδα, άνδρας, άτομο&#10;&#10;Το περιεχόμενο που δημιουργείται από AI ενδέχεται να είναι εσφαλμένο.">
            <a:extLst>
              <a:ext uri="{FF2B5EF4-FFF2-40B4-BE49-F238E27FC236}">
                <a16:creationId xmlns:a16="http://schemas.microsoft.com/office/drawing/2014/main" id="{87332709-E516-9CFF-FE76-FA1D998F0096}"/>
              </a:ext>
            </a:extLst>
          </p:cNvPr>
          <p:cNvPicPr>
            <a:picLocks noChangeAspect="1"/>
          </p:cNvPicPr>
          <p:nvPr/>
        </p:nvPicPr>
        <p:blipFill>
          <a:blip r:embed="rId7"/>
          <a:srcRect t="4642" r="15112" b="13924"/>
          <a:stretch>
            <a:fillRect/>
          </a:stretch>
        </p:blipFill>
        <p:spPr>
          <a:xfrm>
            <a:off x="9847440" y="424202"/>
            <a:ext cx="2161122" cy="5165612"/>
          </a:xfrm>
          <a:prstGeom prst="rect">
            <a:avLst/>
          </a:prstGeom>
          <a:ln w="57150">
            <a:solidFill>
              <a:schemeClr val="tx1"/>
            </a:solidFill>
          </a:ln>
        </p:spPr>
      </p:pic>
      <p:sp>
        <p:nvSpPr>
          <p:cNvPr id="18" name="Ορθογώνιο: Στρογγύλεμα γωνιών 17">
            <a:extLst>
              <a:ext uri="{FF2B5EF4-FFF2-40B4-BE49-F238E27FC236}">
                <a16:creationId xmlns:a16="http://schemas.microsoft.com/office/drawing/2014/main" id="{60D1EC22-E365-D4C8-2574-4046668614A8}"/>
              </a:ext>
            </a:extLst>
          </p:cNvPr>
          <p:cNvSpPr/>
          <p:nvPr/>
        </p:nvSpPr>
        <p:spPr>
          <a:xfrm>
            <a:off x="9655595" y="5702120"/>
            <a:ext cx="2504114" cy="724239"/>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Εφημερίδα </a:t>
            </a:r>
            <a:r>
              <a:rPr lang="tr-TR" i="1" dirty="0"/>
              <a:t>Bozkurt</a:t>
            </a:r>
            <a:r>
              <a:rPr lang="el-GR" dirty="0"/>
              <a:t>, 29 Οκτωβρίου  1951. </a:t>
            </a:r>
          </a:p>
        </p:txBody>
      </p:sp>
    </p:spTree>
    <p:extLst>
      <p:ext uri="{BB962C8B-B14F-4D97-AF65-F5344CB8AC3E}">
        <p14:creationId xmlns:p14="http://schemas.microsoft.com/office/powerpoint/2010/main" val="284417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7010C2-14C6-2AE5-9801-A402FC8FB6E1}"/>
              </a:ext>
            </a:extLst>
          </p:cNvPr>
          <p:cNvSpPr txBox="1"/>
          <p:nvPr/>
        </p:nvSpPr>
        <p:spPr>
          <a:xfrm>
            <a:off x="216665" y="252143"/>
            <a:ext cx="4061421" cy="4645374"/>
          </a:xfrm>
          <a:prstGeom prst="rect">
            <a:avLst/>
          </a:prstGeom>
          <a:noFill/>
        </p:spPr>
        <p:txBody>
          <a:bodyPr wrap="square">
            <a:spAutoFit/>
          </a:bodyPr>
          <a:lstStyle/>
          <a:p>
            <a:pPr algn="just">
              <a:lnSpc>
                <a:spcPct val="107000"/>
              </a:lnSpc>
              <a:spcAft>
                <a:spcPts val="800"/>
              </a:spcAft>
              <a:buNone/>
            </a:pPr>
            <a:r>
              <a:rPr lang="el-GR" sz="1400" b="1" dirty="0">
                <a:solidFill>
                  <a:srgbClr val="000000"/>
                </a:solidFill>
                <a:effectLst/>
                <a:ea typeface="Calibri" panose="020F0502020204030204" pitchFamily="34" charset="0"/>
                <a:cs typeface="Arial" panose="020B0604020202020204" pitchFamily="34" charset="0"/>
              </a:rPr>
              <a:t>ΙΙ</a:t>
            </a:r>
            <a:r>
              <a:rPr lang="tr-TR" sz="1400" b="1" dirty="0">
                <a:solidFill>
                  <a:srgbClr val="000000"/>
                </a:solidFill>
                <a:effectLst/>
                <a:ea typeface="Calibri" panose="020F0502020204030204" pitchFamily="34" charset="0"/>
                <a:cs typeface="Arial" panose="020B0604020202020204" pitchFamily="34" charset="0"/>
              </a:rPr>
              <a:t>.</a:t>
            </a:r>
            <a:r>
              <a:rPr lang="el-GR" sz="1400" b="1" dirty="0">
                <a:solidFill>
                  <a:srgbClr val="000000"/>
                </a:solidFill>
                <a:effectLst/>
                <a:ea typeface="Calibri" panose="020F0502020204030204" pitchFamily="34" charset="0"/>
                <a:cs typeface="Arial" panose="020B0604020202020204" pitchFamily="34" charset="0"/>
              </a:rPr>
              <a:t>ΙΙΙ</a:t>
            </a:r>
            <a:r>
              <a:rPr lang="tr-TR" sz="1400" b="1" dirty="0">
                <a:solidFill>
                  <a:srgbClr val="000000"/>
                </a:solidFill>
                <a:effectLst/>
                <a:ea typeface="Calibri" panose="020F0502020204030204" pitchFamily="34" charset="0"/>
                <a:cs typeface="Arial" panose="020B0604020202020204" pitchFamily="34" charset="0"/>
              </a:rPr>
              <a:t>. IV.   Kıbrıs Türk  Gazete Arşivi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endParaRPr lang="el-GR" sz="1400" b="1" dirty="0">
              <a:solidFill>
                <a:srgbClr val="000000"/>
              </a:solidFill>
              <a:effectLst/>
              <a:ea typeface="Calibri" panose="020F0502020204030204" pitchFamily="34" charset="0"/>
              <a:cs typeface="Arial" panose="020B0604020202020204" pitchFamily="34" charset="0"/>
            </a:endParaRPr>
          </a:p>
          <a:p>
            <a:pPr algn="just">
              <a:lnSpc>
                <a:spcPct val="107000"/>
              </a:lnSpc>
              <a:spcAft>
                <a:spcPts val="800"/>
              </a:spcAft>
              <a:buNone/>
            </a:pPr>
            <a:endParaRPr lang="el-GR" sz="1400" b="1" dirty="0">
              <a:solidFill>
                <a:srgbClr val="000000"/>
              </a:solidFill>
              <a:ea typeface="Calibri" panose="020F0502020204030204" pitchFamily="34" charset="0"/>
              <a:cs typeface="Arial" panose="020B0604020202020204" pitchFamily="34" charset="0"/>
            </a:endParaRPr>
          </a:p>
          <a:p>
            <a:pPr algn="just">
              <a:lnSpc>
                <a:spcPct val="107000"/>
              </a:lnSpc>
              <a:spcAft>
                <a:spcPts val="800"/>
              </a:spcAft>
              <a:buNone/>
            </a:pPr>
            <a:endParaRPr lang="el-GR" sz="1400" b="1" dirty="0">
              <a:solidFill>
                <a:srgbClr val="000000"/>
              </a:solidFill>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b="1" dirty="0">
                <a:solidFill>
                  <a:srgbClr val="000000"/>
                </a:solidFill>
                <a:effectLst/>
                <a:ea typeface="Calibri" panose="020F0502020204030204" pitchFamily="34" charset="0"/>
                <a:cs typeface="Arial" panose="020B0604020202020204" pitchFamily="34" charset="0"/>
              </a:rPr>
              <a:t>Εφημερίδα </a:t>
            </a:r>
            <a:r>
              <a:rPr lang="tr-TR" sz="1400" b="1" i="1" dirty="0">
                <a:solidFill>
                  <a:srgbClr val="000000"/>
                </a:solidFill>
                <a:effectLst/>
                <a:ea typeface="Calibri" panose="020F0502020204030204" pitchFamily="34" charset="0"/>
                <a:cs typeface="Arial" panose="020B0604020202020204" pitchFamily="34" charset="0"/>
              </a:rPr>
              <a:t>Bozkurt</a:t>
            </a:r>
            <a:r>
              <a:rPr lang="tr-TR" sz="1400" b="1" dirty="0">
                <a:solidFill>
                  <a:srgbClr val="000000"/>
                </a:solidFill>
                <a:effectLst/>
                <a:ea typeface="Calibri" panose="020F0502020204030204" pitchFamily="34" charset="0"/>
                <a:cs typeface="Arial" panose="020B0604020202020204" pitchFamily="34" charset="0"/>
              </a:rPr>
              <a:t>  30 Ağustos 1974.</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Mehmet Levent -</a:t>
            </a:r>
            <a:r>
              <a:rPr lang="tr-TR" sz="1400" b="1" i="1" dirty="0">
                <a:solidFill>
                  <a:srgbClr val="000000"/>
                </a:solidFill>
                <a:effectLst/>
                <a:ea typeface="Calibri" panose="020F0502020204030204" pitchFamily="34" charset="0"/>
                <a:cs typeface="Arial" panose="020B0604020202020204" pitchFamily="34" charset="0"/>
              </a:rPr>
              <a:t> MEHMETÇİK</a:t>
            </a:r>
            <a:r>
              <a:rPr lang="en-US" sz="1400" b="1" i="1" dirty="0">
                <a:solidFill>
                  <a:srgbClr val="000000"/>
                </a:solidFill>
                <a:effectLst/>
                <a:ea typeface="Calibri" panose="020F0502020204030204" pitchFamily="34" charset="0"/>
                <a:cs typeface="Arial" panose="020B0604020202020204" pitchFamily="34" charset="0"/>
              </a:rPr>
              <a:t>’</a:t>
            </a:r>
            <a:r>
              <a:rPr lang="tr-TR" sz="1400" b="1" i="1" dirty="0">
                <a:solidFill>
                  <a:srgbClr val="000000"/>
                </a:solidFill>
                <a:effectLst/>
                <a:ea typeface="Calibri" panose="020F0502020204030204" pitchFamily="34" charset="0"/>
                <a:cs typeface="Arial" panose="020B0604020202020204" pitchFamily="34" charset="0"/>
              </a:rPr>
              <a:t>TEN  GÂVURA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i="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a:t>
            </a:r>
            <a:r>
              <a:rPr lang="tr-TR" sz="1400" dirty="0">
                <a:solidFill>
                  <a:srgbClr val="000000"/>
                </a:solidFill>
                <a:effectLst/>
                <a:ea typeface="Calibri" panose="020F0502020204030204" pitchFamily="34" charset="0"/>
                <a:cs typeface="Arial" panose="020B0604020202020204" pitchFamily="34" charset="0"/>
              </a:rPr>
              <a:t>Gerillâ savaşı yapacağım demişsin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Gecede yüz Türk  başı keseceğim demişsin!</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Yamyamlık narasına karnımız toktur bizim</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Yedi ceddin gelse de korkumuz yoktur bizim….</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endParaRPr lang="el-GR" sz="1400" dirty="0">
              <a:effectLs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BF94AF99-5181-996E-40BC-D145235465B5}"/>
              </a:ext>
            </a:extLst>
          </p:cNvPr>
          <p:cNvSpPr txBox="1"/>
          <p:nvPr/>
        </p:nvSpPr>
        <p:spPr>
          <a:xfrm>
            <a:off x="4278086" y="1913303"/>
            <a:ext cx="3363685" cy="2646750"/>
          </a:xfrm>
          <a:prstGeom prst="rect">
            <a:avLst/>
          </a:prstGeom>
          <a:noFill/>
        </p:spPr>
        <p:txBody>
          <a:bodyPr wrap="square">
            <a:spAutoFit/>
          </a:bodyPr>
          <a:lstStyle/>
          <a:p>
            <a:pPr algn="just">
              <a:lnSpc>
                <a:spcPct val="107000"/>
              </a:lnSpc>
              <a:spcAft>
                <a:spcPts val="800"/>
              </a:spcAft>
              <a:buNone/>
            </a:pPr>
            <a:r>
              <a:rPr lang="el-GR" sz="1400" b="1" dirty="0">
                <a:solidFill>
                  <a:srgbClr val="000000"/>
                </a:solidFill>
                <a:effectLst/>
                <a:ea typeface="Calibri" panose="020F0502020204030204" pitchFamily="34" charset="0"/>
                <a:cs typeface="Arial" panose="020B0604020202020204" pitchFamily="34" charset="0"/>
              </a:rPr>
              <a:t>Εφημερίδα </a:t>
            </a:r>
            <a:r>
              <a:rPr lang="tr-TR" sz="1400" b="1" i="1" dirty="0">
                <a:solidFill>
                  <a:srgbClr val="000000"/>
                </a:solidFill>
                <a:effectLst/>
                <a:ea typeface="Calibri" panose="020F0502020204030204" pitchFamily="34" charset="0"/>
                <a:cs typeface="Arial" panose="020B0604020202020204" pitchFamily="34" charset="0"/>
              </a:rPr>
              <a:t>Bozkurt</a:t>
            </a:r>
            <a:r>
              <a:rPr lang="tr-TR" sz="1400" b="1" dirty="0">
                <a:solidFill>
                  <a:srgbClr val="000000"/>
                </a:solidFill>
                <a:effectLst/>
                <a:ea typeface="Calibri" panose="020F0502020204030204" pitchFamily="34" charset="0"/>
                <a:cs typeface="Arial" panose="020B0604020202020204" pitchFamily="34" charset="0"/>
              </a:rPr>
              <a:t>  30 Ağustos 1962.</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i="1" dirty="0">
                <a:solidFill>
                  <a:srgbClr val="000000"/>
                </a:solidFill>
                <a:effectLst/>
                <a:ea typeface="Calibri" panose="020F0502020204030204" pitchFamily="34" charset="0"/>
                <a:cs typeface="Arial" panose="020B0604020202020204" pitchFamily="34" charset="0"/>
              </a:rPr>
              <a:t>Halit Fahri Ozansoy – 30 </a:t>
            </a:r>
            <a:r>
              <a:rPr lang="el-GR" sz="1400" b="1" i="1" dirty="0">
                <a:solidFill>
                  <a:srgbClr val="000000"/>
                </a:solidFill>
                <a:effectLst/>
                <a:ea typeface="Calibri" panose="020F0502020204030204" pitchFamily="34" charset="0"/>
                <a:cs typeface="Arial" panose="020B0604020202020204" pitchFamily="34" charset="0"/>
              </a:rPr>
              <a:t>Α</a:t>
            </a:r>
            <a:r>
              <a:rPr lang="tr-TR" sz="1400" b="1" i="1" dirty="0">
                <a:solidFill>
                  <a:srgbClr val="000000"/>
                </a:solidFill>
                <a:effectLst/>
                <a:ea typeface="Calibri" panose="020F0502020204030204" pitchFamily="34" charset="0"/>
                <a:cs typeface="Arial" panose="020B0604020202020204" pitchFamily="34" charset="0"/>
              </a:rPr>
              <a:t>ğustos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i="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i="1" dirty="0">
                <a:solidFill>
                  <a:srgbClr val="000000"/>
                </a:solidFill>
                <a:effectLst/>
                <a:ea typeface="Calibri" panose="020F0502020204030204" pitchFamily="34" charset="0"/>
                <a:cs typeface="Arial" panose="020B0604020202020204" pitchFamily="34" charset="0"/>
              </a:rPr>
              <a:t>[…]30 Ağustos.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i="1" dirty="0">
                <a:solidFill>
                  <a:srgbClr val="000000"/>
                </a:solidFill>
                <a:effectLst/>
                <a:ea typeface="Calibri" panose="020F0502020204030204" pitchFamily="34" charset="0"/>
                <a:cs typeface="Arial" panose="020B0604020202020204" pitchFamily="34" charset="0"/>
              </a:rPr>
              <a:t>O tarihin  altın  yazısı.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i="1" dirty="0">
                <a:solidFill>
                  <a:srgbClr val="000000"/>
                </a:solidFill>
                <a:effectLst/>
                <a:ea typeface="Calibri" panose="020F0502020204030204" pitchFamily="34" charset="0"/>
                <a:cs typeface="Arial" panose="020B0604020202020204" pitchFamily="34" charset="0"/>
              </a:rPr>
              <a:t> Zafere giden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i="1" dirty="0">
                <a:solidFill>
                  <a:srgbClr val="000000"/>
                </a:solidFill>
                <a:effectLst/>
                <a:ea typeface="Calibri" panose="020F0502020204030204" pitchFamily="34" charset="0"/>
                <a:cs typeface="Arial" panose="020B0604020202020204" pitchFamily="34" charset="0"/>
              </a:rPr>
              <a:t>Yollarda Türk atlılarının  hızı.</a:t>
            </a:r>
            <a:endParaRPr lang="el-GR" sz="1400" dirty="0">
              <a:effectLst/>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D7A8A72B-CA2C-76EE-5EE9-0D1F78798CD7}"/>
              </a:ext>
            </a:extLst>
          </p:cNvPr>
          <p:cNvSpPr txBox="1"/>
          <p:nvPr/>
        </p:nvSpPr>
        <p:spPr>
          <a:xfrm>
            <a:off x="8012935" y="1580199"/>
            <a:ext cx="3962400" cy="3312958"/>
          </a:xfrm>
          <a:prstGeom prst="rect">
            <a:avLst/>
          </a:prstGeom>
          <a:noFill/>
        </p:spPr>
        <p:txBody>
          <a:bodyPr wrap="square">
            <a:spAutoFit/>
          </a:bodyPr>
          <a:lstStyle/>
          <a:p>
            <a:pPr algn="just">
              <a:lnSpc>
                <a:spcPct val="107000"/>
              </a:lnSpc>
              <a:spcAft>
                <a:spcPts val="800"/>
              </a:spcAft>
              <a:buNone/>
            </a:pPr>
            <a:r>
              <a:rPr lang="el-GR" sz="1400" b="1" dirty="0">
                <a:solidFill>
                  <a:srgbClr val="000000"/>
                </a:solidFill>
                <a:effectLst/>
                <a:ea typeface="Calibri" panose="020F0502020204030204" pitchFamily="34" charset="0"/>
                <a:cs typeface="Arial" panose="020B0604020202020204" pitchFamily="34" charset="0"/>
              </a:rPr>
              <a:t>Εφημερίδα </a:t>
            </a:r>
            <a:r>
              <a:rPr lang="tr-TR" sz="1400" b="1" i="1" dirty="0">
                <a:solidFill>
                  <a:srgbClr val="000000"/>
                </a:solidFill>
                <a:effectLst/>
                <a:ea typeface="Calibri" panose="020F0502020204030204" pitchFamily="34" charset="0"/>
                <a:cs typeface="Arial" panose="020B0604020202020204" pitchFamily="34" charset="0"/>
              </a:rPr>
              <a:t>Bozkurt</a:t>
            </a:r>
            <a:r>
              <a:rPr lang="tr-TR" sz="1400" b="1" dirty="0">
                <a:solidFill>
                  <a:srgbClr val="000000"/>
                </a:solidFill>
                <a:effectLst/>
                <a:ea typeface="Calibri" panose="020F0502020204030204" pitchFamily="34" charset="0"/>
                <a:cs typeface="Arial" panose="020B0604020202020204" pitchFamily="34" charset="0"/>
              </a:rPr>
              <a:t>  19 Mayıs 1962.</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i="1" dirty="0">
                <a:solidFill>
                  <a:srgbClr val="000000"/>
                </a:solidFill>
                <a:effectLst/>
                <a:ea typeface="Calibri" panose="020F0502020204030204" pitchFamily="34" charset="0"/>
                <a:cs typeface="Arial" panose="020B0604020202020204" pitchFamily="34" charset="0"/>
              </a:rPr>
              <a:t>İbrahim Zeki</a:t>
            </a:r>
            <a:r>
              <a:rPr lang="tr-TR" sz="1400" b="1" dirty="0">
                <a:solidFill>
                  <a:srgbClr val="000000"/>
                </a:solidFill>
                <a:effectLst/>
                <a:ea typeface="Calibri" panose="020F0502020204030204" pitchFamily="34" charset="0"/>
                <a:cs typeface="Arial" panose="020B0604020202020204" pitchFamily="34" charset="0"/>
              </a:rPr>
              <a:t> Bulgurlu  -  </a:t>
            </a:r>
            <a:r>
              <a:rPr lang="tr-TR" sz="1400" b="1" i="1" dirty="0">
                <a:solidFill>
                  <a:srgbClr val="000000"/>
                </a:solidFill>
                <a:effectLst/>
                <a:ea typeface="Calibri" panose="020F0502020204030204" pitchFamily="34" charset="0"/>
                <a:cs typeface="Arial" panose="020B0604020202020204" pitchFamily="34" charset="0"/>
              </a:rPr>
              <a:t>Ondokuz Mayıs</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i="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i="1" dirty="0">
                <a:solidFill>
                  <a:srgbClr val="000000"/>
                </a:solidFill>
                <a:effectLst/>
                <a:ea typeface="Calibri" panose="020F0502020204030204" pitchFamily="34" charset="0"/>
                <a:cs typeface="Arial" panose="020B0604020202020204" pitchFamily="34" charset="0"/>
              </a:rPr>
              <a:t>[…]Mayıs ondokuz dedi mi</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i="1" dirty="0">
                <a:solidFill>
                  <a:srgbClr val="000000"/>
                </a:solidFill>
                <a:effectLst/>
                <a:ea typeface="Calibri" panose="020F0502020204030204" pitchFamily="34" charset="0"/>
                <a:cs typeface="Arial" panose="020B0604020202020204" pitchFamily="34" charset="0"/>
              </a:rPr>
              <a:t>Yanaşır  Samsun</a:t>
            </a:r>
            <a:r>
              <a:rPr lang="en-US" sz="1400" i="1" dirty="0">
                <a:solidFill>
                  <a:srgbClr val="000000"/>
                </a:solidFill>
                <a:effectLst/>
                <a:ea typeface="Calibri" panose="020F0502020204030204" pitchFamily="34" charset="0"/>
                <a:cs typeface="Arial" panose="020B0604020202020204" pitchFamily="34" charset="0"/>
              </a:rPr>
              <a:t>’</a:t>
            </a:r>
            <a:r>
              <a:rPr lang="tr-TR" sz="1400" i="1" dirty="0">
                <a:solidFill>
                  <a:srgbClr val="000000"/>
                </a:solidFill>
                <a:effectLst/>
                <a:ea typeface="Calibri" panose="020F0502020204030204" pitchFamily="34" charset="0"/>
                <a:cs typeface="Arial" panose="020B0604020202020204" pitchFamily="34" charset="0"/>
              </a:rPr>
              <a:t> a bir  destan - gemi</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i="1" dirty="0">
                <a:solidFill>
                  <a:srgbClr val="000000"/>
                </a:solidFill>
                <a:effectLst/>
                <a:ea typeface="Calibri" panose="020F0502020204030204" pitchFamily="34" charset="0"/>
                <a:cs typeface="Arial" panose="020B0604020202020204" pitchFamily="34" charset="0"/>
              </a:rPr>
              <a:t>Eski bir  tekne  içinde</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i="1" dirty="0">
                <a:solidFill>
                  <a:srgbClr val="000000"/>
                </a:solidFill>
                <a:effectLst/>
                <a:ea typeface="Calibri" panose="020F0502020204030204" pitchFamily="34" charset="0"/>
                <a:cs typeface="Arial" panose="020B0604020202020204" pitchFamily="34" charset="0"/>
              </a:rPr>
              <a:t>Yepyeni bir  destan - plân</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i="1" dirty="0">
                <a:solidFill>
                  <a:srgbClr val="000000"/>
                </a:solidFill>
                <a:effectLst/>
                <a:ea typeface="Calibri" panose="020F0502020204030204" pitchFamily="34" charset="0"/>
                <a:cs typeface="Arial" panose="020B0604020202020204" pitchFamily="34" charset="0"/>
              </a:rPr>
              <a:t>Sonra</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i="1" dirty="0">
                <a:solidFill>
                  <a:srgbClr val="000000"/>
                </a:solidFill>
                <a:effectLst/>
                <a:ea typeface="Calibri" panose="020F0502020204030204" pitchFamily="34" charset="0"/>
                <a:cs typeface="Arial" panose="020B0604020202020204" pitchFamily="34" charset="0"/>
              </a:rPr>
              <a:t>Yepyeni Türkiye yepyeni.</a:t>
            </a:r>
            <a:endParaRPr lang="el-GR" sz="1400" dirty="0">
              <a:effectLst/>
              <a:ea typeface="Calibri" panose="020F0502020204030204" pitchFamily="34" charset="0"/>
              <a:cs typeface="Arial" panose="020B0604020202020204" pitchFamily="34" charset="0"/>
            </a:endParaRPr>
          </a:p>
        </p:txBody>
      </p:sp>
      <p:pic>
        <p:nvPicPr>
          <p:cNvPr id="17410" name="Picture 2" descr="İbrahim Zeki Burdurlu - Biyografya">
            <a:extLst>
              <a:ext uri="{FF2B5EF4-FFF2-40B4-BE49-F238E27FC236}">
                <a16:creationId xmlns:a16="http://schemas.microsoft.com/office/drawing/2014/main" id="{EC1A060E-B6C9-7D18-DCAF-3AA40B1F3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860" y="5182681"/>
            <a:ext cx="1277342" cy="127734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alit Fahri Ozansoy - Vikipedi">
            <a:extLst>
              <a:ext uri="{FF2B5EF4-FFF2-40B4-BE49-F238E27FC236}">
                <a16:creationId xmlns:a16="http://schemas.microsoft.com/office/drawing/2014/main" id="{6BAD70F5-07AB-5606-C29A-36ABE740F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428" y="5031273"/>
            <a:ext cx="1143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Mehmet Levent | Biyografi.Net">
            <a:extLst>
              <a:ext uri="{FF2B5EF4-FFF2-40B4-BE49-F238E27FC236}">
                <a16:creationId xmlns:a16="http://schemas.microsoft.com/office/drawing/2014/main" id="{2AF28F11-564B-E7A9-5797-75AE1F5BB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771" y="4893157"/>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0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258F3F-2410-FA82-EF4F-FCB1E3E47505}"/>
              </a:ext>
            </a:extLst>
          </p:cNvPr>
          <p:cNvSpPr txBox="1"/>
          <p:nvPr/>
        </p:nvSpPr>
        <p:spPr>
          <a:xfrm>
            <a:off x="304800" y="130661"/>
            <a:ext cx="4593771" cy="6032421"/>
          </a:xfrm>
          <a:prstGeom prst="rect">
            <a:avLst/>
          </a:prstGeom>
          <a:noFill/>
        </p:spPr>
        <p:txBody>
          <a:bodyPr wrap="square">
            <a:spAutoFit/>
          </a:bodyPr>
          <a:lstStyle/>
          <a:p>
            <a:pPr algn="just">
              <a:spcAft>
                <a:spcPts val="800"/>
              </a:spcAft>
              <a:buNone/>
            </a:pPr>
            <a:r>
              <a:rPr lang="tr-TR" sz="12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l-GR" sz="1400" b="1" dirty="0">
                <a:solidFill>
                  <a:srgbClr val="000000"/>
                </a:solidFill>
                <a:effectLst/>
                <a:ea typeface="Calibri" panose="020F0502020204030204" pitchFamily="34" charset="0"/>
                <a:cs typeface="Arial" panose="020B0604020202020204" pitchFamily="34" charset="0"/>
              </a:rPr>
              <a:t>Εφημερίδα </a:t>
            </a:r>
            <a:r>
              <a:rPr lang="tr-TR" sz="1400" b="1" i="1" dirty="0">
                <a:solidFill>
                  <a:srgbClr val="000000"/>
                </a:solidFill>
                <a:effectLst/>
                <a:ea typeface="Calibri" panose="020F0502020204030204" pitchFamily="34" charset="0"/>
                <a:cs typeface="Arial" panose="020B0604020202020204" pitchFamily="34" charset="0"/>
              </a:rPr>
              <a:t>Bozkurt</a:t>
            </a:r>
            <a:r>
              <a:rPr lang="tr-TR" sz="1400" b="1" dirty="0">
                <a:solidFill>
                  <a:srgbClr val="000000"/>
                </a:solidFill>
                <a:effectLst/>
                <a:ea typeface="Calibri" panose="020F0502020204030204" pitchFamily="34" charset="0"/>
                <a:cs typeface="Arial" panose="020B0604020202020204" pitchFamily="34" charset="0"/>
              </a:rPr>
              <a:t>  19 Mayıs 1959.</a:t>
            </a:r>
            <a:endParaRPr lang="el-GR" sz="1400" dirty="0">
              <a:effectLst/>
              <a:ea typeface="Calibri" panose="020F0502020204030204" pitchFamily="34" charset="0"/>
              <a:cs typeface="Arial" panose="020B0604020202020204" pitchFamily="34" charset="0"/>
            </a:endParaRPr>
          </a:p>
          <a:p>
            <a:pPr algn="just">
              <a:spcAft>
                <a:spcPts val="800"/>
              </a:spcAft>
              <a:buNone/>
            </a:pP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spcAft>
                <a:spcPts val="800"/>
              </a:spcAft>
              <a:buNone/>
            </a:pPr>
            <a:r>
              <a:rPr lang="tr-TR" sz="1400" b="1" dirty="0">
                <a:solidFill>
                  <a:srgbClr val="000000"/>
                </a:solidFill>
                <a:effectLst/>
                <a:ea typeface="Calibri" panose="020F0502020204030204" pitchFamily="34" charset="0"/>
                <a:cs typeface="Arial" panose="020B0604020202020204" pitchFamily="34" charset="0"/>
              </a:rPr>
              <a:t>Erdoğan Mirata </a:t>
            </a:r>
            <a:r>
              <a:rPr lang="en-US" sz="1400" b="1" dirty="0">
                <a:solidFill>
                  <a:srgbClr val="000000"/>
                </a:solidFill>
                <a:effectLst/>
                <a:ea typeface="Calibri" panose="020F0502020204030204" pitchFamily="34" charset="0"/>
                <a:cs typeface="Arial" panose="020B0604020202020204" pitchFamily="34" charset="0"/>
              </a:rPr>
              <a:t>-  </a:t>
            </a:r>
            <a:r>
              <a:rPr lang="tr-TR" sz="1400" b="1" i="1" dirty="0">
                <a:solidFill>
                  <a:srgbClr val="000000"/>
                </a:solidFill>
                <a:effectLst/>
                <a:ea typeface="Calibri" panose="020F0502020204030204" pitchFamily="34" charset="0"/>
                <a:cs typeface="Arial" panose="020B0604020202020204" pitchFamily="34" charset="0"/>
              </a:rPr>
              <a:t>Mehter ve 19 Mayıs ! </a:t>
            </a:r>
            <a:r>
              <a:rPr lang="en-US" sz="1400" b="1" i="1" dirty="0">
                <a:solidFill>
                  <a:srgbClr val="000000"/>
                </a:solidFill>
                <a:effectLst/>
                <a:ea typeface="Calibri" panose="020F0502020204030204" pitchFamily="34"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 Bugün aczini anlar Kıbrıs’ ta dağlar, taşlar!</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Bugün gene yıkılır karşında tahtlar, taçlar !</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Vur davulcu davula, artık akmasın  yaşlar.</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Bugün Yeşil yurdumu Mehter’ in fetih günü.</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Şimdi Kıbrıs’ ım, Kıbrıs;  şimdi sancağım  sancak </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Şimdi hayatını, hayat; şimdi ocağım ocak.</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Kendini bilmeyenler Mehter</a:t>
            </a:r>
            <a:r>
              <a:rPr lang="en-US" sz="1400" dirty="0">
                <a:solidFill>
                  <a:srgbClr val="000000"/>
                </a:solidFill>
                <a:effectLst/>
                <a:ea typeface="Calibri" panose="020F0502020204030204" pitchFamily="34" charset="0"/>
                <a:cs typeface="Arial" panose="020B0604020202020204" pitchFamily="34" charset="0"/>
              </a:rPr>
              <a:t>’</a:t>
            </a:r>
            <a:r>
              <a:rPr lang="tr-TR" sz="1400" dirty="0">
                <a:solidFill>
                  <a:srgbClr val="000000"/>
                </a:solidFill>
                <a:effectLst/>
                <a:ea typeface="Calibri" panose="020F0502020204030204" pitchFamily="34" charset="0"/>
                <a:cs typeface="Arial" panose="020B0604020202020204" pitchFamily="34" charset="0"/>
              </a:rPr>
              <a:t> i tanır ancak !</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Bugün kazanır  Kıbrıs şanı, şöhreti, ünü…</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Bir Mehmet</a:t>
            </a:r>
            <a:r>
              <a:rPr lang="en-US" sz="1400" dirty="0">
                <a:solidFill>
                  <a:srgbClr val="000000"/>
                </a:solidFill>
                <a:effectLst/>
                <a:ea typeface="Calibri" panose="020F0502020204030204" pitchFamily="34" charset="0"/>
                <a:cs typeface="Arial" panose="020B0604020202020204" pitchFamily="34" charset="0"/>
              </a:rPr>
              <a:t>’</a:t>
            </a:r>
            <a:r>
              <a:rPr lang="tr-TR" sz="1400" dirty="0">
                <a:solidFill>
                  <a:srgbClr val="000000"/>
                </a:solidFill>
                <a:effectLst/>
                <a:ea typeface="Calibri" panose="020F0502020204030204" pitchFamily="34" charset="0"/>
                <a:cs typeface="Arial" panose="020B0604020202020204" pitchFamily="34" charset="0"/>
              </a:rPr>
              <a:t> ten fışkırır yüz bin hâkan   imanı.</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Bugün  damarlarına sığmaz Kıbrıs’ ın  kanı.</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Mehter getirdi bize otuz milyon  volkanı !</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Bugün artık  bizimdir; gömdük  uğursuz dünü ….</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06A9ED0-19A9-7B49-85B6-2B2028D0F392}"/>
              </a:ext>
            </a:extLst>
          </p:cNvPr>
          <p:cNvSpPr txBox="1"/>
          <p:nvPr/>
        </p:nvSpPr>
        <p:spPr>
          <a:xfrm>
            <a:off x="5236031" y="2639040"/>
            <a:ext cx="4593771" cy="1579920"/>
          </a:xfrm>
          <a:prstGeom prst="rect">
            <a:avLst/>
          </a:prstGeom>
          <a:noFill/>
        </p:spPr>
        <p:txBody>
          <a:bodyPr wrap="square">
            <a:spAutoFit/>
          </a:bodyPr>
          <a:lstStyle/>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Bayraktarlar bu sabah yeniden bayraklaşır!</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Nihayet bu  Mayıs da Kıbrıs’ ım  Samsun’ laşır !</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Mehmetçik</a:t>
            </a:r>
            <a:r>
              <a:rPr lang="en-US" sz="1400" dirty="0">
                <a:solidFill>
                  <a:srgbClr val="000000"/>
                </a:solidFill>
                <a:effectLst/>
                <a:ea typeface="Calibri" panose="020F0502020204030204" pitchFamily="34" charset="0"/>
                <a:cs typeface="Arial" panose="020B0604020202020204" pitchFamily="34" charset="0"/>
              </a:rPr>
              <a:t>’</a:t>
            </a:r>
            <a:r>
              <a:rPr lang="tr-TR" sz="1400" dirty="0">
                <a:solidFill>
                  <a:srgbClr val="000000"/>
                </a:solidFill>
                <a:effectLst/>
                <a:ea typeface="Calibri" panose="020F0502020204030204" pitchFamily="34" charset="0"/>
                <a:cs typeface="Arial" panose="020B0604020202020204" pitchFamily="34" charset="0"/>
              </a:rPr>
              <a:t> ler Kıbrıs’ a Atatürk Ruhu taşır.</a:t>
            </a:r>
            <a:endParaRPr lang="el-GR" sz="1400" dirty="0">
              <a:effectLst/>
              <a:ea typeface="Calibri" panose="020F0502020204030204" pitchFamily="34" charset="0"/>
              <a:cs typeface="Arial" panose="020B0604020202020204" pitchFamily="34" charset="0"/>
            </a:endParaRPr>
          </a:p>
          <a:p>
            <a:pPr marL="179705" marR="179705" algn="just">
              <a:spcAft>
                <a:spcPts val="800"/>
              </a:spcAft>
              <a:buNone/>
            </a:pPr>
            <a:r>
              <a:rPr lang="tr-TR" sz="1400" dirty="0">
                <a:solidFill>
                  <a:srgbClr val="000000"/>
                </a:solidFill>
                <a:effectLst/>
                <a:ea typeface="Calibri" panose="020F0502020204030204" pitchFamily="34" charset="0"/>
                <a:cs typeface="Arial" panose="020B0604020202020204" pitchFamily="34" charset="0"/>
              </a:rPr>
              <a:t>Bugün Kıbrıs’ta başlar cengâverler düğünü. </a:t>
            </a:r>
            <a:endParaRPr lang="el-GR"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874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E5BCC7-002A-FD1F-3F10-37F2813286EB}"/>
              </a:ext>
            </a:extLst>
          </p:cNvPr>
          <p:cNvSpPr txBox="1"/>
          <p:nvPr/>
        </p:nvSpPr>
        <p:spPr>
          <a:xfrm>
            <a:off x="370113" y="115208"/>
            <a:ext cx="6096000" cy="6627584"/>
          </a:xfrm>
          <a:prstGeom prst="rect">
            <a:avLst/>
          </a:prstGeom>
          <a:noFill/>
        </p:spPr>
        <p:txBody>
          <a:bodyPr wrap="square">
            <a:spAutoFit/>
          </a:bodyPr>
          <a:lstStyle/>
          <a:p>
            <a:pPr algn="just">
              <a:lnSpc>
                <a:spcPct val="107000"/>
              </a:lnSpc>
              <a:spcAft>
                <a:spcPts val="800"/>
              </a:spcAft>
              <a:buNone/>
            </a:pPr>
            <a:r>
              <a:rPr lang="el-GR" sz="1200" b="1" dirty="0">
                <a:effectLst/>
                <a:latin typeface="Times New Roman" panose="02020603050405020304" pitchFamily="18" charset="0"/>
                <a:ea typeface="Calibri" panose="020F0502020204030204" pitchFamily="34" charset="0"/>
                <a:cs typeface="Arial" panose="020B0604020202020204" pitchFamily="34" charset="0"/>
              </a:rPr>
              <a:t>Εφημερίδα </a:t>
            </a:r>
            <a:r>
              <a:rPr lang="tr-TR" sz="1200" b="1" i="1" dirty="0">
                <a:effectLst/>
                <a:latin typeface="Times New Roman" panose="02020603050405020304" pitchFamily="18" charset="0"/>
                <a:ea typeface="Calibri" panose="020F0502020204030204" pitchFamily="34" charset="0"/>
                <a:cs typeface="Arial" panose="020B0604020202020204" pitchFamily="34" charset="0"/>
              </a:rPr>
              <a:t>Bozkurt</a:t>
            </a:r>
            <a:r>
              <a:rPr lang="tr-TR" sz="1200" b="1" dirty="0">
                <a:effectLst/>
                <a:latin typeface="Times New Roman" panose="02020603050405020304" pitchFamily="18" charset="0"/>
                <a:ea typeface="Calibri" panose="020F0502020204030204" pitchFamily="34" charset="0"/>
                <a:cs typeface="Arial" panose="020B0604020202020204" pitchFamily="34" charset="0"/>
              </a:rPr>
              <a:t>  19 Mayıs 1952.</a:t>
            </a:r>
            <a:endParaRPr lang="el-GR" sz="12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tr-TR" sz="1200" b="1" dirty="0">
                <a:latin typeface="Times New Roman" panose="02020603050405020304" pitchFamily="18" charset="0"/>
                <a:ea typeface="Times New Roman" panose="02020603050405020304" pitchFamily="18" charset="0"/>
              </a:rPr>
              <a:t>Özker Yaşın</a:t>
            </a:r>
            <a:r>
              <a:rPr lang="tr-TR" sz="1200" dirty="0">
                <a:effectLst/>
                <a:latin typeface="Times New Roman" panose="02020603050405020304" pitchFamily="18" charset="0"/>
                <a:ea typeface="Times New Roman" panose="02020603050405020304" pitchFamily="18" charset="0"/>
              </a:rPr>
              <a:t> </a:t>
            </a:r>
            <a:r>
              <a:rPr lang="tr-TR" sz="1200" b="1" dirty="0">
                <a:solidFill>
                  <a:srgbClr val="000000"/>
                </a:solidFill>
                <a:effectLst/>
                <a:latin typeface="Times New Roman" panose="02020603050405020304" pitchFamily="18" charset="0"/>
                <a:ea typeface="Times New Roman" panose="02020603050405020304" pitchFamily="18" charset="0"/>
              </a:rPr>
              <a:t>- </a:t>
            </a:r>
            <a:r>
              <a:rPr lang="tr-TR" sz="1200" b="1" i="1" dirty="0">
                <a:solidFill>
                  <a:srgbClr val="000000"/>
                </a:solidFill>
                <a:effectLst/>
                <a:latin typeface="Times New Roman" panose="02020603050405020304" pitchFamily="18" charset="0"/>
                <a:ea typeface="Times New Roman" panose="02020603050405020304" pitchFamily="18" charset="0"/>
              </a:rPr>
              <a:t>Al Bir Bayrak Gibi Rüzgârınla Dalgalandı Vatan</a:t>
            </a:r>
            <a:endParaRPr lang="el-GR" sz="1200" dirty="0">
              <a:effectLst/>
              <a:latin typeface="Times New Roman" panose="02020603050405020304" pitchFamily="18" charset="0"/>
              <a:ea typeface="Times New Roman" panose="02020603050405020304" pitchFamily="18" charset="0"/>
            </a:endParaRPr>
          </a:p>
          <a:p>
            <a:pPr>
              <a:spcAft>
                <a:spcPts val="1125"/>
              </a:spcAft>
              <a:buNone/>
            </a:pPr>
            <a:endParaRPr lang="el-GR" sz="1200" dirty="0">
              <a:effectLst/>
              <a:latin typeface="Times New Roman" panose="02020603050405020304" pitchFamily="18" charset="0"/>
              <a:ea typeface="Times New Roman" panose="02020603050405020304" pitchFamily="18" charset="0"/>
            </a:endParaRPr>
          </a:p>
          <a:p>
            <a:pPr marL="179705" marR="179705">
              <a:buNone/>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200" dirty="0" err="1">
                <a:solidFill>
                  <a:srgbClr val="000000"/>
                </a:solidFill>
                <a:effectLst/>
                <a:latin typeface="Times New Roman" panose="02020603050405020304" pitchFamily="18" charset="0"/>
                <a:ea typeface="Times New Roman" panose="02020603050405020304" pitchFamily="18" charset="0"/>
              </a:rPr>
              <a:t>Tekmil</a:t>
            </a:r>
            <a:r>
              <a:rPr lang="en-US" sz="1200" dirty="0">
                <a:solidFill>
                  <a:srgbClr val="000000"/>
                </a:solidFill>
                <a:effectLst/>
                <a:latin typeface="Times New Roman" panose="02020603050405020304" pitchFamily="18" charset="0"/>
                <a:ea typeface="Times New Roman" panose="02020603050405020304" pitchFamily="18" charset="0"/>
              </a:rPr>
              <a:t> Anadolu </a:t>
            </a:r>
            <a:r>
              <a:rPr lang="en-US" sz="1200" dirty="0" err="1">
                <a:solidFill>
                  <a:srgbClr val="000000"/>
                </a:solidFill>
                <a:effectLst/>
                <a:latin typeface="Times New Roman" panose="02020603050405020304" pitchFamily="18" charset="0"/>
                <a:ea typeface="Times New Roman" panose="02020603050405020304" pitchFamily="18" charset="0"/>
              </a:rPr>
              <a:t>ayakta</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Bu </a:t>
            </a:r>
            <a:r>
              <a:rPr lang="en-US" sz="1200" dirty="0" err="1">
                <a:solidFill>
                  <a:srgbClr val="000000"/>
                </a:solidFill>
                <a:effectLst/>
                <a:latin typeface="Times New Roman" panose="02020603050405020304" pitchFamily="18" charset="0"/>
                <a:ea typeface="Times New Roman" panose="02020603050405020304" pitchFamily="18" charset="0"/>
              </a:rPr>
              <a:t>gelen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Bandırma</a:t>
            </a:r>
            <a:r>
              <a:rPr lang="en-US" sz="1200" dirty="0">
                <a:solidFill>
                  <a:srgbClr val="000000"/>
                </a:solidFill>
                <a:effectLst/>
                <a:latin typeface="Times New Roman" panose="02020603050405020304" pitchFamily="18" charset="0"/>
                <a:ea typeface="Times New Roman" panose="02020603050405020304" pitchFamily="18" charset="0"/>
              </a:rPr>
              <a:t> </a:t>
            </a:r>
            <a:r>
              <a:rPr lang="tr-TR" sz="1200" dirty="0">
                <a:solidFill>
                  <a:srgbClr val="000000"/>
                </a:solidFill>
                <a:effectLst/>
                <a:latin typeface="Times New Roman" panose="02020603050405020304" pitchFamily="18" charset="0"/>
                <a:ea typeface="Times New Roman" panose="02020603050405020304" pitchFamily="18" charset="0"/>
              </a:rPr>
              <a:t>v</a:t>
            </a:r>
            <a:r>
              <a:rPr lang="en-US" sz="1200" dirty="0" err="1">
                <a:solidFill>
                  <a:srgbClr val="000000"/>
                </a:solidFill>
                <a:effectLst/>
                <a:latin typeface="Times New Roman" panose="02020603050405020304" pitchFamily="18" charset="0"/>
                <a:ea typeface="Times New Roman" panose="02020603050405020304" pitchFamily="18" charset="0"/>
              </a:rPr>
              <a:t>apuru</a:t>
            </a:r>
            <a:r>
              <a:rPr lang="en-US" sz="1200" dirty="0">
                <a:solidFill>
                  <a:srgbClr val="000000"/>
                </a:solidFill>
                <a:effectLst/>
                <a:latin typeface="Times New Roman" panose="02020603050405020304" pitchFamily="18" charset="0"/>
                <a:ea typeface="Times New Roman" panose="02020603050405020304" pitchFamily="18" charset="0"/>
              </a:rPr>
              <a:t>.</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Mustafa </a:t>
            </a:r>
            <a:r>
              <a:rPr lang="en-US" sz="1200" dirty="0" err="1">
                <a:solidFill>
                  <a:srgbClr val="000000"/>
                </a:solidFill>
                <a:effectLst/>
                <a:latin typeface="Times New Roman" panose="02020603050405020304" pitchFamily="18" charset="0"/>
                <a:ea typeface="Times New Roman" panose="02020603050405020304" pitchFamily="18" charset="0"/>
              </a:rPr>
              <a:t>Kemal’in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bakışı</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err="1">
                <a:solidFill>
                  <a:srgbClr val="000000"/>
                </a:solidFill>
                <a:effectLst/>
                <a:latin typeface="Times New Roman" panose="02020603050405020304" pitchFamily="18" charset="0"/>
                <a:ea typeface="Times New Roman" panose="02020603050405020304" pitchFamily="18" charset="0"/>
              </a:rPr>
              <a:t>Göklerden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duru</a:t>
            </a:r>
            <a:r>
              <a:rPr lang="en-US" sz="1200" dirty="0">
                <a:solidFill>
                  <a:srgbClr val="000000"/>
                </a:solidFill>
                <a:effectLst/>
                <a:latin typeface="Times New Roman" panose="02020603050405020304" pitchFamily="18" charset="0"/>
                <a:ea typeface="Times New Roman" panose="02020603050405020304" pitchFamily="18" charset="0"/>
              </a:rPr>
              <a:t>.</a:t>
            </a:r>
            <a:endParaRPr lang="el-GR" sz="1200" dirty="0">
              <a:effectLst/>
              <a:latin typeface="Times New Roman" panose="02020603050405020304" pitchFamily="18" charset="0"/>
              <a:ea typeface="Times New Roman" panose="02020603050405020304" pitchFamily="18" charset="0"/>
            </a:endParaRPr>
          </a:p>
          <a:p>
            <a:pPr marL="179705" marR="179705">
              <a:buNone/>
            </a:pPr>
            <a:r>
              <a:rPr lang="en-US" sz="1200" dirty="0">
                <a:solidFill>
                  <a:srgbClr val="000000"/>
                </a:solidFill>
                <a:effectLst/>
                <a:latin typeface="Times New Roman" panose="02020603050405020304" pitchFamily="18" charset="0"/>
                <a:ea typeface="Times New Roman" panose="02020603050405020304" pitchFamily="18" charset="0"/>
              </a:rPr>
              <a:t>Boz </a:t>
            </a:r>
            <a:r>
              <a:rPr lang="en-US" sz="1200" dirty="0" err="1">
                <a:solidFill>
                  <a:srgbClr val="000000"/>
                </a:solidFill>
                <a:effectLst/>
                <a:latin typeface="Times New Roman" panose="02020603050405020304" pitchFamily="18" charset="0"/>
                <a:ea typeface="Times New Roman" panose="02020603050405020304" pitchFamily="18" charset="0"/>
              </a:rPr>
              <a:t>kalpağını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çıkarsın</a:t>
            </a:r>
            <a:r>
              <a:rPr lang="en-US" sz="1200" dirty="0">
                <a:solidFill>
                  <a:srgbClr val="000000"/>
                </a:solidFill>
                <a:effectLst/>
                <a:latin typeface="Times New Roman" panose="02020603050405020304" pitchFamily="18" charset="0"/>
                <a:ea typeface="Times New Roman" panose="02020603050405020304" pitchFamily="18" charset="0"/>
              </a:rPr>
              <a:t> hele </a:t>
            </a:r>
            <a:r>
              <a:rPr lang="en-US" sz="1200" dirty="0" err="1">
                <a:solidFill>
                  <a:srgbClr val="000000"/>
                </a:solidFill>
                <a:effectLst/>
                <a:latin typeface="Times New Roman" panose="02020603050405020304" pitchFamily="18" charset="0"/>
                <a:ea typeface="Times New Roman" panose="02020603050405020304" pitchFamily="18" charset="0"/>
              </a:rPr>
              <a:t>bir</a:t>
            </a:r>
            <a:r>
              <a:rPr lang="en-US" sz="1200" dirty="0">
                <a:solidFill>
                  <a:srgbClr val="000000"/>
                </a:solidFill>
                <a:effectLst/>
                <a:latin typeface="Times New Roman" panose="02020603050405020304" pitchFamily="18" charset="0"/>
                <a:ea typeface="Times New Roman" panose="02020603050405020304" pitchFamily="18" charset="0"/>
              </a:rPr>
              <a:t> Mustafa Kemal,</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Altın </a:t>
            </a:r>
            <a:r>
              <a:rPr lang="en-US" sz="1200" dirty="0" err="1">
                <a:solidFill>
                  <a:srgbClr val="000000"/>
                </a:solidFill>
                <a:effectLst/>
                <a:latin typeface="Times New Roman" panose="02020603050405020304" pitchFamily="18" charset="0"/>
                <a:ea typeface="Times New Roman" panose="02020603050405020304" pitchFamily="18" charset="0"/>
              </a:rPr>
              <a:t>saçları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pırıl</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pırıl</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uçuşur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rüzgarda</a:t>
            </a:r>
            <a:r>
              <a:rPr lang="en-US" sz="1200" dirty="0">
                <a:solidFill>
                  <a:srgbClr val="000000"/>
                </a:solidFill>
                <a:effectLst/>
                <a:latin typeface="Times New Roman" panose="02020603050405020304" pitchFamily="18" charset="0"/>
                <a:ea typeface="Times New Roman" panose="02020603050405020304" pitchFamily="18" charset="0"/>
              </a:rPr>
              <a:t>…. </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Mustafa </a:t>
            </a:r>
            <a:r>
              <a:rPr lang="en-US" sz="1200" dirty="0" err="1">
                <a:solidFill>
                  <a:srgbClr val="000000"/>
                </a:solidFill>
                <a:effectLst/>
                <a:latin typeface="Times New Roman" panose="02020603050405020304" pitchFamily="18" charset="0"/>
                <a:ea typeface="Times New Roman" panose="02020603050405020304" pitchFamily="18" charset="0"/>
              </a:rPr>
              <a:t>Kemal’in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elbisesi</a:t>
            </a:r>
            <a:endParaRPr lang="el-GR" sz="1200" dirty="0">
              <a:effectLst/>
              <a:latin typeface="Times New Roman" panose="02020603050405020304" pitchFamily="18" charset="0"/>
              <a:ea typeface="Times New Roman" panose="02020603050405020304" pitchFamily="18" charset="0"/>
            </a:endParaRPr>
          </a:p>
          <a:p>
            <a:pPr marL="179705" marR="179705">
              <a:buNone/>
            </a:pPr>
            <a:r>
              <a:rPr lang="en-US" sz="1200" dirty="0" err="1">
                <a:solidFill>
                  <a:srgbClr val="000000"/>
                </a:solidFill>
                <a:effectLst/>
                <a:latin typeface="Times New Roman" panose="02020603050405020304" pitchFamily="18" charset="0"/>
                <a:ea typeface="Times New Roman" panose="02020603050405020304" pitchFamily="18" charset="0"/>
              </a:rPr>
              <a:t>Rütbesiz</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nişansız</a:t>
            </a:r>
            <a:endParaRPr lang="el-GR" sz="1200" dirty="0">
              <a:effectLst/>
              <a:latin typeface="Times New Roman" panose="02020603050405020304" pitchFamily="18" charset="0"/>
              <a:ea typeface="Times New Roman" panose="02020603050405020304" pitchFamily="18" charset="0"/>
            </a:endParaRPr>
          </a:p>
          <a:p>
            <a:pPr marL="179705" marR="179705">
              <a:buNone/>
            </a:pPr>
            <a:r>
              <a:rPr lang="en-US" sz="1200" dirty="0">
                <a:solidFill>
                  <a:srgbClr val="000000"/>
                </a:solidFill>
                <a:effectLst/>
                <a:latin typeface="Times New Roman" panose="02020603050405020304" pitchFamily="18" charset="0"/>
                <a:ea typeface="Times New Roman" panose="02020603050405020304" pitchFamily="18" charset="0"/>
              </a:rPr>
              <a:t>Ve </a:t>
            </a:r>
            <a:r>
              <a:rPr lang="en-US" sz="1200" dirty="0" err="1">
                <a:solidFill>
                  <a:srgbClr val="000000"/>
                </a:solidFill>
                <a:effectLst/>
                <a:latin typeface="Times New Roman" panose="02020603050405020304" pitchFamily="18" charset="0"/>
                <a:ea typeface="Times New Roman" panose="02020603050405020304" pitchFamily="18" charset="0"/>
              </a:rPr>
              <a:t>avuçlarında</a:t>
            </a:r>
            <a:r>
              <a:rPr lang="en-US" sz="1200" dirty="0">
                <a:solidFill>
                  <a:srgbClr val="000000"/>
                </a:solidFill>
                <a:effectLst/>
                <a:latin typeface="Times New Roman" panose="02020603050405020304" pitchFamily="18"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p>
            <a:pPr marL="179705" marR="179705">
              <a:buNone/>
            </a:pPr>
            <a:r>
              <a:rPr lang="en-US" sz="1200" dirty="0">
                <a:solidFill>
                  <a:srgbClr val="000000"/>
                </a:solidFill>
                <a:effectLst/>
                <a:latin typeface="Times New Roman" panose="02020603050405020304" pitchFamily="18" charset="0"/>
                <a:ea typeface="Times New Roman" panose="02020603050405020304" pitchFamily="18" charset="0"/>
              </a:rPr>
              <a:t>Kaderi </a:t>
            </a:r>
            <a:r>
              <a:rPr lang="en-US" sz="1200" dirty="0" err="1">
                <a:solidFill>
                  <a:srgbClr val="000000"/>
                </a:solidFill>
                <a:effectLst/>
                <a:latin typeface="Times New Roman" panose="02020603050405020304" pitchFamily="18" charset="0"/>
                <a:ea typeface="Times New Roman" panose="02020603050405020304" pitchFamily="18" charset="0"/>
              </a:rPr>
              <a:t>yazılmış</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Türkiye’nin</a:t>
            </a:r>
            <a:r>
              <a:rPr lang="en-US" sz="1200" dirty="0">
                <a:solidFill>
                  <a:srgbClr val="000000"/>
                </a:solidFill>
                <a:effectLst/>
                <a:latin typeface="Times New Roman" panose="02020603050405020304" pitchFamily="18" charset="0"/>
                <a:ea typeface="Times New Roman" panose="02020603050405020304" pitchFamily="18" charset="0"/>
              </a:rPr>
              <a:t>.</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Mustafa </a:t>
            </a:r>
            <a:r>
              <a:rPr lang="en-US" sz="1200" dirty="0" err="1">
                <a:solidFill>
                  <a:srgbClr val="000000"/>
                </a:solidFill>
                <a:effectLst/>
                <a:latin typeface="Times New Roman" panose="02020603050405020304" pitchFamily="18" charset="0"/>
                <a:ea typeface="Times New Roman" panose="02020603050405020304" pitchFamily="18" charset="0"/>
              </a:rPr>
              <a:t>Kemal’in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gözlerinde</a:t>
            </a:r>
            <a:endParaRPr lang="el-GR" sz="1200" dirty="0">
              <a:effectLst/>
              <a:latin typeface="Times New Roman" panose="02020603050405020304" pitchFamily="18" charset="0"/>
              <a:ea typeface="Times New Roman" panose="02020603050405020304" pitchFamily="18" charset="0"/>
            </a:endParaRPr>
          </a:p>
          <a:p>
            <a:pPr marL="179705" marR="179705">
              <a:buNone/>
            </a:pPr>
            <a:r>
              <a:rPr lang="en-US" sz="1200" dirty="0">
                <a:solidFill>
                  <a:srgbClr val="000000"/>
                </a:solidFill>
                <a:effectLst/>
                <a:latin typeface="Times New Roman" panose="02020603050405020304" pitchFamily="18" charset="0"/>
                <a:ea typeface="Times New Roman" panose="02020603050405020304" pitchFamily="18" charset="0"/>
              </a:rPr>
              <a:t>Mavi </a:t>
            </a:r>
            <a:r>
              <a:rPr lang="en-US" sz="1200" dirty="0" err="1">
                <a:solidFill>
                  <a:srgbClr val="000000"/>
                </a:solidFill>
                <a:effectLst/>
                <a:latin typeface="Times New Roman" panose="02020603050405020304" pitchFamily="18" charset="0"/>
                <a:ea typeface="Times New Roman" panose="02020603050405020304" pitchFamily="18" charset="0"/>
              </a:rPr>
              <a:t>bir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umman</a:t>
            </a:r>
            <a:r>
              <a:rPr lang="en-US" sz="1200" dirty="0">
                <a:solidFill>
                  <a:srgbClr val="000000"/>
                </a:solidFill>
                <a:effectLst/>
                <a:latin typeface="Times New Roman" panose="02020603050405020304" pitchFamily="18" charset="0"/>
                <a:ea typeface="Times New Roman" panose="02020603050405020304" pitchFamily="18" charset="0"/>
              </a:rPr>
              <a:t> var.</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Mustafa </a:t>
            </a:r>
            <a:r>
              <a:rPr lang="en-US" sz="1200" dirty="0" err="1">
                <a:solidFill>
                  <a:srgbClr val="000000"/>
                </a:solidFill>
                <a:effectLst/>
                <a:latin typeface="Times New Roman" panose="02020603050405020304" pitchFamily="18" charset="0"/>
                <a:ea typeface="Times New Roman" panose="02020603050405020304" pitchFamily="18" charset="0"/>
              </a:rPr>
              <a:t>Kemal’in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ellerinde</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Zafer </a:t>
            </a:r>
            <a:r>
              <a:rPr lang="en-US" sz="1200" dirty="0" err="1">
                <a:solidFill>
                  <a:srgbClr val="000000"/>
                </a:solidFill>
                <a:effectLst/>
                <a:latin typeface="Times New Roman" panose="02020603050405020304" pitchFamily="18" charset="0"/>
                <a:ea typeface="Times New Roman" panose="02020603050405020304" pitchFamily="18" charset="0"/>
              </a:rPr>
              <a:t>çiçekleriyle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bezenmiş</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bir</a:t>
            </a:r>
            <a:r>
              <a:rPr lang="en-US" sz="1200" dirty="0">
                <a:solidFill>
                  <a:srgbClr val="000000"/>
                </a:solidFill>
                <a:effectLst/>
                <a:latin typeface="Times New Roman" panose="02020603050405020304" pitchFamily="18" charset="0"/>
                <a:ea typeface="Times New Roman" panose="02020603050405020304" pitchFamily="18" charset="0"/>
              </a:rPr>
              <a:t> dal.</a:t>
            </a:r>
            <a:endParaRPr lang="el-GR" sz="1200" dirty="0">
              <a:effectLst/>
              <a:latin typeface="Times New Roman" panose="02020603050405020304" pitchFamily="18" charset="0"/>
              <a:ea typeface="Times New Roman" panose="02020603050405020304" pitchFamily="18" charset="0"/>
            </a:endParaRPr>
          </a:p>
          <a:p>
            <a:pPr marL="179705" marR="179705">
              <a:buNone/>
            </a:pPr>
            <a:r>
              <a:rPr lang="en-US" sz="1200" dirty="0">
                <a:solidFill>
                  <a:srgbClr val="000000"/>
                </a:solidFill>
                <a:effectLst/>
                <a:latin typeface="Times New Roman" panose="02020603050405020304" pitchFamily="18" charset="0"/>
                <a:ea typeface="Times New Roman" panose="02020603050405020304" pitchFamily="18" charset="0"/>
              </a:rPr>
              <a:t>Güneş </a:t>
            </a:r>
            <a:r>
              <a:rPr lang="en-US" sz="1200" dirty="0" err="1">
                <a:solidFill>
                  <a:srgbClr val="000000"/>
                </a:solidFill>
                <a:effectLst/>
                <a:latin typeface="Times New Roman" panose="02020603050405020304" pitchFamily="18" charset="0"/>
                <a:ea typeface="Times New Roman" panose="02020603050405020304" pitchFamily="18" charset="0"/>
              </a:rPr>
              <a:t>gibi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doğacak</a:t>
            </a:r>
            <a:r>
              <a:rPr lang="en-US" sz="1200" dirty="0">
                <a:solidFill>
                  <a:srgbClr val="000000"/>
                </a:solidFill>
                <a:effectLst/>
                <a:latin typeface="Times New Roman" panose="02020603050405020304" pitchFamily="18" charset="0"/>
                <a:ea typeface="Times New Roman" panose="02020603050405020304" pitchFamily="18" charset="0"/>
              </a:rPr>
              <a:t> Samsun </a:t>
            </a:r>
            <a:r>
              <a:rPr lang="en-US" sz="1200" dirty="0" err="1">
                <a:solidFill>
                  <a:srgbClr val="000000"/>
                </a:solidFill>
                <a:effectLst/>
                <a:latin typeface="Times New Roman" panose="02020603050405020304" pitchFamily="18" charset="0"/>
                <a:ea typeface="Times New Roman" panose="02020603050405020304" pitchFamily="18" charset="0"/>
              </a:rPr>
              <a:t>ufkundan</a:t>
            </a:r>
            <a:r>
              <a:rPr lang="en-US" sz="1200" dirty="0">
                <a:solidFill>
                  <a:srgbClr val="000000"/>
                </a:solidFill>
                <a:effectLst/>
                <a:latin typeface="Times New Roman" panose="02020603050405020304" pitchFamily="18" charset="0"/>
                <a:ea typeface="Times New Roman" panose="02020603050405020304" pitchFamily="18" charset="0"/>
              </a:rPr>
              <a:t>,</a:t>
            </a:r>
            <a:endParaRPr lang="el-GR" sz="1200" dirty="0">
              <a:effectLst/>
              <a:latin typeface="Times New Roman" panose="02020603050405020304" pitchFamily="18" charset="0"/>
              <a:ea typeface="Times New Roman" panose="02020603050405020304" pitchFamily="18" charset="0"/>
            </a:endParaRPr>
          </a:p>
          <a:p>
            <a:pPr marL="179705" marR="179705">
              <a:buNone/>
            </a:pPr>
            <a:r>
              <a:rPr lang="en-US" sz="1200" dirty="0">
                <a:solidFill>
                  <a:srgbClr val="000000"/>
                </a:solidFill>
                <a:effectLst/>
                <a:latin typeface="Times New Roman" panose="02020603050405020304" pitchFamily="18" charset="0"/>
                <a:ea typeface="Times New Roman" panose="02020603050405020304" pitchFamily="18" charset="0"/>
              </a:rPr>
              <a:t>19 </a:t>
            </a:r>
            <a:r>
              <a:rPr lang="en-US" sz="1200" dirty="0" err="1">
                <a:solidFill>
                  <a:srgbClr val="000000"/>
                </a:solidFill>
                <a:effectLst/>
                <a:latin typeface="Times New Roman" panose="02020603050405020304" pitchFamily="18" charset="0"/>
                <a:ea typeface="Times New Roman" panose="02020603050405020304" pitchFamily="18" charset="0"/>
              </a:rPr>
              <a:t>Mayıs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sabahı</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Mustafa Kemal.</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Karadeniz sere </a:t>
            </a:r>
            <a:r>
              <a:rPr lang="en-US" sz="1200" dirty="0" err="1">
                <a:solidFill>
                  <a:srgbClr val="000000"/>
                </a:solidFill>
                <a:effectLst/>
                <a:latin typeface="Times New Roman" panose="02020603050405020304" pitchFamily="18" charset="0"/>
                <a:ea typeface="Times New Roman" panose="02020603050405020304" pitchFamily="18" charset="0"/>
              </a:rPr>
              <a:t>serpe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uzanmış</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önünde</a:t>
            </a:r>
            <a:r>
              <a:rPr lang="en-US" sz="1200" dirty="0">
                <a:solidFill>
                  <a:srgbClr val="000000"/>
                </a:solidFill>
                <a:effectLst/>
                <a:latin typeface="Times New Roman" panose="02020603050405020304" pitchFamily="18" charset="0"/>
                <a:ea typeface="Times New Roman" panose="02020603050405020304" pitchFamily="18" charset="0"/>
              </a:rPr>
              <a:t>,</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err="1">
                <a:solidFill>
                  <a:srgbClr val="000000"/>
                </a:solidFill>
                <a:effectLst/>
                <a:latin typeface="Times New Roman" panose="02020603050405020304" pitchFamily="18" charset="0"/>
                <a:ea typeface="Times New Roman" panose="02020603050405020304" pitchFamily="18" charset="0"/>
              </a:rPr>
              <a:t>Bandırma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vapuru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yavaş</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yavaş</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yol</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alır</a:t>
            </a:r>
            <a:r>
              <a:rPr lang="en-US" sz="1200" dirty="0">
                <a:solidFill>
                  <a:srgbClr val="000000"/>
                </a:solidFill>
                <a:effectLst/>
                <a:latin typeface="Times New Roman" panose="02020603050405020304" pitchFamily="18" charset="0"/>
                <a:ea typeface="Times New Roman" panose="02020603050405020304" pitchFamily="18" charset="0"/>
              </a:rPr>
              <a:t>.</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Gazi </a:t>
            </a:r>
            <a:r>
              <a:rPr lang="en-US" sz="1200" dirty="0" err="1">
                <a:solidFill>
                  <a:srgbClr val="000000"/>
                </a:solidFill>
                <a:effectLst/>
                <a:latin typeface="Times New Roman" panose="02020603050405020304" pitchFamily="18" charset="0"/>
                <a:ea typeface="Times New Roman" panose="02020603050405020304" pitchFamily="18" charset="0"/>
              </a:rPr>
              <a:t>Anadolu’m</a:t>
            </a:r>
            <a:r>
              <a:rPr lang="en-US" sz="1200" dirty="0">
                <a:solidFill>
                  <a:srgbClr val="000000"/>
                </a:solidFill>
                <a:effectLst/>
                <a:latin typeface="Times New Roman" panose="02020603050405020304" pitchFamily="18" charset="0"/>
                <a:ea typeface="Times New Roman" panose="02020603050405020304" pitchFamily="18" charset="0"/>
              </a:rPr>
              <a:t> divan </a:t>
            </a:r>
            <a:r>
              <a:rPr lang="en-US" sz="1200" dirty="0" err="1">
                <a:solidFill>
                  <a:srgbClr val="000000"/>
                </a:solidFill>
                <a:effectLst/>
                <a:latin typeface="Times New Roman" panose="02020603050405020304" pitchFamily="18" charset="0"/>
                <a:ea typeface="Times New Roman" panose="02020603050405020304" pitchFamily="18" charset="0"/>
              </a:rPr>
              <a:t>durmuş</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bekleşir</a:t>
            </a:r>
            <a:r>
              <a:rPr lang="en-US" sz="1200" dirty="0">
                <a:solidFill>
                  <a:srgbClr val="000000"/>
                </a:solidFill>
                <a:effectLst/>
                <a:latin typeface="Times New Roman" panose="02020603050405020304" pitchFamily="18" charset="0"/>
                <a:ea typeface="Times New Roman" panose="02020603050405020304" pitchFamily="18" charset="0"/>
              </a:rPr>
              <a:t>,</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Mustafa Kemal </a:t>
            </a:r>
            <a:r>
              <a:rPr lang="en-US" sz="1200" dirty="0" err="1">
                <a:solidFill>
                  <a:srgbClr val="000000"/>
                </a:solidFill>
                <a:effectLst/>
                <a:latin typeface="Times New Roman" panose="02020603050405020304" pitchFamily="18" charset="0"/>
                <a:ea typeface="Times New Roman" panose="02020603050405020304" pitchFamily="18" charset="0"/>
              </a:rPr>
              <a:t>geliyor</a:t>
            </a:r>
            <a:r>
              <a:rPr lang="en-US" sz="1200" dirty="0">
                <a:solidFill>
                  <a:srgbClr val="000000"/>
                </a:solidFill>
                <a:effectLst/>
                <a:latin typeface="Times New Roman" panose="02020603050405020304" pitchFamily="18" charset="0"/>
                <a:ea typeface="Times New Roman" panose="02020603050405020304" pitchFamily="18" charset="0"/>
              </a:rPr>
              <a:t>.</a:t>
            </a:r>
            <a:endParaRPr lang="el-GR" sz="1200" dirty="0">
              <a:effectLst/>
              <a:latin typeface="Times New Roman" panose="02020603050405020304" pitchFamily="18" charset="0"/>
              <a:ea typeface="Times New Roman" panose="02020603050405020304" pitchFamily="18" charset="0"/>
            </a:endParaRPr>
          </a:p>
          <a:p>
            <a:pPr marL="179705" marR="179705">
              <a:buNone/>
            </a:pPr>
            <a:r>
              <a:rPr lang="en-US" sz="1200" dirty="0" err="1">
                <a:solidFill>
                  <a:srgbClr val="000000"/>
                </a:solidFill>
                <a:effectLst/>
                <a:latin typeface="Times New Roman" panose="02020603050405020304" pitchFamily="18" charset="0"/>
                <a:ea typeface="Times New Roman" panose="02020603050405020304" pitchFamily="18" charset="0"/>
              </a:rPr>
              <a:t>Vapur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yaklaşır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yaklaşır</a:t>
            </a:r>
            <a:endParaRPr lang="el-GR" sz="1200" dirty="0">
              <a:effectLst/>
              <a:latin typeface="Times New Roman" panose="02020603050405020304" pitchFamily="18" charset="0"/>
              <a:ea typeface="Times New Roman" panose="02020603050405020304" pitchFamily="18" charset="0"/>
            </a:endParaRPr>
          </a:p>
          <a:p>
            <a:pPr marL="179705" marR="179705">
              <a:buNone/>
            </a:pPr>
            <a:r>
              <a:rPr lang="en-US" sz="1200" dirty="0" err="1">
                <a:solidFill>
                  <a:srgbClr val="000000"/>
                </a:solidFill>
                <a:effectLst/>
                <a:latin typeface="Times New Roman" panose="02020603050405020304" pitchFamily="18" charset="0"/>
                <a:ea typeface="Times New Roman" panose="02020603050405020304" pitchFamily="18" charset="0"/>
              </a:rPr>
              <a:t>Secde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eder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dağlar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taşlar</a:t>
            </a:r>
            <a:r>
              <a:rPr lang="en-US" sz="1200" dirty="0">
                <a:solidFill>
                  <a:srgbClr val="000000"/>
                </a:solidFill>
                <a:effectLst/>
                <a:latin typeface="Times New Roman" panose="02020603050405020304" pitchFamily="18" charset="0"/>
                <a:ea typeface="Times New Roman" panose="02020603050405020304" pitchFamily="18" charset="0"/>
              </a:rPr>
              <a:t>,</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Selam </a:t>
            </a:r>
            <a:r>
              <a:rPr lang="en-US" sz="1200" dirty="0" err="1">
                <a:solidFill>
                  <a:srgbClr val="000000"/>
                </a:solidFill>
                <a:effectLst/>
                <a:latin typeface="Times New Roman" panose="02020603050405020304" pitchFamily="18" charset="0"/>
                <a:ea typeface="Times New Roman" panose="02020603050405020304" pitchFamily="18" charset="0"/>
              </a:rPr>
              <a:t>verir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gazi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Anadolu’m</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err="1">
                <a:solidFill>
                  <a:srgbClr val="000000"/>
                </a:solidFill>
                <a:effectLst/>
                <a:latin typeface="Times New Roman" panose="02020603050405020304" pitchFamily="18" charset="0"/>
                <a:ea typeface="Times New Roman" panose="02020603050405020304" pitchFamily="18" charset="0"/>
              </a:rPr>
              <a:t>Bandırma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Vapuru’nun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içinde</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err="1">
                <a:solidFill>
                  <a:srgbClr val="000000"/>
                </a:solidFill>
                <a:effectLst/>
                <a:latin typeface="Times New Roman" panose="02020603050405020304" pitchFamily="18" charset="0"/>
                <a:ea typeface="Times New Roman" panose="02020603050405020304" pitchFamily="18" charset="0"/>
              </a:rPr>
              <a:t>Güneşten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süt</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emmiş</a:t>
            </a:r>
            <a:r>
              <a:rPr lang="en-US" sz="1200" dirty="0">
                <a:solidFill>
                  <a:srgbClr val="000000"/>
                </a:solidFill>
                <a:effectLst/>
                <a:latin typeface="Times New Roman" panose="02020603050405020304" pitchFamily="18"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p>
            <a:pPr marL="179705" marR="179705">
              <a:buNone/>
            </a:pPr>
            <a:r>
              <a:rPr lang="en-US" sz="1200" dirty="0">
                <a:solidFill>
                  <a:srgbClr val="000000"/>
                </a:solidFill>
                <a:effectLst/>
                <a:latin typeface="Times New Roman" panose="02020603050405020304" pitchFamily="18" charset="0"/>
                <a:ea typeface="Times New Roman" panose="02020603050405020304" pitchFamily="18" charset="0"/>
              </a:rPr>
              <a:t>Bir </a:t>
            </a:r>
            <a:r>
              <a:rPr lang="en-US" sz="1200" dirty="0" err="1">
                <a:solidFill>
                  <a:srgbClr val="000000"/>
                </a:solidFill>
                <a:effectLst/>
                <a:latin typeface="Times New Roman" panose="02020603050405020304" pitchFamily="18" charset="0"/>
                <a:ea typeface="Times New Roman" panose="02020603050405020304" pitchFamily="18" charset="0"/>
              </a:rPr>
              <a:t>sarışın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kahraman</a:t>
            </a:r>
            <a:r>
              <a:rPr lang="en-US" sz="1200" dirty="0">
                <a:solidFill>
                  <a:srgbClr val="000000"/>
                </a:solidFill>
                <a:effectLst/>
                <a:latin typeface="Times New Roman" panose="02020603050405020304" pitchFamily="18" charset="0"/>
                <a:ea typeface="Times New Roman" panose="02020603050405020304" pitchFamily="18" charset="0"/>
              </a:rPr>
              <a:t> var.</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Mustafa Kemal, </a:t>
            </a:r>
            <a:r>
              <a:rPr lang="en-US" sz="1200" dirty="0" err="1">
                <a:solidFill>
                  <a:srgbClr val="000000"/>
                </a:solidFill>
                <a:effectLst/>
                <a:latin typeface="Times New Roman" panose="02020603050405020304" pitchFamily="18" charset="0"/>
                <a:ea typeface="Times New Roman" panose="02020603050405020304" pitchFamily="18" charset="0"/>
              </a:rPr>
              <a:t>ölümsüz</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adam</a:t>
            </a:r>
            <a:r>
              <a:rPr lang="en-US" sz="1200" dirty="0">
                <a:solidFill>
                  <a:srgbClr val="000000"/>
                </a:solidFill>
                <a:effectLst/>
                <a:latin typeface="Times New Roman" panose="02020603050405020304" pitchFamily="18" charset="0"/>
                <a:ea typeface="Times New Roman" panose="02020603050405020304" pitchFamily="18" charset="0"/>
              </a:rPr>
              <a:t>,</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err="1">
                <a:solidFill>
                  <a:srgbClr val="000000"/>
                </a:solidFill>
                <a:effectLst/>
                <a:latin typeface="Times New Roman" panose="02020603050405020304" pitchFamily="18" charset="0"/>
                <a:ea typeface="Times New Roman" panose="02020603050405020304" pitchFamily="18" charset="0"/>
              </a:rPr>
              <a:t>Samsun’a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ayak</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bastığın</a:t>
            </a:r>
            <a:r>
              <a:rPr lang="en-US" sz="1200" dirty="0">
                <a:solidFill>
                  <a:srgbClr val="000000"/>
                </a:solidFill>
                <a:effectLst/>
                <a:latin typeface="Times New Roman" panose="02020603050405020304" pitchFamily="18" charset="0"/>
                <a:ea typeface="Times New Roman" panose="02020603050405020304" pitchFamily="18" charset="0"/>
              </a:rPr>
              <a:t> an,</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rPr>
              <a:t>Al </a:t>
            </a:r>
            <a:r>
              <a:rPr lang="en-US" sz="1200" dirty="0" err="1">
                <a:solidFill>
                  <a:srgbClr val="000000"/>
                </a:solidFill>
                <a:effectLst/>
                <a:latin typeface="Times New Roman" panose="02020603050405020304" pitchFamily="18" charset="0"/>
                <a:ea typeface="Times New Roman" panose="02020603050405020304" pitchFamily="18" charset="0"/>
              </a:rPr>
              <a:t>bir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bayrak</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gibi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açılıp</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rüzgarınla</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dirty="0" err="1">
                <a:solidFill>
                  <a:srgbClr val="000000"/>
                </a:solidFill>
                <a:effectLst/>
                <a:latin typeface="Times New Roman" panose="02020603050405020304" pitchFamily="18" charset="0"/>
                <a:ea typeface="Times New Roman" panose="02020603050405020304" pitchFamily="18" charset="0"/>
              </a:rPr>
              <a:t>Dalgalandı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vatan</a:t>
            </a:r>
            <a:r>
              <a:rPr lang="en-US" sz="1200" dirty="0">
                <a:solidFill>
                  <a:srgbClr val="000000"/>
                </a:solidFill>
                <a:effectLst/>
                <a:latin typeface="Times New Roman" panose="02020603050405020304" pitchFamily="18" charset="0"/>
                <a:ea typeface="Times New Roman" panose="02020603050405020304" pitchFamily="18" charset="0"/>
              </a:rPr>
              <a:t>.</a:t>
            </a:r>
            <a:endParaRPr lang="el-GR" sz="1200" dirty="0">
              <a:effectLst/>
              <a:latin typeface="Times New Roman" panose="02020603050405020304" pitchFamily="18" charset="0"/>
              <a:ea typeface="Times New Roman" panose="02020603050405020304" pitchFamily="18" charset="0"/>
            </a:endParaRPr>
          </a:p>
        </p:txBody>
      </p:sp>
      <p:pic>
        <p:nvPicPr>
          <p:cNvPr id="19458" name="Picture 2" descr="The national poet of Turkish Cypriot literature, Özker Yaşın, was  commemorated with a panel held at the Near East University – Near East  University">
            <a:extLst>
              <a:ext uri="{FF2B5EF4-FFF2-40B4-BE49-F238E27FC236}">
                <a16:creationId xmlns:a16="http://schemas.microsoft.com/office/drawing/2014/main" id="{1F3AEEE1-0724-4C18-8D60-C927D2468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315" y="917383"/>
            <a:ext cx="3717455" cy="520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035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1057B2-78F3-F8FA-080A-8E764F88D6F5}"/>
              </a:ext>
            </a:extLst>
          </p:cNvPr>
          <p:cNvSpPr txBox="1"/>
          <p:nvPr/>
        </p:nvSpPr>
        <p:spPr>
          <a:xfrm>
            <a:off x="185056" y="130917"/>
            <a:ext cx="11332029" cy="6596165"/>
          </a:xfrm>
          <a:prstGeom prst="rect">
            <a:avLst/>
          </a:prstGeom>
          <a:noFill/>
        </p:spPr>
        <p:txBody>
          <a:bodyPr wrap="square">
            <a:spAutoFit/>
          </a:bodyPr>
          <a:lstStyle/>
          <a:p>
            <a:pPr algn="just">
              <a:lnSpc>
                <a:spcPct val="107000"/>
              </a:lnSpc>
              <a:spcAft>
                <a:spcPts val="800"/>
              </a:spcAft>
              <a:buNone/>
            </a:pPr>
            <a:r>
              <a:rPr lang="el-GR" sz="1400" b="1" dirty="0">
                <a:solidFill>
                  <a:srgbClr val="000000"/>
                </a:solidFill>
                <a:effectLst/>
                <a:ea typeface="Calibri" panose="020F0502020204030204" pitchFamily="34" charset="0"/>
                <a:cs typeface="Arial" panose="020B0604020202020204" pitchFamily="34" charset="0"/>
              </a:rPr>
              <a:t>Βιβλιογραφία</a:t>
            </a: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Altınay, A. G. &amp; Bora, T. (2002). </a:t>
            </a:r>
            <a:r>
              <a:rPr lang="tr-TR" sz="1400" i="1" dirty="0">
                <a:solidFill>
                  <a:srgbClr val="000000"/>
                </a:solidFill>
                <a:effectLst/>
                <a:ea typeface="Calibri" panose="020F0502020204030204" pitchFamily="34" charset="0"/>
                <a:cs typeface="Arial" panose="020B0604020202020204" pitchFamily="34" charset="0"/>
              </a:rPr>
              <a:t>Ordu, militarizm ve milliyetçilik.</a:t>
            </a:r>
            <a:r>
              <a:rPr lang="tr-TR" sz="1400" dirty="0">
                <a:solidFill>
                  <a:srgbClr val="000000"/>
                </a:solidFill>
                <a:effectLst/>
                <a:ea typeface="Calibri" panose="020F0502020204030204" pitchFamily="34" charset="0"/>
                <a:cs typeface="Arial" panose="020B0604020202020204" pitchFamily="34" charset="0"/>
              </a:rPr>
              <a:t>  in Alkan, M. Ö. (ed.). (2002). </a:t>
            </a:r>
            <a:r>
              <a:rPr lang="tr-TR" sz="1400" i="1" dirty="0">
                <a:solidFill>
                  <a:srgbClr val="000000"/>
                </a:solidFill>
                <a:effectLst/>
                <a:ea typeface="Calibri" panose="020F0502020204030204" pitchFamily="34" charset="0"/>
                <a:cs typeface="Arial" panose="020B0604020202020204" pitchFamily="34" charset="0"/>
              </a:rPr>
              <a:t>Milliyetçilik. Modern Türkiye'de Siyasi Düşünce</a:t>
            </a:r>
            <a:r>
              <a:rPr lang="tr-TR" sz="1400" dirty="0">
                <a:solidFill>
                  <a:srgbClr val="000000"/>
                </a:solidFill>
                <a:effectLst/>
                <a:ea typeface="Calibri" panose="020F0502020204030204" pitchFamily="34" charset="0"/>
                <a:cs typeface="Arial" panose="020B0604020202020204" pitchFamily="34" charset="0"/>
              </a:rPr>
              <a:t>, İstanbul  : İletişim Yayınları, pp. 140-154.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Argunşah, H. (2001). </a:t>
            </a:r>
            <a:r>
              <a:rPr lang="tr-TR" sz="1400" i="1" dirty="0">
                <a:solidFill>
                  <a:srgbClr val="000000"/>
                </a:solidFill>
                <a:effectLst/>
                <a:ea typeface="Calibri" panose="020F0502020204030204" pitchFamily="34" charset="0"/>
                <a:cs typeface="Arial" panose="020B0604020202020204" pitchFamily="34" charset="0"/>
              </a:rPr>
              <a:t>Ömer Seyfettin bütün eserleri</a:t>
            </a:r>
            <a:r>
              <a:rPr lang="tr-TR" sz="1400" dirty="0">
                <a:solidFill>
                  <a:srgbClr val="000000"/>
                </a:solidFill>
                <a:effectLst/>
                <a:ea typeface="Calibri" panose="020F0502020204030204" pitchFamily="34" charset="0"/>
                <a:cs typeface="Arial" panose="020B0604020202020204" pitchFamily="34" charset="0"/>
              </a:rPr>
              <a:t>. İstanbul: Dergah Yayınları. </a:t>
            </a:r>
            <a:r>
              <a:rPr lang="en-US" sz="1400" u="sng" dirty="0">
                <a:solidFill>
                  <a:srgbClr val="000000"/>
                </a:solidFill>
                <a:effectLst/>
                <a:ea typeface="Calibri" panose="020F0502020204030204" pitchFamily="34" charset="0"/>
                <a:cs typeface="Arial" panose="020B0604020202020204" pitchFamily="34" charset="0"/>
                <a:hlinkClick r:id="rId2"/>
              </a:rPr>
              <a:t>PL248.O283A117</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A</a:t>
            </a:r>
            <a:r>
              <a:rPr lang="tr-TR" sz="1400" dirty="0">
                <a:solidFill>
                  <a:srgbClr val="000000"/>
                </a:solidFill>
                <a:effectLst/>
                <a:ea typeface="Calibri" panose="020F0502020204030204" pitchFamily="34" charset="0"/>
                <a:cs typeface="Arial" panose="020B0604020202020204" pitchFamily="34" charset="0"/>
              </a:rPr>
              <a:t>ylanç</a:t>
            </a:r>
            <a:r>
              <a:rPr lang="en-US" sz="1400" dirty="0">
                <a:solidFill>
                  <a:srgbClr val="000000"/>
                </a:solidFill>
                <a:effectLst/>
                <a:ea typeface="Calibri" panose="020F0502020204030204" pitchFamily="34" charset="0"/>
                <a:cs typeface="Arial" panose="020B0604020202020204" pitchFamily="34" charset="0"/>
              </a:rPr>
              <a:t>, M. (2018). KIBRIS TÜRK ROMANINDA SAVAŞ KARŞITLIĞI VE HÜMANİST YAKLAŞIMLAR ANTI WAR AND HUMANISTIC APPROACHES IN TURKISH CYPRIOT NOVEL. </a:t>
            </a:r>
            <a:r>
              <a:rPr lang="en-US" sz="1400" i="1" dirty="0" err="1">
                <a:solidFill>
                  <a:srgbClr val="000000"/>
                </a:solidFill>
                <a:effectLst/>
                <a:ea typeface="Calibri" panose="020F0502020204030204" pitchFamily="34" charset="0"/>
                <a:cs typeface="Arial" panose="020B0604020202020204" pitchFamily="34" charset="0"/>
              </a:rPr>
              <a:t>Uluslararası</a:t>
            </a:r>
            <a:r>
              <a:rPr lang="en-US" sz="1400" i="1" dirty="0">
                <a:solidFill>
                  <a:srgbClr val="000000"/>
                </a:solidFill>
                <a:effectLst/>
                <a:ea typeface="Calibri" panose="020F0502020204030204" pitchFamily="34" charset="0"/>
                <a:cs typeface="Arial" panose="020B0604020202020204" pitchFamily="34" charset="0"/>
              </a:rPr>
              <a:t> </a:t>
            </a:r>
            <a:r>
              <a:rPr lang="en-US" sz="1400" i="1" dirty="0" err="1">
                <a:solidFill>
                  <a:srgbClr val="000000"/>
                </a:solidFill>
                <a:effectLst/>
                <a:ea typeface="Calibri" panose="020F0502020204030204" pitchFamily="34" charset="0"/>
                <a:cs typeface="Arial" panose="020B0604020202020204" pitchFamily="34" charset="0"/>
              </a:rPr>
              <a:t>Sosyal</a:t>
            </a:r>
            <a:r>
              <a:rPr lang="en-US" sz="1400" i="1" dirty="0">
                <a:solidFill>
                  <a:srgbClr val="000000"/>
                </a:solidFill>
                <a:effectLst/>
                <a:ea typeface="Calibri" panose="020F0502020204030204" pitchFamily="34" charset="0"/>
                <a:cs typeface="Arial" panose="020B0604020202020204" pitchFamily="34" charset="0"/>
              </a:rPr>
              <a:t> </a:t>
            </a:r>
            <a:r>
              <a:rPr lang="en-US" sz="1400" i="1" dirty="0" err="1">
                <a:solidFill>
                  <a:srgbClr val="000000"/>
                </a:solidFill>
                <a:effectLst/>
                <a:ea typeface="Calibri" panose="020F0502020204030204" pitchFamily="34" charset="0"/>
                <a:cs typeface="Arial" panose="020B0604020202020204" pitchFamily="34" charset="0"/>
              </a:rPr>
              <a:t>Araştırmalar</a:t>
            </a:r>
            <a:r>
              <a:rPr lang="en-US" sz="1400" i="1" dirty="0">
                <a:solidFill>
                  <a:srgbClr val="000000"/>
                </a:solidFill>
                <a:effectLst/>
                <a:ea typeface="Calibri" panose="020F0502020204030204" pitchFamily="34" charset="0"/>
                <a:cs typeface="Arial" panose="020B0604020202020204" pitchFamily="34" charset="0"/>
              </a:rPr>
              <a:t> </a:t>
            </a:r>
            <a:r>
              <a:rPr lang="en-US" sz="1400" i="1" dirty="0" err="1">
                <a:solidFill>
                  <a:srgbClr val="000000"/>
                </a:solidFill>
                <a:effectLst/>
                <a:ea typeface="Calibri" panose="020F0502020204030204" pitchFamily="34" charset="0"/>
                <a:cs typeface="Arial" panose="020B0604020202020204" pitchFamily="34" charset="0"/>
              </a:rPr>
              <a:t>Dergisi</a:t>
            </a:r>
            <a:r>
              <a:rPr lang="en-US" sz="1400" i="1" dirty="0">
                <a:solidFill>
                  <a:srgbClr val="000000"/>
                </a:solidFill>
                <a:effectLst/>
                <a:ea typeface="Calibri" panose="020F0502020204030204" pitchFamily="34" charset="0"/>
                <a:cs typeface="Arial" panose="020B0604020202020204" pitchFamily="34" charset="0"/>
              </a:rPr>
              <a:t> / The Journal of International Social Research</a:t>
            </a:r>
            <a:r>
              <a:rPr lang="en-US" sz="1400" dirty="0">
                <a:solidFill>
                  <a:srgbClr val="000000"/>
                </a:solidFill>
                <a:effectLst/>
                <a:ea typeface="Calibri" panose="020F0502020204030204" pitchFamily="34" charset="0"/>
                <a:cs typeface="Arial" panose="020B0604020202020204" pitchFamily="34" charset="0"/>
              </a:rPr>
              <a:t>. 11(55) 54-65.</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Bezirci, A. &amp; </a:t>
            </a:r>
            <a:r>
              <a:rPr lang="tr-TR" sz="1400" u="sng" dirty="0">
                <a:solidFill>
                  <a:srgbClr val="000000"/>
                </a:solidFill>
                <a:effectLst/>
                <a:ea typeface="Calibri" panose="020F0502020204030204" pitchFamily="34" charset="0"/>
                <a:cs typeface="Arial" panose="020B0604020202020204" pitchFamily="34" charset="0"/>
                <a:hlinkClick r:id="rId3"/>
              </a:rPr>
              <a:t>Özer</a:t>
            </a:r>
            <a:r>
              <a:rPr lang="tr-TR" sz="1400" dirty="0">
                <a:solidFill>
                  <a:srgbClr val="000000"/>
                </a:solidFill>
                <a:effectLst/>
                <a:ea typeface="Calibri" panose="020F0502020204030204" pitchFamily="34" charset="0"/>
                <a:cs typeface="Arial" panose="020B0604020202020204" pitchFamily="34" charset="0"/>
              </a:rPr>
              <a:t>, K. (2002). </a:t>
            </a:r>
            <a:r>
              <a:rPr lang="tr-TR" sz="1400" i="1" dirty="0">
                <a:solidFill>
                  <a:srgbClr val="000000"/>
                </a:solidFill>
                <a:effectLst/>
                <a:ea typeface="Calibri" panose="020F0502020204030204" pitchFamily="34" charset="0"/>
                <a:cs typeface="Arial" panose="020B0604020202020204" pitchFamily="34" charset="0"/>
              </a:rPr>
              <a:t>Dünden Bugüne Türk Şiiri, </a:t>
            </a:r>
            <a:r>
              <a:rPr lang="tr-TR" sz="1400" dirty="0">
                <a:solidFill>
                  <a:srgbClr val="000000"/>
                </a:solidFill>
                <a:effectLst/>
                <a:ea typeface="Calibri" panose="020F0502020204030204" pitchFamily="34" charset="0"/>
                <a:cs typeface="Arial" panose="020B0604020202020204" pitchFamily="34" charset="0"/>
              </a:rPr>
              <a:t>cilt V. İstanbul : </a:t>
            </a:r>
            <a:r>
              <a:rPr lang="tr-TR" sz="1400" u="sng" dirty="0">
                <a:solidFill>
                  <a:srgbClr val="000000"/>
                </a:solidFill>
                <a:effectLst/>
                <a:ea typeface="Calibri" panose="020F0502020204030204" pitchFamily="34" charset="0"/>
                <a:cs typeface="Arial" panose="020B0604020202020204" pitchFamily="34" charset="0"/>
                <a:hlinkClick r:id="rId4"/>
              </a:rPr>
              <a:t>EVRENSEL BASIM YAYIN</a:t>
            </a:r>
            <a:r>
              <a:rPr lang="tr-TR" sz="1400" dirty="0">
                <a:solidFill>
                  <a:srgbClr val="000000"/>
                </a:solidFill>
                <a:effectLst/>
                <a:ea typeface="Calibri" panose="020F0502020204030204" pitchFamily="34"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Elçin, Ş. &amp; Tevfikoğlu, M.(1987). </a:t>
            </a:r>
            <a:r>
              <a:rPr lang="tr-TR" sz="1400" i="1" dirty="0">
                <a:solidFill>
                  <a:srgbClr val="000000"/>
                </a:solidFill>
                <a:effectLst/>
                <a:ea typeface="Calibri" panose="020F0502020204030204" pitchFamily="34" charset="0"/>
                <a:cs typeface="Arial" panose="020B0604020202020204" pitchFamily="34" charset="0"/>
              </a:rPr>
              <a:t>Yeni Türk Nesri Antolojisi</a:t>
            </a:r>
            <a:r>
              <a:rPr lang="tr-TR" sz="1400" dirty="0">
                <a:solidFill>
                  <a:srgbClr val="000000"/>
                </a:solidFill>
                <a:effectLst/>
                <a:ea typeface="Calibri" panose="020F0502020204030204" pitchFamily="34"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 </a:t>
            </a:r>
            <a:r>
              <a:rPr lang="tr-TR" sz="1400" dirty="0">
                <a:solidFill>
                  <a:srgbClr val="000000"/>
                </a:solidFill>
                <a:effectLst/>
                <a:ea typeface="Calibri" panose="020F0502020204030204" pitchFamily="34" charset="0"/>
                <a:cs typeface="Arial" panose="020B0604020202020204" pitchFamily="34" charset="0"/>
              </a:rPr>
              <a:t>Ankara: </a:t>
            </a:r>
            <a:r>
              <a:rPr lang="tr-TR" sz="1400" dirty="0">
                <a:solidFill>
                  <a:srgbClr val="000000"/>
                </a:solidFill>
                <a:effectLst/>
                <a:ea typeface="Times New Roman" panose="02020603050405020304" pitchFamily="18" charset="0"/>
                <a:cs typeface="Arial" panose="020B0604020202020204" pitchFamily="34" charset="0"/>
              </a:rPr>
              <a:t> Kültür ve Turizm Bakanlığı Yayınları</a:t>
            </a:r>
            <a:r>
              <a:rPr lang="tr-TR" sz="1400" dirty="0">
                <a:solidFill>
                  <a:srgbClr val="000000"/>
                </a:solidFill>
                <a:effectLst/>
                <a:ea typeface="Calibri" panose="020F0502020204030204" pitchFamily="34" charset="0"/>
                <a:cs typeface="Arial" panose="020B0604020202020204" pitchFamily="34" charset="0"/>
              </a:rPr>
              <a:t>. </a:t>
            </a:r>
            <a:r>
              <a:rPr lang="tr-TR" sz="1400" u="sng" dirty="0">
                <a:solidFill>
                  <a:srgbClr val="000000"/>
                </a:solidFill>
                <a:effectLst/>
                <a:ea typeface="Calibri" panose="020F0502020204030204" pitchFamily="34" charset="0"/>
                <a:cs typeface="Arial" panose="020B0604020202020204" pitchFamily="34" charset="0"/>
                <a:hlinkClick r:id="rId5"/>
              </a:rPr>
              <a:t>PL232.Y4 1987</a:t>
            </a: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dirty="0">
                <a:solidFill>
                  <a:srgbClr val="000000"/>
                </a:solidFill>
                <a:effectLst/>
                <a:ea typeface="Calibri" panose="020F0502020204030204" pitchFamily="34" charset="0"/>
                <a:cs typeface="Arial" panose="020B0604020202020204" pitchFamily="34" charset="0"/>
              </a:rPr>
              <a:t>Εφημερίδα </a:t>
            </a:r>
            <a:r>
              <a:rPr lang="tr-TR" sz="1400" i="1" dirty="0">
                <a:solidFill>
                  <a:srgbClr val="000000"/>
                </a:solidFill>
                <a:effectLst/>
                <a:ea typeface="Calibri" panose="020F0502020204030204" pitchFamily="34" charset="0"/>
                <a:cs typeface="Arial" panose="020B0604020202020204" pitchFamily="34" charset="0"/>
              </a:rPr>
              <a:t>Akın,</a:t>
            </a:r>
            <a:r>
              <a:rPr lang="tr-TR" sz="1400" dirty="0">
                <a:solidFill>
                  <a:srgbClr val="000000"/>
                </a:solidFill>
                <a:effectLst/>
                <a:ea typeface="Calibri" panose="020F0502020204030204" pitchFamily="34" charset="0"/>
                <a:cs typeface="Arial" panose="020B0604020202020204" pitchFamily="34" charset="0"/>
              </a:rPr>
              <a:t>  30 Ağustos  1966.</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dirty="0">
                <a:solidFill>
                  <a:srgbClr val="000000"/>
                </a:solidFill>
                <a:effectLst/>
                <a:ea typeface="Calibri" panose="020F0502020204030204" pitchFamily="34" charset="0"/>
                <a:cs typeface="Arial" panose="020B0604020202020204" pitchFamily="34" charset="0"/>
              </a:rPr>
              <a:t>Εφημερίδα </a:t>
            </a:r>
            <a:r>
              <a:rPr lang="tr-TR" sz="1400" i="1" dirty="0">
                <a:solidFill>
                  <a:srgbClr val="000000"/>
                </a:solidFill>
                <a:effectLst/>
                <a:ea typeface="Calibri" panose="020F0502020204030204" pitchFamily="34" charset="0"/>
                <a:cs typeface="Arial" panose="020B0604020202020204" pitchFamily="34" charset="0"/>
              </a:rPr>
              <a:t>Bozkurt,</a:t>
            </a:r>
            <a:r>
              <a:rPr lang="tr-TR" sz="1400" dirty="0">
                <a:solidFill>
                  <a:srgbClr val="000000"/>
                </a:solidFill>
                <a:effectLst/>
                <a:ea typeface="Calibri" panose="020F0502020204030204" pitchFamily="34" charset="0"/>
                <a:cs typeface="Arial" panose="020B0604020202020204" pitchFamily="34" charset="0"/>
              </a:rPr>
              <a:t>  30 Ağustos  1961.</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dirty="0">
                <a:solidFill>
                  <a:srgbClr val="000000"/>
                </a:solidFill>
                <a:effectLst/>
                <a:ea typeface="Calibri" panose="020F0502020204030204" pitchFamily="34" charset="0"/>
                <a:cs typeface="Arial" panose="020B0604020202020204" pitchFamily="34" charset="0"/>
              </a:rPr>
              <a:t>Εφημερίδα </a:t>
            </a:r>
            <a:r>
              <a:rPr lang="tr-TR" sz="1400" i="1" dirty="0">
                <a:solidFill>
                  <a:srgbClr val="000000"/>
                </a:solidFill>
                <a:effectLst/>
                <a:ea typeface="Calibri" panose="020F0502020204030204" pitchFamily="34" charset="0"/>
                <a:cs typeface="Arial" panose="020B0604020202020204" pitchFamily="34" charset="0"/>
              </a:rPr>
              <a:t>Halkın Sesi</a:t>
            </a:r>
            <a:r>
              <a:rPr lang="tr-TR" sz="1400" dirty="0">
                <a:solidFill>
                  <a:srgbClr val="000000"/>
                </a:solidFill>
                <a:effectLst/>
                <a:ea typeface="Calibri" panose="020F0502020204030204" pitchFamily="34" charset="0"/>
                <a:cs typeface="Arial" panose="020B0604020202020204" pitchFamily="34" charset="0"/>
              </a:rPr>
              <a:t>, 19 Mayıs 1958.</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dirty="0">
                <a:solidFill>
                  <a:srgbClr val="000000"/>
                </a:solidFill>
                <a:effectLst/>
                <a:ea typeface="Calibri" panose="020F0502020204030204" pitchFamily="34" charset="0"/>
                <a:cs typeface="Arial" panose="020B0604020202020204" pitchFamily="34" charset="0"/>
              </a:rPr>
              <a:t>Εφημερίδα </a:t>
            </a:r>
            <a:r>
              <a:rPr lang="tr-TR" sz="1400" i="1" dirty="0">
                <a:solidFill>
                  <a:srgbClr val="000000"/>
                </a:solidFill>
                <a:effectLst/>
                <a:ea typeface="Calibri" panose="020F0502020204030204" pitchFamily="34" charset="0"/>
                <a:cs typeface="Arial" panose="020B0604020202020204" pitchFamily="34" charset="0"/>
              </a:rPr>
              <a:t>Halkın Sesi</a:t>
            </a:r>
            <a:r>
              <a:rPr lang="tr-TR" sz="1400" dirty="0">
                <a:solidFill>
                  <a:srgbClr val="000000"/>
                </a:solidFill>
                <a:effectLst/>
                <a:ea typeface="Calibri" panose="020F0502020204030204" pitchFamily="34" charset="0"/>
                <a:cs typeface="Arial" panose="020B0604020202020204" pitchFamily="34" charset="0"/>
              </a:rPr>
              <a:t>, 30 Ağustos 1958.</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dirty="0">
                <a:solidFill>
                  <a:srgbClr val="000000"/>
                </a:solidFill>
                <a:effectLst/>
                <a:ea typeface="Calibri" panose="020F0502020204030204" pitchFamily="34" charset="0"/>
                <a:cs typeface="Arial" panose="020B0604020202020204" pitchFamily="34" charset="0"/>
              </a:rPr>
              <a:t>Εφημερίδα </a:t>
            </a:r>
            <a:r>
              <a:rPr lang="tr-TR" sz="1400" i="1" dirty="0">
                <a:solidFill>
                  <a:srgbClr val="000000"/>
                </a:solidFill>
                <a:effectLst/>
                <a:ea typeface="Calibri" panose="020F0502020204030204" pitchFamily="34" charset="0"/>
                <a:cs typeface="Arial" panose="020B0604020202020204" pitchFamily="34" charset="0"/>
              </a:rPr>
              <a:t>Halkın Sesi</a:t>
            </a:r>
            <a:r>
              <a:rPr lang="tr-TR" sz="1400" dirty="0">
                <a:solidFill>
                  <a:srgbClr val="000000"/>
                </a:solidFill>
                <a:effectLst/>
                <a:ea typeface="Calibri" panose="020F0502020204030204" pitchFamily="34" charset="0"/>
                <a:cs typeface="Arial" panose="020B0604020202020204" pitchFamily="34" charset="0"/>
              </a:rPr>
              <a:t>, 23 Nisan 1961.</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dirty="0">
                <a:solidFill>
                  <a:srgbClr val="000000"/>
                </a:solidFill>
                <a:effectLst/>
                <a:ea typeface="Calibri" panose="020F0502020204030204" pitchFamily="34" charset="0"/>
                <a:cs typeface="Arial" panose="020B0604020202020204" pitchFamily="34" charset="0"/>
              </a:rPr>
              <a:t>Εφημερίδα </a:t>
            </a:r>
            <a:r>
              <a:rPr lang="tr-TR" sz="1400" i="1" dirty="0">
                <a:solidFill>
                  <a:srgbClr val="000000"/>
                </a:solidFill>
                <a:effectLst/>
                <a:ea typeface="Calibri" panose="020F0502020204030204" pitchFamily="34" charset="0"/>
                <a:cs typeface="Arial" panose="020B0604020202020204" pitchFamily="34" charset="0"/>
              </a:rPr>
              <a:t>İstiklâl</a:t>
            </a:r>
            <a:r>
              <a:rPr lang="tr-TR" sz="1400" dirty="0">
                <a:solidFill>
                  <a:srgbClr val="000000"/>
                </a:solidFill>
                <a:effectLst/>
                <a:ea typeface="Calibri" panose="020F0502020204030204" pitchFamily="34" charset="0"/>
                <a:cs typeface="Arial" panose="020B0604020202020204" pitchFamily="34" charset="0"/>
              </a:rPr>
              <a:t>, 29 Ekim  1949.</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dirty="0">
                <a:solidFill>
                  <a:srgbClr val="000000"/>
                </a:solidFill>
                <a:effectLst/>
                <a:ea typeface="Calibri" panose="020F0502020204030204" pitchFamily="34" charset="0"/>
                <a:cs typeface="Arial" panose="020B0604020202020204" pitchFamily="34" charset="0"/>
              </a:rPr>
              <a:t>Εφημερίδα </a:t>
            </a:r>
            <a:r>
              <a:rPr lang="tr-TR" sz="1400" i="1" dirty="0">
                <a:solidFill>
                  <a:srgbClr val="000000"/>
                </a:solidFill>
                <a:effectLst/>
                <a:ea typeface="Calibri" panose="020F0502020204030204" pitchFamily="34" charset="0"/>
                <a:cs typeface="Arial" panose="020B0604020202020204" pitchFamily="34" charset="0"/>
              </a:rPr>
              <a:t>İstiklâl</a:t>
            </a:r>
            <a:r>
              <a:rPr lang="tr-TR" sz="1400" dirty="0">
                <a:solidFill>
                  <a:srgbClr val="000000"/>
                </a:solidFill>
                <a:effectLst/>
                <a:ea typeface="Calibri" panose="020F0502020204030204" pitchFamily="34" charset="0"/>
                <a:cs typeface="Arial" panose="020B0604020202020204" pitchFamily="34" charset="0"/>
              </a:rPr>
              <a:t>, 19 Mayıs 1951.</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dirty="0">
                <a:solidFill>
                  <a:srgbClr val="000000"/>
                </a:solidFill>
                <a:effectLst/>
                <a:ea typeface="Calibri" panose="020F0502020204030204" pitchFamily="34" charset="0"/>
                <a:cs typeface="Arial" panose="020B0604020202020204" pitchFamily="34" charset="0"/>
              </a:rPr>
              <a:t>Εφημερίδα </a:t>
            </a:r>
            <a:r>
              <a:rPr lang="tr-TR" sz="1400" i="1" dirty="0">
                <a:solidFill>
                  <a:srgbClr val="000000"/>
                </a:solidFill>
                <a:effectLst/>
                <a:ea typeface="Calibri" panose="020F0502020204030204" pitchFamily="34" charset="0"/>
                <a:cs typeface="Arial" panose="020B0604020202020204" pitchFamily="34" charset="0"/>
              </a:rPr>
              <a:t>Nacak, </a:t>
            </a:r>
            <a:r>
              <a:rPr lang="tr-TR" sz="1400" dirty="0">
                <a:solidFill>
                  <a:srgbClr val="000000"/>
                </a:solidFill>
                <a:effectLst/>
                <a:ea typeface="Calibri" panose="020F0502020204030204" pitchFamily="34" charset="0"/>
                <a:cs typeface="Arial" panose="020B0604020202020204" pitchFamily="34" charset="0"/>
              </a:rPr>
              <a:t>19 Mayıs 1962.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Göktürk, H. İ. (1987). </a:t>
            </a:r>
            <a:r>
              <a:rPr lang="tr-TR" sz="1400" i="1" dirty="0">
                <a:solidFill>
                  <a:srgbClr val="000000"/>
                </a:solidFill>
                <a:effectLst/>
                <a:ea typeface="Times New Roman" panose="02020603050405020304" pitchFamily="18" charset="0"/>
                <a:cs typeface="Arial" panose="020B0604020202020204" pitchFamily="34" charset="0"/>
              </a:rPr>
              <a:t>Mithat Cemal Kuntay</a:t>
            </a:r>
            <a:r>
              <a:rPr lang="tr-TR" sz="1400" dirty="0">
                <a:solidFill>
                  <a:srgbClr val="000000"/>
                </a:solidFill>
                <a:effectLst/>
                <a:ea typeface="Times New Roman" panose="02020603050405020304" pitchFamily="18" charset="0"/>
                <a:cs typeface="Arial" panose="020B0604020202020204" pitchFamily="34" charset="0"/>
              </a:rPr>
              <a:t>. </a:t>
            </a:r>
            <a:r>
              <a:rPr lang="tr-TR" sz="1400" dirty="0">
                <a:solidFill>
                  <a:srgbClr val="000000"/>
                </a:solidFill>
                <a:effectLst/>
                <a:ea typeface="Calibri" panose="020F0502020204030204" pitchFamily="34" charset="0"/>
                <a:cs typeface="Arial" panose="020B0604020202020204" pitchFamily="34" charset="0"/>
              </a:rPr>
              <a:t>Ankara: </a:t>
            </a:r>
            <a:r>
              <a:rPr lang="tr-TR" sz="1400" dirty="0">
                <a:solidFill>
                  <a:srgbClr val="000000"/>
                </a:solidFill>
                <a:effectLst/>
                <a:ea typeface="Times New Roman" panose="02020603050405020304" pitchFamily="18" charset="0"/>
                <a:cs typeface="Arial" panose="020B0604020202020204" pitchFamily="34" charset="0"/>
              </a:rPr>
              <a:t>Kültür ve Turizm Bakanlığı Yayınları. </a:t>
            </a:r>
            <a:r>
              <a:rPr lang="tr-TR" sz="1400" u="sng" dirty="0">
                <a:solidFill>
                  <a:srgbClr val="000000"/>
                </a:solidFill>
                <a:effectLst/>
                <a:ea typeface="Calibri" panose="020F0502020204030204" pitchFamily="34" charset="0"/>
                <a:cs typeface="Arial" panose="020B0604020202020204" pitchFamily="34" charset="0"/>
                <a:hlinkClick r:id="rId6"/>
              </a:rPr>
              <a:t>PL248.G6 1987</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İlhan, S.(1989). </a:t>
            </a:r>
            <a:r>
              <a:rPr lang="en-US" sz="1400" i="1" dirty="0">
                <a:solidFill>
                  <a:srgbClr val="000000"/>
                </a:solidFill>
                <a:effectLst/>
                <a:ea typeface="Times New Roman" panose="02020603050405020304" pitchFamily="18" charset="0"/>
                <a:cs typeface="Arial" panose="020B0604020202020204" pitchFamily="34" charset="0"/>
              </a:rPr>
              <a:t>Atat</a:t>
            </a:r>
            <a:r>
              <a:rPr lang="tr-TR" sz="1400" i="1" dirty="0">
                <a:solidFill>
                  <a:srgbClr val="000000"/>
                </a:solidFill>
                <a:effectLst/>
                <a:ea typeface="Times New Roman" panose="02020603050405020304" pitchFamily="18" charset="0"/>
                <a:cs typeface="Arial" panose="020B0604020202020204" pitchFamily="34" charset="0"/>
              </a:rPr>
              <a:t>ü</a:t>
            </a:r>
            <a:r>
              <a:rPr lang="en-US" sz="1400" i="1" dirty="0" err="1">
                <a:solidFill>
                  <a:srgbClr val="000000"/>
                </a:solidFill>
                <a:effectLst/>
                <a:ea typeface="Times New Roman" panose="02020603050405020304" pitchFamily="18" charset="0"/>
                <a:cs typeface="Arial" panose="020B0604020202020204" pitchFamily="34" charset="0"/>
              </a:rPr>
              <a:t>rk</a:t>
            </a:r>
            <a:r>
              <a:rPr lang="en-US" sz="1400" i="1" dirty="0">
                <a:solidFill>
                  <a:srgbClr val="000000"/>
                </a:solidFill>
                <a:effectLst/>
                <a:ea typeface="Times New Roman" panose="02020603050405020304" pitchFamily="18" charset="0"/>
                <a:cs typeface="Arial" panose="020B0604020202020204" pitchFamily="34" charset="0"/>
              </a:rPr>
              <a:t> </a:t>
            </a:r>
            <a:r>
              <a:rPr lang="en-US" sz="1400" i="1" dirty="0" err="1">
                <a:solidFill>
                  <a:srgbClr val="000000"/>
                </a:solidFill>
                <a:effectLst/>
                <a:ea typeface="Times New Roman" panose="02020603050405020304" pitchFamily="18" charset="0"/>
                <a:cs typeface="Arial" panose="020B0604020202020204" pitchFamily="34" charset="0"/>
              </a:rPr>
              <a:t>ve</a:t>
            </a:r>
            <a:r>
              <a:rPr lang="en-US" sz="1400" i="1" dirty="0">
                <a:solidFill>
                  <a:srgbClr val="000000"/>
                </a:solidFill>
                <a:effectLst/>
                <a:ea typeface="Times New Roman" panose="02020603050405020304" pitchFamily="18" charset="0"/>
                <a:cs typeface="Arial" panose="020B0604020202020204" pitchFamily="34" charset="0"/>
              </a:rPr>
              <a:t> </a:t>
            </a:r>
            <a:r>
              <a:rPr lang="en-US" sz="1400" i="1" dirty="0" err="1">
                <a:solidFill>
                  <a:srgbClr val="000000"/>
                </a:solidFill>
                <a:effectLst/>
                <a:ea typeface="Times New Roman" panose="02020603050405020304" pitchFamily="18" charset="0"/>
                <a:cs typeface="Arial" panose="020B0604020202020204" pitchFamily="34" charset="0"/>
              </a:rPr>
              <a:t>Askerlik</a:t>
            </a:r>
            <a:r>
              <a:rPr lang="en-US" sz="1400" i="1" dirty="0">
                <a:solidFill>
                  <a:srgbClr val="000000"/>
                </a:solidFill>
                <a:effectLst/>
                <a:ea typeface="Times New Roman" panose="02020603050405020304" pitchFamily="18" charset="0"/>
                <a:cs typeface="Arial" panose="020B0604020202020204" pitchFamily="34" charset="0"/>
              </a:rPr>
              <a:t>: </a:t>
            </a:r>
            <a:r>
              <a:rPr lang="en-US" sz="1400" i="1" dirty="0" err="1">
                <a:solidFill>
                  <a:srgbClr val="000000"/>
                </a:solidFill>
                <a:effectLst/>
                <a:ea typeface="Times New Roman" panose="02020603050405020304" pitchFamily="18" charset="0"/>
                <a:cs typeface="Arial" panose="020B0604020202020204" pitchFamily="34" charset="0"/>
              </a:rPr>
              <a:t>düşünce</a:t>
            </a:r>
            <a:r>
              <a:rPr lang="en-US" sz="1400" i="1" dirty="0">
                <a:solidFill>
                  <a:srgbClr val="000000"/>
                </a:solidFill>
                <a:effectLst/>
                <a:ea typeface="Times New Roman" panose="02020603050405020304" pitchFamily="18" charset="0"/>
                <a:cs typeface="Arial" panose="020B0604020202020204" pitchFamily="34" charset="0"/>
              </a:rPr>
              <a:t> </a:t>
            </a:r>
            <a:r>
              <a:rPr lang="en-US" sz="1400" i="1" dirty="0" err="1">
                <a:solidFill>
                  <a:srgbClr val="000000"/>
                </a:solidFill>
                <a:effectLst/>
                <a:ea typeface="Times New Roman" panose="02020603050405020304" pitchFamily="18" charset="0"/>
                <a:cs typeface="Arial" panose="020B0604020202020204" pitchFamily="34" charset="0"/>
              </a:rPr>
              <a:t>ve</a:t>
            </a:r>
            <a:r>
              <a:rPr lang="en-US" sz="1400" i="1" dirty="0">
                <a:solidFill>
                  <a:srgbClr val="000000"/>
                </a:solidFill>
                <a:effectLst/>
                <a:ea typeface="Times New Roman" panose="02020603050405020304" pitchFamily="18" charset="0"/>
                <a:cs typeface="Arial" panose="020B0604020202020204" pitchFamily="34" charset="0"/>
              </a:rPr>
              <a:t> </a:t>
            </a:r>
            <a:r>
              <a:rPr lang="en-US" sz="1400" i="1" dirty="0" err="1">
                <a:solidFill>
                  <a:srgbClr val="000000"/>
                </a:solidFill>
                <a:effectLst/>
                <a:ea typeface="Times New Roman" panose="02020603050405020304" pitchFamily="18" charset="0"/>
                <a:cs typeface="Arial" panose="020B0604020202020204" pitchFamily="34" charset="0"/>
              </a:rPr>
              <a:t>uygulamaları</a:t>
            </a:r>
            <a:r>
              <a:rPr lang="en-US" sz="1400" i="1" dirty="0">
                <a:solidFill>
                  <a:srgbClr val="000000"/>
                </a:solidFill>
                <a:effectLst/>
                <a:ea typeface="Times New Roman" panose="02020603050405020304" pitchFamily="18" charset="0"/>
                <a:cs typeface="Arial" panose="020B0604020202020204" pitchFamily="34" charset="0"/>
              </a:rPr>
              <a:t>.</a:t>
            </a:r>
            <a:r>
              <a:rPr lang="en-US" sz="1400" dirty="0">
                <a:solidFill>
                  <a:srgbClr val="000000"/>
                </a:solidFill>
                <a:effectLst/>
                <a:ea typeface="Times New Roman" panose="02020603050405020304" pitchFamily="18" charset="0"/>
                <a:cs typeface="Arial" panose="020B0604020202020204" pitchFamily="34" charset="0"/>
              </a:rPr>
              <a:t> Ankara: Atatürk </a:t>
            </a:r>
            <a:r>
              <a:rPr lang="en-US" sz="1400" dirty="0" err="1">
                <a:solidFill>
                  <a:srgbClr val="000000"/>
                </a:solidFill>
                <a:effectLst/>
                <a:ea typeface="Times New Roman" panose="02020603050405020304" pitchFamily="18" charset="0"/>
                <a:cs typeface="Arial" panose="020B0604020202020204" pitchFamily="34" charset="0"/>
              </a:rPr>
              <a:t>Kültür</a:t>
            </a:r>
            <a:r>
              <a:rPr lang="en-US" sz="1400" dirty="0">
                <a:solidFill>
                  <a:srgbClr val="000000"/>
                </a:solidFill>
                <a:effectLst/>
                <a:ea typeface="Times New Roman" panose="02020603050405020304" pitchFamily="18" charset="0"/>
                <a:cs typeface="Arial" panose="020B0604020202020204" pitchFamily="34" charset="0"/>
              </a:rPr>
              <a:t>, Dil </a:t>
            </a:r>
            <a:r>
              <a:rPr lang="en-US" sz="1400" dirty="0" err="1">
                <a:solidFill>
                  <a:srgbClr val="000000"/>
                </a:solidFill>
                <a:effectLst/>
                <a:ea typeface="Times New Roman" panose="02020603050405020304" pitchFamily="18" charset="0"/>
                <a:cs typeface="Arial" panose="020B0604020202020204" pitchFamily="34" charset="0"/>
              </a:rPr>
              <a:t>ve</a:t>
            </a:r>
            <a:r>
              <a:rPr lang="en-US" sz="1400" dirty="0">
                <a:solidFill>
                  <a:srgbClr val="000000"/>
                </a:solidFill>
                <a:effectLst/>
                <a:ea typeface="Times New Roman" panose="02020603050405020304" pitchFamily="18" charset="0"/>
                <a:cs typeface="Arial" panose="020B0604020202020204" pitchFamily="34" charset="0"/>
              </a:rPr>
              <a:t> </a:t>
            </a:r>
            <a:r>
              <a:rPr lang="en-US" sz="1400" dirty="0" err="1">
                <a:solidFill>
                  <a:srgbClr val="000000"/>
                </a:solidFill>
                <a:effectLst/>
                <a:ea typeface="Times New Roman" panose="02020603050405020304" pitchFamily="18" charset="0"/>
                <a:cs typeface="Arial" panose="020B0604020202020204" pitchFamily="34" charset="0"/>
              </a:rPr>
              <a:t>Tarıh</a:t>
            </a:r>
            <a:r>
              <a:rPr lang="en-US" sz="1400" dirty="0">
                <a:solidFill>
                  <a:srgbClr val="000000"/>
                </a:solidFill>
                <a:effectLst/>
                <a:ea typeface="Times New Roman" panose="02020603050405020304" pitchFamily="18" charset="0"/>
                <a:cs typeface="Arial" panose="020B0604020202020204" pitchFamily="34" charset="0"/>
              </a:rPr>
              <a:t> Yüksek </a:t>
            </a:r>
            <a:r>
              <a:rPr lang="en-US" sz="1400" dirty="0" err="1">
                <a:solidFill>
                  <a:srgbClr val="000000"/>
                </a:solidFill>
                <a:effectLst/>
                <a:ea typeface="Times New Roman" panose="02020603050405020304" pitchFamily="18" charset="0"/>
                <a:cs typeface="Arial" panose="020B0604020202020204" pitchFamily="34" charset="0"/>
              </a:rPr>
              <a:t>Kurumu</a:t>
            </a:r>
            <a:r>
              <a:rPr lang="en-US" sz="1400" dirty="0">
                <a:solidFill>
                  <a:srgbClr val="000000"/>
                </a:solidFill>
                <a:effectLst/>
                <a:ea typeface="Times New Roman" panose="02020603050405020304" pitchFamily="18" charset="0"/>
                <a:cs typeface="Arial" panose="020B0604020202020204" pitchFamily="34" charset="0"/>
              </a:rPr>
              <a:t>, Atatürk </a:t>
            </a:r>
            <a:r>
              <a:rPr lang="en-US" sz="1400" dirty="0" err="1">
                <a:solidFill>
                  <a:srgbClr val="000000"/>
                </a:solidFill>
                <a:effectLst/>
                <a:ea typeface="Times New Roman" panose="02020603050405020304" pitchFamily="18" charset="0"/>
                <a:cs typeface="Arial" panose="020B0604020202020204" pitchFamily="34" charset="0"/>
              </a:rPr>
              <a:t>Araştırma</a:t>
            </a:r>
            <a:r>
              <a:rPr lang="en-US" sz="1400" dirty="0">
                <a:solidFill>
                  <a:srgbClr val="000000"/>
                </a:solidFill>
                <a:effectLst/>
                <a:ea typeface="Times New Roman" panose="02020603050405020304" pitchFamily="18" charset="0"/>
                <a:cs typeface="Arial" panose="020B0604020202020204" pitchFamily="34" charset="0"/>
              </a:rPr>
              <a:t> Merkezi.</a:t>
            </a:r>
            <a:r>
              <a:rPr lang="en-US" sz="1400" u="none" strike="noStrike" dirty="0">
                <a:solidFill>
                  <a:srgbClr val="000000"/>
                </a:solidFill>
                <a:effectLst/>
                <a:ea typeface="Times New Roman" panose="02020603050405020304" pitchFamily="18" charset="0"/>
                <a:cs typeface="Arial" panose="020B0604020202020204" pitchFamily="34" charset="0"/>
                <a:hlinkClick r:id="rId7"/>
              </a:rPr>
              <a:t>DR592.K4I4 1989</a:t>
            </a:r>
            <a:r>
              <a:rPr lang="en-US"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dirty="0">
                <a:solidFill>
                  <a:srgbClr val="000000"/>
                </a:solidFill>
                <a:effectLst/>
                <a:ea typeface="Times New Roman" panose="02020603050405020304" pitchFamily="18" charset="0"/>
                <a:cs typeface="Arial" panose="020B0604020202020204" pitchFamily="34" charset="0"/>
              </a:rPr>
              <a:t>İlhan, S.(1992). </a:t>
            </a:r>
            <a:r>
              <a:rPr lang="en-US" sz="1400" i="1" dirty="0">
                <a:solidFill>
                  <a:srgbClr val="000000"/>
                </a:solidFill>
                <a:effectLst/>
                <a:ea typeface="Times New Roman" panose="02020603050405020304" pitchFamily="18" charset="0"/>
                <a:cs typeface="Arial" panose="020B0604020202020204" pitchFamily="34" charset="0"/>
              </a:rPr>
              <a:t>Ataturk and the Military: views and implementations.</a:t>
            </a:r>
            <a:r>
              <a:rPr lang="en-US" sz="1400" dirty="0">
                <a:solidFill>
                  <a:srgbClr val="000000"/>
                </a:solidFill>
                <a:effectLst/>
                <a:ea typeface="Times New Roman" panose="02020603050405020304" pitchFamily="18" charset="0"/>
                <a:cs typeface="Arial" panose="020B0604020202020204" pitchFamily="34" charset="0"/>
              </a:rPr>
              <a:t> Ankara: The Ataturk Supreme Council of Culture Language and History, Ataturk Research Centre. </a:t>
            </a:r>
            <a:r>
              <a:rPr lang="en-US" sz="1400" u="none" strike="noStrike" dirty="0">
                <a:solidFill>
                  <a:srgbClr val="000000"/>
                </a:solidFill>
                <a:effectLst/>
                <a:ea typeface="Times New Roman" panose="02020603050405020304" pitchFamily="18" charset="0"/>
                <a:cs typeface="Arial" panose="020B0604020202020204" pitchFamily="34" charset="0"/>
                <a:hlinkClick r:id="rId8"/>
              </a:rPr>
              <a:t>DR592.K4I413 1992</a:t>
            </a:r>
            <a:r>
              <a:rPr lang="en-US"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570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74858B-F917-7955-E3E1-2625F6D71794}"/>
              </a:ext>
            </a:extLst>
          </p:cNvPr>
          <p:cNvSpPr txBox="1"/>
          <p:nvPr/>
        </p:nvSpPr>
        <p:spPr>
          <a:xfrm>
            <a:off x="130498" y="266801"/>
            <a:ext cx="10907486" cy="4059253"/>
          </a:xfrm>
          <a:prstGeom prst="rect">
            <a:avLst/>
          </a:prstGeom>
          <a:noFill/>
        </p:spPr>
        <p:txBody>
          <a:bodyPr wrap="square">
            <a:spAutoFit/>
          </a:bodyPr>
          <a:lstStyle/>
          <a:p>
            <a:pPr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Köroğlu, E. (2004). </a:t>
            </a:r>
            <a:r>
              <a:rPr lang="tr-TR" sz="1400" i="1" dirty="0">
                <a:solidFill>
                  <a:srgbClr val="000000"/>
                </a:solidFill>
                <a:effectLst/>
                <a:ea typeface="Calibri" panose="020F0502020204030204" pitchFamily="34" charset="0"/>
                <a:cs typeface="Arial" panose="020B0604020202020204" pitchFamily="34" charset="0"/>
              </a:rPr>
              <a:t>Türk Edebiyatı ve Birinci Dünya Savaşı (1914-1918) Propagandadan Milli Kimlik İnşasına</a:t>
            </a:r>
            <a:r>
              <a:rPr lang="tr-TR" sz="1400" dirty="0">
                <a:solidFill>
                  <a:srgbClr val="000000"/>
                </a:solidFill>
                <a:effectLst/>
                <a:ea typeface="Calibri" panose="020F0502020204030204" pitchFamily="34" charset="0"/>
                <a:cs typeface="Arial" panose="020B0604020202020204" pitchFamily="34" charset="0"/>
              </a:rPr>
              <a:t>. İstanbul : İletişim. </a:t>
            </a:r>
            <a:r>
              <a:rPr lang="tr-TR" sz="1400" u="none" strike="noStrike" dirty="0">
                <a:solidFill>
                  <a:srgbClr val="000000"/>
                </a:solidFill>
                <a:effectLst/>
                <a:ea typeface="Calibri" panose="020F0502020204030204" pitchFamily="34" charset="0"/>
                <a:cs typeface="Arial" panose="020B0604020202020204" pitchFamily="34" charset="0"/>
                <a:hlinkClick r:id="rId2"/>
              </a:rPr>
              <a:t>PL216.K67 2004</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b="0" dirty="0">
                <a:solidFill>
                  <a:srgbClr val="000000"/>
                </a:solidFill>
                <a:effectLst/>
                <a:ea typeface="Calibri" panose="020F0502020204030204" pitchFamily="34" charset="0"/>
                <a:cs typeface="Arial" panose="020B0604020202020204" pitchFamily="34" charset="0"/>
              </a:rPr>
              <a:t>Μαυροπούλου</a:t>
            </a:r>
            <a:r>
              <a:rPr lang="tr-TR" sz="1400" b="0" dirty="0">
                <a:solidFill>
                  <a:srgbClr val="000000"/>
                </a:solidFill>
                <a:effectLst/>
                <a:ea typeface="Calibri" panose="020F0502020204030204" pitchFamily="34" charset="0"/>
                <a:cs typeface="Arial" panose="020B0604020202020204" pitchFamily="34" charset="0"/>
              </a:rPr>
              <a:t>, </a:t>
            </a:r>
            <a:r>
              <a:rPr lang="el-GR" sz="1400" b="0" dirty="0">
                <a:solidFill>
                  <a:srgbClr val="000000"/>
                </a:solidFill>
                <a:effectLst/>
                <a:ea typeface="Calibri" panose="020F0502020204030204" pitchFamily="34" charset="0"/>
                <a:cs typeface="Arial" panose="020B0604020202020204" pitchFamily="34" charset="0"/>
              </a:rPr>
              <a:t>Μ</a:t>
            </a:r>
            <a:r>
              <a:rPr lang="tr-TR" sz="1400" b="0" dirty="0">
                <a:solidFill>
                  <a:srgbClr val="000000"/>
                </a:solidFill>
                <a:effectLst/>
                <a:ea typeface="Calibri" panose="020F0502020204030204" pitchFamily="34" charset="0"/>
                <a:cs typeface="Arial" panose="020B0604020202020204" pitchFamily="34" charset="0"/>
              </a:rPr>
              <a:t>. (2016). </a:t>
            </a:r>
            <a:r>
              <a:rPr lang="el-GR" sz="1400" b="0" i="1" dirty="0" err="1">
                <a:solidFill>
                  <a:srgbClr val="000000"/>
                </a:solidFill>
                <a:effectLst/>
                <a:ea typeface="Calibri" panose="020F0502020204030204" pitchFamily="34" charset="0"/>
                <a:cs typeface="Arial" panose="020B0604020202020204" pitchFamily="34" charset="0"/>
              </a:rPr>
              <a:t>Χαλιντέ</a:t>
            </a:r>
            <a:r>
              <a:rPr lang="el-GR" sz="1400" b="0" i="1" dirty="0">
                <a:solidFill>
                  <a:srgbClr val="000000"/>
                </a:solidFill>
                <a:effectLst/>
                <a:ea typeface="Calibri" panose="020F0502020204030204" pitchFamily="34" charset="0"/>
                <a:cs typeface="Arial" panose="020B0604020202020204" pitchFamily="34" charset="0"/>
              </a:rPr>
              <a:t> </a:t>
            </a:r>
            <a:r>
              <a:rPr lang="el-GR" sz="1400" b="0" i="1" dirty="0" err="1">
                <a:solidFill>
                  <a:srgbClr val="000000"/>
                </a:solidFill>
                <a:effectLst/>
                <a:ea typeface="Calibri" panose="020F0502020204030204" pitchFamily="34" charset="0"/>
                <a:cs typeface="Arial" panose="020B0604020202020204" pitchFamily="34" charset="0"/>
              </a:rPr>
              <a:t>Εντίμπ</a:t>
            </a:r>
            <a:r>
              <a:rPr lang="el-GR" sz="1400" b="0" i="1" dirty="0">
                <a:solidFill>
                  <a:srgbClr val="000000"/>
                </a:solidFill>
                <a:effectLst/>
                <a:ea typeface="Calibri" panose="020F0502020204030204" pitchFamily="34" charset="0"/>
                <a:cs typeface="Arial" panose="020B0604020202020204" pitchFamily="34" charset="0"/>
              </a:rPr>
              <a:t> </a:t>
            </a:r>
            <a:r>
              <a:rPr lang="el-GR" sz="1400" b="0" i="1" dirty="0" err="1">
                <a:solidFill>
                  <a:srgbClr val="000000"/>
                </a:solidFill>
                <a:effectLst/>
                <a:ea typeface="Calibri" panose="020F0502020204030204" pitchFamily="34" charset="0"/>
                <a:cs typeface="Arial" panose="020B0604020202020204" pitchFamily="34" charset="0"/>
              </a:rPr>
              <a:t>Αντιβάρ</a:t>
            </a:r>
            <a:r>
              <a:rPr lang="tr-TR" sz="1400" b="0" i="1" dirty="0">
                <a:solidFill>
                  <a:srgbClr val="000000"/>
                </a:solidFill>
                <a:effectLst/>
                <a:ea typeface="Calibri" panose="020F0502020204030204" pitchFamily="34" charset="0"/>
                <a:cs typeface="Arial" panose="020B0604020202020204" pitchFamily="34" charset="0"/>
              </a:rPr>
              <a:t> (Halide Edib Adivar) : </a:t>
            </a:r>
            <a:r>
              <a:rPr lang="el-GR" sz="1400" b="0" i="1" dirty="0">
                <a:solidFill>
                  <a:srgbClr val="000000"/>
                </a:solidFill>
                <a:effectLst/>
                <a:ea typeface="Calibri" panose="020F0502020204030204" pitchFamily="34" charset="0"/>
                <a:cs typeface="Arial" panose="020B0604020202020204" pitchFamily="34" charset="0"/>
              </a:rPr>
              <a:t>σκιαγραφώντας την ιδανική γυναίκα</a:t>
            </a:r>
            <a:r>
              <a:rPr lang="tr-TR" sz="1400" b="0" dirty="0">
                <a:solidFill>
                  <a:srgbClr val="000000"/>
                </a:solidFill>
                <a:effectLst/>
                <a:ea typeface="Calibri" panose="020F0502020204030204" pitchFamily="34" charset="0"/>
                <a:cs typeface="Arial" panose="020B0604020202020204" pitchFamily="34" charset="0"/>
              </a:rPr>
              <a:t>.</a:t>
            </a:r>
            <a:r>
              <a:rPr lang="tr-TR" sz="1400" dirty="0">
                <a:solidFill>
                  <a:srgbClr val="000000"/>
                </a:solidFill>
                <a:effectLst/>
                <a:ea typeface="Calibri" panose="020F0502020204030204" pitchFamily="34" charset="0"/>
                <a:cs typeface="Arial" panose="020B0604020202020204" pitchFamily="34" charset="0"/>
              </a:rPr>
              <a:t> </a:t>
            </a:r>
            <a:r>
              <a:rPr lang="el-GR" sz="1400" dirty="0">
                <a:solidFill>
                  <a:srgbClr val="000000"/>
                </a:solidFill>
                <a:effectLst/>
                <a:ea typeface="Calibri" panose="020F0502020204030204" pitchFamily="34" charset="0"/>
                <a:cs typeface="Arial" panose="020B0604020202020204" pitchFamily="34" charset="0"/>
              </a:rPr>
              <a:t>Αθήνα</a:t>
            </a:r>
            <a:r>
              <a:rPr lang="tr-TR" sz="1400" dirty="0">
                <a:solidFill>
                  <a:srgbClr val="000000"/>
                </a:solidFill>
                <a:effectLst/>
                <a:ea typeface="Calibri" panose="020F0502020204030204" pitchFamily="34" charset="0"/>
                <a:cs typeface="Arial" panose="020B0604020202020204" pitchFamily="34" charset="0"/>
              </a:rPr>
              <a:t> : </a:t>
            </a:r>
            <a:r>
              <a:rPr lang="el-GR" sz="1400" dirty="0" err="1">
                <a:solidFill>
                  <a:srgbClr val="000000"/>
                </a:solidFill>
                <a:effectLst/>
                <a:ea typeface="Calibri" panose="020F0502020204030204" pitchFamily="34" charset="0"/>
                <a:cs typeface="Arial" panose="020B0604020202020204" pitchFamily="34" charset="0"/>
              </a:rPr>
              <a:t>Λειμών</a:t>
            </a:r>
            <a:r>
              <a:rPr lang="tr-TR" sz="1400" dirty="0">
                <a:solidFill>
                  <a:srgbClr val="000000"/>
                </a:solidFill>
                <a:effectLst/>
                <a:ea typeface="Calibri" panose="020F0502020204030204" pitchFamily="34" charset="0"/>
                <a:cs typeface="Arial" panose="020B0604020202020204" pitchFamily="34" charset="0"/>
              </a:rPr>
              <a:t>. </a:t>
            </a:r>
            <a:r>
              <a:rPr lang="tr-TR" sz="1400" u="none" strike="noStrike" dirty="0">
                <a:solidFill>
                  <a:srgbClr val="000000"/>
                </a:solidFill>
                <a:effectLst/>
                <a:ea typeface="Calibri" panose="020F0502020204030204" pitchFamily="34" charset="0"/>
                <a:cs typeface="Arial" panose="020B0604020202020204" pitchFamily="34" charset="0"/>
                <a:hlinkClick r:id="rId3"/>
              </a:rPr>
              <a:t>PL248.A3Z57 2016</a:t>
            </a:r>
            <a:r>
              <a:rPr lang="tr-TR" sz="1400" dirty="0">
                <a:solidFill>
                  <a:srgbClr val="000000"/>
                </a:solidFill>
                <a:effectLst/>
                <a:ea typeface="Calibri" panose="020F0502020204030204" pitchFamily="34" charset="0"/>
                <a:cs typeface="Arial" panose="020B0604020202020204" pitchFamily="34" charset="0"/>
              </a:rPr>
              <a:t>   </a:t>
            </a:r>
            <a:endParaRPr lang="el-GR" sz="1400" dirty="0">
              <a:solidFill>
                <a:srgbClr val="000000"/>
              </a:solidFill>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dirty="0" err="1"/>
              <a:t>Μητράρας</a:t>
            </a:r>
            <a:r>
              <a:rPr lang="el-GR" sz="1400" dirty="0"/>
              <a:t> Α. (2012). </a:t>
            </a:r>
            <a:r>
              <a:rPr lang="el-GR" sz="1400" i="1" dirty="0"/>
              <a:t>Το εθνικιστικό τρίπτυχο : εκτουρκισμός - εξισλαμισμός - εκσυγχρονισμός στην ποίηση του </a:t>
            </a:r>
            <a:r>
              <a:rPr lang="el-GR" sz="1400" i="1" dirty="0" err="1"/>
              <a:t>Ζιγιά</a:t>
            </a:r>
            <a:r>
              <a:rPr lang="el-GR" sz="1400" i="1" dirty="0"/>
              <a:t> </a:t>
            </a:r>
            <a:r>
              <a:rPr lang="el-GR" sz="1400" i="1" dirty="0" err="1"/>
              <a:t>Γκιοκάλπ</a:t>
            </a:r>
            <a:r>
              <a:rPr lang="el-GR" sz="1400" dirty="0"/>
              <a:t>. Αθήνα : </a:t>
            </a:r>
            <a:r>
              <a:rPr lang="el-GR" sz="1400" dirty="0" err="1"/>
              <a:t>Παπαζήσης</a:t>
            </a:r>
            <a:r>
              <a:rPr lang="el-GR" sz="1400" dirty="0"/>
              <a:t>. </a:t>
            </a:r>
            <a:r>
              <a:rPr lang="en-US" dirty="0"/>
              <a:t> </a:t>
            </a:r>
            <a:r>
              <a:rPr lang="en-US" sz="1400" b="1" dirty="0">
                <a:hlinkClick r:id="rId4"/>
              </a:rPr>
              <a:t>PL248.G6Z54 2012</a:t>
            </a:r>
            <a:r>
              <a:rPr lang="en-US" sz="1400" dirty="0"/>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0" dirty="0">
                <a:solidFill>
                  <a:srgbClr val="000000"/>
                </a:solidFill>
                <a:effectLst/>
                <a:ea typeface="Calibri" panose="020F0502020204030204" pitchFamily="34" charset="0"/>
                <a:cs typeface="Arial" panose="020B0604020202020204" pitchFamily="34" charset="0"/>
              </a:rPr>
              <a:t>Okay, M. </a:t>
            </a:r>
            <a:r>
              <a:rPr lang="tr-TR" sz="1400" dirty="0">
                <a:solidFill>
                  <a:srgbClr val="000000"/>
                </a:solidFill>
                <a:effectLst/>
                <a:ea typeface="Calibri" panose="020F0502020204030204" pitchFamily="34" charset="0"/>
                <a:cs typeface="Arial" panose="020B0604020202020204" pitchFamily="34" charset="0"/>
              </a:rPr>
              <a:t> </a:t>
            </a:r>
            <a:r>
              <a:rPr lang="tr-TR" sz="1400" b="0" dirty="0">
                <a:solidFill>
                  <a:srgbClr val="000000"/>
                </a:solidFill>
                <a:effectLst/>
                <a:ea typeface="Calibri" panose="020F0502020204030204" pitchFamily="34" charset="0"/>
                <a:cs typeface="Arial" panose="020B0604020202020204" pitchFamily="34" charset="0"/>
              </a:rPr>
              <a:t>O. (1998). </a:t>
            </a:r>
            <a:r>
              <a:rPr lang="tr-TR" sz="1400" i="1" dirty="0">
                <a:solidFill>
                  <a:srgbClr val="000000"/>
                </a:solidFill>
                <a:effectLst/>
                <a:ea typeface="Calibri" panose="020F0502020204030204" pitchFamily="34" charset="0"/>
                <a:cs typeface="Arial" panose="020B0604020202020204" pitchFamily="34" charset="0"/>
              </a:rPr>
              <a:t> </a:t>
            </a:r>
            <a:r>
              <a:rPr lang="tr-TR" sz="1400" b="0" i="1" dirty="0">
                <a:solidFill>
                  <a:srgbClr val="000000"/>
                </a:solidFill>
                <a:effectLst/>
                <a:ea typeface="Calibri" panose="020F0502020204030204" pitchFamily="34" charset="0"/>
                <a:cs typeface="Arial" panose="020B0604020202020204" pitchFamily="34" charset="0"/>
              </a:rPr>
              <a:t>Necip Fazıl Kısakürek</a:t>
            </a:r>
            <a:r>
              <a:rPr lang="tr-TR" sz="1400" b="0" dirty="0">
                <a:solidFill>
                  <a:srgbClr val="000000"/>
                </a:solidFill>
                <a:effectLst/>
                <a:ea typeface="Calibri" panose="020F0502020204030204" pitchFamily="34" charset="0"/>
                <a:cs typeface="Arial" panose="020B0604020202020204" pitchFamily="34" charset="0"/>
              </a:rPr>
              <a:t>. </a:t>
            </a:r>
            <a:r>
              <a:rPr lang="tr-TR" sz="1400" dirty="0">
                <a:solidFill>
                  <a:srgbClr val="000000"/>
                </a:solidFill>
                <a:effectLst/>
                <a:ea typeface="Calibri" panose="020F0502020204030204" pitchFamily="34" charset="0"/>
                <a:cs typeface="Arial" panose="020B0604020202020204" pitchFamily="34" charset="0"/>
              </a:rPr>
              <a:t> İstanbul: Şule Yayınları. </a:t>
            </a:r>
            <a:r>
              <a:rPr lang="tr-TR" sz="1400" u="none" strike="noStrike" dirty="0">
                <a:solidFill>
                  <a:srgbClr val="000000"/>
                </a:solidFill>
                <a:effectLst/>
                <a:ea typeface="Calibri" panose="020F0502020204030204" pitchFamily="34" charset="0"/>
                <a:cs typeface="Arial" panose="020B0604020202020204" pitchFamily="34" charset="0"/>
                <a:hlinkClick r:id="rId5"/>
              </a:rPr>
              <a:t>PL248.K49Z8 1998</a:t>
            </a: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Toygar, S. B. (1965). </a:t>
            </a:r>
            <a:r>
              <a:rPr lang="en-US" sz="1400" u="none" strike="noStrike" dirty="0">
                <a:solidFill>
                  <a:srgbClr val="467886"/>
                </a:solidFill>
                <a:effectLst/>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a:t>
            </a:r>
            <a:r>
              <a:rPr lang="en-US" sz="1400" i="1" u="sng" strike="noStrike" dirty="0">
                <a:solidFill>
                  <a:srgbClr val="467886"/>
                </a:solidFill>
                <a:effectLst/>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Selected Poems of Yahya Kemal </a:t>
            </a:r>
            <a:r>
              <a:rPr lang="en-US" sz="1400" i="1" u="sng" strike="noStrike" dirty="0" err="1">
                <a:solidFill>
                  <a:srgbClr val="467886"/>
                </a:solidFill>
                <a:effectLst/>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Baya</a:t>
            </a:r>
            <a:r>
              <a:rPr lang="en-US" sz="1400" u="sng" strike="noStrike" dirty="0" err="1">
                <a:solidFill>
                  <a:srgbClr val="467886"/>
                </a:solidFill>
                <a:effectLst/>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tlı</a:t>
            </a:r>
            <a:r>
              <a:rPr lang="en-US" sz="1400" u="sng" strike="noStrike" dirty="0">
                <a:effectLst/>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a:t>
            </a:r>
            <a:r>
              <a:rPr lang="en-US" sz="1400" u="sng" dirty="0">
                <a:effectLst/>
                <a:ea typeface="Calibri" panose="020F0502020204030204" pitchFamily="34" charset="0"/>
                <a:cs typeface="Arial" panose="020B0604020202020204" pitchFamily="34" charset="0"/>
              </a:rPr>
              <a:t> </a:t>
            </a:r>
            <a:r>
              <a:rPr lang="en-US" sz="1400" dirty="0">
                <a:solidFill>
                  <a:srgbClr val="000000"/>
                </a:solidFill>
                <a:effectLst/>
                <a:ea typeface="Calibri" panose="020F0502020204030204" pitchFamily="34" charset="0"/>
                <a:cs typeface="Arial" panose="020B0604020202020204" pitchFamily="34" charset="0"/>
              </a:rPr>
              <a:t>İstanbul: </a:t>
            </a:r>
            <a:r>
              <a:rPr lang="en-US" sz="1400" dirty="0" err="1">
                <a:solidFill>
                  <a:srgbClr val="000000"/>
                </a:solidFill>
                <a:effectLst/>
                <a:ea typeface="Calibri" panose="020F0502020204030204" pitchFamily="34" charset="0"/>
                <a:cs typeface="Arial" panose="020B0604020202020204" pitchFamily="34" charset="0"/>
              </a:rPr>
              <a:t>Sermet</a:t>
            </a:r>
            <a:r>
              <a:rPr lang="en-US" sz="1400" dirty="0">
                <a:solidFill>
                  <a:srgbClr val="000000"/>
                </a:solidFill>
                <a:effectLst/>
                <a:ea typeface="Calibri" panose="020F0502020204030204" pitchFamily="34" charset="0"/>
                <a:cs typeface="Arial" panose="020B0604020202020204" pitchFamily="34" charset="0"/>
              </a:rPr>
              <a:t> </a:t>
            </a:r>
            <a:r>
              <a:rPr lang="en-US" sz="1400" dirty="0" err="1">
                <a:solidFill>
                  <a:srgbClr val="000000"/>
                </a:solidFill>
                <a:effectLst/>
                <a:ea typeface="Calibri" panose="020F0502020204030204" pitchFamily="34" charset="0"/>
                <a:cs typeface="Arial" panose="020B0604020202020204" pitchFamily="34" charset="0"/>
              </a:rPr>
              <a:t>Matbaası</a:t>
            </a:r>
            <a:r>
              <a:rPr lang="en-US" sz="1400" dirty="0">
                <a:solidFill>
                  <a:srgbClr val="000000"/>
                </a:solidFill>
                <a:effectLst/>
                <a:ea typeface="Calibri" panose="020F0502020204030204" pitchFamily="34" charset="0"/>
                <a:cs typeface="Arial" panose="020B0604020202020204" pitchFamily="34" charset="0"/>
              </a:rPr>
              <a:t>. </a:t>
            </a:r>
            <a:r>
              <a:rPr lang="en-US" sz="1400" u="none" strike="noStrike" dirty="0">
                <a:solidFill>
                  <a:srgbClr val="000000"/>
                </a:solidFill>
                <a:effectLst/>
                <a:ea typeface="Calibri" panose="020F0502020204030204" pitchFamily="34" charset="0"/>
                <a:cs typeface="Arial" panose="020B0604020202020204" pitchFamily="34" charset="0"/>
                <a:hlinkClick r:id="rId7"/>
              </a:rPr>
              <a:t>PL248.Y255A6 1965</a:t>
            </a:r>
            <a:r>
              <a:rPr lang="en-US"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R="179705" algn="just">
              <a:lnSpc>
                <a:spcPct val="107000"/>
              </a:lnSpc>
              <a:spcAft>
                <a:spcPts val="800"/>
              </a:spcAft>
              <a:buNone/>
            </a:pPr>
            <a:r>
              <a:rPr lang="en-US" sz="1400" b="0" dirty="0">
                <a:solidFill>
                  <a:srgbClr val="000000"/>
                </a:solidFill>
                <a:effectLst/>
                <a:ea typeface="Calibri" panose="020F0502020204030204" pitchFamily="34" charset="0"/>
                <a:cs typeface="Arial" panose="020B0604020202020204" pitchFamily="34" charset="0"/>
              </a:rPr>
              <a:t>Uraz, M. (1938). </a:t>
            </a:r>
            <a:r>
              <a:rPr lang="en-US" sz="1400" b="0" i="1" dirty="0">
                <a:solidFill>
                  <a:srgbClr val="000000"/>
                </a:solidFill>
                <a:effectLst/>
                <a:ea typeface="Calibri" panose="020F0502020204030204" pitchFamily="34" charset="0"/>
                <a:cs typeface="Arial" panose="020B0604020202020204" pitchFamily="34" charset="0"/>
              </a:rPr>
              <a:t>Hasan Ali Yücel : </a:t>
            </a:r>
            <a:r>
              <a:rPr lang="en-US" sz="1400" b="0" i="1" dirty="0" err="1">
                <a:solidFill>
                  <a:srgbClr val="000000"/>
                </a:solidFill>
                <a:effectLst/>
                <a:ea typeface="Calibri" panose="020F0502020204030204" pitchFamily="34" charset="0"/>
                <a:cs typeface="Arial" panose="020B0604020202020204" pitchFamily="34" charset="0"/>
              </a:rPr>
              <a:t>hayatı</a:t>
            </a:r>
            <a:r>
              <a:rPr lang="en-US" sz="1400" b="0" i="1" dirty="0">
                <a:solidFill>
                  <a:srgbClr val="000000"/>
                </a:solidFill>
                <a:effectLst/>
                <a:ea typeface="Calibri" panose="020F0502020204030204" pitchFamily="34" charset="0"/>
                <a:cs typeface="Arial" panose="020B0604020202020204" pitchFamily="34" charset="0"/>
              </a:rPr>
              <a:t>, </a:t>
            </a:r>
            <a:r>
              <a:rPr lang="en-US" sz="1400" b="0" i="1" dirty="0" err="1">
                <a:solidFill>
                  <a:srgbClr val="000000"/>
                </a:solidFill>
                <a:effectLst/>
                <a:ea typeface="Calibri" panose="020F0502020204030204" pitchFamily="34" charset="0"/>
                <a:cs typeface="Arial" panose="020B0604020202020204" pitchFamily="34" charset="0"/>
              </a:rPr>
              <a:t>seçme</a:t>
            </a:r>
            <a:r>
              <a:rPr lang="en-US" sz="1400" b="0" i="1" dirty="0">
                <a:solidFill>
                  <a:srgbClr val="000000"/>
                </a:solidFill>
                <a:effectLst/>
                <a:ea typeface="Calibri" panose="020F0502020204030204" pitchFamily="34" charset="0"/>
                <a:cs typeface="Arial" panose="020B0604020202020204" pitchFamily="34" charset="0"/>
              </a:rPr>
              <a:t> </a:t>
            </a:r>
            <a:r>
              <a:rPr lang="en-US" sz="1400" b="0" i="1" dirty="0" err="1">
                <a:solidFill>
                  <a:srgbClr val="000000"/>
                </a:solidFill>
                <a:effectLst/>
                <a:ea typeface="Calibri" panose="020F0502020204030204" pitchFamily="34" charset="0"/>
                <a:cs typeface="Arial" panose="020B0604020202020204" pitchFamily="34" charset="0"/>
              </a:rPr>
              <a:t>şiir</a:t>
            </a:r>
            <a:r>
              <a:rPr lang="en-US" sz="1400" b="0" i="1" dirty="0">
                <a:solidFill>
                  <a:srgbClr val="000000"/>
                </a:solidFill>
                <a:effectLst/>
                <a:ea typeface="Calibri" panose="020F0502020204030204" pitchFamily="34" charset="0"/>
                <a:cs typeface="Arial" panose="020B0604020202020204" pitchFamily="34" charset="0"/>
              </a:rPr>
              <a:t> </a:t>
            </a:r>
            <a:r>
              <a:rPr lang="en-US" sz="1400" b="0" i="1" dirty="0" err="1">
                <a:solidFill>
                  <a:srgbClr val="000000"/>
                </a:solidFill>
                <a:effectLst/>
                <a:ea typeface="Calibri" panose="020F0502020204030204" pitchFamily="34" charset="0"/>
                <a:cs typeface="Arial" panose="020B0604020202020204" pitchFamily="34" charset="0"/>
              </a:rPr>
              <a:t>ve</a:t>
            </a:r>
            <a:r>
              <a:rPr lang="en-US" sz="1400" b="0" i="1" dirty="0">
                <a:solidFill>
                  <a:srgbClr val="000000"/>
                </a:solidFill>
                <a:effectLst/>
                <a:ea typeface="Calibri" panose="020F0502020204030204" pitchFamily="34" charset="0"/>
                <a:cs typeface="Arial" panose="020B0604020202020204" pitchFamily="34" charset="0"/>
              </a:rPr>
              <a:t> </a:t>
            </a:r>
            <a:r>
              <a:rPr lang="en-US" sz="1400" b="0" i="1" dirty="0" err="1">
                <a:solidFill>
                  <a:srgbClr val="000000"/>
                </a:solidFill>
                <a:effectLst/>
                <a:ea typeface="Calibri" panose="020F0502020204030204" pitchFamily="34" charset="0"/>
                <a:cs typeface="Arial" panose="020B0604020202020204" pitchFamily="34" charset="0"/>
              </a:rPr>
              <a:t>yazıları</a:t>
            </a:r>
            <a:r>
              <a:rPr lang="en-US" sz="1400" b="0" dirty="0">
                <a:solidFill>
                  <a:srgbClr val="000000"/>
                </a:solidFill>
                <a:effectLst/>
                <a:ea typeface="Calibri" panose="020F0502020204030204" pitchFamily="34" charset="0"/>
                <a:cs typeface="Arial" panose="020B0604020202020204" pitchFamily="34" charset="0"/>
              </a:rPr>
              <a:t>.</a:t>
            </a:r>
            <a:r>
              <a:rPr lang="en-US" sz="1400" dirty="0">
                <a:solidFill>
                  <a:srgbClr val="000000"/>
                </a:solidFill>
                <a:effectLst/>
                <a:ea typeface="Calibri" panose="020F0502020204030204" pitchFamily="34" charset="0"/>
                <a:cs typeface="Arial" panose="020B0604020202020204" pitchFamily="34" charset="0"/>
              </a:rPr>
              <a:t> İstanbul : Semih Lütfi.</a:t>
            </a:r>
            <a:r>
              <a:rPr lang="en-US" sz="1400" u="none" strike="noStrike" dirty="0">
                <a:solidFill>
                  <a:srgbClr val="000000"/>
                </a:solidFill>
                <a:effectLst/>
                <a:ea typeface="Calibri" panose="020F0502020204030204" pitchFamily="34" charset="0"/>
                <a:cs typeface="Arial" panose="020B0604020202020204" pitchFamily="34" charset="0"/>
                <a:hlinkClick r:id="rId8"/>
              </a:rPr>
              <a:t>PL250.Y91A14 1938</a:t>
            </a:r>
            <a:r>
              <a:rPr lang="en-US"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dirty="0" err="1">
                <a:solidFill>
                  <a:srgbClr val="000000"/>
                </a:solidFill>
                <a:effectLst/>
                <a:ea typeface="Calibri" panose="020F0502020204030204" pitchFamily="34" charset="0"/>
                <a:cs typeface="Arial" panose="020B0604020202020204" pitchFamily="34" charset="0"/>
              </a:rPr>
              <a:t>Uyguner</a:t>
            </a:r>
            <a:r>
              <a:rPr lang="en-US" sz="1400" dirty="0">
                <a:solidFill>
                  <a:srgbClr val="000000"/>
                </a:solidFill>
                <a:effectLst/>
                <a:ea typeface="Calibri" panose="020F0502020204030204" pitchFamily="34" charset="0"/>
                <a:cs typeface="Arial" panose="020B0604020202020204" pitchFamily="34" charset="0"/>
              </a:rPr>
              <a:t>, M. (1991). </a:t>
            </a:r>
            <a:r>
              <a:rPr lang="en-US" sz="1400" b="0" i="1" dirty="0">
                <a:solidFill>
                  <a:srgbClr val="000000"/>
                </a:solidFill>
                <a:effectLst/>
                <a:ea typeface="Calibri" panose="020F0502020204030204" pitchFamily="34" charset="0"/>
                <a:cs typeface="Arial" panose="020B0604020202020204" pitchFamily="34" charset="0"/>
              </a:rPr>
              <a:t>Mehmet </a:t>
            </a:r>
            <a:r>
              <a:rPr lang="en-US" sz="1400" b="0" i="1" dirty="0" err="1">
                <a:solidFill>
                  <a:srgbClr val="000000"/>
                </a:solidFill>
                <a:effectLst/>
                <a:ea typeface="Calibri" panose="020F0502020204030204" pitchFamily="34" charset="0"/>
                <a:cs typeface="Arial" panose="020B0604020202020204" pitchFamily="34" charset="0"/>
              </a:rPr>
              <a:t>Âkif</a:t>
            </a:r>
            <a:r>
              <a:rPr lang="en-US" sz="1400" b="0" i="1" dirty="0">
                <a:solidFill>
                  <a:srgbClr val="000000"/>
                </a:solidFill>
                <a:effectLst/>
                <a:ea typeface="Calibri" panose="020F0502020204030204" pitchFamily="34" charset="0"/>
                <a:cs typeface="Arial" panose="020B0604020202020204" pitchFamily="34" charset="0"/>
              </a:rPr>
              <a:t> Ersoy</a:t>
            </a:r>
            <a:r>
              <a:rPr lang="en-US" sz="1400" b="0" dirty="0">
                <a:solidFill>
                  <a:srgbClr val="000000"/>
                </a:solidFill>
                <a:effectLst/>
                <a:ea typeface="Calibri" panose="020F0502020204030204" pitchFamily="34" charset="0"/>
                <a:cs typeface="Arial" panose="020B0604020202020204" pitchFamily="34" charset="0"/>
              </a:rPr>
              <a:t>. </a:t>
            </a:r>
            <a:r>
              <a:rPr lang="en-US" sz="1400" dirty="0">
                <a:solidFill>
                  <a:srgbClr val="000000"/>
                </a:solidFill>
                <a:effectLst/>
                <a:ea typeface="Calibri" panose="020F0502020204030204" pitchFamily="34" charset="0"/>
                <a:cs typeface="Arial" panose="020B0604020202020204" pitchFamily="34" charset="0"/>
              </a:rPr>
              <a:t> Ankara : Bilgi.</a:t>
            </a:r>
            <a:r>
              <a:rPr lang="en-US" sz="1400" u="none" strike="noStrike" dirty="0">
                <a:solidFill>
                  <a:srgbClr val="000000"/>
                </a:solidFill>
                <a:effectLst/>
                <a:ea typeface="Calibri" panose="020F0502020204030204" pitchFamily="34" charset="0"/>
                <a:cs typeface="Arial" panose="020B0604020202020204" pitchFamily="34" charset="0"/>
                <a:hlinkClick r:id="rId9"/>
              </a:rPr>
              <a:t>PL248.M443Z752 1991</a:t>
            </a:r>
            <a:r>
              <a:rPr lang="en-US"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Bef>
                <a:spcPts val="200"/>
              </a:spcBef>
              <a:buNone/>
            </a:pPr>
            <a:r>
              <a:rPr lang="en-US" sz="1400" dirty="0" err="1">
                <a:solidFill>
                  <a:srgbClr val="000000"/>
                </a:solidFill>
                <a:effectLst/>
                <a:ea typeface="Times New Roman" panose="02020603050405020304" pitchFamily="18" charset="0"/>
                <a:cs typeface="Times New Roman" panose="02020603050405020304" pitchFamily="18" charset="0"/>
              </a:rPr>
              <a:t>Uyguner</a:t>
            </a:r>
            <a:r>
              <a:rPr lang="en-US" sz="1400" dirty="0">
                <a:solidFill>
                  <a:srgbClr val="000000"/>
                </a:solidFill>
                <a:effectLst/>
                <a:ea typeface="Times New Roman" panose="02020603050405020304" pitchFamily="18" charset="0"/>
                <a:cs typeface="Times New Roman" panose="02020603050405020304" pitchFamily="18" charset="0"/>
              </a:rPr>
              <a:t>, M. (1992). </a:t>
            </a:r>
            <a:r>
              <a:rPr lang="tr-TR" sz="1400" i="1" dirty="0">
                <a:solidFill>
                  <a:srgbClr val="000000"/>
                </a:solidFill>
                <a:effectLst/>
                <a:ea typeface="Times New Roman" panose="02020603050405020304" pitchFamily="18" charset="0"/>
                <a:cs typeface="Times New Roman" panose="02020603050405020304" pitchFamily="18" charset="0"/>
              </a:rPr>
              <a:t>Yahya  Kemal  Beyatlı : yaşamı sanatı yapıtlarından seçmeler</a:t>
            </a:r>
            <a:r>
              <a:rPr lang="tr-TR" sz="1400" dirty="0">
                <a:solidFill>
                  <a:srgbClr val="000000"/>
                </a:solidFill>
                <a:effectLst/>
                <a:ea typeface="Times New Roman" panose="02020603050405020304" pitchFamily="18" charset="0"/>
                <a:cs typeface="Times New Roman" panose="02020603050405020304" pitchFamily="18" charset="0"/>
              </a:rPr>
              <a:t>. Ankara : Bilgi</a:t>
            </a:r>
            <a:r>
              <a:rPr lang="tr-TR" sz="1400" b="1" dirty="0">
                <a:solidFill>
                  <a:srgbClr val="000000"/>
                </a:solidFill>
                <a:effectLst/>
                <a:ea typeface="Times New Roman" panose="02020603050405020304" pitchFamily="18" charset="0"/>
                <a:cs typeface="Times New Roman" panose="02020603050405020304" pitchFamily="18" charset="0"/>
              </a:rPr>
              <a:t>. </a:t>
            </a:r>
            <a:r>
              <a:rPr lang="tr-TR" sz="1400" b="1" u="none" strike="noStrike" dirty="0">
                <a:solidFill>
                  <a:srgbClr val="000000"/>
                </a:solidFill>
                <a:effectLst/>
                <a:ea typeface="Times New Roman" panose="02020603050405020304" pitchFamily="18" charset="0"/>
                <a:cs typeface="Times New Roman" panose="02020603050405020304" pitchFamily="18" charset="0"/>
                <a:hlinkClick r:id="rId10"/>
              </a:rPr>
              <a:t>PL248.B48Z637 1992</a:t>
            </a:r>
            <a:r>
              <a:rPr lang="tr-TR" sz="1400" b="1" dirty="0">
                <a:solidFill>
                  <a:srgbClr val="000000"/>
                </a:solidFill>
                <a:effectLst/>
                <a:ea typeface="Times New Roman" panose="02020603050405020304" pitchFamily="18" charset="0"/>
                <a:cs typeface="Times New Roman" panose="02020603050405020304" pitchFamily="18" charset="0"/>
              </a:rPr>
              <a:t>  </a:t>
            </a:r>
            <a:endParaRPr lang="el-GR" sz="1400" b="1" dirty="0">
              <a:solidFill>
                <a:srgbClr val="2F5496"/>
              </a:solidFill>
              <a:effectLst/>
              <a:ea typeface="Times New Roman" panose="02020603050405020304" pitchFamily="18" charset="0"/>
              <a:cs typeface="Times New Roman" panose="02020603050405020304" pitchFamily="18" charset="0"/>
            </a:endParaRPr>
          </a:p>
          <a:p>
            <a:pPr algn="just">
              <a:lnSpc>
                <a:spcPct val="107000"/>
              </a:lnSpc>
              <a:spcAft>
                <a:spcPts val="800"/>
              </a:spcAft>
              <a:buNone/>
            </a:pPr>
            <a:r>
              <a:rPr lang="en-US" sz="1400" dirty="0" err="1">
                <a:solidFill>
                  <a:srgbClr val="000000"/>
                </a:solidFill>
                <a:effectLst/>
                <a:ea typeface="Calibri" panose="020F0502020204030204" pitchFamily="34" charset="0"/>
                <a:cs typeface="Arial" panose="020B0604020202020204" pitchFamily="34" charset="0"/>
              </a:rPr>
              <a:t>Uyguner</a:t>
            </a:r>
            <a:r>
              <a:rPr lang="en-US" sz="1400" dirty="0">
                <a:solidFill>
                  <a:srgbClr val="000000"/>
                </a:solidFill>
                <a:effectLst/>
                <a:ea typeface="Calibri" panose="020F0502020204030204" pitchFamily="34" charset="0"/>
                <a:cs typeface="Arial" panose="020B0604020202020204" pitchFamily="34" charset="0"/>
              </a:rPr>
              <a:t>, M. (1992).</a:t>
            </a:r>
            <a:r>
              <a:rPr lang="tr-TR" sz="1400" i="1" dirty="0">
                <a:solidFill>
                  <a:srgbClr val="000000"/>
                </a:solidFill>
                <a:effectLst/>
                <a:ea typeface="Calibri" panose="020F0502020204030204" pitchFamily="34" charset="0"/>
                <a:cs typeface="Arial" panose="020B0604020202020204" pitchFamily="34" charset="0"/>
              </a:rPr>
              <a:t>Meh</a:t>
            </a:r>
            <a:r>
              <a:rPr lang="en-US" sz="1400" i="1" dirty="0">
                <a:solidFill>
                  <a:srgbClr val="000000"/>
                </a:solidFill>
                <a:effectLst/>
                <a:ea typeface="Calibri" panose="020F0502020204030204" pitchFamily="34" charset="0"/>
                <a:cs typeface="Arial" panose="020B0604020202020204" pitchFamily="34" charset="0"/>
              </a:rPr>
              <a:t>met Emin Yurdakul</a:t>
            </a:r>
            <a:r>
              <a:rPr lang="tr-TR" sz="1400" i="1" dirty="0">
                <a:solidFill>
                  <a:srgbClr val="000000"/>
                </a:solidFill>
                <a:effectLst/>
                <a:ea typeface="Calibri" panose="020F0502020204030204" pitchFamily="34" charset="0"/>
                <a:cs typeface="Arial" panose="020B0604020202020204" pitchFamily="34" charset="0"/>
              </a:rPr>
              <a:t>.</a:t>
            </a:r>
            <a:r>
              <a:rPr lang="en-US" sz="1400" dirty="0">
                <a:solidFill>
                  <a:srgbClr val="000000"/>
                </a:solidFill>
                <a:effectLst/>
                <a:ea typeface="Calibri" panose="020F0502020204030204" pitchFamily="34" charset="0"/>
                <a:cs typeface="Arial" panose="020B0604020202020204" pitchFamily="34" charset="0"/>
              </a:rPr>
              <a:t>  Ankara : Bilgi</a:t>
            </a:r>
            <a:r>
              <a:rPr lang="tr-TR" sz="1400" dirty="0">
                <a:solidFill>
                  <a:srgbClr val="000000"/>
                </a:solidFill>
                <a:effectLst/>
                <a:ea typeface="Calibri" panose="020F0502020204030204" pitchFamily="34" charset="0"/>
                <a:cs typeface="Arial" panose="020B0604020202020204" pitchFamily="34" charset="0"/>
              </a:rPr>
              <a:t>. </a:t>
            </a:r>
            <a:r>
              <a:rPr lang="en-US" sz="1400" u="none" strike="noStrike" dirty="0">
                <a:solidFill>
                  <a:srgbClr val="000000"/>
                </a:solidFill>
                <a:effectLst/>
                <a:ea typeface="Calibri" panose="020F0502020204030204" pitchFamily="34" charset="0"/>
                <a:cs typeface="Arial" panose="020B0604020202020204" pitchFamily="34" charset="0"/>
                <a:hlinkClick r:id="rId11"/>
              </a:rPr>
              <a:t>PL248.Y83Z53U9 1992</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dirty="0" err="1">
                <a:solidFill>
                  <a:srgbClr val="000000"/>
                </a:solidFill>
                <a:effectLst/>
                <a:ea typeface="Calibri" panose="020F0502020204030204" pitchFamily="34" charset="0"/>
                <a:cs typeface="Arial" panose="020B0604020202020204" pitchFamily="34" charset="0"/>
              </a:rPr>
              <a:t>Uyguner</a:t>
            </a:r>
            <a:r>
              <a:rPr lang="en-US" sz="1400" dirty="0">
                <a:solidFill>
                  <a:srgbClr val="000000"/>
                </a:solidFill>
                <a:effectLst/>
                <a:ea typeface="Calibri" panose="020F0502020204030204" pitchFamily="34" charset="0"/>
                <a:cs typeface="Arial" panose="020B0604020202020204" pitchFamily="34" charset="0"/>
              </a:rPr>
              <a:t>, M. (1994). </a:t>
            </a:r>
            <a:r>
              <a:rPr lang="en-US" sz="1400" b="0" i="1" dirty="0">
                <a:solidFill>
                  <a:srgbClr val="000000"/>
                </a:solidFill>
                <a:effectLst/>
                <a:ea typeface="Calibri" panose="020F0502020204030204" pitchFamily="34" charset="0"/>
                <a:cs typeface="Arial" panose="020B0604020202020204" pitchFamily="34" charset="0"/>
              </a:rPr>
              <a:t>Halide Edip Adıvar : </a:t>
            </a:r>
            <a:r>
              <a:rPr lang="en-US" sz="1400" b="0" i="1" dirty="0" err="1">
                <a:solidFill>
                  <a:srgbClr val="000000"/>
                </a:solidFill>
                <a:effectLst/>
                <a:ea typeface="Calibri" panose="020F0502020204030204" pitchFamily="34" charset="0"/>
                <a:cs typeface="Arial" panose="020B0604020202020204" pitchFamily="34" charset="0"/>
              </a:rPr>
              <a:t>yaşamı</a:t>
            </a:r>
            <a:r>
              <a:rPr lang="en-US" sz="1400" b="0" i="1" dirty="0">
                <a:solidFill>
                  <a:srgbClr val="000000"/>
                </a:solidFill>
                <a:effectLst/>
                <a:ea typeface="Calibri" panose="020F0502020204030204" pitchFamily="34" charset="0"/>
                <a:cs typeface="Arial" panose="020B0604020202020204" pitchFamily="34" charset="0"/>
              </a:rPr>
              <a:t>, </a:t>
            </a:r>
            <a:r>
              <a:rPr lang="en-US" sz="1400" b="0" i="1" dirty="0" err="1">
                <a:solidFill>
                  <a:srgbClr val="000000"/>
                </a:solidFill>
                <a:effectLst/>
                <a:ea typeface="Calibri" panose="020F0502020204030204" pitchFamily="34" charset="0"/>
                <a:cs typeface="Arial" panose="020B0604020202020204" pitchFamily="34" charset="0"/>
              </a:rPr>
              <a:t>sanatı</a:t>
            </a:r>
            <a:r>
              <a:rPr lang="en-US" sz="1400" b="0" i="1" dirty="0">
                <a:solidFill>
                  <a:srgbClr val="000000"/>
                </a:solidFill>
                <a:effectLst/>
                <a:ea typeface="Calibri" panose="020F0502020204030204" pitchFamily="34" charset="0"/>
                <a:cs typeface="Arial" panose="020B0604020202020204" pitchFamily="34" charset="0"/>
              </a:rPr>
              <a:t>, </a:t>
            </a:r>
            <a:r>
              <a:rPr lang="en-US" sz="1400" b="0" i="1" dirty="0" err="1">
                <a:solidFill>
                  <a:srgbClr val="000000"/>
                </a:solidFill>
                <a:effectLst/>
                <a:ea typeface="Calibri" panose="020F0502020204030204" pitchFamily="34" charset="0"/>
                <a:cs typeface="Arial" panose="020B0604020202020204" pitchFamily="34" charset="0"/>
              </a:rPr>
              <a:t>yapıtlarından</a:t>
            </a:r>
            <a:r>
              <a:rPr lang="en-US" sz="1400" b="0" i="1" dirty="0">
                <a:solidFill>
                  <a:srgbClr val="000000"/>
                </a:solidFill>
                <a:effectLst/>
                <a:ea typeface="Calibri" panose="020F0502020204030204" pitchFamily="34" charset="0"/>
                <a:cs typeface="Arial" panose="020B0604020202020204" pitchFamily="34" charset="0"/>
              </a:rPr>
              <a:t> </a:t>
            </a:r>
            <a:r>
              <a:rPr lang="en-US" sz="1400" b="0" i="1" dirty="0" err="1">
                <a:solidFill>
                  <a:srgbClr val="000000"/>
                </a:solidFill>
                <a:effectLst/>
                <a:ea typeface="Calibri" panose="020F0502020204030204" pitchFamily="34" charset="0"/>
                <a:cs typeface="Arial" panose="020B0604020202020204" pitchFamily="34" charset="0"/>
              </a:rPr>
              <a:t>seçmeler</a:t>
            </a:r>
            <a:r>
              <a:rPr lang="en-US" sz="1400" b="0" i="1" dirty="0">
                <a:solidFill>
                  <a:srgbClr val="000000"/>
                </a:solidFill>
                <a:effectLst/>
                <a:ea typeface="Calibri" panose="020F0502020204030204" pitchFamily="34" charset="0"/>
                <a:cs typeface="Arial" panose="020B0604020202020204" pitchFamily="34" charset="0"/>
              </a:rPr>
              <a:t>.</a:t>
            </a:r>
            <a:r>
              <a:rPr lang="en-US" sz="1400" b="0" dirty="0">
                <a:solidFill>
                  <a:srgbClr val="000000"/>
                </a:solidFill>
                <a:effectLst/>
                <a:ea typeface="Calibri" panose="020F0502020204030204" pitchFamily="34" charset="0"/>
                <a:cs typeface="Arial" panose="020B0604020202020204" pitchFamily="34" charset="0"/>
              </a:rPr>
              <a:t> </a:t>
            </a:r>
            <a:r>
              <a:rPr lang="en-US" sz="1400" dirty="0">
                <a:solidFill>
                  <a:srgbClr val="000000"/>
                </a:solidFill>
                <a:effectLst/>
                <a:ea typeface="Calibri" panose="020F0502020204030204" pitchFamily="34" charset="0"/>
                <a:cs typeface="Arial" panose="020B0604020202020204" pitchFamily="34" charset="0"/>
              </a:rPr>
              <a:t>Ankara : Bilgi. </a:t>
            </a:r>
            <a:r>
              <a:rPr lang="en-US" sz="1400" u="none" strike="noStrike" dirty="0">
                <a:solidFill>
                  <a:srgbClr val="000000"/>
                </a:solidFill>
                <a:effectLst/>
                <a:ea typeface="Calibri" panose="020F0502020204030204" pitchFamily="34" charset="0"/>
                <a:cs typeface="Arial" panose="020B0604020202020204" pitchFamily="34" charset="0"/>
                <a:hlinkClick r:id="rId12"/>
              </a:rPr>
              <a:t>PL248.A345Z94 1994</a:t>
            </a:r>
            <a:r>
              <a:rPr lang="en-US"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08A48B76-E553-A3EF-103C-AE57C34D2D3B}"/>
              </a:ext>
            </a:extLst>
          </p:cNvPr>
          <p:cNvSpPr txBox="1"/>
          <p:nvPr/>
        </p:nvSpPr>
        <p:spPr>
          <a:xfrm>
            <a:off x="130498" y="3732733"/>
            <a:ext cx="9840685" cy="2441566"/>
          </a:xfrm>
          <a:prstGeom prst="rect">
            <a:avLst/>
          </a:prstGeom>
          <a:noFill/>
        </p:spPr>
        <p:txBody>
          <a:bodyPr wrap="square">
            <a:spAutoFit/>
          </a:bodyPr>
          <a:lstStyle/>
          <a:p>
            <a:pPr algn="just">
              <a:lnSpc>
                <a:spcPct val="107000"/>
              </a:lnSpc>
              <a:spcAft>
                <a:spcPts val="800"/>
              </a:spcAft>
              <a:buNone/>
            </a:pPr>
            <a:r>
              <a:rPr lang="tr-TR" sz="1400" dirty="0">
                <a:effectLst/>
                <a:ea typeface="Calibri" panose="020F0502020204030204" pitchFamily="34" charset="0"/>
                <a:cs typeface="Arial" panose="020B0604020202020204" pitchFamily="34" charset="0"/>
              </a:rPr>
              <a:t>Yaşın Özker, </a:t>
            </a:r>
            <a:r>
              <a:rPr lang="tr-TR" sz="1400" i="1" dirty="0">
                <a:effectLst/>
                <a:ea typeface="Calibri" panose="020F0502020204030204" pitchFamily="34" charset="0"/>
                <a:cs typeface="Arial" panose="020B0604020202020204" pitchFamily="34" charset="0"/>
              </a:rPr>
              <a:t> Mehmetçik Kıbrıs'ta, </a:t>
            </a:r>
            <a:r>
              <a:rPr lang="tr-TR" sz="1400" dirty="0">
                <a:effectLst/>
                <a:ea typeface="Calibri" panose="020F0502020204030204" pitchFamily="34" charset="0"/>
                <a:cs typeface="Arial" panose="020B0604020202020204" pitchFamily="34" charset="0"/>
              </a:rPr>
              <a:t>Çevre Yayınları, Lefkoşa, 1960</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dirty="0" err="1">
                <a:effectLst/>
                <a:ea typeface="Times New Roman" panose="02020603050405020304" pitchFamily="18" charset="0"/>
                <a:cs typeface="Arial" panose="020B0604020202020204" pitchFamily="34" charset="0"/>
              </a:rPr>
              <a:t>Yiğitler</a:t>
            </a:r>
            <a:r>
              <a:rPr lang="en-US" sz="1400" dirty="0">
                <a:effectLst/>
                <a:ea typeface="Times New Roman" panose="02020603050405020304" pitchFamily="18" charset="0"/>
                <a:cs typeface="Arial" panose="020B0604020202020204" pitchFamily="34" charset="0"/>
              </a:rPr>
              <a:t>, Ş. Ş. (2020). Ahmet Midhat </a:t>
            </a:r>
            <a:r>
              <a:rPr lang="en-US" sz="1400" dirty="0" err="1">
                <a:effectLst/>
                <a:ea typeface="Times New Roman" panose="02020603050405020304" pitchFamily="18" charset="0"/>
                <a:cs typeface="Arial" panose="020B0604020202020204" pitchFamily="34" charset="0"/>
              </a:rPr>
              <a:t>Efendi’nin</a:t>
            </a:r>
            <a:r>
              <a:rPr lang="en-US" sz="1400" dirty="0">
                <a:effectLst/>
                <a:ea typeface="Times New Roman" panose="02020603050405020304" pitchFamily="18" charset="0"/>
                <a:cs typeface="Arial" panose="020B0604020202020204" pitchFamily="34" charset="0"/>
              </a:rPr>
              <a:t> </a:t>
            </a:r>
            <a:r>
              <a:rPr lang="en-US" sz="1400" dirty="0" err="1">
                <a:effectLst/>
                <a:ea typeface="Times New Roman" panose="02020603050405020304" pitchFamily="18" charset="0"/>
                <a:cs typeface="Arial" panose="020B0604020202020204" pitchFamily="34" charset="0"/>
              </a:rPr>
              <a:t>Askerlik</a:t>
            </a:r>
            <a:r>
              <a:rPr lang="en-US" sz="1400" dirty="0">
                <a:effectLst/>
                <a:ea typeface="Times New Roman" panose="02020603050405020304" pitchFamily="18" charset="0"/>
                <a:cs typeface="Arial" panose="020B0604020202020204" pitchFamily="34" charset="0"/>
              </a:rPr>
              <a:t> </a:t>
            </a:r>
            <a:r>
              <a:rPr lang="en-US" sz="1400" dirty="0" err="1">
                <a:effectLst/>
                <a:ea typeface="Times New Roman" panose="02020603050405020304" pitchFamily="18" charset="0"/>
                <a:cs typeface="Arial" panose="020B0604020202020204" pitchFamily="34" charset="0"/>
              </a:rPr>
              <a:t>ve</a:t>
            </a:r>
            <a:r>
              <a:rPr lang="en-US" sz="1400" dirty="0">
                <a:effectLst/>
                <a:ea typeface="Times New Roman" panose="02020603050405020304" pitchFamily="18" charset="0"/>
                <a:cs typeface="Arial" panose="020B0604020202020204" pitchFamily="34" charset="0"/>
              </a:rPr>
              <a:t> </a:t>
            </a:r>
            <a:r>
              <a:rPr lang="en-US" sz="1400" dirty="0" err="1">
                <a:effectLst/>
                <a:ea typeface="Times New Roman" panose="02020603050405020304" pitchFamily="18" charset="0"/>
                <a:cs typeface="Arial" panose="020B0604020202020204" pitchFamily="34" charset="0"/>
              </a:rPr>
              <a:t>Savaşa</a:t>
            </a:r>
            <a:r>
              <a:rPr lang="en-US" sz="1400" dirty="0">
                <a:effectLst/>
                <a:ea typeface="Times New Roman" panose="02020603050405020304" pitchFamily="18" charset="0"/>
                <a:cs typeface="Arial" panose="020B0604020202020204" pitchFamily="34" charset="0"/>
              </a:rPr>
              <a:t> Dair </a:t>
            </a:r>
            <a:r>
              <a:rPr lang="en-US" sz="1400" dirty="0" err="1">
                <a:effectLst/>
                <a:ea typeface="Times New Roman" panose="02020603050405020304" pitchFamily="18" charset="0"/>
                <a:cs typeface="Arial" panose="020B0604020202020204" pitchFamily="34" charset="0"/>
              </a:rPr>
              <a:t>Görüşleri</a:t>
            </a:r>
            <a:r>
              <a:rPr lang="en-US" sz="1400" dirty="0">
                <a:effectLst/>
                <a:ea typeface="Times New Roman" panose="02020603050405020304" pitchFamily="18" charset="0"/>
                <a:cs typeface="Arial" panose="020B0604020202020204" pitchFamily="34" charset="0"/>
              </a:rPr>
              <a:t>. </a:t>
            </a:r>
            <a:r>
              <a:rPr lang="en-US" sz="1400" i="1" dirty="0" err="1">
                <a:effectLst/>
                <a:ea typeface="Times New Roman" panose="02020603050405020304" pitchFamily="18" charset="0"/>
                <a:cs typeface="Arial" panose="020B0604020202020204" pitchFamily="34" charset="0"/>
              </a:rPr>
              <a:t>bilig</a:t>
            </a:r>
            <a:r>
              <a:rPr lang="en-US" sz="1400" i="1" dirty="0">
                <a:effectLst/>
                <a:ea typeface="Times New Roman" panose="02020603050405020304" pitchFamily="18" charset="0"/>
                <a:cs typeface="Arial" panose="020B0604020202020204" pitchFamily="34" charset="0"/>
              </a:rPr>
              <a:t> – Türk </a:t>
            </a:r>
            <a:r>
              <a:rPr lang="en-US" sz="1400" i="1" dirty="0" err="1">
                <a:effectLst/>
                <a:ea typeface="Times New Roman" panose="02020603050405020304" pitchFamily="18" charset="0"/>
                <a:cs typeface="Arial" panose="020B0604020202020204" pitchFamily="34" charset="0"/>
              </a:rPr>
              <a:t>Dünyası</a:t>
            </a:r>
            <a:r>
              <a:rPr lang="en-US" sz="1400" i="1" dirty="0">
                <a:effectLst/>
                <a:ea typeface="Times New Roman" panose="02020603050405020304" pitchFamily="18" charset="0"/>
                <a:cs typeface="Arial" panose="020B0604020202020204" pitchFamily="34" charset="0"/>
              </a:rPr>
              <a:t> </a:t>
            </a:r>
            <a:r>
              <a:rPr lang="en-US" sz="1400" i="1" dirty="0" err="1">
                <a:effectLst/>
                <a:ea typeface="Times New Roman" panose="02020603050405020304" pitchFamily="18" charset="0"/>
                <a:cs typeface="Arial" panose="020B0604020202020204" pitchFamily="34" charset="0"/>
              </a:rPr>
              <a:t>Sosyal</a:t>
            </a:r>
            <a:r>
              <a:rPr lang="en-US" sz="1400" i="1" dirty="0">
                <a:effectLst/>
                <a:ea typeface="Times New Roman" panose="02020603050405020304" pitchFamily="18" charset="0"/>
                <a:cs typeface="Arial" panose="020B0604020202020204" pitchFamily="34" charset="0"/>
              </a:rPr>
              <a:t> </a:t>
            </a:r>
            <a:r>
              <a:rPr lang="en-US" sz="1400" i="1" dirty="0" err="1">
                <a:effectLst/>
                <a:ea typeface="Times New Roman" panose="02020603050405020304" pitchFamily="18" charset="0"/>
                <a:cs typeface="Arial" panose="020B0604020202020204" pitchFamily="34" charset="0"/>
              </a:rPr>
              <a:t>Bilimler</a:t>
            </a:r>
            <a:r>
              <a:rPr lang="en-US" sz="1400" i="1" dirty="0">
                <a:effectLst/>
                <a:ea typeface="Times New Roman" panose="02020603050405020304" pitchFamily="18" charset="0"/>
                <a:cs typeface="Arial" panose="020B0604020202020204" pitchFamily="34" charset="0"/>
              </a:rPr>
              <a:t> </a:t>
            </a:r>
            <a:r>
              <a:rPr lang="en-US" sz="1400" i="1" dirty="0" err="1">
                <a:effectLst/>
                <a:ea typeface="Times New Roman" panose="02020603050405020304" pitchFamily="18" charset="0"/>
                <a:cs typeface="Arial" panose="020B0604020202020204" pitchFamily="34" charset="0"/>
              </a:rPr>
              <a:t>Dergisi</a:t>
            </a:r>
            <a:r>
              <a:rPr lang="en-US" sz="1400" dirty="0">
                <a:effectLst/>
                <a:ea typeface="Times New Roman" panose="02020603050405020304" pitchFamily="18" charset="0"/>
                <a:cs typeface="Arial" panose="020B0604020202020204" pitchFamily="34" charset="0"/>
              </a:rPr>
              <a:t>. 94: 137-157.</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dirty="0" err="1">
                <a:effectLst/>
                <a:ea typeface="Calibri" panose="020F0502020204030204" pitchFamily="34" charset="0"/>
                <a:cs typeface="Arial" panose="020B0604020202020204" pitchFamily="34" charset="0"/>
              </a:rPr>
              <a:t>Yiğitler</a:t>
            </a:r>
            <a:r>
              <a:rPr lang="en-US" sz="1400" dirty="0">
                <a:effectLst/>
                <a:ea typeface="Calibri" panose="020F0502020204030204" pitchFamily="34" charset="0"/>
                <a:cs typeface="Arial" panose="020B0604020202020204" pitchFamily="34" charset="0"/>
              </a:rPr>
              <a:t>,  Ş. (2020). </a:t>
            </a:r>
            <a:r>
              <a:rPr lang="en-US" sz="1400" i="1" dirty="0">
                <a:effectLst/>
                <a:ea typeface="Calibri" panose="020F0502020204030204" pitchFamily="34" charset="0"/>
                <a:cs typeface="Arial" panose="020B0604020202020204" pitchFamily="34" charset="0"/>
              </a:rPr>
              <a:t>Tunç Asker - Türk </a:t>
            </a:r>
            <a:r>
              <a:rPr lang="en-US" sz="1400" i="1" dirty="0" err="1">
                <a:effectLst/>
                <a:ea typeface="Calibri" panose="020F0502020204030204" pitchFamily="34" charset="0"/>
                <a:cs typeface="Arial" panose="020B0604020202020204" pitchFamily="34" charset="0"/>
              </a:rPr>
              <a:t>Romanında</a:t>
            </a:r>
            <a:r>
              <a:rPr lang="en-US" sz="1400" i="1" dirty="0">
                <a:effectLst/>
                <a:ea typeface="Calibri" panose="020F0502020204030204" pitchFamily="34" charset="0"/>
                <a:cs typeface="Arial" panose="020B0604020202020204" pitchFamily="34" charset="0"/>
              </a:rPr>
              <a:t> Asker Miti </a:t>
            </a:r>
            <a:r>
              <a:rPr lang="en-US" sz="1400" i="1" dirty="0" err="1">
                <a:effectLst/>
                <a:ea typeface="Calibri" panose="020F0502020204030204" pitchFamily="34" charset="0"/>
                <a:cs typeface="Arial" panose="020B0604020202020204" pitchFamily="34" charset="0"/>
              </a:rPr>
              <a:t>ve</a:t>
            </a:r>
            <a:r>
              <a:rPr lang="en-US" sz="1400" i="1" dirty="0">
                <a:effectLst/>
                <a:ea typeface="Calibri" panose="020F0502020204030204" pitchFamily="34" charset="0"/>
                <a:cs typeface="Arial" panose="020B0604020202020204" pitchFamily="34" charset="0"/>
              </a:rPr>
              <a:t> </a:t>
            </a:r>
            <a:r>
              <a:rPr lang="en-US" sz="1400" i="1" dirty="0" err="1">
                <a:effectLst/>
                <a:ea typeface="Calibri" panose="020F0502020204030204" pitchFamily="34" charset="0"/>
                <a:cs typeface="Arial" panose="020B0604020202020204" pitchFamily="34" charset="0"/>
              </a:rPr>
              <a:t>Militarizm</a:t>
            </a:r>
            <a:r>
              <a:rPr lang="en-US" sz="1400" i="1" dirty="0">
                <a:effectLst/>
                <a:ea typeface="Calibri" panose="020F0502020204030204" pitchFamily="34" charset="0"/>
                <a:cs typeface="Arial" panose="020B0604020202020204" pitchFamily="34" charset="0"/>
              </a:rPr>
              <a:t> (1923-1938)</a:t>
            </a:r>
            <a:r>
              <a:rPr lang="en-US" sz="1400" dirty="0">
                <a:effectLst/>
                <a:ea typeface="Calibri" panose="020F0502020204030204" pitchFamily="34" charset="0"/>
                <a:cs typeface="Arial" panose="020B0604020202020204" pitchFamily="34" charset="0"/>
              </a:rPr>
              <a:t>. </a:t>
            </a:r>
            <a:r>
              <a:rPr lang="en-US" sz="1400" strike="noStrike" dirty="0">
                <a:effectLst/>
                <a:ea typeface="Calibri" panose="020F0502020204030204" pitchFamily="34" charset="0"/>
                <a:cs typeface="Arial" panose="020B0604020202020204" pitchFamily="34" charset="0"/>
                <a:hlinkClick r:id="rId13" tooltip="İstanbul baskısı kitaplar">
                  <a:extLst>
                    <a:ext uri="{A12FA001-AC4F-418D-AE19-62706E023703}">
                      <ahyp:hlinkClr xmlns:ahyp="http://schemas.microsoft.com/office/drawing/2018/hyperlinkcolor" val="tx"/>
                    </a:ext>
                  </a:extLst>
                </a:hlinkClick>
              </a:rPr>
              <a:t>İstanbul</a:t>
            </a:r>
            <a:r>
              <a:rPr lang="en-US" sz="1400" dirty="0">
                <a:effectLst/>
                <a:ea typeface="Calibri" panose="020F0502020204030204" pitchFamily="34" charset="0"/>
                <a:cs typeface="Arial" panose="020B0604020202020204" pitchFamily="34" charset="0"/>
              </a:rPr>
              <a:t> : </a:t>
            </a:r>
            <a:r>
              <a:rPr lang="en-US" sz="1400" strike="noStrike" dirty="0">
                <a:effectLst/>
                <a:ea typeface="Calibri" panose="020F0502020204030204" pitchFamily="34" charset="0"/>
                <a:cs typeface="Arial" panose="020B0604020202020204" pitchFamily="34" charset="0"/>
                <a:hlinkClick r:id="rId14" tooltip="Libra Kitap kitapları">
                  <a:extLst>
                    <a:ext uri="{A12FA001-AC4F-418D-AE19-62706E023703}">
                      <ahyp:hlinkClr xmlns:ahyp="http://schemas.microsoft.com/office/drawing/2018/hyperlinkcolor" val="tx"/>
                    </a:ext>
                  </a:extLst>
                </a:hlinkClick>
              </a:rPr>
              <a:t>Libra Kitap</a:t>
            </a:r>
            <a:r>
              <a:rPr lang="en-US" sz="1400" strike="noStrike" dirty="0">
                <a:effectLst/>
                <a:ea typeface="Calibri" panose="020F0502020204030204" pitchFamily="34"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n-US" sz="1400" dirty="0" err="1">
                <a:effectLst/>
                <a:ea typeface="Calibri" panose="020F0502020204030204" pitchFamily="34" charset="0"/>
                <a:cs typeface="Arial" panose="020B0604020202020204" pitchFamily="34" charset="0"/>
              </a:rPr>
              <a:t>Yiğitler</a:t>
            </a:r>
            <a:r>
              <a:rPr lang="en-US" sz="1400" dirty="0">
                <a:effectLst/>
                <a:ea typeface="Calibri" panose="020F0502020204030204" pitchFamily="34" charset="0"/>
                <a:cs typeface="Arial" panose="020B0604020202020204" pitchFamily="34" charset="0"/>
              </a:rPr>
              <a:t>, Ş. (2022). Türk </a:t>
            </a:r>
            <a:r>
              <a:rPr lang="en-US" sz="1400" dirty="0" err="1">
                <a:effectLst/>
                <a:ea typeface="Calibri" panose="020F0502020204030204" pitchFamily="34" charset="0"/>
                <a:cs typeface="Arial" panose="020B0604020202020204" pitchFamily="34" charset="0"/>
              </a:rPr>
              <a:t>Edebiyatında</a:t>
            </a:r>
            <a:r>
              <a:rPr lang="en-US" sz="1400" dirty="0">
                <a:effectLst/>
                <a:ea typeface="Calibri" panose="020F0502020204030204" pitchFamily="34" charset="0"/>
                <a:cs typeface="Arial" panose="020B0604020202020204" pitchFamily="34" charset="0"/>
              </a:rPr>
              <a:t> </a:t>
            </a:r>
            <a:r>
              <a:rPr lang="en-US" sz="1400" dirty="0" err="1">
                <a:effectLst/>
                <a:ea typeface="Calibri" panose="020F0502020204030204" pitchFamily="34" charset="0"/>
                <a:cs typeface="Arial" panose="020B0604020202020204" pitchFamily="34" charset="0"/>
              </a:rPr>
              <a:t>Militarizmin</a:t>
            </a:r>
            <a:r>
              <a:rPr lang="en-US" sz="1400" dirty="0">
                <a:effectLst/>
                <a:ea typeface="Calibri" panose="020F0502020204030204" pitchFamily="34" charset="0"/>
                <a:cs typeface="Arial" panose="020B0604020202020204" pitchFamily="34" charset="0"/>
              </a:rPr>
              <a:t> </a:t>
            </a:r>
            <a:r>
              <a:rPr lang="en-US" sz="1400" dirty="0" err="1">
                <a:effectLst/>
                <a:ea typeface="Calibri" panose="020F0502020204030204" pitchFamily="34" charset="0"/>
                <a:cs typeface="Arial" panose="020B0604020202020204" pitchFamily="34" charset="0"/>
              </a:rPr>
              <a:t>Temelleri</a:t>
            </a:r>
            <a:r>
              <a:rPr lang="en-US" sz="1400" dirty="0">
                <a:effectLst/>
                <a:ea typeface="Calibri" panose="020F0502020204030204" pitchFamily="34" charset="0"/>
                <a:cs typeface="Arial" panose="020B0604020202020204" pitchFamily="34" charset="0"/>
              </a:rPr>
              <a:t> . </a:t>
            </a:r>
            <a:r>
              <a:rPr lang="en-US" sz="1400" i="1" dirty="0">
                <a:effectLst/>
                <a:ea typeface="Calibri" panose="020F0502020204030204" pitchFamily="34" charset="0"/>
                <a:cs typeface="Arial" panose="020B0604020202020204" pitchFamily="34" charset="0"/>
              </a:rPr>
              <a:t>EREN</a:t>
            </a:r>
            <a:r>
              <a:rPr lang="en-US" sz="1400" dirty="0">
                <a:effectLst/>
                <a:ea typeface="Calibri" panose="020F0502020204030204" pitchFamily="34" charset="0"/>
                <a:cs typeface="Arial" panose="020B0604020202020204" pitchFamily="34" charset="0"/>
              </a:rPr>
              <a:t>, 1(1)100-122.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dirty="0">
                <a:effectLst/>
                <a:ea typeface="Times New Roman" panose="02020603050405020304" pitchFamily="18" charset="0"/>
                <a:cs typeface="Arial" panose="020B0604020202020204" pitchFamily="34" charset="0"/>
              </a:rPr>
              <a:t>Yıldız, A. D.(2009). </a:t>
            </a:r>
            <a:r>
              <a:rPr lang="tr-TR" sz="1400" i="1" dirty="0">
                <a:effectLst/>
                <a:ea typeface="Times New Roman" panose="02020603050405020304" pitchFamily="18" charset="0"/>
                <a:cs typeface="Arial" panose="020B0604020202020204" pitchFamily="34" charset="0"/>
              </a:rPr>
              <a:t>Popüler Türk Romanları: Kerime Nadir, Esat Mahmut Karakurt, Muazzez Tahsin Berkand, 1930-1950</a:t>
            </a:r>
            <a:r>
              <a:rPr lang="tr-TR" sz="1400" dirty="0">
                <a:effectLst/>
                <a:ea typeface="Times New Roman" panose="02020603050405020304" pitchFamily="18" charset="0"/>
                <a:cs typeface="Arial" panose="020B0604020202020204" pitchFamily="34" charset="0"/>
              </a:rPr>
              <a:t>. İ</a:t>
            </a:r>
            <a:r>
              <a:rPr lang="en-US" sz="1400" dirty="0" err="1">
                <a:effectLst/>
                <a:ea typeface="Times New Roman" panose="02020603050405020304" pitchFamily="18" charset="0"/>
                <a:cs typeface="Arial" panose="020B0604020202020204" pitchFamily="34" charset="0"/>
              </a:rPr>
              <a:t>stanbul</a:t>
            </a:r>
            <a:r>
              <a:rPr lang="en-US" sz="1400" dirty="0">
                <a:effectLst/>
                <a:ea typeface="Times New Roman" panose="02020603050405020304" pitchFamily="18" charset="0"/>
                <a:cs typeface="Arial" panose="020B0604020202020204" pitchFamily="34" charset="0"/>
              </a:rPr>
              <a:t>: </a:t>
            </a:r>
            <a:r>
              <a:rPr lang="en-US" sz="1400" dirty="0" err="1">
                <a:effectLst/>
                <a:ea typeface="Times New Roman" panose="02020603050405020304" pitchFamily="18" charset="0"/>
                <a:cs typeface="Arial" panose="020B0604020202020204" pitchFamily="34" charset="0"/>
              </a:rPr>
              <a:t>Dergah</a:t>
            </a:r>
            <a:r>
              <a:rPr lang="tr-TR" sz="1400" dirty="0">
                <a:effectLst/>
                <a:ea typeface="Times New Roman" panose="02020603050405020304" pitchFamily="18" charset="0"/>
                <a:cs typeface="Arial" panose="020B0604020202020204" pitchFamily="34" charset="0"/>
              </a:rPr>
              <a:t>.</a:t>
            </a:r>
            <a:r>
              <a:rPr lang="tr-TR" sz="1400" dirty="0">
                <a:effectLst/>
                <a:ea typeface="Calibri" panose="020F0502020204030204" pitchFamily="34" charset="0"/>
                <a:cs typeface="Arial" panose="020B0604020202020204" pitchFamily="34" charset="0"/>
              </a:rPr>
              <a:t> </a:t>
            </a:r>
            <a:r>
              <a:rPr lang="en-US" sz="1400" strike="noStrike" dirty="0">
                <a:effectLst/>
                <a:ea typeface="Calibri" panose="020F050202020403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PL223.Y55 2009</a:t>
            </a:r>
            <a:r>
              <a:rPr lang="en-US" sz="1400" dirty="0">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dirty="0">
                <a:effectLst/>
                <a:ea typeface="Calibri" panose="020F0502020204030204" pitchFamily="34" charset="0"/>
                <a:cs typeface="Arial" panose="020B0604020202020204" pitchFamily="34" charset="0"/>
              </a:rPr>
              <a:t>Yusoğlu, N. </a:t>
            </a:r>
            <a:r>
              <a:rPr lang="en-US" sz="1400" dirty="0">
                <a:effectLst/>
                <a:ea typeface="Calibri" panose="020F0502020204030204" pitchFamily="34" charset="0"/>
                <a:cs typeface="Arial" panose="020B0604020202020204" pitchFamily="34" charset="0"/>
              </a:rPr>
              <a:t>(2011). </a:t>
            </a:r>
            <a:r>
              <a:rPr lang="tr-TR" sz="1400" dirty="0">
                <a:effectLst/>
                <a:ea typeface="Calibri" panose="020F0502020204030204" pitchFamily="34" charset="0"/>
                <a:cs typeface="Arial" panose="020B0604020202020204" pitchFamily="34" charset="0"/>
              </a:rPr>
              <a:t>Reşat Nuri Güntekin’ in Romanlarında savaş teması. </a:t>
            </a:r>
            <a:r>
              <a:rPr lang="tr-TR" sz="1400" i="1" dirty="0">
                <a:effectLst/>
                <a:ea typeface="Calibri" panose="020F0502020204030204" pitchFamily="34" charset="0"/>
                <a:cs typeface="Arial" panose="020B0604020202020204" pitchFamily="34" charset="0"/>
              </a:rPr>
              <a:t>TÜBAR-XXX-/2011-Güz</a:t>
            </a:r>
            <a:r>
              <a:rPr lang="tr-TR" sz="1400" dirty="0">
                <a:effectLst/>
                <a:ea typeface="Calibri" panose="020F0502020204030204" pitchFamily="34" charset="0"/>
                <a:cs typeface="Arial" panose="020B0604020202020204" pitchFamily="34" charset="0"/>
              </a:rPr>
              <a:t>, pp. 361-375.</a:t>
            </a:r>
            <a:endParaRPr lang="el-GR"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230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08912F-0055-C162-A3CF-DC498242A319}"/>
              </a:ext>
            </a:extLst>
          </p:cNvPr>
          <p:cNvSpPr txBox="1"/>
          <p:nvPr/>
        </p:nvSpPr>
        <p:spPr>
          <a:xfrm>
            <a:off x="368803" y="479240"/>
            <a:ext cx="11146971" cy="6036845"/>
          </a:xfrm>
          <a:prstGeom prst="rect">
            <a:avLst/>
          </a:prstGeom>
          <a:noFill/>
        </p:spPr>
        <p:txBody>
          <a:bodyPr wrap="square">
            <a:spAutoFit/>
          </a:bodyPr>
          <a:lstStyle/>
          <a:p>
            <a:pPr algn="just">
              <a:lnSpc>
                <a:spcPct val="107000"/>
              </a:lnSpc>
              <a:spcAft>
                <a:spcPts val="800"/>
              </a:spcAft>
              <a:buNone/>
            </a:pPr>
            <a:r>
              <a:rPr lang="tr-TR" sz="1400" b="1" dirty="0">
                <a:effectLst/>
                <a:ea typeface="Calibri" panose="020F0502020204030204" pitchFamily="34" charset="0"/>
                <a:cs typeface="Arial" panose="020B0604020202020204" pitchFamily="34" charset="0"/>
              </a:rPr>
              <a:t>II.</a:t>
            </a:r>
            <a:r>
              <a:rPr lang="el-GR" sz="1400" b="0" kern="1800" dirty="0">
                <a:effectLst/>
                <a:ea typeface="Calibri" panose="020F0502020204030204" pitchFamily="34" charset="0"/>
                <a:cs typeface="Times New Roman" panose="02020603050405020304" pitchFamily="18" charset="0"/>
              </a:rPr>
              <a:t> </a:t>
            </a:r>
            <a:r>
              <a:rPr lang="en-US" sz="1400" b="1" dirty="0" err="1">
                <a:effectLst/>
                <a:ea typeface="Calibri" panose="020F0502020204030204" pitchFamily="34" charset="0"/>
                <a:cs typeface="Arial" panose="020B0604020202020204" pitchFamily="34" charset="0"/>
              </a:rPr>
              <a:t>İkinci</a:t>
            </a:r>
            <a:r>
              <a:rPr lang="en-US" sz="1400" b="1" dirty="0">
                <a:effectLst/>
                <a:ea typeface="Calibri" panose="020F0502020204030204" pitchFamily="34" charset="0"/>
                <a:cs typeface="Arial" panose="020B0604020202020204" pitchFamily="34" charset="0"/>
              </a:rPr>
              <a:t> </a:t>
            </a:r>
            <a:r>
              <a:rPr lang="en-US" sz="1400" b="1" dirty="0" err="1">
                <a:effectLst/>
                <a:ea typeface="Calibri" panose="020F0502020204030204" pitchFamily="34" charset="0"/>
                <a:cs typeface="Arial" panose="020B0604020202020204" pitchFamily="34" charset="0"/>
              </a:rPr>
              <a:t>bölümde</a:t>
            </a:r>
            <a:r>
              <a:rPr lang="en-US" sz="1400" b="1" dirty="0">
                <a:effectLst/>
                <a:ea typeface="Calibri" panose="020F0502020204030204" pitchFamily="34" charset="0"/>
                <a:cs typeface="Arial" panose="020B0604020202020204" pitchFamily="34" charset="0"/>
              </a:rPr>
              <a:t> : </a:t>
            </a:r>
            <a:r>
              <a:rPr lang="en-US" sz="1400" b="1" dirty="0" err="1">
                <a:effectLst/>
                <a:ea typeface="Calibri" panose="020F0502020204030204" pitchFamily="34" charset="0"/>
                <a:cs typeface="Arial" panose="020B0604020202020204" pitchFamily="34" charset="0"/>
              </a:rPr>
              <a:t>Semboller</a:t>
            </a:r>
            <a:r>
              <a:rPr lang="en-US" sz="1400" b="1" dirty="0">
                <a:effectLst/>
                <a:ea typeface="Calibri" panose="020F0502020204030204" pitchFamily="34" charset="0"/>
                <a:cs typeface="Arial" panose="020B0604020202020204" pitchFamily="34" charset="0"/>
              </a:rPr>
              <a:t> </a:t>
            </a:r>
            <a:r>
              <a:rPr lang="en-US" sz="1400" b="1" dirty="0" err="1">
                <a:effectLst/>
                <a:ea typeface="Calibri" panose="020F0502020204030204" pitchFamily="34" charset="0"/>
                <a:cs typeface="Arial" panose="020B0604020202020204" pitchFamily="34" charset="0"/>
              </a:rPr>
              <a:t>ve</a:t>
            </a:r>
            <a:r>
              <a:rPr lang="en-US" sz="1400" b="1" dirty="0">
                <a:effectLst/>
                <a:ea typeface="Calibri" panose="020F0502020204030204" pitchFamily="34" charset="0"/>
                <a:cs typeface="Arial" panose="020B0604020202020204" pitchFamily="34" charset="0"/>
              </a:rPr>
              <a:t> </a:t>
            </a:r>
            <a:r>
              <a:rPr lang="en-US" sz="1400" b="1" dirty="0" err="1">
                <a:effectLst/>
                <a:ea typeface="Calibri" panose="020F0502020204030204" pitchFamily="34" charset="0"/>
                <a:cs typeface="Arial" panose="020B0604020202020204" pitchFamily="34" charset="0"/>
              </a:rPr>
              <a:t>Edebiyat</a:t>
            </a:r>
            <a:endParaRPr lang="el-GR" sz="1400" dirty="0">
              <a:effectLst/>
              <a:ea typeface="Calibri" panose="020F0502020204030204" pitchFamily="34" charset="0"/>
              <a:cs typeface="Arial" panose="020B0604020202020204" pitchFamily="34" charset="0"/>
            </a:endParaRPr>
          </a:p>
          <a:p>
            <a:pPr>
              <a:lnSpc>
                <a:spcPct val="107000"/>
              </a:lnSpc>
              <a:spcAft>
                <a:spcPts val="800"/>
              </a:spcAft>
              <a:buNone/>
            </a:pPr>
            <a:r>
              <a:rPr lang="en-US" sz="1400" b="1" dirty="0">
                <a:effectLst/>
                <a:ea typeface="Calibri" panose="020F0502020204030204" pitchFamily="34" charset="0"/>
                <a:cs typeface="Arial" panose="020B0604020202020204" pitchFamily="34" charset="0"/>
              </a:rPr>
              <a:t>II.III. Türk </a:t>
            </a:r>
            <a:r>
              <a:rPr lang="en-US" sz="1400" b="1" dirty="0" err="1">
                <a:effectLst/>
                <a:ea typeface="Calibri" panose="020F0502020204030204" pitchFamily="34" charset="0"/>
                <a:cs typeface="Arial" panose="020B0604020202020204" pitchFamily="34" charset="0"/>
              </a:rPr>
              <a:t>Edebiyatında</a:t>
            </a:r>
            <a:r>
              <a:rPr lang="en-US" sz="1400" b="1" dirty="0">
                <a:effectLst/>
                <a:ea typeface="Calibri" panose="020F0502020204030204" pitchFamily="34" charset="0"/>
                <a:cs typeface="Arial" panose="020B0604020202020204" pitchFamily="34" charset="0"/>
              </a:rPr>
              <a:t> </a:t>
            </a:r>
            <a:r>
              <a:rPr lang="tr-TR" sz="1400" b="1" dirty="0">
                <a:effectLst/>
                <a:ea typeface="Times New Roman" panose="02020603050405020304" pitchFamily="18" charset="0"/>
                <a:cs typeface="Arial" panose="020B0604020202020204" pitchFamily="34" charset="0"/>
              </a:rPr>
              <a:t>Türk  Ordusu</a:t>
            </a:r>
            <a:r>
              <a:rPr lang="tr-TR" sz="1400" b="1" dirty="0">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el-GR" sz="1400" b="1" dirty="0">
                <a:effectLst/>
                <a:ea typeface="Calibri" panose="020F0502020204030204" pitchFamily="34" charset="0"/>
                <a:cs typeface="Arial" panose="020B0604020202020204" pitchFamily="34" charset="0"/>
              </a:rPr>
              <a:t>ΙΙ</a:t>
            </a:r>
            <a:r>
              <a:rPr lang="en-US" sz="1400" b="1" dirty="0">
                <a:effectLst/>
                <a:ea typeface="Calibri" panose="020F0502020204030204" pitchFamily="34" charset="0"/>
                <a:cs typeface="Arial" panose="020B0604020202020204" pitchFamily="34" charset="0"/>
              </a:rPr>
              <a:t>.</a:t>
            </a:r>
            <a:r>
              <a:rPr lang="el-GR" sz="1400" b="1" dirty="0">
                <a:effectLst/>
                <a:ea typeface="Calibri" panose="020F0502020204030204" pitchFamily="34" charset="0"/>
                <a:cs typeface="Arial" panose="020B0604020202020204" pitchFamily="34" charset="0"/>
              </a:rPr>
              <a:t>ΙΙΙ</a:t>
            </a:r>
            <a:r>
              <a:rPr lang="en-US" sz="1400" b="1" dirty="0">
                <a:effectLst/>
                <a:ea typeface="Calibri" panose="020F0502020204030204" pitchFamily="34" charset="0"/>
                <a:cs typeface="Arial" panose="020B0604020202020204" pitchFamily="34" charset="0"/>
              </a:rPr>
              <a:t>.</a:t>
            </a:r>
            <a:r>
              <a:rPr lang="el-GR" sz="1400" b="1" dirty="0">
                <a:effectLst/>
                <a:ea typeface="Calibri" panose="020F0502020204030204" pitchFamily="34" charset="0"/>
                <a:cs typeface="Arial" panose="020B0604020202020204" pitchFamily="34" charset="0"/>
              </a:rPr>
              <a:t>Ι  </a:t>
            </a:r>
            <a:r>
              <a:rPr lang="en-US" dirty="0">
                <a:hlinkClick r:id="rId2">
                  <a:extLst>
                    <a:ext uri="{A12FA001-AC4F-418D-AE19-62706E023703}">
                      <ahyp:hlinkClr xmlns:ahyp="http://schemas.microsoft.com/office/drawing/2018/hyperlinkcolor" val="tx"/>
                    </a:ext>
                  </a:extLst>
                </a:hlinkClick>
              </a:rPr>
              <a:t>Malazgirt </a:t>
            </a:r>
            <a:r>
              <a:rPr lang="en-US" dirty="0" err="1">
                <a:hlinkClick r:id="rId2">
                  <a:extLst>
                    <a:ext uri="{A12FA001-AC4F-418D-AE19-62706E023703}">
                      <ahyp:hlinkClr xmlns:ahyp="http://schemas.microsoft.com/office/drawing/2018/hyperlinkcolor" val="tx"/>
                    </a:ext>
                  </a:extLst>
                </a:hlinkClick>
              </a:rPr>
              <a:t>Savaşından</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Sonraki</a:t>
            </a:r>
            <a:r>
              <a:rPr lang="en-US" dirty="0">
                <a:hlinkClick r:id="rId2">
                  <a:extLst>
                    <a:ext uri="{A12FA001-AC4F-418D-AE19-62706E023703}">
                      <ahyp:hlinkClr xmlns:ahyp="http://schemas.microsoft.com/office/drawing/2018/hyperlinkcolor" val="tx"/>
                    </a:ext>
                  </a:extLst>
                </a:hlinkClick>
              </a:rPr>
              <a:t> Devre </a:t>
            </a:r>
            <a:r>
              <a:rPr lang="tr-TR" dirty="0">
                <a:hlinkClick r:id="rId2">
                  <a:extLst>
                    <a:ext uri="{A12FA001-AC4F-418D-AE19-62706E023703}">
                      <ahyp:hlinkClr xmlns:ahyp="http://schemas.microsoft.com/office/drawing/2018/hyperlinkcolor" val="tx"/>
                    </a:ext>
                  </a:extLst>
                </a:hlinkClick>
              </a:rPr>
              <a:t>Türkiye  Cumhuriyeti Ordularına Atatürk’ ün  mesajında kadar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R="179705"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Yahya Kemal Beyatlı </a:t>
            </a:r>
            <a:r>
              <a:rPr lang="en-US" sz="1400" b="1" dirty="0">
                <a:solidFill>
                  <a:srgbClr val="000000"/>
                </a:solidFill>
                <a:effectLst/>
                <a:ea typeface="Calibri" panose="020F0502020204030204" pitchFamily="34" charset="0"/>
                <a:cs typeface="Arial" panose="020B0604020202020204" pitchFamily="34" charset="0"/>
              </a:rPr>
              <a:t>-</a:t>
            </a:r>
            <a:r>
              <a:rPr lang="en-US" sz="1400" dirty="0">
                <a:solidFill>
                  <a:srgbClr val="000000"/>
                </a:solidFill>
                <a:effectLst/>
                <a:ea typeface="Calibri" panose="020F0502020204030204" pitchFamily="34" charset="0"/>
                <a:cs typeface="Arial" panose="020B0604020202020204" pitchFamily="34" charset="0"/>
              </a:rPr>
              <a:t>  </a:t>
            </a:r>
            <a:r>
              <a:rPr lang="tr-TR" sz="1400" b="1" i="1" dirty="0">
                <a:solidFill>
                  <a:srgbClr val="000000"/>
                </a:solidFill>
                <a:effectLst/>
                <a:ea typeface="Calibri" panose="020F0502020204030204" pitchFamily="34" charset="0"/>
                <a:cs typeface="Arial" panose="020B0604020202020204" pitchFamily="34" charset="0"/>
              </a:rPr>
              <a:t>Süleymâniye</a:t>
            </a:r>
            <a:r>
              <a:rPr lang="en-US" sz="1400" b="1" i="1" dirty="0">
                <a:solidFill>
                  <a:srgbClr val="000000"/>
                </a:solidFill>
                <a:effectLst/>
                <a:ea typeface="Calibri" panose="020F0502020204030204" pitchFamily="34" charset="0"/>
                <a:cs typeface="Arial" panose="020B0604020202020204" pitchFamily="34" charset="0"/>
              </a:rPr>
              <a:t>’</a:t>
            </a:r>
            <a:r>
              <a:rPr lang="tr-TR" sz="1400" b="1" i="1" dirty="0">
                <a:solidFill>
                  <a:srgbClr val="000000"/>
                </a:solidFill>
                <a:effectLst/>
                <a:ea typeface="Calibri" panose="020F0502020204030204" pitchFamily="34" charset="0"/>
                <a:cs typeface="Arial" panose="020B0604020202020204" pitchFamily="34" charset="0"/>
              </a:rPr>
              <a:t> de Bayram Sabahı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a:t>
            </a:r>
            <a:r>
              <a:rPr lang="tr-TR" sz="1400" dirty="0">
                <a:solidFill>
                  <a:srgbClr val="000000"/>
                </a:solidFill>
                <a:effectLst/>
                <a:ea typeface="Calibri" panose="020F0502020204030204" pitchFamily="34" charset="0"/>
                <a:cs typeface="Arial" panose="020B0604020202020204" pitchFamily="34" charset="0"/>
              </a:rPr>
              <a:t>Ordu</a:t>
            </a:r>
            <a:r>
              <a:rPr lang="en-US" sz="1400" dirty="0">
                <a:solidFill>
                  <a:srgbClr val="000000"/>
                </a:solidFill>
                <a:effectLst/>
                <a:ea typeface="Calibri" panose="020F0502020204030204" pitchFamily="34" charset="0"/>
                <a:cs typeface="Arial" panose="020B0604020202020204" pitchFamily="34" charset="0"/>
              </a:rPr>
              <a:t>-</a:t>
            </a:r>
            <a:r>
              <a:rPr lang="tr-TR" sz="1400" dirty="0">
                <a:solidFill>
                  <a:srgbClr val="000000"/>
                </a:solidFill>
                <a:effectLst/>
                <a:ea typeface="Calibri" panose="020F0502020204030204" pitchFamily="34" charset="0"/>
                <a:cs typeface="Arial" panose="020B0604020202020204" pitchFamily="34" charset="0"/>
              </a:rPr>
              <a:t> milletlerin  en çok  döğüşen,  en sarpı</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Adamış sevdiği Allâhına bir  böyle yapı.</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En güzel mâbedi olsun   diye en son  dînin</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Budur öz şekli hayâl  ettiği  mînârînin.</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Görebilsin diye sonsuzluğu her yerden iyi</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Seçmiş  İstanbul’ un  ufkunda bu kudsî  tepeyi;</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Taşımış harcını gaazîleri,  serdârıyle,</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Taşı yenmiş nice bin işçisi, mîmarıyle,</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Hür ve engin  vatanın  hem  gece,  hem gündüzüne,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Uhrevî  bir kapı açmış  buradan gökyüzüne,</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Tâ ki geçsin ezelî rahmete rûh orduları..</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Bir neferdir bu zafer mâbedinin mîmârı. (S. Behlül Toygar, 1965: 32-33)</a:t>
            </a:r>
            <a:endParaRPr lang="el-GR" sz="1400" dirty="0">
              <a:effectLst/>
              <a:ea typeface="Calibri" panose="020F0502020204030204" pitchFamily="34" charset="0"/>
              <a:cs typeface="Arial" panose="020B0604020202020204" pitchFamily="34" charset="0"/>
            </a:endParaRPr>
          </a:p>
        </p:txBody>
      </p:sp>
      <p:pic>
        <p:nvPicPr>
          <p:cNvPr id="1026" name="Picture 2" descr="BEYATLI, YAHYA KEMAL | Türk Maarif Ansiklopedisi">
            <a:extLst>
              <a:ext uri="{FF2B5EF4-FFF2-40B4-BE49-F238E27FC236}">
                <a16:creationId xmlns:a16="http://schemas.microsoft.com/office/drawing/2014/main" id="{8C05DA29-25BE-B830-4068-DBE46CF04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239" y="1760201"/>
            <a:ext cx="5754270" cy="407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7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A21894-B6FA-B85A-0BF3-243238226301}"/>
              </a:ext>
            </a:extLst>
          </p:cNvPr>
          <p:cNvSpPr txBox="1"/>
          <p:nvPr/>
        </p:nvSpPr>
        <p:spPr>
          <a:xfrm>
            <a:off x="249977" y="722554"/>
            <a:ext cx="10601899" cy="5412892"/>
          </a:xfrm>
          <a:prstGeom prst="rect">
            <a:avLst/>
          </a:prstGeom>
          <a:noFill/>
        </p:spPr>
        <p:txBody>
          <a:bodyPr wrap="square">
            <a:spAutoFit/>
          </a:bodyPr>
          <a:lstStyle/>
          <a:p>
            <a:pPr marL="179705" marR="179705" algn="just">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 "Çanakkale harekâtında her iki taraf da hatalar yapmakta idi;  fakat hata yapmayan  tek bir adam vardı: Yarbay Mustafa  Kemal". Lloyd George :  "İnsanlık tarihi  birkaç  yüzyılda bir ancak bir dâhi  yetiştiriyor. Şu talihsizliğe bakın ki, o dâhi   bugün Türkiye</a:t>
            </a:r>
            <a:r>
              <a:rPr lang="ka-GE"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de doğmuştur</a:t>
            </a:r>
            <a:r>
              <a:rPr lang="ka-GE"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(Suat İlhan,1989:193)</a:t>
            </a:r>
            <a:endParaRPr lang="el-GR" sz="1400" dirty="0">
              <a:effectLst/>
              <a:ea typeface="Calibri" panose="020F0502020204030204" pitchFamily="34" charset="0"/>
              <a:cs typeface="Arial" panose="020B0604020202020204" pitchFamily="34" charset="0"/>
            </a:endParaRPr>
          </a:p>
          <a:p>
            <a:pPr marR="179705" algn="just">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Times New Roman" panose="02020603050405020304" pitchFamily="18" charset="0"/>
                <a:cs typeface="Arial" panose="020B0604020202020204" pitchFamily="34" charset="0"/>
              </a:rPr>
              <a:t>[…] Türk  askerî değerlerini şahsında toplayan  ve onları bütün  ululuk  ve yüceliği  ile   temsil eden  Mehmetçiktir. Eğitim  alanında yıl  boyu  ter dökmüş Mehmet</a:t>
            </a:r>
            <a:r>
              <a:rPr lang="ka-GE"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 ten   daha vasıflı bir  insan  düşünülemez. O atalarının  özellikleri</a:t>
            </a:r>
            <a:r>
              <a:rPr lang="ka-GE" sz="1400" dirty="0">
                <a:solidFill>
                  <a:srgbClr val="000000"/>
                </a:solidFill>
                <a:effectLst/>
                <a:ea typeface="Times New Roman" panose="02020603050405020304" pitchFamily="18" charset="0"/>
                <a:cs typeface="Arial" panose="020B0604020202020204" pitchFamily="34" charset="0"/>
              </a:rPr>
              <a:t>,</a:t>
            </a:r>
            <a:r>
              <a:rPr lang="tr-TR" sz="1400" dirty="0">
                <a:solidFill>
                  <a:srgbClr val="000000"/>
                </a:solidFill>
                <a:effectLst/>
                <a:ea typeface="Times New Roman" panose="02020603050405020304" pitchFamily="18" charset="0"/>
                <a:cs typeface="Arial" panose="020B0604020202020204" pitchFamily="34" charset="0"/>
              </a:rPr>
              <a:t> Türk  askerî değerlerinin  üstünlükleri  ile  donanmış bir  insanlık,  askerlik   ve Türklük  abidesidir. Binlerce yıl  milletine  yurt veren, güven  veren  bu  büyük  varlık  alp’ tır,  gazi’ dir,  akıncı’ dır,  Mehmetçik’ tir. (Suat İlhan,1989:19</a:t>
            </a:r>
            <a:r>
              <a:rPr lang="ka-GE" sz="1400" dirty="0">
                <a:solidFill>
                  <a:srgbClr val="000000"/>
                </a:solidFill>
                <a:effectLst/>
                <a:ea typeface="Times New Roman" panose="02020603050405020304" pitchFamily="18" charset="0"/>
                <a:cs typeface="Arial" panose="020B0604020202020204" pitchFamily="34" charset="0"/>
              </a:rPr>
              <a:t>6</a:t>
            </a:r>
            <a:r>
              <a:rPr lang="tr-TR" sz="1400" dirty="0">
                <a:solidFill>
                  <a:srgbClr val="000000"/>
                </a:solidFill>
                <a:effectLst/>
                <a:ea typeface="Times New Roman" panose="02020603050405020304" pitchFamily="18" charset="0"/>
                <a:cs typeface="Arial" panose="020B0604020202020204" pitchFamily="34" charset="0"/>
              </a:rPr>
              <a:t>)</a:t>
            </a:r>
          </a:p>
          <a:p>
            <a:pPr marL="179705" marR="179705" algn="just">
              <a:lnSpc>
                <a:spcPct val="107000"/>
              </a:lnSpc>
              <a:spcAft>
                <a:spcPts val="800"/>
              </a:spcAft>
              <a:buNone/>
            </a:pPr>
            <a:endParaRPr lang="tr-TR" sz="1400" dirty="0">
              <a:solidFill>
                <a:srgbClr val="000000"/>
              </a:solidFill>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a typeface="Calibri" panose="020F0502020204030204" pitchFamily="34" charset="0"/>
                <a:cs typeface="Arial" panose="020B0604020202020204" pitchFamily="34" charset="0"/>
              </a:rPr>
              <a:t>[…] Atatürk, yeni  bir  devlet kurmak için  harekete geçtiği zaman  her şeyden önce  millî bir ordu  var etmeğe   teşebbüs etti. O, herkesten iyi  biliyordu ki,  iradesiz bir  insan, nasıl  yerinden kımıldamağa  muktedir olmayan  bir nebat haline düşerse ordusuz bir insan   kütlesi de beşer  camiasının ancak nebatî hayat geçirenleri derekesine iner. Ruh  ve irade üstünlüğünü, tarihin en acı ve karanlık zamanlarında bile  benliğinden hiçbir  zaman silmemiş olan Türk milleti, insanî felâketlerin en hazini  olan ordusuz kalmak faciasını görmeğe  tahammül edemezdi. Çünkü tarihin  bugünden çok uzaklarda kalan kaynaklarından beri Türk, iradesini silâhlarının en keskini olarak muhafaza etmiştir. Türk ordusu millet vicdanındaki  bu  kudret ve iradenin en zeval bulmaz bir senbolüdür. (Hasan Ali Yücel </a:t>
            </a:r>
            <a:r>
              <a:rPr lang="el-GR" sz="1400" dirty="0">
                <a:solidFill>
                  <a:srgbClr val="000000"/>
                </a:solidFill>
                <a:ea typeface="Calibri" panose="020F0502020204030204" pitchFamily="34" charset="0"/>
                <a:cs typeface="Arial" panose="020B0604020202020204" pitchFamily="34" charset="0"/>
              </a:rPr>
              <a:t>στο</a:t>
            </a:r>
            <a:r>
              <a:rPr lang="tr-TR" sz="1400" dirty="0">
                <a:solidFill>
                  <a:srgbClr val="000000"/>
                </a:solidFill>
                <a:ea typeface="Calibri" panose="020F0502020204030204" pitchFamily="34" charset="0"/>
                <a:cs typeface="Arial" panose="020B0604020202020204" pitchFamily="34" charset="0"/>
              </a:rPr>
              <a:t>  Murad Uraz, 1938:78)</a:t>
            </a:r>
            <a:endParaRPr lang="el-GR" sz="1400" dirty="0">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a typeface="Times New Roman" panose="02020603050405020304" pitchFamily="18" charset="0"/>
                <a:cs typeface="Arial" panose="020B0604020202020204" pitchFamily="34" charset="0"/>
              </a:rPr>
              <a:t> </a:t>
            </a:r>
            <a:endParaRPr lang="el-GR" sz="1400" dirty="0">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a typeface="Times New Roman" panose="02020603050405020304" pitchFamily="18" charset="0"/>
                <a:cs typeface="Arial" panose="020B0604020202020204" pitchFamily="34" charset="0"/>
              </a:rPr>
              <a:t>[…] Türkiye  Cumhuriyeti Ordularına Atatürk’ ün  mesajı (29.X.1938)[…] Zaferleri   ve mazisi   insanlık tarihi  ile  başlayan, her  zaman zaferle beraber medeniyet nurlarını taşıyan  kahraman Türk  ordusu! (Suat İlhan,1989:196-197)</a:t>
            </a:r>
            <a:endParaRPr lang="el-GR" sz="1400" dirty="0">
              <a:ea typeface="Calibri" panose="020F0502020204030204" pitchFamily="34" charset="0"/>
              <a:cs typeface="Arial" panose="020B0604020202020204" pitchFamily="34" charset="0"/>
            </a:endParaRPr>
          </a:p>
          <a:p>
            <a:pPr marL="179705" marR="179705" algn="just">
              <a:lnSpc>
                <a:spcPct val="107000"/>
              </a:lnSpc>
              <a:spcAft>
                <a:spcPts val="800"/>
              </a:spcAft>
              <a:buNone/>
            </a:pPr>
            <a:endParaRPr lang="el-GR"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265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4D7BD-8B82-B529-81C3-35148ED87F16}"/>
              </a:ext>
            </a:extLst>
          </p:cNvPr>
          <p:cNvSpPr txBox="1"/>
          <p:nvPr/>
        </p:nvSpPr>
        <p:spPr>
          <a:xfrm>
            <a:off x="315687" y="1046465"/>
            <a:ext cx="4855028" cy="2902589"/>
          </a:xfrm>
          <a:prstGeom prst="rect">
            <a:avLst/>
          </a:prstGeom>
          <a:noFill/>
        </p:spPr>
        <p:txBody>
          <a:bodyPr wrap="square">
            <a:spAutoFit/>
          </a:bodyPr>
          <a:lstStyle/>
          <a:p>
            <a:pPr algn="just">
              <a:lnSpc>
                <a:spcPct val="107000"/>
              </a:lnSpc>
              <a:spcAft>
                <a:spcPts val="800"/>
              </a:spcAft>
              <a:buNone/>
            </a:pPr>
            <a:r>
              <a:rPr lang="el-GR" sz="1400" b="1" dirty="0">
                <a:solidFill>
                  <a:srgbClr val="000000"/>
                </a:solidFill>
                <a:effectLst/>
                <a:ea typeface="Calibri" panose="020F0502020204030204" pitchFamily="34" charset="0"/>
                <a:cs typeface="Arial" panose="020B0604020202020204" pitchFamily="34" charset="0"/>
              </a:rPr>
              <a:t>ΙΙ</a:t>
            </a:r>
            <a:r>
              <a:rPr lang="tr-TR" sz="1400" b="1" dirty="0">
                <a:solidFill>
                  <a:srgbClr val="000000"/>
                </a:solidFill>
                <a:effectLst/>
                <a:ea typeface="Calibri" panose="020F0502020204030204" pitchFamily="34" charset="0"/>
                <a:cs typeface="Arial" panose="020B0604020202020204" pitchFamily="34" charset="0"/>
              </a:rPr>
              <a:t>.</a:t>
            </a:r>
            <a:r>
              <a:rPr lang="el-GR" sz="1400" b="1" dirty="0">
                <a:solidFill>
                  <a:srgbClr val="000000"/>
                </a:solidFill>
                <a:effectLst/>
                <a:ea typeface="Calibri" panose="020F0502020204030204" pitchFamily="34" charset="0"/>
                <a:cs typeface="Arial" panose="020B0604020202020204" pitchFamily="34" charset="0"/>
              </a:rPr>
              <a:t>ΙΙΙ</a:t>
            </a:r>
            <a:r>
              <a:rPr lang="tr-TR" sz="1400" b="1" dirty="0">
                <a:solidFill>
                  <a:srgbClr val="000000"/>
                </a:solidFill>
                <a:effectLst/>
                <a:ea typeface="Calibri" panose="020F0502020204030204" pitchFamily="34" charset="0"/>
                <a:cs typeface="Arial" panose="020B0604020202020204" pitchFamily="34" charset="0"/>
              </a:rPr>
              <a:t>. II.  Şiirler</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Ziya Gökalp -</a:t>
            </a:r>
            <a:r>
              <a:rPr lang="tr-TR" sz="1400" dirty="0">
                <a:solidFill>
                  <a:srgbClr val="000000"/>
                </a:solidFill>
                <a:effectLst/>
                <a:ea typeface="Calibri" panose="020F0502020204030204" pitchFamily="34" charset="0"/>
                <a:cs typeface="Arial" panose="020B0604020202020204" pitchFamily="34" charset="0"/>
              </a:rPr>
              <a:t>  </a:t>
            </a:r>
            <a:r>
              <a:rPr lang="tr-TR" sz="1400" b="1" i="1" dirty="0">
                <a:solidFill>
                  <a:srgbClr val="000000"/>
                </a:solidFill>
                <a:effectLst/>
                <a:ea typeface="Calibri" panose="020F0502020204030204" pitchFamily="34" charset="0"/>
                <a:cs typeface="Arial" panose="020B0604020202020204" pitchFamily="34" charset="0"/>
              </a:rPr>
              <a:t>Asker Duası</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Gökalp’ in  bu şiirin ardından yayınladığı "Şehit Haremi", "Asker Duası", "Hayat Yolunda", "Yeni Attila", "İlahi", "Yeşil  Boncuk" genelde Balkan hezimetiyle ilgili olarak 1913 yılı  içinde yayınlanmış şiirlerdir.(Erol Köroğlu, 2004:270)</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p:txBody>
      </p:sp>
      <p:pic>
        <p:nvPicPr>
          <p:cNvPr id="2052" name="Picture 4" descr="Ziya Gökalp - Wikipedia">
            <a:extLst>
              <a:ext uri="{FF2B5EF4-FFF2-40B4-BE49-F238E27FC236}">
                <a16:creationId xmlns:a16="http://schemas.microsoft.com/office/drawing/2014/main" id="{88636F82-B05F-F0EC-4959-073AF3B83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339" y="632638"/>
            <a:ext cx="4227059" cy="559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12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402732-88AE-E582-E9A2-033B9C8E26E1}"/>
              </a:ext>
            </a:extLst>
          </p:cNvPr>
          <p:cNvSpPr txBox="1"/>
          <p:nvPr/>
        </p:nvSpPr>
        <p:spPr>
          <a:xfrm>
            <a:off x="119743" y="768620"/>
            <a:ext cx="6945085" cy="5157053"/>
          </a:xfrm>
          <a:prstGeom prst="rect">
            <a:avLst/>
          </a:prstGeom>
          <a:noFill/>
        </p:spPr>
        <p:txBody>
          <a:bodyPr wrap="square">
            <a:spAutoFit/>
          </a:bodyPr>
          <a:lstStyle/>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Mehmet Emin Yurdakul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[…]1908 sonrasının   "Millî Şair"i  Mehmet Emin  Yurdakul (1869-1944), savaş döneminin  en verimli edebiyatçılarındandır. Savaşın  başladığı  1914 yılına kadar, 1898 tarihli Türkçe Şiirler kitabı  ve değişik dergilerde yayınlanan henüz kitaplaşmamış şiirleriyle tanınmaktadır. Oysa 1914’ ten  başlayarak  sırasıyla  </a:t>
            </a:r>
            <a:r>
              <a:rPr lang="tr-TR" sz="1400" i="1" dirty="0">
                <a:solidFill>
                  <a:srgbClr val="000000"/>
                </a:solidFill>
                <a:effectLst/>
                <a:ea typeface="Calibri" panose="020F0502020204030204" pitchFamily="34" charset="0"/>
                <a:cs typeface="Arial" panose="020B0604020202020204" pitchFamily="34" charset="0"/>
              </a:rPr>
              <a:t>Ey  Türk Uyan</a:t>
            </a:r>
            <a:r>
              <a:rPr lang="tr-TR" sz="1400" dirty="0">
                <a:solidFill>
                  <a:srgbClr val="000000"/>
                </a:solidFill>
                <a:effectLst/>
                <a:ea typeface="Calibri" panose="020F0502020204030204" pitchFamily="34" charset="0"/>
                <a:cs typeface="Arial" panose="020B0604020202020204" pitchFamily="34" charset="0"/>
              </a:rPr>
              <a:t> (1914),  </a:t>
            </a:r>
            <a:r>
              <a:rPr lang="tr-TR" sz="1400" i="1" dirty="0">
                <a:solidFill>
                  <a:srgbClr val="000000"/>
                </a:solidFill>
                <a:effectLst/>
                <a:ea typeface="Calibri" panose="020F0502020204030204" pitchFamily="34" charset="0"/>
                <a:cs typeface="Arial" panose="020B0604020202020204" pitchFamily="34" charset="0"/>
              </a:rPr>
              <a:t>Türk  Sazı </a:t>
            </a:r>
            <a:r>
              <a:rPr lang="tr-TR" sz="1400" dirty="0">
                <a:solidFill>
                  <a:srgbClr val="000000"/>
                </a:solidFill>
                <a:effectLst/>
                <a:ea typeface="Calibri" panose="020F0502020204030204" pitchFamily="34" charset="0"/>
                <a:cs typeface="Arial" panose="020B0604020202020204" pitchFamily="34" charset="0"/>
              </a:rPr>
              <a:t> (1914), </a:t>
            </a:r>
            <a:r>
              <a:rPr lang="tr-TR" sz="1400" i="1" dirty="0">
                <a:solidFill>
                  <a:srgbClr val="000000"/>
                </a:solidFill>
                <a:effectLst/>
                <a:ea typeface="Calibri" panose="020F0502020204030204" pitchFamily="34" charset="0"/>
                <a:cs typeface="Arial" panose="020B0604020202020204" pitchFamily="34" charset="0"/>
              </a:rPr>
              <a:t>Tan Sesleri </a:t>
            </a:r>
            <a:r>
              <a:rPr lang="tr-TR" sz="1400" dirty="0">
                <a:solidFill>
                  <a:srgbClr val="000000"/>
                </a:solidFill>
                <a:effectLst/>
                <a:ea typeface="Calibri" panose="020F0502020204030204" pitchFamily="34" charset="0"/>
                <a:cs typeface="Arial" panose="020B0604020202020204" pitchFamily="34" charset="0"/>
              </a:rPr>
              <a:t>(1915), </a:t>
            </a:r>
            <a:r>
              <a:rPr lang="tr-TR" sz="1400" i="1" dirty="0">
                <a:solidFill>
                  <a:srgbClr val="000000"/>
                </a:solidFill>
                <a:effectLst/>
                <a:ea typeface="Calibri" panose="020F0502020204030204" pitchFamily="34" charset="0"/>
                <a:cs typeface="Arial" panose="020B0604020202020204" pitchFamily="34" charset="0"/>
              </a:rPr>
              <a:t>Ordunun Destanı</a:t>
            </a:r>
            <a:r>
              <a:rPr lang="tr-TR" sz="1400" dirty="0">
                <a:solidFill>
                  <a:srgbClr val="000000"/>
                </a:solidFill>
                <a:effectLst/>
                <a:ea typeface="Calibri" panose="020F0502020204030204" pitchFamily="34" charset="0"/>
                <a:cs typeface="Arial" panose="020B0604020202020204" pitchFamily="34" charset="0"/>
              </a:rPr>
              <a:t> (1915), </a:t>
            </a:r>
            <a:r>
              <a:rPr lang="tr-TR" sz="1400" i="1" dirty="0">
                <a:solidFill>
                  <a:srgbClr val="000000"/>
                </a:solidFill>
                <a:effectLst/>
                <a:ea typeface="Calibri" panose="020F0502020204030204" pitchFamily="34" charset="0"/>
                <a:cs typeface="Arial" panose="020B0604020202020204" pitchFamily="34" charset="0"/>
              </a:rPr>
              <a:t>Dicle  Önünde</a:t>
            </a:r>
            <a:r>
              <a:rPr lang="tr-TR" sz="1400" dirty="0">
                <a:solidFill>
                  <a:srgbClr val="000000"/>
                </a:solidFill>
                <a:effectLst/>
                <a:ea typeface="Calibri" panose="020F0502020204030204" pitchFamily="34" charset="0"/>
                <a:cs typeface="Arial" panose="020B0604020202020204" pitchFamily="34" charset="0"/>
              </a:rPr>
              <a:t> (1916), </a:t>
            </a:r>
            <a:r>
              <a:rPr lang="tr-TR" sz="1400" i="1" dirty="0">
                <a:solidFill>
                  <a:srgbClr val="000000"/>
                </a:solidFill>
                <a:effectLst/>
                <a:ea typeface="Calibri" panose="020F0502020204030204" pitchFamily="34" charset="0"/>
                <a:cs typeface="Arial" panose="020B0604020202020204" pitchFamily="34" charset="0"/>
              </a:rPr>
              <a:t>Hasta  Bakıcı Hanımlar</a:t>
            </a:r>
            <a:r>
              <a:rPr lang="tr-TR" sz="1400" dirty="0">
                <a:solidFill>
                  <a:srgbClr val="000000"/>
                </a:solidFill>
                <a:effectLst/>
                <a:ea typeface="Calibri" panose="020F0502020204030204" pitchFamily="34" charset="0"/>
                <a:cs typeface="Arial" panose="020B0604020202020204" pitchFamily="34" charset="0"/>
              </a:rPr>
              <a:t> (1917), </a:t>
            </a:r>
            <a:r>
              <a:rPr lang="tr-TR" sz="1400" i="1" dirty="0">
                <a:solidFill>
                  <a:srgbClr val="000000"/>
                </a:solidFill>
                <a:effectLst/>
                <a:ea typeface="Calibri" panose="020F0502020204030204" pitchFamily="34" charset="0"/>
                <a:cs typeface="Arial" panose="020B0604020202020204" pitchFamily="34" charset="0"/>
              </a:rPr>
              <a:t>Turan’ a  Doğru</a:t>
            </a:r>
            <a:r>
              <a:rPr lang="tr-TR" sz="1400" dirty="0">
                <a:solidFill>
                  <a:srgbClr val="000000"/>
                </a:solidFill>
                <a:effectLst/>
                <a:ea typeface="Calibri" panose="020F0502020204030204" pitchFamily="34" charset="0"/>
                <a:cs typeface="Arial" panose="020B0604020202020204" pitchFamily="34" charset="0"/>
              </a:rPr>
              <a:t>  (1918) ve </a:t>
            </a:r>
            <a:r>
              <a:rPr lang="tr-TR" sz="1400" i="1" dirty="0">
                <a:solidFill>
                  <a:srgbClr val="000000"/>
                </a:solidFill>
                <a:effectLst/>
                <a:ea typeface="Calibri" panose="020F0502020204030204" pitchFamily="34" charset="0"/>
                <a:cs typeface="Arial" panose="020B0604020202020204" pitchFamily="34" charset="0"/>
              </a:rPr>
              <a:t>Zafer  Yolunda</a:t>
            </a:r>
            <a:r>
              <a:rPr lang="tr-TR" sz="1400" dirty="0">
                <a:solidFill>
                  <a:srgbClr val="000000"/>
                </a:solidFill>
                <a:effectLst/>
                <a:ea typeface="Calibri" panose="020F0502020204030204" pitchFamily="34" charset="0"/>
                <a:cs typeface="Arial" panose="020B0604020202020204" pitchFamily="34" charset="0"/>
              </a:rPr>
              <a:t> (1918) kitaplarını yayınlayacaktır.  (Erol Köroğlu, 2004:284)</a:t>
            </a:r>
            <a:endParaRPr lang="el-GR" sz="1400" dirty="0">
              <a:effectLst/>
              <a:ea typeface="Calibri" panose="020F0502020204030204" pitchFamily="34" charset="0"/>
              <a:cs typeface="Arial" panose="020B0604020202020204" pitchFamily="34" charset="0"/>
            </a:endParaRPr>
          </a:p>
          <a:p>
            <a:pPr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[…]1914’ te basılan Türk Sazı’ nda 73 şiir vardır ve kitap üç yüz sayfaya yakındır. Bu kitapta  sadece Balkan Savaşı sırasında yazılanlar değil, önceki dönemden şiirler de vardır, fakat yine  aynı yıl basılan Ey Türk  Uyan Balkan Savaşı sırasında yazılmıştır.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[…]Bir asker ol, silahını tak, kuşan</a:t>
            </a:r>
            <a:r>
              <a:rPr lang="en-US" sz="1400" dirty="0">
                <a:solidFill>
                  <a:srgbClr val="000000"/>
                </a:solidFill>
                <a:effectLst/>
                <a:ea typeface="Calibri" panose="020F0502020204030204" pitchFamily="34"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Bir şair ol, milliyeti dalgalat</a:t>
            </a:r>
            <a:r>
              <a:rPr lang="en-US"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Bir işçi  ol, ocağını yak, kıskan</a:t>
            </a:r>
            <a:r>
              <a:rPr lang="en-US" sz="1400" dirty="0">
                <a:solidFill>
                  <a:srgbClr val="000000"/>
                </a:solidFill>
                <a:effectLst/>
                <a:ea typeface="Calibri" panose="020F0502020204030204" pitchFamily="34"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Bir âlim ol, hakikati parıldat </a:t>
            </a:r>
            <a:r>
              <a:rPr lang="en-US" sz="1400" dirty="0">
                <a:solidFill>
                  <a:srgbClr val="000000"/>
                </a:solidFill>
                <a:effectLst/>
                <a:ea typeface="Calibri" panose="020F0502020204030204" pitchFamily="34" charset="0"/>
                <a:cs typeface="Arial" panose="020B0604020202020204" pitchFamily="34" charset="0"/>
              </a:rPr>
              <a:t>! </a:t>
            </a:r>
            <a:r>
              <a:rPr lang="tr-TR" sz="1400" dirty="0">
                <a:solidFill>
                  <a:srgbClr val="000000"/>
                </a:solidFill>
                <a:effectLst/>
                <a:ea typeface="Calibri" panose="020F0502020204030204" pitchFamily="34" charset="0"/>
                <a:cs typeface="Arial" panose="020B0604020202020204" pitchFamily="34" charset="0"/>
              </a:rPr>
              <a:t>(Erol Köroğlu, 2004:290,292)</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p:txBody>
      </p:sp>
      <p:pic>
        <p:nvPicPr>
          <p:cNvPr id="3074" name="Picture 2" descr="Mehmet Emin Yurdakul - Vikipedi">
            <a:extLst>
              <a:ext uri="{FF2B5EF4-FFF2-40B4-BE49-F238E27FC236}">
                <a16:creationId xmlns:a16="http://schemas.microsoft.com/office/drawing/2014/main" id="{43B0A9AE-BC5B-563A-6674-378898808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293" y="445409"/>
            <a:ext cx="4623708" cy="611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4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6DE9F8-96B2-D6C4-5BED-72AF3AC00973}"/>
              </a:ext>
            </a:extLst>
          </p:cNvPr>
          <p:cNvSpPr txBox="1"/>
          <p:nvPr/>
        </p:nvSpPr>
        <p:spPr>
          <a:xfrm>
            <a:off x="163284" y="489857"/>
            <a:ext cx="8599715" cy="6052491"/>
          </a:xfrm>
          <a:prstGeom prst="rect">
            <a:avLst/>
          </a:prstGeom>
          <a:noFill/>
        </p:spPr>
        <p:txBody>
          <a:bodyPr wrap="square">
            <a:spAutoFit/>
          </a:bodyPr>
          <a:lstStyle/>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[…]Mehmet Emin</a:t>
            </a:r>
            <a:r>
              <a:rPr lang="en-US" sz="1400" dirty="0">
                <a:solidFill>
                  <a:srgbClr val="000000"/>
                </a:solidFill>
                <a:effectLst/>
                <a:ea typeface="Calibri" panose="020F0502020204030204" pitchFamily="34" charset="0"/>
                <a:cs typeface="Arial" panose="020B0604020202020204" pitchFamily="34" charset="0"/>
              </a:rPr>
              <a:t>’</a:t>
            </a:r>
            <a:r>
              <a:rPr lang="tr-TR" sz="1400" dirty="0">
                <a:solidFill>
                  <a:srgbClr val="000000"/>
                </a:solidFill>
                <a:effectLst/>
                <a:ea typeface="Calibri" panose="020F0502020204030204" pitchFamily="34" charset="0"/>
                <a:cs typeface="Arial" panose="020B0604020202020204" pitchFamily="34" charset="0"/>
              </a:rPr>
              <a:t> in </a:t>
            </a:r>
            <a:r>
              <a:rPr lang="tr-TR" sz="1400" i="1" dirty="0">
                <a:solidFill>
                  <a:srgbClr val="000000"/>
                </a:solidFill>
                <a:effectLst/>
                <a:ea typeface="Calibri" panose="020F0502020204030204" pitchFamily="34" charset="0"/>
                <a:cs typeface="Arial" panose="020B0604020202020204" pitchFamily="34" charset="0"/>
              </a:rPr>
              <a:t>Tan Sesleri’nden</a:t>
            </a:r>
            <a:r>
              <a:rPr lang="tr-TR" sz="1400" dirty="0">
                <a:solidFill>
                  <a:srgbClr val="000000"/>
                </a:solidFill>
                <a:effectLst/>
                <a:ea typeface="Calibri" panose="020F0502020204030204" pitchFamily="34" charset="0"/>
                <a:cs typeface="Arial" panose="020B0604020202020204" pitchFamily="34" charset="0"/>
              </a:rPr>
              <a:t> sonraki yeni kitabı tamamıyla  Dünya  Savaşı</a:t>
            </a:r>
            <a:r>
              <a:rPr lang="en-US" sz="1400" dirty="0">
                <a:solidFill>
                  <a:srgbClr val="000000"/>
                </a:solidFill>
                <a:effectLst/>
                <a:ea typeface="Calibri" panose="020F0502020204030204" pitchFamily="34" charset="0"/>
                <a:cs typeface="Arial" panose="020B0604020202020204" pitchFamily="34" charset="0"/>
              </a:rPr>
              <a:t>’</a:t>
            </a:r>
            <a:r>
              <a:rPr lang="tr-TR" sz="1400" dirty="0">
                <a:solidFill>
                  <a:srgbClr val="000000"/>
                </a:solidFill>
                <a:effectLst/>
                <a:ea typeface="Calibri" panose="020F0502020204030204" pitchFamily="34" charset="0"/>
                <a:cs typeface="Arial" panose="020B0604020202020204" pitchFamily="34" charset="0"/>
              </a:rPr>
              <a:t> yla ilgilidir. Şair, Çanakkale Muharebeleri’ yle  ilgili "Ordunun Destanı" başlıklı uzun  şiirini 28 Eylül  1915’ te tamamlar. Bu uzun  şiir on  bölümden  oluşmaktadır ve "Çanakkale Kahramanlarına" ithaf olunmuştur. Mehmet Emin, önceleri bu şiire "Çanakkale Gazileri" adını uygun  görür  ve tamamladığı  parçaları farklı  yerlerde yayınladıktan sonra, 1915 yılı  içerinde </a:t>
            </a:r>
            <a:r>
              <a:rPr lang="tr-TR" sz="1400" i="1" dirty="0">
                <a:solidFill>
                  <a:srgbClr val="000000"/>
                </a:solidFill>
                <a:effectLst/>
                <a:ea typeface="Calibri" panose="020F0502020204030204" pitchFamily="34" charset="0"/>
                <a:cs typeface="Arial" panose="020B0604020202020204" pitchFamily="34" charset="0"/>
              </a:rPr>
              <a:t>Ordunun Destani</a:t>
            </a:r>
            <a:r>
              <a:rPr lang="tr-TR" sz="1400" dirty="0">
                <a:solidFill>
                  <a:srgbClr val="000000"/>
                </a:solidFill>
                <a:effectLst/>
                <a:ea typeface="Calibri" panose="020F0502020204030204" pitchFamily="34" charset="0"/>
                <a:cs typeface="Arial" panose="020B0604020202020204" pitchFamily="34" charset="0"/>
              </a:rPr>
              <a:t> başlığıyla bastırır. Fakat  1918’ deki ikinci  basım  sırasında, kitabın  adını </a:t>
            </a:r>
            <a:r>
              <a:rPr lang="tr-TR" sz="1400" i="1" dirty="0">
                <a:solidFill>
                  <a:srgbClr val="000000"/>
                </a:solidFill>
                <a:effectLst/>
                <a:ea typeface="Calibri" panose="020F0502020204030204" pitchFamily="34" charset="0"/>
                <a:cs typeface="Arial" panose="020B0604020202020204" pitchFamily="34" charset="0"/>
              </a:rPr>
              <a:t>Zafer Yolunda</a:t>
            </a:r>
            <a:r>
              <a:rPr lang="tr-TR" sz="1400" dirty="0">
                <a:solidFill>
                  <a:srgbClr val="000000"/>
                </a:solidFill>
                <a:effectLst/>
                <a:ea typeface="Calibri" panose="020F0502020204030204" pitchFamily="34" charset="0"/>
                <a:cs typeface="Arial" panose="020B0604020202020204" pitchFamily="34" charset="0"/>
              </a:rPr>
              <a:t> olarak  değiştirir  ve 9  Ocak  1916’ da tamamlayıp, hemen, o ayki </a:t>
            </a:r>
            <a:r>
              <a:rPr lang="tr-TR" sz="1400" i="1" dirty="0">
                <a:solidFill>
                  <a:srgbClr val="000000"/>
                </a:solidFill>
                <a:effectLst/>
                <a:ea typeface="Calibri" panose="020F0502020204030204" pitchFamily="34" charset="0"/>
                <a:cs typeface="Arial" panose="020B0604020202020204" pitchFamily="34" charset="0"/>
              </a:rPr>
              <a:t>Harp Mecmuası’nda</a:t>
            </a:r>
            <a:r>
              <a:rPr lang="tr-TR" sz="1400" dirty="0">
                <a:solidFill>
                  <a:srgbClr val="000000"/>
                </a:solidFill>
                <a:effectLst/>
                <a:ea typeface="Calibri" panose="020F0502020204030204" pitchFamily="34" charset="0"/>
                <a:cs typeface="Arial" panose="020B0604020202020204" pitchFamily="34" charset="0"/>
              </a:rPr>
              <a:t> yayınladığı  "</a:t>
            </a:r>
            <a:r>
              <a:rPr lang="tr-TR" sz="1400" i="1" dirty="0">
                <a:solidFill>
                  <a:srgbClr val="000000"/>
                </a:solidFill>
                <a:effectLst/>
                <a:ea typeface="Calibri" panose="020F0502020204030204" pitchFamily="34" charset="0"/>
                <a:cs typeface="Arial" panose="020B0604020202020204" pitchFamily="34" charset="0"/>
              </a:rPr>
              <a:t>Orduya Selam</a:t>
            </a:r>
            <a:r>
              <a:rPr lang="tr-TR" sz="1400" dirty="0">
                <a:solidFill>
                  <a:srgbClr val="000000"/>
                </a:solidFill>
                <a:effectLst/>
                <a:ea typeface="Calibri" panose="020F0502020204030204" pitchFamily="34" charset="0"/>
                <a:cs typeface="Arial" panose="020B0604020202020204" pitchFamily="34" charset="0"/>
              </a:rPr>
              <a:t>" başlıklı  bir şiiri de  bu  baslıya ekler. </a:t>
            </a:r>
            <a:r>
              <a:rPr lang="tr-TR" sz="1400" i="1" dirty="0">
                <a:solidFill>
                  <a:srgbClr val="000000"/>
                </a:solidFill>
                <a:effectLst/>
                <a:ea typeface="Calibri" panose="020F0502020204030204" pitchFamily="34" charset="0"/>
                <a:cs typeface="Arial" panose="020B0604020202020204" pitchFamily="34" charset="0"/>
              </a:rPr>
              <a:t>Ordunun Destanı</a:t>
            </a:r>
            <a:r>
              <a:rPr lang="tr-TR" sz="1400" dirty="0">
                <a:solidFill>
                  <a:srgbClr val="000000"/>
                </a:solidFill>
                <a:effectLst/>
                <a:ea typeface="Calibri" panose="020F0502020204030204" pitchFamily="34" charset="0"/>
                <a:cs typeface="Arial" panose="020B0604020202020204" pitchFamily="34" charset="0"/>
              </a:rPr>
              <a:t> ikinci  basımında kırk üç bin baskı sayısına ulaşacak  ve orduya dağıtılacaktır.</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"Ordunun  Destanı" nın  birinci  bölümü seferberlik ilanını işler. Seferberlik savaşa giden  bir askerin  ağzından adeta bir bayram gibi,  coşkulu bir  biçimde betimlenir. İkinci bölümde,  ciddi bir sesle vatanın içinde  bulunduğu tehlikeler anlatılır  ve böylece seferberliğin  nedenleri ortaya konmuş olur. Üçüncü bölüm yine coşkulu  bir havada gelişir. Savaşa giren  erkekler kadınlara seslenmekte ve ağlamamalarını söylemektedir.  Erkekler bu güzel vatan düşmanın eline geçmesin, kadınların  namusu korunsun  diye  ölüme  gitmekte  ve bundan gurur duymaktadırlar. Dördüncü bölüm, Türk tarihindeki yeri açısından Gelibolu’ yu ele alır. Şehzade Süleyman’ ın  Avrupa yakasına geçişi  ve onun  ardından Fatih’ le birlikte İstanbul’ da kurulan  görkemli medeniyet anlatılır.[…] Altıncı  bölüm kısaca, Çanakkale’ nin  içinde  bulunduğu karanlık durumu  betimler. Çanakkale "kızıl kara" dır, "dört ufuk da yara gibi  kanamada" dır, Düşman, "canavarlar" ve "ifritler" gibi saldırmakta; "Garb’ın kanlı hain eli" Çanakkale’ nin  sularını kirletmektedir. Bundan sonra gelen yedinci   bölüm, savaşın  betimlenmesiyle başlar. Düşman "drednotlar, tayyareler, mitralyözler" le saldırmakta, "zehirli bombalarını, kundaklarını, obüslerini"  hastanelere, mabetlere yağdırmaktadır. İnsaniyet bir hayal olmuştur :  "İnsaniyet, bu bir hayal! ..../ Burda her şey : Şu çiviler, şu  boğucu kumbaralar / Artık Garb’ın insanlıktan çıktığını göstermede; / Şu pusular, şu hainlik dolu  olan mağaralar / En çok seven insanların kalplerine kin vermede". (Erol Köroğlu, 2004:294-295)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833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FE0BD2-C96B-FC14-98EC-0404656F53ED}"/>
              </a:ext>
            </a:extLst>
          </p:cNvPr>
          <p:cNvSpPr txBox="1"/>
          <p:nvPr/>
        </p:nvSpPr>
        <p:spPr>
          <a:xfrm>
            <a:off x="468085" y="925285"/>
            <a:ext cx="3962401" cy="4183068"/>
          </a:xfrm>
          <a:prstGeom prst="rect">
            <a:avLst/>
          </a:prstGeom>
          <a:noFill/>
        </p:spPr>
        <p:txBody>
          <a:bodyPr wrap="square">
            <a:spAutoFit/>
          </a:bodyPr>
          <a:lstStyle/>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Ömer Seyfettin   </a:t>
            </a:r>
            <a:r>
              <a:rPr lang="en-US" sz="1400" b="1" dirty="0">
                <a:solidFill>
                  <a:srgbClr val="000000"/>
                </a:solidFill>
                <a:effectLst/>
                <a:ea typeface="Calibri" panose="020F0502020204030204" pitchFamily="34" charset="0"/>
                <a:cs typeface="Arial" panose="020B0604020202020204" pitchFamily="34" charset="0"/>
              </a:rPr>
              <a:t>- </a:t>
            </a:r>
            <a:r>
              <a:rPr lang="en-US" sz="1400" b="1" i="1" dirty="0">
                <a:solidFill>
                  <a:srgbClr val="000000"/>
                </a:solidFill>
                <a:effectLst/>
                <a:ea typeface="Calibri" panose="020F0502020204030204" pitchFamily="34" charset="0"/>
                <a:cs typeface="Arial" panose="020B0604020202020204" pitchFamily="34" charset="0"/>
              </a:rPr>
              <a:t>Balkan Harb</a:t>
            </a:r>
            <a:r>
              <a:rPr lang="tr-TR" sz="1400" b="1" i="1" dirty="0">
                <a:solidFill>
                  <a:srgbClr val="000000"/>
                </a:solidFill>
                <a:effectLst/>
                <a:ea typeface="Calibri" panose="020F0502020204030204" pitchFamily="34" charset="0"/>
                <a:cs typeface="Arial" panose="020B0604020202020204" pitchFamily="34" charset="0"/>
              </a:rPr>
              <a:t>i Hatıraları</a:t>
            </a: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[…]Bugün  esirlerden bir  öldü. Bir  tahta parçasının  üzerine koyarak dışarıya çıkardılar. Toplanan  halk  ve Yunan  askerleri gülmekten katılıyorlar ve "Horakali"  diye  eğleniyorlardı. Hava güzel, her gün  iki saat  kadar çıkıp  yakındaki kahvede oturuyoruz. Bazı günler </a:t>
            </a:r>
            <a:r>
              <a:rPr lang="tr-TR" sz="1400" i="1" dirty="0">
                <a:solidFill>
                  <a:srgbClr val="000000"/>
                </a:solidFill>
                <a:effectLst/>
                <a:ea typeface="Calibri" panose="020F0502020204030204" pitchFamily="34" charset="0"/>
                <a:cs typeface="Arial" panose="020B0604020202020204" pitchFamily="34" charset="0"/>
              </a:rPr>
              <a:t>La Pres Elenik</a:t>
            </a:r>
            <a:r>
              <a:rPr lang="tr-TR" sz="1400" dirty="0">
                <a:solidFill>
                  <a:srgbClr val="000000"/>
                </a:solidFill>
                <a:effectLst/>
                <a:ea typeface="Calibri" panose="020F0502020204030204" pitchFamily="34" charset="0"/>
                <a:cs typeface="Arial" panose="020B0604020202020204" pitchFamily="34" charset="0"/>
              </a:rPr>
              <a:t>  gazetesini okuyarak ahvali öğreniyoruz. Muharebe din  sözde yine başladı. Bugün  nöbetçiler Gelibolu’ nun  Bulgarlar tarafından alındığını sevinerek söylüyorlar.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29 Kânun-ı sani, Patras  (Hülya Argunşah, 2001:304-305)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p:txBody>
      </p:sp>
      <p:pic>
        <p:nvPicPr>
          <p:cNvPr id="5122" name="Picture 2" descr="ÖMER SEYFETTİN | Türk Maarif Ansiklopedisi">
            <a:extLst>
              <a:ext uri="{FF2B5EF4-FFF2-40B4-BE49-F238E27FC236}">
                <a16:creationId xmlns:a16="http://schemas.microsoft.com/office/drawing/2014/main" id="{34A9A8EB-BD72-C724-1828-0445F1D97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834" y="1004208"/>
            <a:ext cx="6060623" cy="430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8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E72605-25E8-FB05-80D6-2CEEC0F8299D}"/>
              </a:ext>
            </a:extLst>
          </p:cNvPr>
          <p:cNvSpPr txBox="1"/>
          <p:nvPr/>
        </p:nvSpPr>
        <p:spPr>
          <a:xfrm>
            <a:off x="391885" y="1409120"/>
            <a:ext cx="4648200" cy="4169924"/>
          </a:xfrm>
          <a:prstGeom prst="rect">
            <a:avLst/>
          </a:prstGeom>
          <a:noFill/>
        </p:spPr>
        <p:txBody>
          <a:bodyPr wrap="square">
            <a:spAutoFit/>
          </a:bodyPr>
          <a:lstStyle/>
          <a:p>
            <a:pPr algn="just">
              <a:lnSpc>
                <a:spcPct val="107000"/>
              </a:lnSpc>
              <a:spcAft>
                <a:spcPts val="800"/>
              </a:spcAft>
              <a:buNone/>
            </a:pPr>
            <a:r>
              <a:rPr lang="tr-TR" sz="1400" b="1" dirty="0">
                <a:solidFill>
                  <a:srgbClr val="000000"/>
                </a:solidFill>
                <a:effectLst/>
                <a:ea typeface="Calibri" panose="020F0502020204030204" pitchFamily="34" charset="0"/>
                <a:cs typeface="Arial" panose="020B0604020202020204" pitchFamily="34" charset="0"/>
              </a:rPr>
              <a:t>Ömer Seyfettin   - </a:t>
            </a:r>
            <a:r>
              <a:rPr lang="tr-TR" sz="1400" b="1" i="1" dirty="0">
                <a:solidFill>
                  <a:srgbClr val="000000"/>
                </a:solidFill>
                <a:effectLst/>
                <a:ea typeface="Calibri" panose="020F0502020204030204" pitchFamily="34" charset="0"/>
                <a:cs typeface="Arial" panose="020B0604020202020204" pitchFamily="34" charset="0"/>
              </a:rPr>
              <a:t>Yeni Gün</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[….]Dört yüz yıl  burada kapalı kaldık,</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"Turan Turan" diye  rüyaya daldık.</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Uyanmak  zamanı geldi, uyanın,</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Haydi Türkler, haydi kılıç kuşanın…. </a:t>
            </a:r>
            <a:r>
              <a:rPr lang="en-US" sz="1400" dirty="0">
                <a:solidFill>
                  <a:srgbClr val="000000"/>
                </a:solidFill>
                <a:effectLst/>
                <a:ea typeface="Calibri" panose="020F0502020204030204" pitchFamily="34" charset="0"/>
                <a:cs typeface="Arial" panose="020B0604020202020204" pitchFamily="34" charset="0"/>
              </a:rPr>
              <a:t>[…]</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en-US" sz="1400" dirty="0">
                <a:solidFill>
                  <a:srgbClr val="000000"/>
                </a:solidFill>
                <a:effectLst/>
                <a:ea typeface="Calibri" panose="020F0502020204030204" pitchFamily="34" charset="0"/>
                <a:cs typeface="Arial" panose="020B0604020202020204" pitchFamily="34" charset="0"/>
              </a:rPr>
              <a:t>[…]</a:t>
            </a:r>
            <a:r>
              <a:rPr lang="tr-TR" sz="1400" dirty="0">
                <a:solidFill>
                  <a:srgbClr val="000000"/>
                </a:solidFill>
                <a:effectLst/>
                <a:ea typeface="Calibri" panose="020F0502020204030204" pitchFamily="34" charset="0"/>
                <a:cs typeface="Arial" panose="020B0604020202020204" pitchFamily="34" charset="0"/>
              </a:rPr>
              <a:t>Kılıncımız keskindir,</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Sensin  bizim  hanımız,</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Türk düşmanı miskindir,</a:t>
            </a:r>
            <a:endParaRPr lang="el-GR" sz="1400" dirty="0">
              <a:effectLst/>
              <a:ea typeface="Calibri" panose="020F0502020204030204" pitchFamily="34" charset="0"/>
              <a:cs typeface="Arial" panose="020B0604020202020204" pitchFamily="34" charset="0"/>
            </a:endParaRPr>
          </a:p>
          <a:p>
            <a:pPr marL="179705" marR="179705" algn="just">
              <a:lnSpc>
                <a:spcPct val="107000"/>
              </a:lnSpc>
              <a:spcAft>
                <a:spcPts val="800"/>
              </a:spcAft>
              <a:buNone/>
            </a:pPr>
            <a:r>
              <a:rPr lang="tr-TR" sz="1400" dirty="0">
                <a:solidFill>
                  <a:srgbClr val="000000"/>
                </a:solidFill>
                <a:effectLst/>
                <a:ea typeface="Calibri" panose="020F0502020204030204" pitchFamily="34" charset="0"/>
                <a:cs typeface="Arial" panose="020B0604020202020204" pitchFamily="34" charset="0"/>
              </a:rPr>
              <a:t>Adımız var, canımız….[…]  (Hülya Argunşah, 2001:86)</a:t>
            </a:r>
            <a:r>
              <a:rPr lang="tr-TR"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buNone/>
            </a:pPr>
            <a:r>
              <a:rPr lang="tr-TR"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buNone/>
            </a:pPr>
            <a:r>
              <a:rPr lang="tr-TR"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2" descr="ÖMER SEYFETTİN | Türk Maarif Ansiklopedisi">
            <a:extLst>
              <a:ext uri="{FF2B5EF4-FFF2-40B4-BE49-F238E27FC236}">
                <a16:creationId xmlns:a16="http://schemas.microsoft.com/office/drawing/2014/main" id="{AD8F9316-4ABE-6B43-27F8-2F6F2285A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377" y="1278956"/>
            <a:ext cx="6060623" cy="430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2381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342</TotalTime>
  <Words>3957</Words>
  <Application>Microsoft Office PowerPoint</Application>
  <PresentationFormat>Ευρεία οθόνη</PresentationFormat>
  <Paragraphs>267</Paragraphs>
  <Slides>24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Aptos</vt:lpstr>
      <vt:lpstr>Aptos Display</vt:lpstr>
      <vt:lpstr>Arial</vt:lpstr>
      <vt:lpstr>Calibri</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ΕΛΕΝΗ ΧΑΡΑΛΑΜΠΟΥΣ</cp:lastModifiedBy>
  <cp:revision>45</cp:revision>
  <dcterms:created xsi:type="dcterms:W3CDTF">2026-01-19T12:41:24Z</dcterms:created>
  <dcterms:modified xsi:type="dcterms:W3CDTF">2026-03-08T04:34:27Z</dcterms:modified>
</cp:coreProperties>
</file>