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56" r:id="rId2"/>
    <p:sldId id="495" r:id="rId3"/>
    <p:sldId id="487" r:id="rId4"/>
    <p:sldId id="534" r:id="rId5"/>
    <p:sldId id="535" r:id="rId6"/>
    <p:sldId id="536" r:id="rId7"/>
    <p:sldId id="520" r:id="rId8"/>
    <p:sldId id="361" r:id="rId9"/>
    <p:sldId id="537" r:id="rId10"/>
    <p:sldId id="505" r:id="rId11"/>
    <p:sldId id="538" r:id="rId12"/>
    <p:sldId id="506" r:id="rId13"/>
    <p:sldId id="265" r:id="rId14"/>
    <p:sldId id="491" r:id="rId15"/>
    <p:sldId id="531" r:id="rId16"/>
    <p:sldId id="490" r:id="rId17"/>
    <p:sldId id="524" r:id="rId18"/>
    <p:sldId id="519" r:id="rId19"/>
    <p:sldId id="266" r:id="rId20"/>
    <p:sldId id="540" r:id="rId21"/>
    <p:sldId id="539" r:id="rId22"/>
    <p:sldId id="272" r:id="rId23"/>
    <p:sldId id="396" r:id="rId24"/>
  </p:sldIdLst>
  <p:sldSz cx="9144000" cy="6858000" type="screen4x3"/>
  <p:notesSz cx="6797675" cy="9982200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45" autoAdjust="0"/>
    <p:restoredTop sz="99770" autoAdjust="0"/>
  </p:normalViewPr>
  <p:slideViewPr>
    <p:cSldViewPr>
      <p:cViewPr varScale="1">
        <p:scale>
          <a:sx n="63" d="100"/>
          <a:sy n="63" d="100"/>
        </p:scale>
        <p:origin x="1448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>
            <a:extLst>
              <a:ext uri="{FF2B5EF4-FFF2-40B4-BE49-F238E27FC236}">
                <a16:creationId xmlns:a16="http://schemas.microsoft.com/office/drawing/2014/main" id="{D9E11586-0F35-3246-C9AA-2FE2D882531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- Θέση ημερομηνίας">
            <a:extLst>
              <a:ext uri="{FF2B5EF4-FFF2-40B4-BE49-F238E27FC236}">
                <a16:creationId xmlns:a16="http://schemas.microsoft.com/office/drawing/2014/main" id="{1C86D530-84A3-9F63-6EAD-D4E567184D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4A9D61D-19F8-49B6-9E15-5A534498F100}" type="datetimeFigureOut">
              <a:rPr lang="en-US"/>
              <a:pPr>
                <a:defRPr/>
              </a:pPr>
              <a:t>3/8/2026</a:t>
            </a:fld>
            <a:endParaRPr lang="en-US"/>
          </a:p>
        </p:txBody>
      </p:sp>
      <p:sp>
        <p:nvSpPr>
          <p:cNvPr id="4" name="3 - Θέση υποσέλιδου">
            <a:extLst>
              <a:ext uri="{FF2B5EF4-FFF2-40B4-BE49-F238E27FC236}">
                <a16:creationId xmlns:a16="http://schemas.microsoft.com/office/drawing/2014/main" id="{8A5EE469-149E-3DDD-5EF8-9AC2CDAC16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821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- Θέση αριθμού διαφάνειας">
            <a:extLst>
              <a:ext uri="{FF2B5EF4-FFF2-40B4-BE49-F238E27FC236}">
                <a16:creationId xmlns:a16="http://schemas.microsoft.com/office/drawing/2014/main" id="{6BD0891F-2541-2EB1-79E2-7997FFBECD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82138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EEB59D0-C990-4AA1-A485-ACA29D51F4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30971F9-130C-67A8-9227-73AE87E111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2BCF7E-ADA3-9E6B-9E57-747D828600A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64285D-B5AB-4595-9703-41385CAC2570}" type="datetimeFigureOut">
              <a:rPr lang="el-GR"/>
              <a:pPr>
                <a:defRPr/>
              </a:pPr>
              <a:t>8/3/2026</a:t>
            </a:fld>
            <a:endParaRPr lang="el-GR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41158A6-6063-A50F-D7CF-844F07D365F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9300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BC12DF3-EBF9-4034-F008-E00390844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41863"/>
            <a:ext cx="5438775" cy="44910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l-GR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622187-0CB1-75CE-922B-CA125A8B0C7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821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A33302-B0F1-98F4-9BA2-A0A6D955DF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82138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3B13491-179E-41A9-A446-6E161CADD678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B1274CC5-677C-D864-3835-941B26AD3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32FB0-9199-463E-8D49-FD5BB52DF63E}" type="datetime1">
              <a:rPr lang="el-GR"/>
              <a:pPr>
                <a:defRPr/>
              </a:pPr>
              <a:t>8/3/2026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3BA9B1D9-79DC-9166-2DB3-B5D4357D1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9C767C87-7AFE-524A-CFFA-304B70971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A4BA9-7375-4611-BF5A-15A58FC23B06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505274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8E7673E5-DE78-47DF-66EC-A94B84D79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0CED7-A2B1-4746-BC29-59F25BBFD1B0}" type="datetime1">
              <a:rPr lang="el-GR"/>
              <a:pPr>
                <a:defRPr/>
              </a:pPr>
              <a:t>8/3/2026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E655A8F2-C81C-BA28-1FD3-F2FFDCB14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CB66AF1F-074A-644E-DC05-5A610BFFB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2FCE8-731C-43FC-8E26-C42141D14405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4280963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F124A44F-9F4C-EE91-19F2-63714F3C1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EB6FC-C9E9-4531-BA74-2A40C75CB52A}" type="datetime1">
              <a:rPr lang="el-GR"/>
              <a:pPr>
                <a:defRPr/>
              </a:pPr>
              <a:t>8/3/2026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032103D8-CD7F-B108-20C2-55348ABAB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2A42804D-8931-0E49-D71E-0D996844C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B2D8B-07C7-4BFE-99B3-D860CF94D885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125410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0F77D724-3078-8D52-6D57-F5AD5CAA3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13B7A-C333-4B65-A2FA-7674269392FF}" type="datetime1">
              <a:rPr lang="el-GR"/>
              <a:pPr>
                <a:defRPr/>
              </a:pPr>
              <a:t>8/3/2026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82ABC59E-B4BB-21AB-09DE-80A350B2A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A155790B-5E4E-60D6-F793-EF113154A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377B4-7590-49B0-868A-0F25973B1CCF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84007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19FA2D66-4D35-6A7C-4849-550316E9F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B3069-7413-4409-859D-9C09B6004D87}" type="datetime1">
              <a:rPr lang="el-GR"/>
              <a:pPr>
                <a:defRPr/>
              </a:pPr>
              <a:t>8/3/2026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62DB1065-F046-F6FF-C2DB-D48316ACE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61F9EEC2-FA1E-9368-A31D-73F86F247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EF7A7-9A66-4D4B-A200-89A2669D3C3A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866711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3 - Θέση ημερομηνίας">
            <a:extLst>
              <a:ext uri="{FF2B5EF4-FFF2-40B4-BE49-F238E27FC236}">
                <a16:creationId xmlns:a16="http://schemas.microsoft.com/office/drawing/2014/main" id="{DCB3B210-347B-0EBF-FE1D-A9BCEF7C4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0E250-41FB-426A-AEC0-A4B6C6B883E2}" type="datetime1">
              <a:rPr lang="el-GR"/>
              <a:pPr>
                <a:defRPr/>
              </a:pPr>
              <a:t>8/3/2026</a:t>
            </a:fld>
            <a:endParaRPr lang="el-GR"/>
          </a:p>
        </p:txBody>
      </p:sp>
      <p:sp>
        <p:nvSpPr>
          <p:cNvPr id="6" name="4 - Θέση υποσέλιδου">
            <a:extLst>
              <a:ext uri="{FF2B5EF4-FFF2-40B4-BE49-F238E27FC236}">
                <a16:creationId xmlns:a16="http://schemas.microsoft.com/office/drawing/2014/main" id="{CCB80FA6-D567-302E-4A15-DB2165798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>
            <a:extLst>
              <a:ext uri="{FF2B5EF4-FFF2-40B4-BE49-F238E27FC236}">
                <a16:creationId xmlns:a16="http://schemas.microsoft.com/office/drawing/2014/main" id="{AFAE1394-1C41-AB31-4FA9-5C7E0321C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F90C6-89C4-4A85-8208-600940579995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110380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3 - Θέση ημερομηνίας">
            <a:extLst>
              <a:ext uri="{FF2B5EF4-FFF2-40B4-BE49-F238E27FC236}">
                <a16:creationId xmlns:a16="http://schemas.microsoft.com/office/drawing/2014/main" id="{842C9EDB-3212-D456-8C2E-024415053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A389D-DA22-409B-904A-B395C5DAED39}" type="datetime1">
              <a:rPr lang="el-GR"/>
              <a:pPr>
                <a:defRPr/>
              </a:pPr>
              <a:t>8/3/2026</a:t>
            </a:fld>
            <a:endParaRPr lang="el-GR"/>
          </a:p>
        </p:txBody>
      </p:sp>
      <p:sp>
        <p:nvSpPr>
          <p:cNvPr id="8" name="4 - Θέση υποσέλιδου">
            <a:extLst>
              <a:ext uri="{FF2B5EF4-FFF2-40B4-BE49-F238E27FC236}">
                <a16:creationId xmlns:a16="http://schemas.microsoft.com/office/drawing/2014/main" id="{0A2414D5-F02F-3BC7-2D95-0180CF279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αριθμού διαφάνειας">
            <a:extLst>
              <a:ext uri="{FF2B5EF4-FFF2-40B4-BE49-F238E27FC236}">
                <a16:creationId xmlns:a16="http://schemas.microsoft.com/office/drawing/2014/main" id="{B5D551FC-72E7-305D-9DE2-17385FF04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5869F-569C-4CB6-920F-2C43D45CF67E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930600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3 - Θέση ημερομηνίας">
            <a:extLst>
              <a:ext uri="{FF2B5EF4-FFF2-40B4-BE49-F238E27FC236}">
                <a16:creationId xmlns:a16="http://schemas.microsoft.com/office/drawing/2014/main" id="{F14C665A-AD36-2891-53D1-6B60D9652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FAE6D-BBAF-4166-827A-2301189EEB8B}" type="datetime1">
              <a:rPr lang="el-GR"/>
              <a:pPr>
                <a:defRPr/>
              </a:pPr>
              <a:t>8/3/2026</a:t>
            </a:fld>
            <a:endParaRPr lang="el-GR"/>
          </a:p>
        </p:txBody>
      </p:sp>
      <p:sp>
        <p:nvSpPr>
          <p:cNvPr id="4" name="4 - Θέση υποσέλιδου">
            <a:extLst>
              <a:ext uri="{FF2B5EF4-FFF2-40B4-BE49-F238E27FC236}">
                <a16:creationId xmlns:a16="http://schemas.microsoft.com/office/drawing/2014/main" id="{32A82B38-C91D-80C6-BA28-383E6311F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5 - Θέση αριθμού διαφάνειας">
            <a:extLst>
              <a:ext uri="{FF2B5EF4-FFF2-40B4-BE49-F238E27FC236}">
                <a16:creationId xmlns:a16="http://schemas.microsoft.com/office/drawing/2014/main" id="{31B637B6-BFC6-172A-C3B8-B61960669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A78E8-F24D-495D-8A6C-ED4BD107B5D3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036178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>
            <a:extLst>
              <a:ext uri="{FF2B5EF4-FFF2-40B4-BE49-F238E27FC236}">
                <a16:creationId xmlns:a16="http://schemas.microsoft.com/office/drawing/2014/main" id="{28138F0A-F022-3EC5-1CD1-369BF2371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12B7E-A924-40C1-894A-C968C4D1D71F}" type="datetime1">
              <a:rPr lang="el-GR"/>
              <a:pPr>
                <a:defRPr/>
              </a:pPr>
              <a:t>8/3/2026</a:t>
            </a:fld>
            <a:endParaRPr lang="el-GR"/>
          </a:p>
        </p:txBody>
      </p:sp>
      <p:sp>
        <p:nvSpPr>
          <p:cNvPr id="3" name="4 - Θέση υποσέλιδου">
            <a:extLst>
              <a:ext uri="{FF2B5EF4-FFF2-40B4-BE49-F238E27FC236}">
                <a16:creationId xmlns:a16="http://schemas.microsoft.com/office/drawing/2014/main" id="{D7B99DF6-BD89-C60F-F0E5-A52975E39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>
            <a:extLst>
              <a:ext uri="{FF2B5EF4-FFF2-40B4-BE49-F238E27FC236}">
                <a16:creationId xmlns:a16="http://schemas.microsoft.com/office/drawing/2014/main" id="{1101EF6F-68FC-F92C-0A86-2D0C85538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26B05-3CF1-4786-8F03-D3D93FB7D773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61251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3 - Θέση ημερομηνίας">
            <a:extLst>
              <a:ext uri="{FF2B5EF4-FFF2-40B4-BE49-F238E27FC236}">
                <a16:creationId xmlns:a16="http://schemas.microsoft.com/office/drawing/2014/main" id="{65C702D3-6B5D-3659-3CC0-A8C666D2B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44F33-7936-4516-B1ED-7FB9264E5DCE}" type="datetime1">
              <a:rPr lang="el-GR"/>
              <a:pPr>
                <a:defRPr/>
              </a:pPr>
              <a:t>8/3/2026</a:t>
            </a:fld>
            <a:endParaRPr lang="el-GR"/>
          </a:p>
        </p:txBody>
      </p:sp>
      <p:sp>
        <p:nvSpPr>
          <p:cNvPr id="6" name="4 - Θέση υποσέλιδου">
            <a:extLst>
              <a:ext uri="{FF2B5EF4-FFF2-40B4-BE49-F238E27FC236}">
                <a16:creationId xmlns:a16="http://schemas.microsoft.com/office/drawing/2014/main" id="{AD9322CE-8402-B604-1E0F-4812BF120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>
            <a:extLst>
              <a:ext uri="{FF2B5EF4-FFF2-40B4-BE49-F238E27FC236}">
                <a16:creationId xmlns:a16="http://schemas.microsoft.com/office/drawing/2014/main" id="{EC2C8BD8-76AC-C861-C734-51FE2FCFE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0F527-E7CE-49A9-8194-432063E93908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639501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3 - Θέση ημερομηνίας">
            <a:extLst>
              <a:ext uri="{FF2B5EF4-FFF2-40B4-BE49-F238E27FC236}">
                <a16:creationId xmlns:a16="http://schemas.microsoft.com/office/drawing/2014/main" id="{7CA7D0D1-45D2-898D-9EAB-57CC57D0A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DA420-7AAF-4410-B695-91F4E8F9620C}" type="datetime1">
              <a:rPr lang="el-GR"/>
              <a:pPr>
                <a:defRPr/>
              </a:pPr>
              <a:t>8/3/2026</a:t>
            </a:fld>
            <a:endParaRPr lang="el-GR"/>
          </a:p>
        </p:txBody>
      </p:sp>
      <p:sp>
        <p:nvSpPr>
          <p:cNvPr id="6" name="4 - Θέση υποσέλιδου">
            <a:extLst>
              <a:ext uri="{FF2B5EF4-FFF2-40B4-BE49-F238E27FC236}">
                <a16:creationId xmlns:a16="http://schemas.microsoft.com/office/drawing/2014/main" id="{1DC95ABD-F3C4-F491-2387-8FF598B20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>
            <a:extLst>
              <a:ext uri="{FF2B5EF4-FFF2-40B4-BE49-F238E27FC236}">
                <a16:creationId xmlns:a16="http://schemas.microsoft.com/office/drawing/2014/main" id="{310AE530-62C9-3719-F847-611C97E74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16285-B3D2-4438-9C0E-DAEE713004AD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870306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>
            <a:extLst>
              <a:ext uri="{FF2B5EF4-FFF2-40B4-BE49-F238E27FC236}">
                <a16:creationId xmlns:a16="http://schemas.microsoft.com/office/drawing/2014/main" id="{2ECF0381-A16E-BD09-D17E-F416CC0550C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/>
              <a:t>Κάντε κλικ για επεξεργασία του τίτλου</a:t>
            </a:r>
          </a:p>
        </p:txBody>
      </p:sp>
      <p:sp>
        <p:nvSpPr>
          <p:cNvPr id="1027" name="2 - Θέση κειμένου">
            <a:extLst>
              <a:ext uri="{FF2B5EF4-FFF2-40B4-BE49-F238E27FC236}">
                <a16:creationId xmlns:a16="http://schemas.microsoft.com/office/drawing/2014/main" id="{CDB590D0-589A-24D6-9D1F-1AEE475C07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n-US"/>
              <a:t>Δεύτερου επιπέδου</a:t>
            </a:r>
          </a:p>
          <a:p>
            <a:pPr lvl="2"/>
            <a:r>
              <a:rPr lang="el-GR" altLang="en-US"/>
              <a:t>Τρίτου επιπέδου</a:t>
            </a:r>
          </a:p>
          <a:p>
            <a:pPr lvl="3"/>
            <a:r>
              <a:rPr lang="el-GR" altLang="en-US"/>
              <a:t>Τέταρτου επιπέδου</a:t>
            </a:r>
          </a:p>
          <a:p>
            <a:pPr lvl="4"/>
            <a:r>
              <a:rPr lang="el-GR" altLang="en-US"/>
              <a:t>Πέμπτου επιπέδου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CF5A53A9-107B-9588-983B-6D92319DBA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EBDBA0-B0D9-4EF3-B3E0-51C58C87A983}" type="datetime1">
              <a:rPr lang="el-GR"/>
              <a:pPr>
                <a:defRPr/>
              </a:pPr>
              <a:t>8/3/2026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B2E414B3-E8CE-5FD5-C30F-8AB399F5F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29640C6F-47BE-F81A-85E0-F1FC6E90AA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4E1498A-887C-4565-9799-F916369020E0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6CaSebAFTU?feature=oembed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artoon παιδάκια">
            <a:extLst>
              <a:ext uri="{FF2B5EF4-FFF2-40B4-BE49-F238E27FC236}">
                <a16:creationId xmlns:a16="http://schemas.microsoft.com/office/drawing/2014/main" id="{0F475A35-6058-C358-55EF-5A6D1749E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025525"/>
            <a:ext cx="832167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ED2D2513-728F-E32A-1B3A-5A24DF7439C9}"/>
              </a:ext>
            </a:extLst>
          </p:cNvPr>
          <p:cNvSpPr/>
          <p:nvPr/>
        </p:nvSpPr>
        <p:spPr>
          <a:xfrm>
            <a:off x="3046413" y="3060700"/>
            <a:ext cx="2867025" cy="452438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Türkçe Öğreniyoruz</a:t>
            </a:r>
            <a:endParaRPr lang="el-CY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31BAC2F-0C7F-172B-C3C2-4D001DC42EB3}"/>
              </a:ext>
            </a:extLst>
          </p:cNvPr>
          <p:cNvSpPr/>
          <p:nvPr/>
        </p:nvSpPr>
        <p:spPr>
          <a:xfrm>
            <a:off x="4887913" y="4903788"/>
            <a:ext cx="2867025" cy="45085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b="1" dirty="0" err="1">
                <a:solidFill>
                  <a:schemeClr val="tx1"/>
                </a:solidFill>
              </a:rPr>
              <a:t>Δρ</a:t>
            </a:r>
            <a:r>
              <a:rPr lang="el-GR" b="1" dirty="0">
                <a:solidFill>
                  <a:schemeClr val="tx1"/>
                </a:solidFill>
              </a:rPr>
              <a:t> Ελένη Χαραλάμπους  </a:t>
            </a:r>
            <a:endParaRPr lang="el-CY" b="1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78059F9-6027-419E-9D11-6F554D2F3AFE}"/>
              </a:ext>
            </a:extLst>
          </p:cNvPr>
          <p:cNvSpPr/>
          <p:nvPr/>
        </p:nvSpPr>
        <p:spPr>
          <a:xfrm>
            <a:off x="511175" y="4927600"/>
            <a:ext cx="3916809" cy="1237704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l-G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Bugün Türkçe var mı</a:t>
            </a:r>
            <a:r>
              <a:rPr lang="el-G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l-CY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DB18BB75-5C84-C66B-6E16-C0F1551BE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711200"/>
            <a:ext cx="74818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2E392B3B-8BC5-A136-823A-FCB5E1883A4C}"/>
              </a:ext>
            </a:extLst>
          </p:cNvPr>
          <p:cNvSpPr/>
          <p:nvPr/>
        </p:nvSpPr>
        <p:spPr>
          <a:xfrm>
            <a:off x="6450013" y="1363663"/>
            <a:ext cx="1143000" cy="15684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B8B5A826-D8B9-6F66-B4CD-9827F35C6265}"/>
              </a:ext>
            </a:extLst>
          </p:cNvPr>
          <p:cNvSpPr/>
          <p:nvPr/>
        </p:nvSpPr>
        <p:spPr>
          <a:xfrm rot="1695959">
            <a:off x="5049838" y="1057275"/>
            <a:ext cx="1668462" cy="8159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/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8BB48C77-BE9B-FA73-1E52-265D5975BADC}"/>
              </a:ext>
            </a:extLst>
          </p:cNvPr>
          <p:cNvSpPr/>
          <p:nvPr/>
        </p:nvSpPr>
        <p:spPr>
          <a:xfrm>
            <a:off x="1046163" y="1111250"/>
            <a:ext cx="3910012" cy="1949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dirty="0">
                <a:solidFill>
                  <a:schemeClr val="tx1"/>
                </a:solidFill>
              </a:rPr>
              <a:t>kendi sözlüğünü oluşturma </a:t>
            </a:r>
            <a:endParaRPr lang="el-CY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177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594D27-E586-C5F7-7149-752F6AB5C0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C57E0C04-E9AE-B5FC-1250-D16EE7CEA9EB}"/>
              </a:ext>
            </a:extLst>
          </p:cNvPr>
          <p:cNvSpPr/>
          <p:nvPr/>
        </p:nvSpPr>
        <p:spPr>
          <a:xfrm>
            <a:off x="2915816" y="476672"/>
            <a:ext cx="4896544" cy="115212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288B3FC3-6C7E-F384-F882-C4DAEBE05CD6}"/>
              </a:ext>
            </a:extLst>
          </p:cNvPr>
          <p:cNvSpPr/>
          <p:nvPr/>
        </p:nvSpPr>
        <p:spPr>
          <a:xfrm>
            <a:off x="2987824" y="1916832"/>
            <a:ext cx="4896544" cy="131325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95E706C0-9F9E-B153-DD8E-E9C118EFCD6A}"/>
              </a:ext>
            </a:extLst>
          </p:cNvPr>
          <p:cNvSpPr/>
          <p:nvPr/>
        </p:nvSpPr>
        <p:spPr>
          <a:xfrm>
            <a:off x="2987824" y="3553395"/>
            <a:ext cx="4896544" cy="131325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09C794CC-DA9A-F9CB-07E0-9D37D191A2E6}"/>
              </a:ext>
            </a:extLst>
          </p:cNvPr>
          <p:cNvSpPr/>
          <p:nvPr/>
        </p:nvSpPr>
        <p:spPr>
          <a:xfrm>
            <a:off x="3131840" y="5068069"/>
            <a:ext cx="4896544" cy="131325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sz="4000" dirty="0">
              <a:solidFill>
                <a:schemeClr val="tx1"/>
              </a:solidFill>
            </a:endParaRPr>
          </a:p>
        </p:txBody>
      </p:sp>
      <p:pic>
        <p:nvPicPr>
          <p:cNvPr id="4098" name="Picture 2" descr="Çocuklarla dolu bir sınıf. İlkokul sınıfında Stok Vektör (Telifsiz)  2650249011 | Shutterstock">
            <a:extLst>
              <a:ext uri="{FF2B5EF4-FFF2-40B4-BE49-F238E27FC236}">
                <a16:creationId xmlns:a16="http://schemas.microsoft.com/office/drawing/2014/main" id="{6780F5E2-98E3-E87A-AB13-BB6DC34069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2"/>
          <a:stretch>
            <a:fillRect/>
          </a:stretch>
        </p:blipFill>
        <p:spPr bwMode="auto">
          <a:xfrm>
            <a:off x="269672" y="351818"/>
            <a:ext cx="2232248" cy="15458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lle çizilmiş Test Kağıdı, Sınav Kağıdı, Sahte Test Kağıdı, Sınava Girmek  PNG Resim Şeffaf Küçük ve Ücretsiz İndirebileceğiniz PSD çizimi">
            <a:extLst>
              <a:ext uri="{FF2B5EF4-FFF2-40B4-BE49-F238E27FC236}">
                <a16:creationId xmlns:a16="http://schemas.microsoft.com/office/drawing/2014/main" id="{A2B4D382-F858-8130-4957-F1A63373B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9"/>
            <a:ext cx="2232248" cy="1545854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ad Stock Illustrations – 254,667 Sad Stock Illustrations, Vectors &amp;  Clipart - Dreamstime">
            <a:extLst>
              <a:ext uri="{FF2B5EF4-FFF2-40B4-BE49-F238E27FC236}">
                <a16:creationId xmlns:a16="http://schemas.microsoft.com/office/drawing/2014/main" id="{E4DCE405-C221-E14E-4C3D-1C6E5640B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72" y="3768627"/>
            <a:ext cx="2232248" cy="13132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Neşeli Gülümseme Ve Ifade Ile Mutlu Genç çocuk çizgi Film Karakteri | JPG  bedava indir - Pikbest">
            <a:extLst>
              <a:ext uri="{FF2B5EF4-FFF2-40B4-BE49-F238E27FC236}">
                <a16:creationId xmlns:a16="http://schemas.microsoft.com/office/drawing/2014/main" id="{EBCA0CAA-D8C0-36DB-21FD-CEA4B96CB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81" y="5193877"/>
            <a:ext cx="2205839" cy="14754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3C73FA93-914A-BACB-BAAF-6F8AAD95F968}"/>
              </a:ext>
            </a:extLst>
          </p:cNvPr>
          <p:cNvSpPr/>
          <p:nvPr/>
        </p:nvSpPr>
        <p:spPr>
          <a:xfrm>
            <a:off x="174864" y="43795"/>
            <a:ext cx="2448272" cy="5040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>
                <a:solidFill>
                  <a:schemeClr val="tx1"/>
                </a:solidFill>
              </a:rPr>
              <a:t>resim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46E54FAD-6155-FBDD-03B0-6E04929649F8}"/>
              </a:ext>
            </a:extLst>
          </p:cNvPr>
          <p:cNvSpPr/>
          <p:nvPr/>
        </p:nvSpPr>
        <p:spPr>
          <a:xfrm>
            <a:off x="3779912" y="46499"/>
            <a:ext cx="2448272" cy="6637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>
                <a:solidFill>
                  <a:schemeClr val="tx1"/>
                </a:solidFill>
              </a:rPr>
              <a:t>kelime</a:t>
            </a:r>
            <a:endParaRPr lang="el-CY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558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ABD88EF6-A8DC-C610-10B0-D768CB7DF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711200"/>
            <a:ext cx="74818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52E81F5C-3085-C034-28B8-20C0F5F97E58}"/>
              </a:ext>
            </a:extLst>
          </p:cNvPr>
          <p:cNvSpPr/>
          <p:nvPr/>
        </p:nvSpPr>
        <p:spPr>
          <a:xfrm>
            <a:off x="1046163" y="1111250"/>
            <a:ext cx="3910012" cy="1949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dirty="0">
                <a:solidFill>
                  <a:schemeClr val="tx1"/>
                </a:solidFill>
              </a:rPr>
              <a:t>OKUMA 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47664381-C6ED-4C0B-E1F7-E414EBD42D24}"/>
              </a:ext>
            </a:extLst>
          </p:cNvPr>
          <p:cNvSpPr/>
          <p:nvPr/>
        </p:nvSpPr>
        <p:spPr>
          <a:xfrm>
            <a:off x="6450013" y="1363663"/>
            <a:ext cx="1143000" cy="15684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7AE217F5-5A17-8EC1-B7B6-C554BBE077CF}"/>
              </a:ext>
            </a:extLst>
          </p:cNvPr>
          <p:cNvSpPr/>
          <p:nvPr/>
        </p:nvSpPr>
        <p:spPr>
          <a:xfrm rot="1695959">
            <a:off x="5049838" y="1057275"/>
            <a:ext cx="1668462" cy="8159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69A9E276-9413-A8E9-BC5E-E6F6F4E87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821055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5FC7704A-41EB-E705-63E4-B65C5BD3A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2633663"/>
            <a:ext cx="28384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0F07B239-E266-498C-6F89-1EF59EFA7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071563"/>
            <a:ext cx="8143875" cy="4710112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A9BB3DD-145E-87A9-173B-B73B2D323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1225" y="5842337"/>
            <a:ext cx="2778646" cy="10156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(</a:t>
            </a:r>
            <a:r>
              <a:rPr kumimoji="0" lang="el-GR" altLang="el-GR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Öztürk</a:t>
            </a: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&amp; </a:t>
            </a:r>
            <a:r>
              <a:rPr kumimoji="0" lang="el-GR" altLang="el-GR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Akçay</a:t>
            </a: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2004)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l-GR" altLang="el-GR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E963F915-3AA6-9935-46A6-ECACC0513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711200"/>
            <a:ext cx="74818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E1EF34F1-C86C-DEF1-F584-5F7C230911E4}"/>
              </a:ext>
            </a:extLst>
          </p:cNvPr>
          <p:cNvSpPr/>
          <p:nvPr/>
        </p:nvSpPr>
        <p:spPr>
          <a:xfrm>
            <a:off x="1046163" y="1111250"/>
            <a:ext cx="3910012" cy="1949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dirty="0">
                <a:solidFill>
                  <a:schemeClr val="tx1"/>
                </a:solidFill>
              </a:rPr>
              <a:t>YAZMA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1E59D395-62C1-5399-A569-C19134E5DCBA}"/>
              </a:ext>
            </a:extLst>
          </p:cNvPr>
          <p:cNvSpPr/>
          <p:nvPr/>
        </p:nvSpPr>
        <p:spPr>
          <a:xfrm>
            <a:off x="6450013" y="1363663"/>
            <a:ext cx="1143000" cy="15684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3A04F159-3C2B-8D08-DC6E-162653ABAE61}"/>
              </a:ext>
            </a:extLst>
          </p:cNvPr>
          <p:cNvSpPr/>
          <p:nvPr/>
        </p:nvSpPr>
        <p:spPr>
          <a:xfrm rot="1695959">
            <a:off x="5049838" y="1057275"/>
            <a:ext cx="1668462" cy="8159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96A8CD66-6B6A-4680-635A-E29567EC843E}"/>
              </a:ext>
            </a:extLst>
          </p:cNvPr>
          <p:cNvSpPr/>
          <p:nvPr/>
        </p:nvSpPr>
        <p:spPr>
          <a:xfrm>
            <a:off x="416248" y="476672"/>
            <a:ext cx="4587800" cy="561662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CY" sz="2800" dirty="0">
              <a:solidFill>
                <a:schemeClr val="tx1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967F5AC-7238-41C5-7637-FDA267A0B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8640"/>
            <a:ext cx="3828261" cy="38282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039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785C92BB-C8ED-87FD-45C6-2B62276D1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711200"/>
            <a:ext cx="74818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7BBD625B-9A0D-ADE4-9E90-260FDA9EA69A}"/>
              </a:ext>
            </a:extLst>
          </p:cNvPr>
          <p:cNvSpPr/>
          <p:nvPr/>
        </p:nvSpPr>
        <p:spPr>
          <a:xfrm>
            <a:off x="1046163" y="1111250"/>
            <a:ext cx="3910012" cy="1949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dirty="0">
                <a:solidFill>
                  <a:schemeClr val="tx1"/>
                </a:solidFill>
              </a:rPr>
              <a:t>KONUŞMA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0706009D-263C-BB7D-7BBF-6E81CF28462C}"/>
              </a:ext>
            </a:extLst>
          </p:cNvPr>
          <p:cNvSpPr/>
          <p:nvPr/>
        </p:nvSpPr>
        <p:spPr>
          <a:xfrm>
            <a:off x="6450013" y="1363663"/>
            <a:ext cx="1143000" cy="15684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3272B16C-79A8-677B-C9F5-A7E0620F4F81}"/>
              </a:ext>
            </a:extLst>
          </p:cNvPr>
          <p:cNvSpPr/>
          <p:nvPr/>
        </p:nvSpPr>
        <p:spPr>
          <a:xfrm rot="1695959">
            <a:off x="5049838" y="1057275"/>
            <a:ext cx="1668462" cy="8159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Μαθητές Που Μιλάνε Μεταξύ Τους Στο Σχολικό Φορέα Κινουμένων Σχεδίων  Διάνυσμα από ©serkanavci 649987518">
            <a:extLst>
              <a:ext uri="{FF2B5EF4-FFF2-40B4-BE49-F238E27FC236}">
                <a16:creationId xmlns:a16="http://schemas.microsoft.com/office/drawing/2014/main" id="{AEC38867-1590-E77C-060E-3D946E594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32" y="3381748"/>
            <a:ext cx="4288668" cy="314346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 descr="Συγγνώμη άνθρωποι οικογένεια διανυσματική σχέση απολογείται άνθρωπος  γυναίκα χαρακτήρας συγχωρεί υπέροχο ζευγάρι και οι γονείς λένε εικόνα  σύνολο απολογήσεως μιλούν συγχώρεση απομονώνονται σε λευκό φόντο Διάνυσμα  από ©VectorShow 279236620">
            <a:extLst>
              <a:ext uri="{FF2B5EF4-FFF2-40B4-BE49-F238E27FC236}">
                <a16:creationId xmlns:a16="http://schemas.microsoft.com/office/drawing/2014/main" id="{08F73695-0DF6-E328-3545-EFE940C056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CY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6810E67F-70AD-D122-AD18-261A4A895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3411484"/>
            <a:ext cx="4093512" cy="305908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Φυσαλίδα ομιλίας: Ορθογώνιο 3">
            <a:extLst>
              <a:ext uri="{FF2B5EF4-FFF2-40B4-BE49-F238E27FC236}">
                <a16:creationId xmlns:a16="http://schemas.microsoft.com/office/drawing/2014/main" id="{21FEC7FB-914E-E8A5-137F-04FAF4F86CC1}"/>
              </a:ext>
            </a:extLst>
          </p:cNvPr>
          <p:cNvSpPr/>
          <p:nvPr/>
        </p:nvSpPr>
        <p:spPr>
          <a:xfrm>
            <a:off x="435732" y="367752"/>
            <a:ext cx="3920244" cy="2448272"/>
          </a:xfrm>
          <a:prstGeom prst="wedgeRect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sz="4400" dirty="0">
              <a:solidFill>
                <a:schemeClr val="tx1"/>
              </a:solidFill>
            </a:endParaRPr>
          </a:p>
        </p:txBody>
      </p:sp>
      <p:sp>
        <p:nvSpPr>
          <p:cNvPr id="5" name="Φυσαλίδα ομιλίας: Ορθογώνιο 4">
            <a:extLst>
              <a:ext uri="{FF2B5EF4-FFF2-40B4-BE49-F238E27FC236}">
                <a16:creationId xmlns:a16="http://schemas.microsoft.com/office/drawing/2014/main" id="{5F50A3A8-4419-DF53-F39E-200B9C2C5C20}"/>
              </a:ext>
            </a:extLst>
          </p:cNvPr>
          <p:cNvSpPr/>
          <p:nvPr/>
        </p:nvSpPr>
        <p:spPr>
          <a:xfrm>
            <a:off x="4831224" y="367752"/>
            <a:ext cx="3920244" cy="2448272"/>
          </a:xfrm>
          <a:prstGeom prst="wedgeRect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sz="4400" dirty="0">
              <a:solidFill>
                <a:schemeClr val="tx1"/>
              </a:solidFill>
            </a:endParaRPr>
          </a:p>
        </p:txBody>
      </p:sp>
      <p:pic>
        <p:nvPicPr>
          <p:cNvPr id="8194" name="Picture 3">
            <a:extLst>
              <a:ext uri="{FF2B5EF4-FFF2-40B4-BE49-F238E27FC236}">
                <a16:creationId xmlns:a16="http://schemas.microsoft.com/office/drawing/2014/main" id="{34AA9948-EC75-8B69-B832-AF2464D1F6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73"/>
          <a:stretch>
            <a:fillRect/>
          </a:stretch>
        </p:blipFill>
        <p:spPr bwMode="auto">
          <a:xfrm>
            <a:off x="581106" y="673245"/>
            <a:ext cx="3629495" cy="18372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720E7EF9-9EE4-0A85-517F-F0E479347F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83" r="4010"/>
          <a:stretch>
            <a:fillRect/>
          </a:stretch>
        </p:blipFill>
        <p:spPr bwMode="auto">
          <a:xfrm>
            <a:off x="5004048" y="673245"/>
            <a:ext cx="3347864" cy="15653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265575-D906-88BC-9678-8BBB1DDD43BD}"/>
              </a:ext>
            </a:extLst>
          </p:cNvPr>
          <p:cNvSpPr txBox="1"/>
          <p:nvPr/>
        </p:nvSpPr>
        <p:spPr>
          <a:xfrm>
            <a:off x="6516216" y="2936851"/>
            <a:ext cx="23367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sz="1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(</a:t>
            </a:r>
            <a:r>
              <a:rPr kumimoji="0" lang="el-GR" altLang="el-GR" sz="1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Öztürk</a:t>
            </a:r>
            <a:r>
              <a:rPr kumimoji="0" lang="el-GR" altLang="el-GR" sz="1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&amp; </a:t>
            </a:r>
            <a:r>
              <a:rPr kumimoji="0" lang="el-GR" altLang="el-GR" sz="1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Akçay</a:t>
            </a:r>
            <a:r>
              <a:rPr kumimoji="0" lang="el-GR" altLang="el-GR" sz="1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2004)</a:t>
            </a:r>
          </a:p>
        </p:txBody>
      </p:sp>
    </p:spTree>
    <p:extLst>
      <p:ext uri="{BB962C8B-B14F-4D97-AF65-F5344CB8AC3E}">
        <p14:creationId xmlns:p14="http://schemas.microsoft.com/office/powerpoint/2010/main" val="657303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B7F4A019-8BB1-0928-A1B9-45E8A27CC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711200"/>
            <a:ext cx="74818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69C83ADF-E504-C3AD-4562-32EA6B21751B}"/>
              </a:ext>
            </a:extLst>
          </p:cNvPr>
          <p:cNvSpPr/>
          <p:nvPr/>
        </p:nvSpPr>
        <p:spPr>
          <a:xfrm>
            <a:off x="1046163" y="1111250"/>
            <a:ext cx="3910012" cy="1949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dirty="0">
                <a:solidFill>
                  <a:schemeClr val="tx1"/>
                </a:solidFill>
              </a:rPr>
              <a:t>TEKRAR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744327AA-E86F-AE2A-8268-57A9B7120201}"/>
              </a:ext>
            </a:extLst>
          </p:cNvPr>
          <p:cNvSpPr/>
          <p:nvPr/>
        </p:nvSpPr>
        <p:spPr>
          <a:xfrm>
            <a:off x="6450013" y="1363663"/>
            <a:ext cx="1143000" cy="15684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02D716B9-7060-A0FC-F66B-D7D62BC068FF}"/>
              </a:ext>
            </a:extLst>
          </p:cNvPr>
          <p:cNvSpPr/>
          <p:nvPr/>
        </p:nvSpPr>
        <p:spPr>
          <a:xfrm rot="1695959">
            <a:off x="5049838" y="1057275"/>
            <a:ext cx="1668462" cy="8159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>
            <a:extLst>
              <a:ext uri="{FF2B5EF4-FFF2-40B4-BE49-F238E27FC236}">
                <a16:creationId xmlns:a16="http://schemas.microsoft.com/office/drawing/2014/main" id="{31113A95-1FD3-8C77-445D-EE5CC3D6C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3714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13EC626-EA3C-A044-633E-F0A115C1830B}"/>
              </a:ext>
            </a:extLst>
          </p:cNvPr>
          <p:cNvCxnSpPr/>
          <p:nvPr/>
        </p:nvCxnSpPr>
        <p:spPr>
          <a:xfrm>
            <a:off x="1763713" y="1052513"/>
            <a:ext cx="714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83F8C919-9AB9-99C5-3604-601E76976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080" y="5208100"/>
            <a:ext cx="3717171" cy="113877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sz="32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(</a:t>
            </a:r>
            <a:r>
              <a:rPr kumimoji="0" lang="el-GR" altLang="el-GR" sz="32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Öztürk</a:t>
            </a:r>
            <a:r>
              <a:rPr kumimoji="0" lang="el-GR" altLang="el-GR" sz="32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&amp; </a:t>
            </a:r>
            <a:r>
              <a:rPr kumimoji="0" lang="el-GR" altLang="el-GR" sz="32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Akçay</a:t>
            </a:r>
            <a:r>
              <a:rPr kumimoji="0" lang="el-GR" altLang="el-GR" sz="32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2004)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l-GR" altLang="el-GR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3F9806FF-3C9C-3EB4-997E-CF3F68D9F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949325"/>
            <a:ext cx="216535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7F9F917D-7073-AB46-96BC-25F9B274D807}"/>
              </a:ext>
            </a:extLst>
          </p:cNvPr>
          <p:cNvSpPr/>
          <p:nvPr/>
        </p:nvSpPr>
        <p:spPr>
          <a:xfrm>
            <a:off x="627063" y="1506538"/>
            <a:ext cx="1042987" cy="7381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3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l-GR" sz="1013" dirty="0">
                <a:solidFill>
                  <a:schemeClr val="tx1"/>
                </a:solidFill>
              </a:rPr>
              <a:t> </a:t>
            </a:r>
            <a:endParaRPr lang="el-CY" sz="1013" dirty="0">
              <a:solidFill>
                <a:schemeClr val="tx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6F941FC9-F954-6A92-6C59-893D34AA8F70}"/>
              </a:ext>
            </a:extLst>
          </p:cNvPr>
          <p:cNvSpPr/>
          <p:nvPr/>
        </p:nvSpPr>
        <p:spPr>
          <a:xfrm>
            <a:off x="7667625" y="5876925"/>
            <a:ext cx="1008063" cy="57626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/>
          </a:p>
        </p:txBody>
      </p:sp>
      <p:pic>
        <p:nvPicPr>
          <p:cNvPr id="1026" name="Picture 2" descr="onlinematematiközelders #onlineders #özeldersmatematik #tyt #ayt">
            <a:extLst>
              <a:ext uri="{FF2B5EF4-FFF2-40B4-BE49-F238E27FC236}">
                <a16:creationId xmlns:a16="http://schemas.microsoft.com/office/drawing/2014/main" id="{70176228-3A44-8E09-9DBD-371D315321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5" t="31914"/>
          <a:stretch>
            <a:fillRect/>
          </a:stretch>
        </p:blipFill>
        <p:spPr bwMode="auto">
          <a:xfrm>
            <a:off x="6516216" y="2348880"/>
            <a:ext cx="1847850" cy="33270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nlinematematiközelders #onlineders #özeldersmatematik #tyt #ayt">
            <a:extLst>
              <a:ext uri="{FF2B5EF4-FFF2-40B4-BE49-F238E27FC236}">
                <a16:creationId xmlns:a16="http://schemas.microsoft.com/office/drawing/2014/main" id="{F25CB3C1-224F-DA87-01E2-5B6D912001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730"/>
          <a:stretch>
            <a:fillRect/>
          </a:stretch>
        </p:blipFill>
        <p:spPr bwMode="auto">
          <a:xfrm>
            <a:off x="4572000" y="692696"/>
            <a:ext cx="3504034" cy="1198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ers Çalışırken Neden Sürekli Acıkıyoruz? | DersMatik">
            <a:extLst>
              <a:ext uri="{FF2B5EF4-FFF2-40B4-BE49-F238E27FC236}">
                <a16:creationId xmlns:a16="http://schemas.microsoft.com/office/drawing/2014/main" id="{6F363090-8DCB-03E0-A3CC-ACB456EC5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068960"/>
            <a:ext cx="3672408" cy="3512738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Lisede En Sevdiğiniz Ders Hangisiydi :) :) ? - KizlarSoruyor">
            <a:extLst>
              <a:ext uri="{FF2B5EF4-FFF2-40B4-BE49-F238E27FC236}">
                <a16:creationId xmlns:a16="http://schemas.microsoft.com/office/drawing/2014/main" id="{73CD31C6-93A2-3F18-5F0B-AFA8D0723B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8"/>
          <a:stretch>
            <a:fillRect/>
          </a:stretch>
        </p:blipFill>
        <p:spPr bwMode="auto">
          <a:xfrm>
            <a:off x="971600" y="548680"/>
            <a:ext cx="770485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ομιλίας: Ορθογώνιο με στρογγυλεμένες γωνίες 1">
            <a:extLst>
              <a:ext uri="{FF2B5EF4-FFF2-40B4-BE49-F238E27FC236}">
                <a16:creationId xmlns:a16="http://schemas.microsoft.com/office/drawing/2014/main" id="{ACB5E26F-1174-9575-70B7-69FBAC89F31D}"/>
              </a:ext>
            </a:extLst>
          </p:cNvPr>
          <p:cNvSpPr/>
          <p:nvPr/>
        </p:nvSpPr>
        <p:spPr>
          <a:xfrm>
            <a:off x="323528" y="692696"/>
            <a:ext cx="3672408" cy="1584176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>
                <a:solidFill>
                  <a:schemeClr val="tx1"/>
                </a:solidFill>
              </a:rPr>
              <a:t>Dersin  bitmesine  daha ne kadar var</a:t>
            </a:r>
            <a:r>
              <a:rPr lang="el-GR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" name="Φυσαλίδα ομιλίας: Ορθογώνιο με στρογγυλεμένες γωνίες 2">
            <a:extLst>
              <a:ext uri="{FF2B5EF4-FFF2-40B4-BE49-F238E27FC236}">
                <a16:creationId xmlns:a16="http://schemas.microsoft.com/office/drawing/2014/main" id="{8D8D8B7D-C36E-FEEA-CF33-2B49F33BBCCA}"/>
              </a:ext>
            </a:extLst>
          </p:cNvPr>
          <p:cNvSpPr/>
          <p:nvPr/>
        </p:nvSpPr>
        <p:spPr>
          <a:xfrm>
            <a:off x="4283968" y="152584"/>
            <a:ext cx="4209216" cy="1584176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Orta, </a:t>
            </a:r>
            <a:r>
              <a:rPr lang="en-US" sz="3200" dirty="0" err="1">
                <a:solidFill>
                  <a:schemeClr val="tx1"/>
                </a:solidFill>
              </a:rPr>
              <a:t>lise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tr-TR" sz="3200" dirty="0">
                <a:solidFill>
                  <a:schemeClr val="tx1"/>
                </a:solidFill>
              </a:rPr>
              <a:t>üniversite.En az 15 sene var.</a:t>
            </a:r>
            <a:endParaRPr lang="el-G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6006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Διαβάζω στη στιγμή - Κέντρο Αγωγής Παιδιού &amp; Εφήβου">
            <a:extLst>
              <a:ext uri="{FF2B5EF4-FFF2-40B4-BE49-F238E27FC236}">
                <a16:creationId xmlns:a16="http://schemas.microsoft.com/office/drawing/2014/main" id="{3A755589-1CAB-7942-2AC3-ED85A5834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4561092" cy="38164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56D936-E422-9020-EAEB-D1664746D74C}"/>
              </a:ext>
            </a:extLst>
          </p:cNvPr>
          <p:cNvSpPr txBox="1"/>
          <p:nvPr/>
        </p:nvSpPr>
        <p:spPr>
          <a:xfrm>
            <a:off x="5220072" y="3212976"/>
            <a:ext cx="31980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A0A0A"/>
                </a:solidFill>
                <a:effectLst/>
                <a:latin typeface="Google Sans"/>
              </a:rPr>
              <a:t>Öztürk, T., &amp; Akçay, S. (2004). </a:t>
            </a:r>
            <a:r>
              <a:rPr lang="en-US" b="0" i="1" dirty="0" err="1">
                <a:solidFill>
                  <a:srgbClr val="0A0A0A"/>
                </a:solidFill>
                <a:effectLst/>
                <a:latin typeface="Google Sans"/>
              </a:rPr>
              <a:t>Gökkuşağı</a:t>
            </a:r>
            <a:r>
              <a:rPr lang="en-US" b="0" i="1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en-US" b="0" i="1" dirty="0" err="1">
                <a:solidFill>
                  <a:srgbClr val="0A0A0A"/>
                </a:solidFill>
                <a:effectLst/>
                <a:latin typeface="Google Sans"/>
              </a:rPr>
              <a:t>Türkçe</a:t>
            </a:r>
            <a:r>
              <a:rPr lang="en-US" b="0" i="1" dirty="0">
                <a:solidFill>
                  <a:srgbClr val="0A0A0A"/>
                </a:solidFill>
                <a:effectLst/>
                <a:latin typeface="Google Sans"/>
              </a:rPr>
              <a:t>: Ders </a:t>
            </a:r>
            <a:r>
              <a:rPr lang="en-US" b="0" i="1" dirty="0" err="1">
                <a:solidFill>
                  <a:srgbClr val="0A0A0A"/>
                </a:solidFill>
                <a:effectLst/>
                <a:latin typeface="Google Sans"/>
              </a:rPr>
              <a:t>Kitabı</a:t>
            </a:r>
            <a:r>
              <a:rPr lang="en-US" b="0" i="1" dirty="0">
                <a:solidFill>
                  <a:srgbClr val="0A0A0A"/>
                </a:solidFill>
                <a:effectLst/>
                <a:latin typeface="Google Sans"/>
              </a:rPr>
              <a:t> 1</a:t>
            </a:r>
            <a:r>
              <a:rPr lang="en-US" b="0" i="0" dirty="0">
                <a:solidFill>
                  <a:srgbClr val="0A0A0A"/>
                </a:solidFill>
                <a:effectLst/>
                <a:latin typeface="Google Sans"/>
              </a:rPr>
              <a:t>. </a:t>
            </a:r>
            <a:r>
              <a:rPr lang="en-US" b="0" i="0" dirty="0" err="1">
                <a:solidFill>
                  <a:srgbClr val="0A0A0A"/>
                </a:solidFill>
                <a:effectLst/>
                <a:latin typeface="Google Sans"/>
              </a:rPr>
              <a:t>Dilset</a:t>
            </a:r>
            <a:r>
              <a:rPr lang="en-US" b="0" i="0" dirty="0">
                <a:solidFill>
                  <a:srgbClr val="0A0A0A"/>
                </a:solidFill>
                <a:effectLst/>
                <a:latin typeface="Google Sans"/>
              </a:rPr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57483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5ABD92A8-2629-D35B-2D30-806956D2B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5" y="1285875"/>
            <a:ext cx="59372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29C18010-C743-1467-F938-848CC2942A16}"/>
              </a:ext>
            </a:extLst>
          </p:cNvPr>
          <p:cNvSpPr/>
          <p:nvPr/>
        </p:nvSpPr>
        <p:spPr>
          <a:xfrm>
            <a:off x="1065213" y="1284288"/>
            <a:ext cx="2528887" cy="968375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>
                <a:solidFill>
                  <a:schemeClr val="tx1"/>
                </a:solidFill>
              </a:rPr>
              <a:t>Ders bitti.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65F17E03-32C6-FDB1-0950-566F68091798}"/>
              </a:ext>
            </a:extLst>
          </p:cNvPr>
          <p:cNvSpPr/>
          <p:nvPr/>
        </p:nvSpPr>
        <p:spPr>
          <a:xfrm>
            <a:off x="4489450" y="987425"/>
            <a:ext cx="2530475" cy="969963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>
                <a:solidFill>
                  <a:schemeClr val="tx1"/>
                </a:solidFill>
              </a:rPr>
              <a:t>Ders bitti.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B5B98EB1-E466-69E0-0C99-6892F787F8EC}"/>
              </a:ext>
            </a:extLst>
          </p:cNvPr>
          <p:cNvSpPr/>
          <p:nvPr/>
        </p:nvSpPr>
        <p:spPr>
          <a:xfrm>
            <a:off x="587375" y="3636963"/>
            <a:ext cx="2530475" cy="968375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>
                <a:solidFill>
                  <a:schemeClr val="tx1"/>
                </a:solidFill>
              </a:rPr>
              <a:t>Ders bitti.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1D41731F-E56B-4031-4ADD-8204F6E8CEE9}"/>
              </a:ext>
            </a:extLst>
          </p:cNvPr>
          <p:cNvSpPr/>
          <p:nvPr/>
        </p:nvSpPr>
        <p:spPr>
          <a:xfrm>
            <a:off x="3425825" y="4603750"/>
            <a:ext cx="2530475" cy="968375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>
                <a:solidFill>
                  <a:schemeClr val="tx1"/>
                </a:solidFill>
              </a:rPr>
              <a:t>Ders bitti.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8095E8CF-4873-21CC-9FF5-CA571FFCAE2C}"/>
              </a:ext>
            </a:extLst>
          </p:cNvPr>
          <p:cNvSpPr/>
          <p:nvPr/>
        </p:nvSpPr>
        <p:spPr>
          <a:xfrm>
            <a:off x="6427788" y="3351213"/>
            <a:ext cx="2530475" cy="971550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>
                <a:solidFill>
                  <a:schemeClr val="tx1"/>
                </a:solidFill>
              </a:rPr>
              <a:t>Ders bitti.</a:t>
            </a:r>
            <a:endParaRPr lang="el-CY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CBAD756F-1B05-FDBD-B16E-259C730CE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25" y="1727200"/>
            <a:ext cx="4375150" cy="316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DD23251C-BECE-2EDE-CEF2-A8EDF7794232}"/>
              </a:ext>
            </a:extLst>
          </p:cNvPr>
          <p:cNvSpPr/>
          <p:nvPr/>
        </p:nvSpPr>
        <p:spPr>
          <a:xfrm>
            <a:off x="2911475" y="2862263"/>
            <a:ext cx="2511425" cy="4857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75" dirty="0"/>
              <a:t>www.e-charalambous.com</a:t>
            </a:r>
            <a:endParaRPr lang="el-CY" sz="157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F3B921B9-0626-BF17-03FF-C368C348D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711200"/>
            <a:ext cx="74818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68DF9238-95A4-692B-6C3E-46099424BEE9}"/>
              </a:ext>
            </a:extLst>
          </p:cNvPr>
          <p:cNvSpPr/>
          <p:nvPr/>
        </p:nvSpPr>
        <p:spPr>
          <a:xfrm>
            <a:off x="1046163" y="1111250"/>
            <a:ext cx="3910012" cy="1949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dirty="0">
                <a:solidFill>
                  <a:schemeClr val="tx1"/>
                </a:solidFill>
              </a:rPr>
              <a:t>Dinleme 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9BCFA0A7-E515-76B4-FCB0-68AF80BEBD5C}"/>
              </a:ext>
            </a:extLst>
          </p:cNvPr>
          <p:cNvSpPr/>
          <p:nvPr/>
        </p:nvSpPr>
        <p:spPr>
          <a:xfrm>
            <a:off x="6450013" y="1363663"/>
            <a:ext cx="1143000" cy="15684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2451AFDD-9B64-064F-26B2-1D4259D94952}"/>
              </a:ext>
            </a:extLst>
          </p:cNvPr>
          <p:cNvSpPr/>
          <p:nvPr/>
        </p:nvSpPr>
        <p:spPr>
          <a:xfrm rot="1695959">
            <a:off x="5049838" y="1057275"/>
            <a:ext cx="1668462" cy="8159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91010C8-5AE4-665A-57E2-BEA7FD865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Efe’nin</a:t>
            </a:r>
            <a:r>
              <a:rPr lang="en-US" dirty="0"/>
              <a:t> Yeni </a:t>
            </a:r>
            <a:r>
              <a:rPr lang="en-US" dirty="0" err="1"/>
              <a:t>Planı</a:t>
            </a:r>
            <a:endParaRPr lang="el-GR" dirty="0"/>
          </a:p>
        </p:txBody>
      </p:sp>
      <p:pic>
        <p:nvPicPr>
          <p:cNvPr id="4" name="Ηλεκτρονικά πολυμέσα 3" title="Pırıl | Efe Ders Çalışıyor">
            <a:hlinkClick r:id="" action="ppaction://media"/>
            <a:extLst>
              <a:ext uri="{FF2B5EF4-FFF2-40B4-BE49-F238E27FC236}">
                <a16:creationId xmlns:a16="http://schemas.microsoft.com/office/drawing/2014/main" id="{29814A31-BD7F-5F1A-D745-17E3DB680B1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65150" y="1600200"/>
            <a:ext cx="801211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1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06982E-DF62-9EBD-C2E3-D6080972C5CD}"/>
              </a:ext>
            </a:extLst>
          </p:cNvPr>
          <p:cNvSpPr txBox="1"/>
          <p:nvPr/>
        </p:nvSpPr>
        <p:spPr>
          <a:xfrm>
            <a:off x="359532" y="548680"/>
            <a:ext cx="8424936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err="1">
                <a:latin typeface="Courier New" panose="02070309020205020404" pitchFamily="49" charset="0"/>
              </a:rPr>
              <a:t>Öğretmen</a:t>
            </a:r>
            <a:r>
              <a:rPr lang="en-US" dirty="0">
                <a:latin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</a:rPr>
              <a:t>sınıfa</a:t>
            </a:r>
            <a:r>
              <a:rPr lang="en-US" dirty="0">
                <a:latin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</a:rPr>
              <a:t>gelir</a:t>
            </a:r>
            <a:r>
              <a:rPr lang="en-US" dirty="0">
                <a:latin typeface="Courier New" panose="02070309020205020404" pitchFamily="49" charset="0"/>
              </a:rPr>
              <a:t>. </a:t>
            </a:r>
          </a:p>
          <a:p>
            <a:pPr>
              <a:buNone/>
            </a:pPr>
            <a:r>
              <a:rPr lang="en-US" dirty="0" err="1">
                <a:latin typeface="Courier New" panose="02070309020205020404" pitchFamily="49" charset="0"/>
              </a:rPr>
              <a:t>Elinde</a:t>
            </a:r>
            <a:r>
              <a:rPr lang="en-US" dirty="0">
                <a:latin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</a:rPr>
              <a:t>sınav</a:t>
            </a:r>
            <a:r>
              <a:rPr lang="en-US" dirty="0">
                <a:latin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</a:rPr>
              <a:t>kâğıtları</a:t>
            </a:r>
            <a:r>
              <a:rPr lang="en-US" dirty="0">
                <a:latin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</a:rPr>
              <a:t>vardır</a:t>
            </a:r>
            <a:r>
              <a:rPr lang="en-US" dirty="0">
                <a:latin typeface="Courier New" panose="02070309020205020404" pitchFamily="49" charset="0"/>
              </a:rPr>
              <a:t>.</a:t>
            </a:r>
          </a:p>
          <a:p>
            <a:pPr>
              <a:buNone/>
            </a:pPr>
            <a:endParaRPr lang="en-US" dirty="0"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en-US" dirty="0" err="1">
                <a:latin typeface="Courier New" panose="02070309020205020404" pitchFamily="49" charset="0"/>
              </a:rPr>
              <a:t>Öğretmen</a:t>
            </a:r>
            <a:r>
              <a:rPr lang="en-US" dirty="0">
                <a:latin typeface="Courier New" panose="02070309020205020404" pitchFamily="49" charset="0"/>
              </a:rPr>
              <a:t> der ki: “</a:t>
            </a:r>
            <a:r>
              <a:rPr lang="en-US" dirty="0" err="1">
                <a:latin typeface="Courier New" panose="02070309020205020404" pitchFamily="49" charset="0"/>
              </a:rPr>
              <a:t>Sınav</a:t>
            </a:r>
            <a:r>
              <a:rPr lang="en-US" dirty="0">
                <a:latin typeface="Courier New" panose="02070309020205020404" pitchFamily="49" charset="0"/>
              </a:rPr>
              <a:t> </a:t>
            </a:r>
            <a:r>
              <a:rPr lang="el-GR" dirty="0">
                <a:latin typeface="Courier New" panose="02070309020205020404" pitchFamily="49" charset="0"/>
              </a:rPr>
              <a:t>__________________</a:t>
            </a:r>
            <a:r>
              <a:rPr lang="en-US" dirty="0" err="1">
                <a:latin typeface="Courier New" panose="02070309020205020404" pitchFamily="49" charset="0"/>
              </a:rPr>
              <a:t>burada</a:t>
            </a:r>
            <a:r>
              <a:rPr lang="en-US" dirty="0">
                <a:latin typeface="Courier New" panose="02070309020205020404" pitchFamily="49" charset="0"/>
              </a:rPr>
              <a:t>.”</a:t>
            </a:r>
          </a:p>
          <a:p>
            <a:pPr>
              <a:buNone/>
            </a:pPr>
            <a:endParaRPr lang="en-US" dirty="0"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en-US" dirty="0">
                <a:latin typeface="Courier New" panose="02070309020205020404" pitchFamily="49" charset="0"/>
              </a:rPr>
              <a:t>Efe </a:t>
            </a:r>
            <a:r>
              <a:rPr lang="en-US" dirty="0" err="1">
                <a:latin typeface="Courier New" panose="02070309020205020404" pitchFamily="49" charset="0"/>
              </a:rPr>
              <a:t>kâğıdını</a:t>
            </a:r>
            <a:r>
              <a:rPr lang="en-US" dirty="0">
                <a:latin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</a:rPr>
              <a:t>alır</a:t>
            </a:r>
            <a:r>
              <a:rPr lang="en-US" dirty="0">
                <a:latin typeface="Courier New" panose="02070309020205020404" pitchFamily="49" charset="0"/>
              </a:rPr>
              <a:t>. </a:t>
            </a:r>
          </a:p>
          <a:p>
            <a:pPr>
              <a:buNone/>
            </a:pPr>
            <a:r>
              <a:rPr lang="en-US" dirty="0">
                <a:latin typeface="Courier New" panose="02070309020205020404" pitchFamily="49" charset="0"/>
              </a:rPr>
              <a:t>Efe </a:t>
            </a:r>
            <a:r>
              <a:rPr lang="en-US" dirty="0" err="1">
                <a:latin typeface="Courier New" panose="02070309020205020404" pitchFamily="49" charset="0"/>
              </a:rPr>
              <a:t>üzgündür</a:t>
            </a:r>
            <a:r>
              <a:rPr lang="en-US" dirty="0">
                <a:latin typeface="Courier New" panose="02070309020205020404" pitchFamily="49" charset="0"/>
              </a:rPr>
              <a:t>. </a:t>
            </a:r>
          </a:p>
          <a:p>
            <a:pPr>
              <a:buNone/>
            </a:pPr>
            <a:r>
              <a:rPr lang="en-US" dirty="0">
                <a:latin typeface="Courier New" panose="02070309020205020404" pitchFamily="49" charset="0"/>
              </a:rPr>
              <a:t>“</a:t>
            </a:r>
            <a:r>
              <a:rPr lang="el-GR" dirty="0">
                <a:latin typeface="Courier New" panose="02070309020205020404" pitchFamily="49" charset="0"/>
              </a:rPr>
              <a:t>____________</a:t>
            </a:r>
            <a:r>
              <a:rPr lang="en-US" dirty="0" err="1">
                <a:latin typeface="Courier New" panose="02070309020205020404" pitchFamily="49" charset="0"/>
              </a:rPr>
              <a:t>yapamadım</a:t>
            </a:r>
            <a:r>
              <a:rPr lang="en-US" dirty="0">
                <a:latin typeface="Courier New" panose="02070309020205020404" pitchFamily="49" charset="0"/>
              </a:rPr>
              <a:t>,” der.</a:t>
            </a:r>
          </a:p>
          <a:p>
            <a:pPr>
              <a:buNone/>
            </a:pPr>
            <a:endParaRPr lang="en-US" dirty="0"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en-US" dirty="0" err="1">
                <a:latin typeface="Courier New" panose="02070309020205020404" pitchFamily="49" charset="0"/>
              </a:rPr>
              <a:t>Pırıl</a:t>
            </a:r>
            <a:r>
              <a:rPr lang="en-US" dirty="0">
                <a:latin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</a:rPr>
              <a:t>Efe’ye</a:t>
            </a:r>
            <a:r>
              <a:rPr lang="en-US" dirty="0">
                <a:latin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</a:rPr>
              <a:t>bakar</a:t>
            </a:r>
            <a:r>
              <a:rPr lang="en-US" dirty="0">
                <a:latin typeface="Courier New" panose="02070309020205020404" pitchFamily="49" charset="0"/>
              </a:rPr>
              <a:t>. </a:t>
            </a:r>
          </a:p>
          <a:p>
            <a:pPr>
              <a:buNone/>
            </a:pPr>
            <a:r>
              <a:rPr lang="en-US" dirty="0">
                <a:latin typeface="Courier New" panose="02070309020205020404" pitchFamily="49" charset="0"/>
              </a:rPr>
              <a:t>“</a:t>
            </a:r>
            <a:r>
              <a:rPr lang="el-GR" dirty="0">
                <a:latin typeface="Courier New" panose="02070309020205020404" pitchFamily="49" charset="0"/>
              </a:rPr>
              <a:t>___________</a:t>
            </a:r>
            <a:r>
              <a:rPr lang="en-US" dirty="0">
                <a:latin typeface="Courier New" panose="02070309020205020404" pitchFamily="49" charset="0"/>
              </a:rPr>
              <a:t>Efe. </a:t>
            </a:r>
            <a:r>
              <a:rPr lang="en-US" dirty="0" err="1">
                <a:latin typeface="Courier New" panose="02070309020205020404" pitchFamily="49" charset="0"/>
              </a:rPr>
              <a:t>Tekrar</a:t>
            </a:r>
            <a:r>
              <a:rPr lang="en-US" dirty="0">
                <a:latin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</a:rPr>
              <a:t>çalışabiliriz</a:t>
            </a:r>
            <a:r>
              <a:rPr lang="en-US" dirty="0">
                <a:latin typeface="Courier New" panose="02070309020205020404" pitchFamily="49" charset="0"/>
              </a:rPr>
              <a:t>,” der.</a:t>
            </a:r>
          </a:p>
          <a:p>
            <a:pPr>
              <a:buNone/>
            </a:pPr>
            <a:endParaRPr lang="en-US" dirty="0"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en-US" dirty="0">
                <a:latin typeface="Courier New" panose="02070309020205020404" pitchFamily="49" charset="0"/>
              </a:rPr>
              <a:t>Efe eve </a:t>
            </a:r>
            <a:r>
              <a:rPr lang="en-US" dirty="0" err="1">
                <a:latin typeface="Courier New" panose="02070309020205020404" pitchFamily="49" charset="0"/>
              </a:rPr>
              <a:t>gider</a:t>
            </a:r>
            <a:r>
              <a:rPr lang="en-US" dirty="0">
                <a:latin typeface="Courier New" panose="02070309020205020404" pitchFamily="49" charset="0"/>
              </a:rPr>
              <a:t>. </a:t>
            </a:r>
          </a:p>
          <a:p>
            <a:pPr>
              <a:buNone/>
            </a:pPr>
            <a:r>
              <a:rPr lang="en-US" dirty="0" err="1">
                <a:latin typeface="Courier New" panose="02070309020205020404" pitchFamily="49" charset="0"/>
              </a:rPr>
              <a:t>Masasına</a:t>
            </a:r>
            <a:r>
              <a:rPr lang="en-US" dirty="0">
                <a:latin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</a:rPr>
              <a:t>oturur</a:t>
            </a:r>
            <a:r>
              <a:rPr lang="en-US" dirty="0">
                <a:latin typeface="Courier New" panose="02070309020205020404" pitchFamily="49" charset="0"/>
              </a:rPr>
              <a:t>. </a:t>
            </a:r>
          </a:p>
          <a:p>
            <a:pPr>
              <a:buNone/>
            </a:pPr>
            <a:r>
              <a:rPr lang="en-US" dirty="0" err="1">
                <a:latin typeface="Courier New" panose="02070309020205020404" pitchFamily="49" charset="0"/>
              </a:rPr>
              <a:t>Kitabını</a:t>
            </a:r>
            <a:r>
              <a:rPr lang="en-US" dirty="0">
                <a:latin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</a:rPr>
              <a:t>açar</a:t>
            </a:r>
            <a:r>
              <a:rPr lang="en-US" dirty="0">
                <a:latin typeface="Courier New" panose="02070309020205020404" pitchFamily="49" charset="0"/>
              </a:rPr>
              <a:t>. </a:t>
            </a:r>
          </a:p>
          <a:p>
            <a:pPr>
              <a:buNone/>
            </a:pPr>
            <a:r>
              <a:rPr lang="en-US" dirty="0">
                <a:latin typeface="Courier New" panose="02070309020205020404" pitchFamily="49" charset="0"/>
              </a:rPr>
              <a:t>“Daha </a:t>
            </a:r>
            <a:r>
              <a:rPr lang="en-US" dirty="0" err="1">
                <a:latin typeface="Courier New" panose="02070309020205020404" pitchFamily="49" charset="0"/>
              </a:rPr>
              <a:t>çok</a:t>
            </a:r>
            <a:r>
              <a:rPr lang="en-US" dirty="0">
                <a:latin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</a:rPr>
              <a:t>çalışacağım</a:t>
            </a:r>
            <a:r>
              <a:rPr lang="en-US" dirty="0">
                <a:latin typeface="Courier New" panose="02070309020205020404" pitchFamily="49" charset="0"/>
              </a:rPr>
              <a:t>,” der.</a:t>
            </a:r>
          </a:p>
          <a:p>
            <a:pPr>
              <a:buNone/>
            </a:pPr>
            <a:endParaRPr lang="en-US" dirty="0"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en-US" dirty="0">
                <a:latin typeface="Courier New" panose="02070309020205020404" pitchFamily="49" charset="0"/>
              </a:rPr>
              <a:t>Efe her </a:t>
            </a:r>
            <a:r>
              <a:rPr lang="en-US" dirty="0" err="1">
                <a:latin typeface="Courier New" panose="02070309020205020404" pitchFamily="49" charset="0"/>
              </a:rPr>
              <a:t>gün</a:t>
            </a:r>
            <a:r>
              <a:rPr lang="en-US" dirty="0">
                <a:latin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</a:rPr>
              <a:t>biraz</a:t>
            </a:r>
            <a:r>
              <a:rPr lang="en-US" dirty="0">
                <a:latin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</a:rPr>
              <a:t>çalışır</a:t>
            </a:r>
            <a:r>
              <a:rPr lang="en-US" dirty="0">
                <a:latin typeface="Courier New" panose="02070309020205020404" pitchFamily="49" charset="0"/>
              </a:rPr>
              <a:t>. </a:t>
            </a:r>
          </a:p>
          <a:p>
            <a:pPr>
              <a:buNone/>
            </a:pPr>
            <a:r>
              <a:rPr lang="en-US" dirty="0" err="1">
                <a:latin typeface="Courier New" panose="02070309020205020404" pitchFamily="49" charset="0"/>
              </a:rPr>
              <a:t>Kendini</a:t>
            </a:r>
            <a:r>
              <a:rPr lang="en-US" dirty="0">
                <a:latin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</a:rPr>
              <a:t>daha</a:t>
            </a:r>
            <a:r>
              <a:rPr lang="en-US" dirty="0">
                <a:latin typeface="Courier New" panose="02070309020205020404" pitchFamily="49" charset="0"/>
              </a:rPr>
              <a:t> iyi </a:t>
            </a:r>
            <a:r>
              <a:rPr lang="en-US" dirty="0" err="1">
                <a:latin typeface="Courier New" panose="02070309020205020404" pitchFamily="49" charset="0"/>
              </a:rPr>
              <a:t>hisseder</a:t>
            </a:r>
            <a:r>
              <a:rPr lang="en-US" dirty="0">
                <a:latin typeface="Courier New" panose="02070309020205020404" pitchFamily="49" charset="0"/>
              </a:rPr>
              <a:t>. </a:t>
            </a:r>
          </a:p>
          <a:p>
            <a:pPr>
              <a:buNone/>
            </a:pPr>
            <a:r>
              <a:rPr lang="en-US" dirty="0">
                <a:latin typeface="Courier New" panose="02070309020205020404" pitchFamily="49" charset="0"/>
              </a:rPr>
              <a:t>“</a:t>
            </a:r>
            <a:r>
              <a:rPr lang="el-GR" dirty="0">
                <a:latin typeface="Courier New" panose="02070309020205020404" pitchFamily="49" charset="0"/>
              </a:rPr>
              <a:t>_____________</a:t>
            </a:r>
            <a:r>
              <a:rPr lang="en-US" dirty="0">
                <a:latin typeface="Courier New" panose="02070309020205020404" pitchFamily="49" charset="0"/>
              </a:rPr>
              <a:t>!” der </a:t>
            </a:r>
            <a:r>
              <a:rPr lang="en-US" dirty="0" err="1">
                <a:latin typeface="Courier New" panose="02070309020205020404" pitchFamily="49" charset="0"/>
              </a:rPr>
              <a:t>ve</a:t>
            </a:r>
            <a:r>
              <a:rPr lang="en-US" dirty="0">
                <a:latin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</a:rPr>
              <a:t>gülümser</a:t>
            </a:r>
            <a:r>
              <a:rPr lang="en-US" dirty="0">
                <a:latin typeface="Courier New" panose="02070309020205020404" pitchFamily="49" charset="0"/>
              </a:rPr>
              <a:t>.</a:t>
            </a:r>
          </a:p>
          <a:p>
            <a:pPr>
              <a:buNone/>
            </a:pPr>
            <a:endParaRPr lang="en-US" dirty="0"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335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17AFB-6E8E-94DE-10F9-E5F041C821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FD2A9D4-FB0D-1003-E3A2-030DA025FCA7}"/>
              </a:ext>
            </a:extLst>
          </p:cNvPr>
          <p:cNvSpPr txBox="1"/>
          <p:nvPr/>
        </p:nvSpPr>
        <p:spPr>
          <a:xfrm>
            <a:off x="359532" y="548680"/>
            <a:ext cx="8424936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err="1">
                <a:latin typeface="Courier New" panose="02070309020205020404" pitchFamily="49" charset="0"/>
              </a:rPr>
              <a:t>Öğretmen</a:t>
            </a:r>
            <a:r>
              <a:rPr lang="en-US" dirty="0">
                <a:latin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</a:rPr>
              <a:t>sınıfa</a:t>
            </a:r>
            <a:r>
              <a:rPr lang="en-US" dirty="0">
                <a:latin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</a:rPr>
              <a:t>gelir</a:t>
            </a:r>
            <a:r>
              <a:rPr lang="en-US" dirty="0">
                <a:latin typeface="Courier New" panose="02070309020205020404" pitchFamily="49" charset="0"/>
              </a:rPr>
              <a:t>. </a:t>
            </a:r>
          </a:p>
          <a:p>
            <a:pPr>
              <a:buNone/>
            </a:pPr>
            <a:r>
              <a:rPr lang="en-US" dirty="0" err="1">
                <a:latin typeface="Courier New" panose="02070309020205020404" pitchFamily="49" charset="0"/>
              </a:rPr>
              <a:t>Elinde</a:t>
            </a:r>
            <a:r>
              <a:rPr lang="en-US" dirty="0">
                <a:latin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</a:rPr>
              <a:t>sınav</a:t>
            </a:r>
            <a:r>
              <a:rPr lang="en-US" dirty="0">
                <a:latin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</a:rPr>
              <a:t>kâğıtları</a:t>
            </a:r>
            <a:r>
              <a:rPr lang="en-US" dirty="0">
                <a:latin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</a:rPr>
              <a:t>vardır</a:t>
            </a:r>
            <a:r>
              <a:rPr lang="en-US" dirty="0">
                <a:latin typeface="Courier New" panose="02070309020205020404" pitchFamily="49" charset="0"/>
              </a:rPr>
              <a:t>.</a:t>
            </a:r>
          </a:p>
          <a:p>
            <a:pPr>
              <a:buNone/>
            </a:pPr>
            <a:endParaRPr lang="en-US" dirty="0"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en-US" dirty="0" err="1">
                <a:latin typeface="Courier New" panose="02070309020205020404" pitchFamily="49" charset="0"/>
              </a:rPr>
              <a:t>Öğretmen</a:t>
            </a:r>
            <a:r>
              <a:rPr lang="en-US" dirty="0">
                <a:latin typeface="Courier New" panose="02070309020205020404" pitchFamily="49" charset="0"/>
              </a:rPr>
              <a:t> der ki: “</a:t>
            </a:r>
            <a:r>
              <a:rPr lang="en-US" dirty="0" err="1">
                <a:latin typeface="Courier New" panose="02070309020205020404" pitchFamily="49" charset="0"/>
              </a:rPr>
              <a:t>Sınav</a:t>
            </a:r>
            <a:r>
              <a:rPr lang="en-US" dirty="0">
                <a:latin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</a:rPr>
              <a:t>sonuçları</a:t>
            </a:r>
            <a:r>
              <a:rPr lang="en-US" dirty="0">
                <a:latin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</a:rPr>
              <a:t>burada</a:t>
            </a:r>
            <a:r>
              <a:rPr lang="en-US" dirty="0">
                <a:latin typeface="Courier New" panose="02070309020205020404" pitchFamily="49" charset="0"/>
              </a:rPr>
              <a:t>.”</a:t>
            </a:r>
          </a:p>
          <a:p>
            <a:pPr>
              <a:buNone/>
            </a:pPr>
            <a:endParaRPr lang="en-US" dirty="0"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en-US" dirty="0">
                <a:latin typeface="Courier New" panose="02070309020205020404" pitchFamily="49" charset="0"/>
              </a:rPr>
              <a:t>Efe </a:t>
            </a:r>
            <a:r>
              <a:rPr lang="en-US" dirty="0" err="1">
                <a:latin typeface="Courier New" panose="02070309020205020404" pitchFamily="49" charset="0"/>
              </a:rPr>
              <a:t>kâğıdını</a:t>
            </a:r>
            <a:r>
              <a:rPr lang="en-US" dirty="0">
                <a:latin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</a:rPr>
              <a:t>alır</a:t>
            </a:r>
            <a:r>
              <a:rPr lang="en-US" dirty="0">
                <a:latin typeface="Courier New" panose="02070309020205020404" pitchFamily="49" charset="0"/>
              </a:rPr>
              <a:t>. </a:t>
            </a:r>
          </a:p>
          <a:p>
            <a:pPr>
              <a:buNone/>
            </a:pPr>
            <a:r>
              <a:rPr lang="en-US" dirty="0">
                <a:latin typeface="Courier New" panose="02070309020205020404" pitchFamily="49" charset="0"/>
              </a:rPr>
              <a:t>Efe </a:t>
            </a:r>
            <a:r>
              <a:rPr lang="en-US" dirty="0" err="1">
                <a:latin typeface="Courier New" panose="02070309020205020404" pitchFamily="49" charset="0"/>
              </a:rPr>
              <a:t>üzgündür</a:t>
            </a:r>
            <a:r>
              <a:rPr lang="en-US" dirty="0">
                <a:latin typeface="Courier New" panose="02070309020205020404" pitchFamily="49" charset="0"/>
              </a:rPr>
              <a:t>. </a:t>
            </a:r>
          </a:p>
          <a:p>
            <a:pPr>
              <a:buNone/>
            </a:pPr>
            <a:r>
              <a:rPr lang="en-US" dirty="0">
                <a:latin typeface="Courier New" panose="02070309020205020404" pitchFamily="49" charset="0"/>
              </a:rPr>
              <a:t>“İyi </a:t>
            </a:r>
            <a:r>
              <a:rPr lang="en-US" dirty="0" err="1">
                <a:latin typeface="Courier New" panose="02070309020205020404" pitchFamily="49" charset="0"/>
              </a:rPr>
              <a:t>yapamadım</a:t>
            </a:r>
            <a:r>
              <a:rPr lang="en-US" dirty="0">
                <a:latin typeface="Courier New" panose="02070309020205020404" pitchFamily="49" charset="0"/>
              </a:rPr>
              <a:t>,” der.</a:t>
            </a:r>
          </a:p>
          <a:p>
            <a:pPr>
              <a:buNone/>
            </a:pPr>
            <a:endParaRPr lang="en-US" dirty="0"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en-US" dirty="0" err="1">
                <a:latin typeface="Courier New" panose="02070309020205020404" pitchFamily="49" charset="0"/>
              </a:rPr>
              <a:t>Pırıl</a:t>
            </a:r>
            <a:r>
              <a:rPr lang="en-US" dirty="0">
                <a:latin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</a:rPr>
              <a:t>Efe’ye</a:t>
            </a:r>
            <a:r>
              <a:rPr lang="en-US" dirty="0">
                <a:latin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</a:rPr>
              <a:t>bakar</a:t>
            </a:r>
            <a:r>
              <a:rPr lang="en-US" dirty="0">
                <a:latin typeface="Courier New" panose="02070309020205020404" pitchFamily="49" charset="0"/>
              </a:rPr>
              <a:t>. </a:t>
            </a:r>
          </a:p>
          <a:p>
            <a:pPr>
              <a:buNone/>
            </a:pPr>
            <a:r>
              <a:rPr lang="en-US" dirty="0">
                <a:latin typeface="Courier New" panose="02070309020205020404" pitchFamily="49" charset="0"/>
              </a:rPr>
              <a:t>“</a:t>
            </a:r>
            <a:r>
              <a:rPr lang="en-US" dirty="0" err="1">
                <a:latin typeface="Courier New" panose="02070309020205020404" pitchFamily="49" charset="0"/>
              </a:rPr>
              <a:t>Üzülme</a:t>
            </a:r>
            <a:r>
              <a:rPr lang="en-US" dirty="0">
                <a:latin typeface="Courier New" panose="02070309020205020404" pitchFamily="49" charset="0"/>
              </a:rPr>
              <a:t> Efe. </a:t>
            </a:r>
            <a:r>
              <a:rPr lang="en-US" dirty="0" err="1">
                <a:latin typeface="Courier New" panose="02070309020205020404" pitchFamily="49" charset="0"/>
              </a:rPr>
              <a:t>Tekrar</a:t>
            </a:r>
            <a:r>
              <a:rPr lang="en-US" dirty="0">
                <a:latin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</a:rPr>
              <a:t>çalışabiliriz</a:t>
            </a:r>
            <a:r>
              <a:rPr lang="en-US" dirty="0">
                <a:latin typeface="Courier New" panose="02070309020205020404" pitchFamily="49" charset="0"/>
              </a:rPr>
              <a:t>,” der.</a:t>
            </a:r>
          </a:p>
          <a:p>
            <a:pPr>
              <a:buNone/>
            </a:pPr>
            <a:endParaRPr lang="en-US" dirty="0"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en-US" dirty="0">
                <a:latin typeface="Courier New" panose="02070309020205020404" pitchFamily="49" charset="0"/>
              </a:rPr>
              <a:t>Efe eve </a:t>
            </a:r>
            <a:r>
              <a:rPr lang="en-US" dirty="0" err="1">
                <a:latin typeface="Courier New" panose="02070309020205020404" pitchFamily="49" charset="0"/>
              </a:rPr>
              <a:t>gider</a:t>
            </a:r>
            <a:r>
              <a:rPr lang="en-US" dirty="0">
                <a:latin typeface="Courier New" panose="02070309020205020404" pitchFamily="49" charset="0"/>
              </a:rPr>
              <a:t>. </a:t>
            </a:r>
          </a:p>
          <a:p>
            <a:pPr>
              <a:buNone/>
            </a:pPr>
            <a:r>
              <a:rPr lang="en-US" dirty="0" err="1">
                <a:latin typeface="Courier New" panose="02070309020205020404" pitchFamily="49" charset="0"/>
              </a:rPr>
              <a:t>Masasına</a:t>
            </a:r>
            <a:r>
              <a:rPr lang="en-US" dirty="0">
                <a:latin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</a:rPr>
              <a:t>oturur</a:t>
            </a:r>
            <a:r>
              <a:rPr lang="en-US" dirty="0">
                <a:latin typeface="Courier New" panose="02070309020205020404" pitchFamily="49" charset="0"/>
              </a:rPr>
              <a:t>. </a:t>
            </a:r>
          </a:p>
          <a:p>
            <a:pPr>
              <a:buNone/>
            </a:pPr>
            <a:r>
              <a:rPr lang="en-US" dirty="0" err="1">
                <a:latin typeface="Courier New" panose="02070309020205020404" pitchFamily="49" charset="0"/>
              </a:rPr>
              <a:t>Kitabını</a:t>
            </a:r>
            <a:r>
              <a:rPr lang="en-US" dirty="0">
                <a:latin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</a:rPr>
              <a:t>açar</a:t>
            </a:r>
            <a:r>
              <a:rPr lang="en-US" dirty="0">
                <a:latin typeface="Courier New" panose="02070309020205020404" pitchFamily="49" charset="0"/>
              </a:rPr>
              <a:t>. </a:t>
            </a:r>
          </a:p>
          <a:p>
            <a:pPr>
              <a:buNone/>
            </a:pPr>
            <a:r>
              <a:rPr lang="en-US" dirty="0">
                <a:latin typeface="Courier New" panose="02070309020205020404" pitchFamily="49" charset="0"/>
              </a:rPr>
              <a:t>“Daha </a:t>
            </a:r>
            <a:r>
              <a:rPr lang="en-US" dirty="0" err="1">
                <a:latin typeface="Courier New" panose="02070309020205020404" pitchFamily="49" charset="0"/>
              </a:rPr>
              <a:t>çok</a:t>
            </a:r>
            <a:r>
              <a:rPr lang="en-US" dirty="0">
                <a:latin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</a:rPr>
              <a:t>çalışacağım</a:t>
            </a:r>
            <a:r>
              <a:rPr lang="en-US" dirty="0">
                <a:latin typeface="Courier New" panose="02070309020205020404" pitchFamily="49" charset="0"/>
              </a:rPr>
              <a:t>,” der.</a:t>
            </a:r>
          </a:p>
          <a:p>
            <a:pPr>
              <a:buNone/>
            </a:pPr>
            <a:endParaRPr lang="en-US" dirty="0"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en-US" dirty="0">
                <a:latin typeface="Courier New" panose="02070309020205020404" pitchFamily="49" charset="0"/>
              </a:rPr>
              <a:t>Efe her </a:t>
            </a:r>
            <a:r>
              <a:rPr lang="en-US" dirty="0" err="1">
                <a:latin typeface="Courier New" panose="02070309020205020404" pitchFamily="49" charset="0"/>
              </a:rPr>
              <a:t>gün</a:t>
            </a:r>
            <a:r>
              <a:rPr lang="en-US" dirty="0">
                <a:latin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</a:rPr>
              <a:t>biraz</a:t>
            </a:r>
            <a:r>
              <a:rPr lang="en-US" dirty="0">
                <a:latin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</a:rPr>
              <a:t>çalışır</a:t>
            </a:r>
            <a:r>
              <a:rPr lang="en-US" dirty="0">
                <a:latin typeface="Courier New" panose="02070309020205020404" pitchFamily="49" charset="0"/>
              </a:rPr>
              <a:t>. </a:t>
            </a:r>
          </a:p>
          <a:p>
            <a:pPr>
              <a:buNone/>
            </a:pPr>
            <a:r>
              <a:rPr lang="en-US" dirty="0" err="1">
                <a:latin typeface="Courier New" panose="02070309020205020404" pitchFamily="49" charset="0"/>
              </a:rPr>
              <a:t>Kendini</a:t>
            </a:r>
            <a:r>
              <a:rPr lang="en-US" dirty="0">
                <a:latin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</a:rPr>
              <a:t>daha</a:t>
            </a:r>
            <a:r>
              <a:rPr lang="en-US" dirty="0">
                <a:latin typeface="Courier New" panose="02070309020205020404" pitchFamily="49" charset="0"/>
              </a:rPr>
              <a:t> iyi </a:t>
            </a:r>
            <a:r>
              <a:rPr lang="en-US" dirty="0" err="1">
                <a:latin typeface="Courier New" panose="02070309020205020404" pitchFamily="49" charset="0"/>
              </a:rPr>
              <a:t>hisseder</a:t>
            </a:r>
            <a:r>
              <a:rPr lang="en-US" dirty="0">
                <a:latin typeface="Courier New" panose="02070309020205020404" pitchFamily="49" charset="0"/>
              </a:rPr>
              <a:t>. </a:t>
            </a:r>
          </a:p>
          <a:p>
            <a:pPr>
              <a:buNone/>
            </a:pPr>
            <a:r>
              <a:rPr lang="en-US" dirty="0">
                <a:latin typeface="Courier New" panose="02070309020205020404" pitchFamily="49" charset="0"/>
              </a:rPr>
              <a:t>“</a:t>
            </a:r>
            <a:r>
              <a:rPr lang="en-US" dirty="0" err="1">
                <a:latin typeface="Courier New" panose="02070309020205020404" pitchFamily="49" charset="0"/>
              </a:rPr>
              <a:t>Hazırım</a:t>
            </a:r>
            <a:r>
              <a:rPr lang="en-US" dirty="0">
                <a:latin typeface="Courier New" panose="02070309020205020404" pitchFamily="49" charset="0"/>
              </a:rPr>
              <a:t>!” der </a:t>
            </a:r>
            <a:r>
              <a:rPr lang="en-US" dirty="0" err="1">
                <a:latin typeface="Courier New" panose="02070309020205020404" pitchFamily="49" charset="0"/>
              </a:rPr>
              <a:t>ve</a:t>
            </a:r>
            <a:r>
              <a:rPr lang="en-US" dirty="0">
                <a:latin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</a:rPr>
              <a:t>gülümser</a:t>
            </a:r>
            <a:r>
              <a:rPr lang="en-US" dirty="0">
                <a:latin typeface="Courier New" panose="02070309020205020404" pitchFamily="49" charset="0"/>
              </a:rPr>
              <a:t>.</a:t>
            </a:r>
          </a:p>
          <a:p>
            <a:pPr>
              <a:buNone/>
            </a:pPr>
            <a:endParaRPr lang="en-US" dirty="0"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892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97F4A014-A54F-6A16-6D49-C2BA7D5951A3}"/>
              </a:ext>
            </a:extLst>
          </p:cNvPr>
          <p:cNvSpPr/>
          <p:nvPr/>
        </p:nvSpPr>
        <p:spPr>
          <a:xfrm>
            <a:off x="2915816" y="476672"/>
            <a:ext cx="4896544" cy="115212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CB06F261-8989-AFC3-F8A9-58DAB8872A00}"/>
              </a:ext>
            </a:extLst>
          </p:cNvPr>
          <p:cNvSpPr/>
          <p:nvPr/>
        </p:nvSpPr>
        <p:spPr>
          <a:xfrm>
            <a:off x="2987824" y="1916832"/>
            <a:ext cx="4896544" cy="131325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6E4694C1-EAF0-D8B9-7313-405EF410A19C}"/>
              </a:ext>
            </a:extLst>
          </p:cNvPr>
          <p:cNvSpPr/>
          <p:nvPr/>
        </p:nvSpPr>
        <p:spPr>
          <a:xfrm>
            <a:off x="2987824" y="3553395"/>
            <a:ext cx="4896544" cy="131325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058EF7CC-DFF2-CECE-F0ED-9DA4F684BA3D}"/>
              </a:ext>
            </a:extLst>
          </p:cNvPr>
          <p:cNvSpPr/>
          <p:nvPr/>
        </p:nvSpPr>
        <p:spPr>
          <a:xfrm>
            <a:off x="3131840" y="5068069"/>
            <a:ext cx="4896544" cy="131325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sz="4000" dirty="0">
              <a:solidFill>
                <a:schemeClr val="tx1"/>
              </a:solidFill>
            </a:endParaRPr>
          </a:p>
        </p:txBody>
      </p:sp>
      <p:pic>
        <p:nvPicPr>
          <p:cNvPr id="4098" name="Picture 2" descr="Çocuklarla dolu bir sınıf. İlkokul sınıfında Stok Vektör (Telifsiz)  2650249011 | Shutterstock">
            <a:extLst>
              <a:ext uri="{FF2B5EF4-FFF2-40B4-BE49-F238E27FC236}">
                <a16:creationId xmlns:a16="http://schemas.microsoft.com/office/drawing/2014/main" id="{76F7B2E8-2C7B-4BBB-7B7C-E5F14D7210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2"/>
          <a:stretch>
            <a:fillRect/>
          </a:stretch>
        </p:blipFill>
        <p:spPr bwMode="auto">
          <a:xfrm>
            <a:off x="251520" y="332656"/>
            <a:ext cx="2232248" cy="15458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lle çizilmiş Test Kağıdı, Sınav Kağıdı, Sahte Test Kağıdı, Sınava Girmek  PNG Resim Şeffaf Küçük ve Ücretsiz İndirebileceğiniz PSD çizimi">
            <a:extLst>
              <a:ext uri="{FF2B5EF4-FFF2-40B4-BE49-F238E27FC236}">
                <a16:creationId xmlns:a16="http://schemas.microsoft.com/office/drawing/2014/main" id="{5EDC141C-DF3D-91B3-A5C9-33E4A4578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9"/>
            <a:ext cx="2232248" cy="1545854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ad Stock Illustrations – 254,667 Sad Stock Illustrations, Vectors &amp;  Clipart - Dreamstime">
            <a:extLst>
              <a:ext uri="{FF2B5EF4-FFF2-40B4-BE49-F238E27FC236}">
                <a16:creationId xmlns:a16="http://schemas.microsoft.com/office/drawing/2014/main" id="{E8016E7F-D4E0-ACD3-F10A-F42AA25AA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72" y="3768627"/>
            <a:ext cx="2232248" cy="13132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Neşeli Gülümseme Ve Ifade Ile Mutlu Genç çocuk çizgi Film Karakteri | JPG  bedava indir - Pikbest">
            <a:extLst>
              <a:ext uri="{FF2B5EF4-FFF2-40B4-BE49-F238E27FC236}">
                <a16:creationId xmlns:a16="http://schemas.microsoft.com/office/drawing/2014/main" id="{C2E11257-AB56-5B4C-A206-A1AF65DA0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81" y="5193877"/>
            <a:ext cx="2205839" cy="14754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90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Σκέψου Διανύσματα Αρχείου, Royalty Free Σκέψου Εικονογραφήσεις |  Depositphotos">
            <a:extLst>
              <a:ext uri="{FF2B5EF4-FFF2-40B4-BE49-F238E27FC236}">
                <a16:creationId xmlns:a16="http://schemas.microsoft.com/office/drawing/2014/main" id="{9FA19D81-5759-104C-A66F-E7F461DFCF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3314700"/>
            <a:ext cx="228600" cy="228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l-CY" altLang="el-CY" sz="1350"/>
          </a:p>
        </p:txBody>
      </p:sp>
      <p:pic>
        <p:nvPicPr>
          <p:cNvPr id="8195" name="Εικόνα 2">
            <a:extLst>
              <a:ext uri="{FF2B5EF4-FFF2-40B4-BE49-F238E27FC236}">
                <a16:creationId xmlns:a16="http://schemas.microsoft.com/office/drawing/2014/main" id="{D642B294-BC2D-D312-C73D-C85D57F61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977900"/>
            <a:ext cx="84867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490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06183F-B643-BE53-A92E-C20CC079A3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BFD873B9-A7F0-97C9-8F0D-5D0C38B69F99}"/>
              </a:ext>
            </a:extLst>
          </p:cNvPr>
          <p:cNvSpPr/>
          <p:nvPr/>
        </p:nvSpPr>
        <p:spPr>
          <a:xfrm>
            <a:off x="2915816" y="476672"/>
            <a:ext cx="4896544" cy="115212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>
                <a:solidFill>
                  <a:schemeClr val="tx1"/>
                </a:solidFill>
              </a:rPr>
              <a:t>  sınıfa  gelmek 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BE2DE829-2FBE-51D7-B260-C350B8D15050}"/>
              </a:ext>
            </a:extLst>
          </p:cNvPr>
          <p:cNvSpPr/>
          <p:nvPr/>
        </p:nvSpPr>
        <p:spPr>
          <a:xfrm>
            <a:off x="2987824" y="1916832"/>
            <a:ext cx="4896544" cy="131325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sınav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kâğıtları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F2DB0623-8C95-722E-9E72-0A0A76D04C80}"/>
              </a:ext>
            </a:extLst>
          </p:cNvPr>
          <p:cNvSpPr/>
          <p:nvPr/>
        </p:nvSpPr>
        <p:spPr>
          <a:xfrm>
            <a:off x="2987824" y="3553395"/>
            <a:ext cx="4896544" cy="131325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üzgün</a:t>
            </a:r>
            <a:r>
              <a:rPr lang="tr-TR" sz="4000" dirty="0">
                <a:solidFill>
                  <a:schemeClr val="tx1"/>
                </a:solidFill>
              </a:rPr>
              <a:t> 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B0D36226-409E-EBA7-CCF0-57418F1BE861}"/>
              </a:ext>
            </a:extLst>
          </p:cNvPr>
          <p:cNvSpPr/>
          <p:nvPr/>
        </p:nvSpPr>
        <p:spPr>
          <a:xfrm>
            <a:off x="3131840" y="5068069"/>
            <a:ext cx="4896544" cy="131325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gülümse</a:t>
            </a:r>
            <a:r>
              <a:rPr lang="tr-TR" sz="4000" dirty="0">
                <a:solidFill>
                  <a:schemeClr val="tx1"/>
                </a:solidFill>
              </a:rPr>
              <a:t>mek</a:t>
            </a:r>
            <a:endParaRPr lang="el-CY" sz="4000" dirty="0">
              <a:solidFill>
                <a:schemeClr val="tx1"/>
              </a:solidFill>
            </a:endParaRPr>
          </a:p>
        </p:txBody>
      </p:sp>
      <p:pic>
        <p:nvPicPr>
          <p:cNvPr id="4098" name="Picture 2" descr="Çocuklarla dolu bir sınıf. İlkokul sınıfında Stok Vektör (Telifsiz)  2650249011 | Shutterstock">
            <a:extLst>
              <a:ext uri="{FF2B5EF4-FFF2-40B4-BE49-F238E27FC236}">
                <a16:creationId xmlns:a16="http://schemas.microsoft.com/office/drawing/2014/main" id="{9AA38EAE-FF94-3BF9-DE81-36122D2B23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2"/>
          <a:stretch>
            <a:fillRect/>
          </a:stretch>
        </p:blipFill>
        <p:spPr bwMode="auto">
          <a:xfrm>
            <a:off x="251520" y="332656"/>
            <a:ext cx="2232248" cy="15458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lle çizilmiş Test Kağıdı, Sınav Kağıdı, Sahte Test Kağıdı, Sınava Girmek  PNG Resim Şeffaf Küçük ve Ücretsiz İndirebileceğiniz PSD çizimi">
            <a:extLst>
              <a:ext uri="{FF2B5EF4-FFF2-40B4-BE49-F238E27FC236}">
                <a16:creationId xmlns:a16="http://schemas.microsoft.com/office/drawing/2014/main" id="{7A2603F7-895E-48CF-E7AB-9BB572C7A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9"/>
            <a:ext cx="2232248" cy="1545854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ad Stock Illustrations – 254,667 Sad Stock Illustrations, Vectors &amp;  Clipart - Dreamstime">
            <a:extLst>
              <a:ext uri="{FF2B5EF4-FFF2-40B4-BE49-F238E27FC236}">
                <a16:creationId xmlns:a16="http://schemas.microsoft.com/office/drawing/2014/main" id="{57E455D3-FEA3-0422-121C-B84C634AF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72" y="3768627"/>
            <a:ext cx="2232248" cy="13132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Neşeli Gülümseme Ve Ifade Ile Mutlu Genç çocuk çizgi Film Karakteri | JPG  bedava indir - Pikbest">
            <a:extLst>
              <a:ext uri="{FF2B5EF4-FFF2-40B4-BE49-F238E27FC236}">
                <a16:creationId xmlns:a16="http://schemas.microsoft.com/office/drawing/2014/main" id="{5A4F4F6C-ACC9-8F3A-B053-96F39E6A7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81" y="5193877"/>
            <a:ext cx="2205839" cy="14754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709297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2400</TotalTime>
  <Words>275</Words>
  <Application>Microsoft Office PowerPoint</Application>
  <PresentationFormat>Προβολή στην οθόνη (4:3)</PresentationFormat>
  <Paragraphs>74</Paragraphs>
  <Slides>23</Slides>
  <Notes>0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9" baseType="lpstr">
      <vt:lpstr>Arial</vt:lpstr>
      <vt:lpstr>Calibri</vt:lpstr>
      <vt:lpstr>Courier New</vt:lpstr>
      <vt:lpstr>Google Sans</vt:lpstr>
      <vt:lpstr>Times New Roman</vt:lpstr>
      <vt:lpstr>Θέμα του Office</vt:lpstr>
      <vt:lpstr>Παρουσίαση του PowerPoint</vt:lpstr>
      <vt:lpstr>Παρουσίαση του PowerPoint</vt:lpstr>
      <vt:lpstr>Παρουσίαση του PowerPoint</vt:lpstr>
      <vt:lpstr>Efe’nin Yeni Planı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ΕΛΕΝΗ ΧΑΡΑΛΑΜΠΟΥΣ</cp:lastModifiedBy>
  <cp:revision>349</cp:revision>
  <cp:lastPrinted>2018-10-09T14:44:47Z</cp:lastPrinted>
  <dcterms:created xsi:type="dcterms:W3CDTF">2018-09-28T12:04:20Z</dcterms:created>
  <dcterms:modified xsi:type="dcterms:W3CDTF">2026-03-08T05:38:12Z</dcterms:modified>
</cp:coreProperties>
</file>