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30" r:id="rId2"/>
    <p:sldId id="553" r:id="rId3"/>
    <p:sldId id="451" r:id="rId4"/>
    <p:sldId id="611" r:id="rId5"/>
    <p:sldId id="431" r:id="rId6"/>
    <p:sldId id="650" r:id="rId7"/>
    <p:sldId id="662" r:id="rId8"/>
    <p:sldId id="660" r:id="rId9"/>
    <p:sldId id="612" r:id="rId10"/>
    <p:sldId id="651" r:id="rId11"/>
    <p:sldId id="654" r:id="rId12"/>
    <p:sldId id="555" r:id="rId13"/>
    <p:sldId id="656" r:id="rId14"/>
    <p:sldId id="614" r:id="rId15"/>
    <p:sldId id="652" r:id="rId16"/>
    <p:sldId id="440" r:id="rId17"/>
    <p:sldId id="658" r:id="rId18"/>
    <p:sldId id="661" r:id="rId19"/>
    <p:sldId id="548" r:id="rId20"/>
    <p:sldId id="549" r:id="rId21"/>
  </p:sldIdLst>
  <p:sldSz cx="12192000" cy="6858000"/>
  <p:notesSz cx="7010400" cy="92964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2A32B8-9B16-4432-B8E1-FD3A79EF5D81}" type="datetimeFigureOut">
              <a:rPr lang="el-CY" smtClean="0"/>
              <a:t>03/09/2026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7F4B48-6750-40C4-8785-678CB7E3BB9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468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F4B48-6750-40C4-8785-678CB7E3BB9C}" type="slidenum">
              <a:rPr lang="el-CY" smtClean="0"/>
              <a:t>1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1595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D48AE-0A34-1AD0-DE75-4D3385EE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A5BF954-F970-B5DA-98CD-F418CBB94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BB177F-C41E-0222-533A-92B6118E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03/09/2026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932C90-3650-0DEB-0CC4-DDAD5E72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3A8799-995D-139D-2E7C-CF5792CA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9685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59EDDE-DD79-8A23-912A-CA19649D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0F6EC0-3D48-EB89-0B61-9F63AE4D4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917C78-D020-84AD-06AB-A1F87A72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03/09/2026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878C93-E90D-0E58-65C6-EE98EBA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846B60-0DF2-2617-8F4E-5E4B7D45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843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19CC27D-CBEC-267A-1837-FF7619FE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B27BF71-17CF-B325-E769-A24FA0A6D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FA7DB7-54FB-7FE8-ADD4-252DA302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03/09/2026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73C582-ACAE-2E73-BFE5-E428B4E6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F30325-4857-42F8-DEA4-065B48BA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7236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D5E37A-5CD5-29D4-2143-5D0F9FE9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89D895-9D28-0066-568C-167543F8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9210F7-1E15-C8D1-58E6-7B98FDB7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03/09/2026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BAD916-39ED-1481-75B9-085B2E2B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931F5C-8F3E-BB4C-83D5-4AD249D1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947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2C524-FE82-30E0-0A9A-9ECCBE21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084F15-CFE3-99E1-422D-19E5D6B2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63F4E-A626-16F4-FED1-FF0E5A34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03/09/2026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D9D462-6F38-9A54-F4F8-5A167F1A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568C06-0E94-BAAD-F1CC-A67A7067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87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BF075-4D79-065D-E65F-8ED6DE17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833033-0DE5-F221-FE65-1D69F4094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FE518B-D38A-D2F9-1B2D-29DD98656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647FE7-70B7-6649-559D-FAF1F65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03/09/2026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DF1353-792D-E066-6E3A-406FF874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50C8C3-60E9-EDA2-0E14-393B2553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55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0579EA-76FE-D11E-F12A-3BDCC1CB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E195C0-5E9F-C285-ED12-B9BDAF2FD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ED59D7-ECD7-AAE7-4D12-3FBCABBBE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1EFAB3-4CAB-D27A-89D9-FAF6B20B7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2FEF899-289F-5315-7D5A-6CFF12FF0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4B2EF73-FF83-0969-B4C5-1CCC3265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03/09/2026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F50148B-852D-5421-912A-33486FF3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78447AD-86BE-D896-D8CA-008599CA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6497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298ADE-CEDB-E948-A0C0-770C480F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3E37CF8-E9FD-D2B4-E224-07B47545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03/09/2026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617B3A2-4F58-2D12-D229-E08F8716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5684628-9B86-0FDB-CD1C-1EE2DAC8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2041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216CB07-1719-C387-6BFC-DE508D47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03/09/2026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CF82915-809A-37A8-B586-C1482CF2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54BEA6-B907-C6D8-A5D8-6E42D33E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04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8030C4-36FC-58EC-E4AB-6243B0C0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676D63-9BCD-2771-2D78-C080FD5E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2DD2B1B-A886-1C5B-A0EC-8542DF286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66C72B-0B16-F511-E4FA-2257529F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03/09/2026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C82C32-47DB-6747-F8AA-9EF9332D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800592E-09B5-CB2C-D6A9-DE4AFE0B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393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412277-8EDE-2FBA-8E56-59E34560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A3B39FE-3162-FB11-91D1-541743FC6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E76131-0C5A-207F-6C79-A7512734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913E78-42DC-A977-E341-822F508B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03/09/2026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2E936C0-67B0-BA5E-D927-ADF4347C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3D727F-36CD-FE55-6BEA-03FCBD4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0681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BA06497-C93A-CEF5-4672-DF53D3C8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10BA97B-74F4-6B17-5260-6B8202A2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9B602D-991B-656E-1783-E4033B744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EC341A-B424-4232-856C-59CB96D37032}" type="datetimeFigureOut">
              <a:rPr lang="el-CY" smtClean="0"/>
              <a:t>03/09/2026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D4C19B-0E89-A68B-4837-61603D532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FB69BA-4FF7-1DB5-150A-D37FCD5D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0219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11174" y="5364971"/>
            <a:ext cx="6901542" cy="797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65</a:t>
            </a:r>
            <a:r>
              <a:rPr lang="el-GR">
                <a:solidFill>
                  <a:schemeClr val="tx1"/>
                </a:solidFill>
              </a:rPr>
              <a:t>. Θεματικός </a:t>
            </a:r>
            <a:r>
              <a:rPr lang="el-GR" dirty="0">
                <a:solidFill>
                  <a:schemeClr val="tx1"/>
                </a:solidFill>
              </a:rPr>
              <a:t>κύκλος 4  Ελεύθερος χρόνος και ψυχαγωγία _ Λεξιλόγιο</a:t>
            </a: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D36BE-8BCC-45E8-AF03-DA2276655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86CAC5-83F9-EE92-D797-7C8B1631C667}"/>
              </a:ext>
            </a:extLst>
          </p:cNvPr>
          <p:cNvSpPr txBox="1"/>
          <p:nvPr/>
        </p:nvSpPr>
        <p:spPr>
          <a:xfrm>
            <a:off x="1807028" y="870855"/>
            <a:ext cx="5366657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rgbClr val="FF0000"/>
                </a:solidFill>
              </a:rPr>
              <a:t>Ελεύθερος χρόνος</a:t>
            </a:r>
          </a:p>
          <a:p>
            <a:endParaRPr lang="el-GR" sz="2000" dirty="0"/>
          </a:p>
          <a:p>
            <a:r>
              <a:rPr lang="el-GR" sz="2000" b="1" dirty="0"/>
              <a:t>Χθες πήρα ένα _________.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dirty="0"/>
              <a:t>εισιτήριο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dirty="0"/>
              <a:t>περιοδικά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dirty="0"/>
              <a:t>βιβλία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dirty="0"/>
              <a:t>εφημερίδα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dirty="0"/>
              <a:t>κόμικς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dirty="0"/>
              <a:t>κινητό τηλέφωνο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dirty="0"/>
              <a:t>διαδίκτυο/ίντερνετ</a:t>
            </a:r>
          </a:p>
          <a:p>
            <a:r>
              <a:rPr lang="el-GR" sz="2000" b="1" dirty="0"/>
              <a:t>Την Πέμπτη  θα πάω σε μια  ____________.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dirty="0"/>
              <a:t>γήπεδο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dirty="0"/>
              <a:t>θεατρική παράσταση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dirty="0"/>
              <a:t>αγώνα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dirty="0"/>
              <a:t>συναυλία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dirty="0"/>
              <a:t>έκθεση ζωγραφικής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dirty="0"/>
              <a:t>γλέντι</a:t>
            </a:r>
          </a:p>
        </p:txBody>
      </p:sp>
      <p:pic>
        <p:nvPicPr>
          <p:cNvPr id="1026" name="Picture 2" descr="Παιδική θεατρική παράσταση. Οι γονείς παρακολουθούν το θέατρο και βγάζουν  φωτογραφίες. Επίπεδη εικόνα Διάνυσμα από ©robuart 394058244">
            <a:extLst>
              <a:ext uri="{FF2B5EF4-FFF2-40B4-BE49-F238E27FC236}">
                <a16:creationId xmlns:a16="http://schemas.microsoft.com/office/drawing/2014/main" id="{CCB464DC-88E7-DC7F-4631-6F4C41979B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5"/>
          <a:stretch>
            <a:fillRect/>
          </a:stretch>
        </p:blipFill>
        <p:spPr bwMode="auto">
          <a:xfrm>
            <a:off x="7879217" y="3533123"/>
            <a:ext cx="4007983" cy="2918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εισιτήρια Στοκ Εικονογραφήσεις, Vectors, &amp; Clipart – (35,959 Στοκ  Εικονογραφήσεις)">
            <a:extLst>
              <a:ext uri="{FF2B5EF4-FFF2-40B4-BE49-F238E27FC236}">
                <a16:creationId xmlns:a16="http://schemas.microsoft.com/office/drawing/2014/main" id="{ADECBC34-132F-E7D6-19A6-18540588A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989" y="761999"/>
            <a:ext cx="2143125" cy="214312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Δύο μικρά ασιατικά κορίτσια κάθονται σε ένα παγκάκι. Οι φίλες μιλάνε  Διανυσματική απεικόνιση - εικονογραφία: 189771921">
            <a:extLst>
              <a:ext uri="{FF2B5EF4-FFF2-40B4-BE49-F238E27FC236}">
                <a16:creationId xmlns:a16="http://schemas.microsoft.com/office/drawing/2014/main" id="{EC35C2CF-DD17-8CB6-B8A4-AB2C176AC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3058886"/>
            <a:ext cx="1583190" cy="15831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550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512C8-CE91-F3B9-54F0-897CB695F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71EAD6-1A77-7702-9632-BA35A696F238}"/>
              </a:ext>
            </a:extLst>
          </p:cNvPr>
          <p:cNvSpPr txBox="1"/>
          <p:nvPr/>
        </p:nvSpPr>
        <p:spPr>
          <a:xfrm>
            <a:off x="1524000" y="312232"/>
            <a:ext cx="686888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Τι έχει η τηλεόραση απόψε;</a:t>
            </a:r>
          </a:p>
          <a:p>
            <a:endParaRPr lang="el-GR" b="1" dirty="0"/>
          </a:p>
          <a:p>
            <a:endParaRPr lang="el-GR" b="1" dirty="0"/>
          </a:p>
          <a:p>
            <a:endParaRPr lang="el-GR" b="1" dirty="0"/>
          </a:p>
          <a:p>
            <a:endParaRPr lang="el-GR" b="1" dirty="0"/>
          </a:p>
          <a:p>
            <a:r>
              <a:rPr lang="el-GR" b="1" dirty="0"/>
              <a:t>Δεν ξέρω. Βρες  το  ___________________.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πρόγραμμα τηλεόρασης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ηλεκτρονικά παιχνίδια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ορειβασία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πολεμικές τέχνες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επιτραπέζια</a:t>
            </a:r>
          </a:p>
          <a:p>
            <a:endParaRPr lang="el-GR" dirty="0"/>
          </a:p>
          <a:p>
            <a:endParaRPr lang="el-GR" dirty="0"/>
          </a:p>
          <a:p>
            <a:r>
              <a:rPr lang="el-GR" b="1" dirty="0"/>
              <a:t>Το βρήκα. Αν σου αρέσουν τα αθλητικά, στον ΣΚΑΪ έχει έναν ποδοσφαιρικό αγώνα ζωντανά, ενώ στην ΕΡΤ μπορείς να παρακολουθήσεις ένα ντοκιμαντέρ για τη φύση. Για τα παιδιά, το </a:t>
            </a:r>
            <a:r>
              <a:rPr lang="el-GR" b="1" dirty="0" err="1"/>
              <a:t>Star</a:t>
            </a:r>
            <a:r>
              <a:rPr lang="el-GR" b="1" dirty="0"/>
              <a:t> δείχνει ______________μέχρι τις δέκα το βράδυ. </a:t>
            </a:r>
            <a:endParaRPr lang="el-G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ταινίες (μυστηρίου, περιπέτειας…)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ειδήσεις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κινούμενα σχέδια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ντοκιμαντέρ</a:t>
            </a:r>
          </a:p>
        </p:txBody>
      </p:sp>
      <p:pic>
        <p:nvPicPr>
          <p:cNvPr id="5122" name="Picture 2" descr="Συνεχίζουμε με πρόγραμμα Ant1 και Mega ! #Τηλεοπτικόπρόγραμμα #τηλεόραση  #Σαββατοκύριακο #cartoon #κινούμενασχέδια">
            <a:extLst>
              <a:ext uri="{FF2B5EF4-FFF2-40B4-BE49-F238E27FC236}">
                <a16:creationId xmlns:a16="http://schemas.microsoft.com/office/drawing/2014/main" id="{5C5CCB50-E1FD-38E9-2EA2-488CE38B6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535" y="232001"/>
            <a:ext cx="2857500" cy="2974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Κινούμενα σχέδια Cartoon τερατάκια τσέπης - YouTube">
            <a:extLst>
              <a:ext uri="{FF2B5EF4-FFF2-40B4-BE49-F238E27FC236}">
                <a16:creationId xmlns:a16="http://schemas.microsoft.com/office/drawing/2014/main" id="{1B943B37-D6E0-EFC5-67F2-5A40191A7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535" y="3428999"/>
            <a:ext cx="2857500" cy="264522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Δύο κορίτσια μιλούν μεταξύ τους, το: Vector στοκ (χωρίς δικαιώματα)  2626564623 | Shutterstock">
            <a:extLst>
              <a:ext uri="{FF2B5EF4-FFF2-40B4-BE49-F238E27FC236}">
                <a16:creationId xmlns:a16="http://schemas.microsoft.com/office/drawing/2014/main" id="{F89827E5-DCE0-A950-4593-8B44A8B8F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269" b="17138"/>
          <a:stretch>
            <a:fillRect/>
          </a:stretch>
        </p:blipFill>
        <p:spPr bwMode="auto">
          <a:xfrm>
            <a:off x="179614" y="1932770"/>
            <a:ext cx="1028700" cy="12736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Δύο κορίτσια μιλούν μεταξύ τους, το: Vector στοκ (χωρίς δικαιώματα)  2626564623 | Shutterstock">
            <a:extLst>
              <a:ext uri="{FF2B5EF4-FFF2-40B4-BE49-F238E27FC236}">
                <a16:creationId xmlns:a16="http://schemas.microsoft.com/office/drawing/2014/main" id="{61B64412-1A79-FE37-6BCF-8E69005E1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2" t="14069" r="39021" b="21030"/>
          <a:stretch>
            <a:fillRect/>
          </a:stretch>
        </p:blipFill>
        <p:spPr bwMode="auto">
          <a:xfrm>
            <a:off x="175532" y="97972"/>
            <a:ext cx="1036865" cy="14403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Δύο κορίτσια μιλούν μεταξύ τους, το: Vector στοκ (χωρίς δικαιώματα)  2626564623 | Shutterstock">
            <a:extLst>
              <a:ext uri="{FF2B5EF4-FFF2-40B4-BE49-F238E27FC236}">
                <a16:creationId xmlns:a16="http://schemas.microsoft.com/office/drawing/2014/main" id="{39E2D273-8430-E38F-4425-441213D07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2" t="14069" r="39021" b="21030"/>
          <a:stretch>
            <a:fillRect/>
          </a:stretch>
        </p:blipFill>
        <p:spPr bwMode="auto">
          <a:xfrm>
            <a:off x="239486" y="4279812"/>
            <a:ext cx="1036865" cy="14403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557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EDAF5-F44D-B9E4-61FB-6DB8FEE39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B84D207-035E-D30C-75D9-B53908C2426F}"/>
              </a:ext>
            </a:extLst>
          </p:cNvPr>
          <p:cNvSpPr txBox="1"/>
          <p:nvPr/>
        </p:nvSpPr>
        <p:spPr>
          <a:xfrm>
            <a:off x="838199" y="483551"/>
            <a:ext cx="8708571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dirty="0"/>
          </a:p>
          <a:p>
            <a:r>
              <a:rPr lang="el-GR" sz="2800" b="1" dirty="0">
                <a:solidFill>
                  <a:srgbClr val="0A0A0A"/>
                </a:solidFill>
                <a:latin typeface="Google Sans"/>
              </a:rPr>
              <a:t>Θέλετε να βγούμε έξω για φαγητό το Σάββατο; </a:t>
            </a:r>
          </a:p>
          <a:p>
            <a:endParaRPr lang="el-GR" sz="2800" dirty="0"/>
          </a:p>
          <a:p>
            <a:r>
              <a:rPr lang="el-GR" sz="2800" dirty="0"/>
              <a:t>Οι  επιλογές  μας : </a:t>
            </a:r>
          </a:p>
          <a:p>
            <a:endParaRPr lang="el-GR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l-GR" sz="2800" dirty="0"/>
              <a:t>εστιατόριο – κινέζικο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l-GR" sz="2800" dirty="0"/>
              <a:t>εστιατόριο – ασιατική κουζίνα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l-GR" sz="2800" dirty="0"/>
              <a:t>εστιατόριο – ιταλικό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l-GR" sz="2800" dirty="0" err="1"/>
              <a:t>μπεργκεράδικο</a:t>
            </a:r>
            <a:endParaRPr lang="el-GR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l-GR" sz="2800" dirty="0"/>
              <a:t>ταβέρνα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l-GR" sz="2800" dirty="0"/>
              <a:t>καφετέρια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l-GR" sz="2800" dirty="0"/>
              <a:t>σουβλατζίδικο 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l-GR" sz="2800" dirty="0"/>
          </a:p>
          <a:p>
            <a:endParaRPr lang="el-GR" dirty="0"/>
          </a:p>
        </p:txBody>
      </p:sp>
      <p:pic>
        <p:nvPicPr>
          <p:cNvPr id="3074" name="Picture 2" descr="Viber community Vectors - Download Free High-Quality Vectors from Freepik |  Freepik">
            <a:extLst>
              <a:ext uri="{FF2B5EF4-FFF2-40B4-BE49-F238E27FC236}">
                <a16:creationId xmlns:a16="http://schemas.microsoft.com/office/drawing/2014/main" id="{A53B7CF9-F3C5-E524-8756-7DB7EBEA6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09598"/>
            <a:ext cx="5586531" cy="259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ber - Λήψη και εγκατάσταση στα Windows | Microsoft Store">
            <a:extLst>
              <a:ext uri="{FF2B5EF4-FFF2-40B4-BE49-F238E27FC236}">
                <a16:creationId xmlns:a16="http://schemas.microsoft.com/office/drawing/2014/main" id="{82ECBD05-8482-87DF-097C-19232DF94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525" y="95828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194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590696-0AA3-FEC4-EFB6-A94FD60FCA7F}"/>
              </a:ext>
            </a:extLst>
          </p:cNvPr>
          <p:cNvSpPr txBox="1"/>
          <p:nvPr/>
        </p:nvSpPr>
        <p:spPr>
          <a:xfrm>
            <a:off x="598715" y="163287"/>
            <a:ext cx="10232570" cy="411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l-GR" sz="1600" b="1" i="0" dirty="0">
                <a:solidFill>
                  <a:srgbClr val="0A0A0A"/>
                </a:solidFill>
                <a:effectLst/>
                <a:latin typeface="Google Sans"/>
              </a:rPr>
              <a:t>Τίτλος: Πάμε σινεμά;</a:t>
            </a:r>
          </a:p>
          <a:p>
            <a:pPr algn="l">
              <a:lnSpc>
                <a:spcPct val="150000"/>
              </a:lnSpc>
              <a:buNone/>
            </a:pPr>
            <a:endParaRPr lang="el-GR" sz="1600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algn="l">
              <a:lnSpc>
                <a:spcPct val="150000"/>
              </a:lnSpc>
              <a:buNone/>
            </a:pPr>
            <a: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  <a:t>Νίκος: Μαρία, τι</a:t>
            </a:r>
            <a:r>
              <a:rPr lang="el-GR" sz="1600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  <a:t>θέλεις να κάνουμε  σήμερα</a:t>
            </a:r>
            <a:r>
              <a:rPr lang="el-GR" sz="1600" dirty="0">
                <a:solidFill>
                  <a:srgbClr val="0A0A0A"/>
                </a:solidFill>
                <a:latin typeface="Google Sans"/>
              </a:rPr>
              <a:t>;</a:t>
            </a:r>
            <a: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  <a:t> Πάμε κινηματογράφο απόψε;</a:t>
            </a:r>
            <a:b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  <a:t>Μαρία: Πολύ ωραία ιδέα! Τι έργο παίζει;</a:t>
            </a:r>
            <a:b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  <a:t>Νίκος: Μια ταινία περιπέτειας. Η υπόθεση </a:t>
            </a:r>
            <a:r>
              <a:rPr lang="el-GR" sz="1600" dirty="0">
                <a:solidFill>
                  <a:srgbClr val="0A0A0A"/>
                </a:solidFill>
                <a:latin typeface="Google Sans"/>
              </a:rPr>
              <a:t>αφορά </a:t>
            </a:r>
            <a: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  <a:t> έναν αστυνομικό που ψάχνει έναν χαμένο θησαυρό στην Ελλάδα.</a:t>
            </a:r>
            <a:b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  <a:t>Μαρία: Ακούγεται ενδιαφέρον! Πόσο κοστίζει το εισιτήριο;</a:t>
            </a:r>
            <a:b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  <a:t>Νίκος: Είναι 8 ευρώ, αλλά αν το κλείσουμε </a:t>
            </a:r>
            <a:r>
              <a:rPr lang="el-GR" sz="1600" dirty="0">
                <a:solidFill>
                  <a:srgbClr val="0A0A0A"/>
                </a:solidFill>
                <a:latin typeface="Google Sans"/>
              </a:rPr>
              <a:t>διαδικτυακά</a:t>
            </a:r>
            <a: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  <a:t>, είναι πιο φτηνό.</a:t>
            </a:r>
            <a:b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el-GR" sz="1600" dirty="0">
                <a:solidFill>
                  <a:srgbClr val="0A0A0A"/>
                </a:solidFill>
                <a:effectLst/>
                <a:latin typeface="Google Sans"/>
              </a:rPr>
              <a:t>(Μετά την ταινία)</a:t>
            </a:r>
            <a:br>
              <a:rPr lang="el-GR" sz="160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  <a:t>Νίκος: Λοιπόν, πώς σου φάνηκε; Εμένα μου άρεσε πολύ! Είχε πολλή δράση και ωραία μουσική.</a:t>
            </a:r>
            <a:b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  <a:t>Μαρία: Ειλικρινά, εμένα δεν μου άρεσε. Η υπόθεση ήταν λίγο βαρετή.</a:t>
            </a:r>
            <a:b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  <a:t>Νίκος: Κρίμα! Την επόμενη φορά θα διαλέξεις εσύ την ταινία.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2B1F8D-BBEC-FA91-EB5D-0A5CDA2ED432}"/>
              </a:ext>
            </a:extLst>
          </p:cNvPr>
          <p:cNvSpPr txBox="1"/>
          <p:nvPr/>
        </p:nvSpPr>
        <p:spPr>
          <a:xfrm>
            <a:off x="598715" y="4777379"/>
            <a:ext cx="10232570" cy="17010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/>
              <a:t>Ποιανού</a:t>
            </a:r>
            <a:r>
              <a:rPr lang="en-US" sz="2400" dirty="0"/>
              <a:t>/</a:t>
            </a:r>
            <a:r>
              <a:rPr lang="el-GR" sz="2400" dirty="0"/>
              <a:t>Ποιανής  ήταν η ιδέα να πάνε σινεμά; 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Σε ποιον/ποια άρεσε η ταινία;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Πόσο κάνει το εισιτήριο;</a:t>
            </a:r>
          </a:p>
        </p:txBody>
      </p:sp>
    </p:spTree>
    <p:extLst>
      <p:ext uri="{BB962C8B-B14F-4D97-AF65-F5344CB8AC3E}">
        <p14:creationId xmlns:p14="http://schemas.microsoft.com/office/powerpoint/2010/main" val="3770101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F8678-D783-6AEF-19F0-9A03A91A6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2CFD191-1862-07AA-B408-0445DC186599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551F509-954F-E4BB-9046-243B75C2A870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Γράψε!</a:t>
            </a:r>
          </a:p>
        </p:txBody>
      </p:sp>
      <p:pic>
        <p:nvPicPr>
          <p:cNvPr id="7170" name="Picture 2" descr="Μαθητής που γράφει την εργασία στο: Vector στοκ (χωρίς ...">
            <a:extLst>
              <a:ext uri="{FF2B5EF4-FFF2-40B4-BE49-F238E27FC236}">
                <a16:creationId xmlns:a16="http://schemas.microsoft.com/office/drawing/2014/main" id="{8351C262-3AB8-B643-BD73-2368AAC56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>
            <a:fillRect/>
          </a:stretch>
        </p:blipFill>
        <p:spPr bwMode="auto">
          <a:xfrm>
            <a:off x="321128" y="2748643"/>
            <a:ext cx="2476500" cy="237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44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E5E6C-7712-CAF2-BD68-C1E7024D9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C4C9EA-9DB6-2699-6DE4-4461380B1194}"/>
              </a:ext>
            </a:extLst>
          </p:cNvPr>
          <p:cNvSpPr txBox="1"/>
          <p:nvPr/>
        </p:nvSpPr>
        <p:spPr>
          <a:xfrm>
            <a:off x="816428" y="453746"/>
            <a:ext cx="1030877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dirty="0"/>
              <a:t>Ονομάζομαι ________________.</a:t>
            </a:r>
          </a:p>
          <a:p>
            <a:r>
              <a:rPr lang="el-GR" sz="4000" dirty="0"/>
              <a:t>Είμαι ___________ χρονών.</a:t>
            </a:r>
          </a:p>
          <a:p>
            <a:r>
              <a:rPr lang="el-GR" sz="4000" dirty="0"/>
              <a:t>Μου αρέσει να __________.</a:t>
            </a:r>
          </a:p>
          <a:p>
            <a:r>
              <a:rPr lang="el-GR" sz="4000" dirty="0"/>
              <a:t>Απολαμβάνω να _____________________.</a:t>
            </a:r>
          </a:p>
          <a:p>
            <a:r>
              <a:rPr lang="el-GR" sz="4000" dirty="0"/>
              <a:t>Η αγαπημένη μου ταινία είναι ______________.</a:t>
            </a:r>
          </a:p>
          <a:p>
            <a:r>
              <a:rPr lang="el-GR" sz="4000" dirty="0"/>
              <a:t>Το αγαπημένο μου άθλημα είναι  ___________.</a:t>
            </a:r>
          </a:p>
          <a:p>
            <a:r>
              <a:rPr lang="el-GR" sz="4000" dirty="0"/>
              <a:t>Το αγαπημένο μου παιχνίδι είναι __________.</a:t>
            </a:r>
          </a:p>
          <a:p>
            <a:r>
              <a:rPr lang="el-GR" sz="4000" dirty="0"/>
              <a:t>Το αγαπημένο μου  ηλεκτρονικό παιχνίδι είναι __________.</a:t>
            </a:r>
          </a:p>
        </p:txBody>
      </p:sp>
    </p:spTree>
    <p:extLst>
      <p:ext uri="{BB962C8B-B14F-4D97-AF65-F5344CB8AC3E}">
        <p14:creationId xmlns:p14="http://schemas.microsoft.com/office/powerpoint/2010/main" val="2357770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ολάζ, ψυγείο, καρτούν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85A95A6-0861-4554-24EA-BDF887651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9" t="7461" r="14309" b="21587"/>
          <a:stretch>
            <a:fillRect/>
          </a:stretch>
        </p:blipFill>
        <p:spPr>
          <a:xfrm>
            <a:off x="206829" y="402770"/>
            <a:ext cx="4865914" cy="6435099"/>
          </a:xfrm>
          <a:prstGeom prst="rect">
            <a:avLst/>
          </a:prstGeom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DBF6A6A-E33F-6AF6-FB3E-14A210E7F376}"/>
              </a:ext>
            </a:extLst>
          </p:cNvPr>
          <p:cNvSpPr/>
          <p:nvPr/>
        </p:nvSpPr>
        <p:spPr>
          <a:xfrm>
            <a:off x="5312228" y="817247"/>
            <a:ext cx="5497285" cy="560614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3600" dirty="0"/>
          </a:p>
          <a:p>
            <a:pPr algn="ctr"/>
            <a:endParaRPr lang="el-GR" sz="3600" dirty="0"/>
          </a:p>
          <a:p>
            <a:r>
              <a:rPr lang="el-GR" sz="3600" dirty="0"/>
              <a:t>παρακολουθώ</a:t>
            </a:r>
          </a:p>
          <a:p>
            <a:r>
              <a:rPr lang="el-GR" sz="3600" dirty="0"/>
              <a:t>ακούω</a:t>
            </a:r>
          </a:p>
          <a:p>
            <a:r>
              <a:rPr lang="el-GR" sz="3600" dirty="0"/>
              <a:t>διαβάζω</a:t>
            </a:r>
          </a:p>
          <a:p>
            <a:r>
              <a:rPr lang="el-GR" sz="3600" dirty="0"/>
              <a:t>παίζω</a:t>
            </a:r>
          </a:p>
          <a:p>
            <a:r>
              <a:rPr lang="el-GR" sz="3600" dirty="0"/>
              <a:t>παίζω</a:t>
            </a:r>
          </a:p>
          <a:p>
            <a:r>
              <a:rPr lang="el-GR" sz="3600" dirty="0"/>
              <a:t>ασχολούμαι με  τη</a:t>
            </a:r>
          </a:p>
          <a:p>
            <a:r>
              <a:rPr lang="el-GR" sz="3600" dirty="0"/>
              <a:t>ασχολούμαι  με τα </a:t>
            </a:r>
          </a:p>
          <a:p>
            <a:r>
              <a:rPr lang="el-GR" sz="3600" dirty="0"/>
              <a:t>ασχολούμαι με τις </a:t>
            </a:r>
          </a:p>
          <a:p>
            <a:r>
              <a:rPr lang="el-GR" sz="3600" dirty="0"/>
              <a:t>πηγαίνω  για </a:t>
            </a:r>
          </a:p>
          <a:p>
            <a:endParaRPr lang="el-GR" sz="4000" dirty="0"/>
          </a:p>
          <a:p>
            <a:r>
              <a:rPr lang="el-GR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1234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55D7E-A5BD-D3AA-398C-ED9A7F748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ολάζ, ψυγείο, καρτούν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B29150B-BE10-DEAB-3DA6-C8B485BB0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9" t="7461" r="14309" b="21587"/>
          <a:stretch>
            <a:fillRect/>
          </a:stretch>
        </p:blipFill>
        <p:spPr>
          <a:xfrm>
            <a:off x="206829" y="402770"/>
            <a:ext cx="4865914" cy="6435099"/>
          </a:xfrm>
          <a:prstGeom prst="rect">
            <a:avLst/>
          </a:prstGeom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18C53F5C-2382-4DA6-169B-3FA74FF2D9B8}"/>
              </a:ext>
            </a:extLst>
          </p:cNvPr>
          <p:cNvSpPr/>
          <p:nvPr/>
        </p:nvSpPr>
        <p:spPr>
          <a:xfrm>
            <a:off x="5312228" y="817247"/>
            <a:ext cx="6509658" cy="560614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3600" dirty="0"/>
          </a:p>
          <a:p>
            <a:pPr algn="ctr"/>
            <a:endParaRPr lang="el-GR" sz="3600" dirty="0"/>
          </a:p>
          <a:p>
            <a:r>
              <a:rPr lang="el-GR" sz="3600" dirty="0"/>
              <a:t>Θέλω να παρακολουθήσω</a:t>
            </a:r>
          </a:p>
          <a:p>
            <a:r>
              <a:rPr lang="el-GR" sz="3600" dirty="0"/>
              <a:t>Θέλω να ακούσω</a:t>
            </a:r>
          </a:p>
          <a:p>
            <a:r>
              <a:rPr lang="el-GR" sz="3600" dirty="0"/>
              <a:t>Θέλω να διαβάσω</a:t>
            </a:r>
          </a:p>
          <a:p>
            <a:r>
              <a:rPr lang="el-GR" sz="3600" dirty="0"/>
              <a:t>Θέλω να παίξω</a:t>
            </a:r>
          </a:p>
          <a:p>
            <a:r>
              <a:rPr lang="el-GR" sz="3600" dirty="0"/>
              <a:t>Θέλω να παίξω</a:t>
            </a:r>
          </a:p>
          <a:p>
            <a:r>
              <a:rPr lang="el-GR" sz="3600" dirty="0"/>
              <a:t>Θέλω να ασχοληθώ  με  τη</a:t>
            </a:r>
          </a:p>
          <a:p>
            <a:r>
              <a:rPr lang="el-GR" sz="3600" dirty="0"/>
              <a:t>Θέλω να ασχοληθώ  με τα </a:t>
            </a:r>
          </a:p>
          <a:p>
            <a:r>
              <a:rPr lang="el-GR" sz="3600" dirty="0"/>
              <a:t>Θέλω να ασχοληθώ με τις </a:t>
            </a:r>
          </a:p>
          <a:p>
            <a:r>
              <a:rPr lang="el-GR" sz="3600" dirty="0"/>
              <a:t>Θέλω </a:t>
            </a:r>
            <a:r>
              <a:rPr lang="el-GR" sz="3600"/>
              <a:t>να πάω  </a:t>
            </a:r>
            <a:r>
              <a:rPr lang="el-GR" sz="3600" dirty="0"/>
              <a:t>για </a:t>
            </a:r>
          </a:p>
          <a:p>
            <a:endParaRPr lang="el-GR" sz="4000" dirty="0"/>
          </a:p>
          <a:p>
            <a:r>
              <a:rPr lang="el-GR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1328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DD08E40E-8250-09EB-6F5A-D0121D202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E930069-6EFE-DC67-6F68-6E209853F64C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9555B8-39F7-2B0E-591F-B9643C5F9FCE}"/>
              </a:ext>
            </a:extLst>
          </p:cNvPr>
          <p:cNvSpPr txBox="1"/>
          <p:nvPr/>
        </p:nvSpPr>
        <p:spPr>
          <a:xfrm>
            <a:off x="212270" y="4370572"/>
            <a:ext cx="3037114" cy="21236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4400" dirty="0">
                <a:solidFill>
                  <a:schemeClr val="tx1"/>
                </a:solidFill>
              </a:rPr>
              <a:t>έξοδο </a:t>
            </a:r>
          </a:p>
          <a:p>
            <a:r>
              <a:rPr lang="el-GR" sz="4400" dirty="0">
                <a:solidFill>
                  <a:schemeClr val="tx1"/>
                </a:solidFill>
              </a:rPr>
              <a:t>για </a:t>
            </a:r>
          </a:p>
          <a:p>
            <a:r>
              <a:rPr lang="el-GR" sz="4400" dirty="0">
                <a:solidFill>
                  <a:schemeClr val="tx1"/>
                </a:solidFill>
              </a:rPr>
              <a:t>φαγητό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56BA0-FE73-B6B3-D525-4AA90D269289}"/>
              </a:ext>
            </a:extLst>
          </p:cNvPr>
          <p:cNvSpPr txBox="1"/>
          <p:nvPr/>
        </p:nvSpPr>
        <p:spPr>
          <a:xfrm>
            <a:off x="3407229" y="4185906"/>
            <a:ext cx="4234540" cy="23083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600" dirty="0">
                <a:solidFill>
                  <a:schemeClr val="tx1"/>
                </a:solidFill>
              </a:rPr>
              <a:t>παρακολούθηση </a:t>
            </a:r>
          </a:p>
          <a:p>
            <a:r>
              <a:rPr lang="el-GR" sz="3600" dirty="0">
                <a:solidFill>
                  <a:schemeClr val="tx1"/>
                </a:solidFill>
              </a:rPr>
              <a:t>ενός </a:t>
            </a:r>
          </a:p>
          <a:p>
            <a:r>
              <a:rPr lang="el-GR" sz="3600" dirty="0">
                <a:solidFill>
                  <a:schemeClr val="tx1"/>
                </a:solidFill>
              </a:rPr>
              <a:t>ποδοσφαιρικού αγώνα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D727C-3BB7-E1E7-62DB-9C17121126B3}"/>
              </a:ext>
            </a:extLst>
          </p:cNvPr>
          <p:cNvSpPr txBox="1"/>
          <p:nvPr/>
        </p:nvSpPr>
        <p:spPr>
          <a:xfrm>
            <a:off x="7957460" y="4190371"/>
            <a:ext cx="4234540" cy="23083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600" dirty="0">
                <a:solidFill>
                  <a:schemeClr val="tx1"/>
                </a:solidFill>
              </a:rPr>
              <a:t>παρακολούθηση  </a:t>
            </a:r>
          </a:p>
          <a:p>
            <a:r>
              <a:rPr lang="el-GR" sz="3600" dirty="0">
                <a:solidFill>
                  <a:schemeClr val="tx1"/>
                </a:solidFill>
              </a:rPr>
              <a:t>μιας </a:t>
            </a:r>
          </a:p>
          <a:p>
            <a:r>
              <a:rPr lang="el-GR" sz="3600" dirty="0">
                <a:solidFill>
                  <a:schemeClr val="tx1"/>
                </a:solidFill>
              </a:rPr>
              <a:t>κινηματογραφικής ταινίας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AC4D95-D68E-2453-664E-064BD79699EC}"/>
              </a:ext>
            </a:extLst>
          </p:cNvPr>
          <p:cNvSpPr txBox="1"/>
          <p:nvPr/>
        </p:nvSpPr>
        <p:spPr>
          <a:xfrm>
            <a:off x="8561613" y="274782"/>
            <a:ext cx="1624210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4000" dirty="0"/>
              <a:t>πάω </a:t>
            </a:r>
          </a:p>
          <a:p>
            <a:r>
              <a:rPr lang="el-GR" sz="4000" dirty="0"/>
              <a:t>βόλτα</a:t>
            </a:r>
          </a:p>
        </p:txBody>
      </p:sp>
      <p:pic>
        <p:nvPicPr>
          <p:cNvPr id="10" name="Εικόνα 9" descr="Οικογένεια ποδήλατο βόλτα καρτούν εικονογράφηση Διάνυσμα από ©Freepik  Company SL 244020890">
            <a:extLst>
              <a:ext uri="{FF2B5EF4-FFF2-40B4-BE49-F238E27FC236}">
                <a16:creationId xmlns:a16="http://schemas.microsoft.com/office/drawing/2014/main" id="{75B589AF-5A3C-2FE8-FCE8-4F6F69868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43"/>
          <a:stretch>
            <a:fillRect/>
          </a:stretch>
        </p:blipFill>
        <p:spPr bwMode="auto">
          <a:xfrm>
            <a:off x="4389603" y="274782"/>
            <a:ext cx="3121539" cy="1782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A restaurant scene illustration cartoon drawing artwork vector | Premium  AI-generated vector">
            <a:extLst>
              <a:ext uri="{FF2B5EF4-FFF2-40B4-BE49-F238E27FC236}">
                <a16:creationId xmlns:a16="http://schemas.microsoft.com/office/drawing/2014/main" id="{BCBD2CED-1166-F40E-C82F-5C3309759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49" y="1713171"/>
            <a:ext cx="1600200" cy="2385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 cartoon illustration of a soccer stadium with a soccer field in the  background | Premium AI-generated vector">
            <a:extLst>
              <a:ext uri="{FF2B5EF4-FFF2-40B4-BE49-F238E27FC236}">
                <a16:creationId xmlns:a16="http://schemas.microsoft.com/office/drawing/2014/main" id="{0090AF0B-BC7C-A28E-4E9C-AEA4AF9D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603" y="2373600"/>
            <a:ext cx="2143125" cy="1496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Αστέρι της ταινίας - 396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D9B2F0B7-A80A-2B02-DFB1-ACB90EC894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8"/>
          <a:stretch>
            <a:fillRect/>
          </a:stretch>
        </p:blipFill>
        <p:spPr bwMode="auto">
          <a:xfrm>
            <a:off x="8847364" y="1815187"/>
            <a:ext cx="2095500" cy="205452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245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936183" y="2618910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828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Μαρτίου 2026 (__/03/2026).Τώρα είμαστε στην άνοιξη.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3" y="2922815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6F92C6E-2C05-A4B1-2E20-E23B6EA5D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8198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9" y="-501667"/>
            <a:ext cx="12163501" cy="786133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14350" y="2441121"/>
            <a:ext cx="2334986" cy="432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76942" y="5600263"/>
            <a:ext cx="2334986" cy="432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262992" y="3290207"/>
            <a:ext cx="2334986" cy="432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320" y="6567114"/>
            <a:ext cx="2353260" cy="451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184" y="5690814"/>
            <a:ext cx="2353260" cy="45114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5999" y="2528207"/>
            <a:ext cx="2334986" cy="432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991599" y="4125686"/>
            <a:ext cx="2334986" cy="432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9A2C487D-BDB8-4919-3E85-9CC77C2E0B5F}"/>
              </a:ext>
            </a:extLst>
          </p:cNvPr>
          <p:cNvSpPr/>
          <p:nvPr/>
        </p:nvSpPr>
        <p:spPr>
          <a:xfrm>
            <a:off x="3376320" y="59872"/>
            <a:ext cx="598715" cy="533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0E1FD456-73AB-72EA-5C55-728D964D9A3E}"/>
              </a:ext>
            </a:extLst>
          </p:cNvPr>
          <p:cNvSpPr/>
          <p:nvPr/>
        </p:nvSpPr>
        <p:spPr>
          <a:xfrm>
            <a:off x="5467348" y="868354"/>
            <a:ext cx="598715" cy="533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1DB7FB73-71DD-2367-9CAC-9106239E3AF9}"/>
              </a:ext>
            </a:extLst>
          </p:cNvPr>
          <p:cNvSpPr/>
          <p:nvPr/>
        </p:nvSpPr>
        <p:spPr>
          <a:xfrm>
            <a:off x="8991599" y="217714"/>
            <a:ext cx="598715" cy="533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CEBA9155-1BE4-F9A8-8A74-0DE229D8482F}"/>
              </a:ext>
            </a:extLst>
          </p:cNvPr>
          <p:cNvSpPr/>
          <p:nvPr/>
        </p:nvSpPr>
        <p:spPr>
          <a:xfrm>
            <a:off x="2549978" y="3239861"/>
            <a:ext cx="598715" cy="533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CAE177DF-DFB2-51F6-BB3E-7B1CF0E9BE21}"/>
              </a:ext>
            </a:extLst>
          </p:cNvPr>
          <p:cNvSpPr/>
          <p:nvPr/>
        </p:nvSpPr>
        <p:spPr>
          <a:xfrm>
            <a:off x="5430222" y="3808640"/>
            <a:ext cx="598715" cy="533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5</a:t>
            </a:r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CEE35F89-86E8-2FE6-3706-B78205535952}"/>
              </a:ext>
            </a:extLst>
          </p:cNvPr>
          <p:cNvSpPr/>
          <p:nvPr/>
        </p:nvSpPr>
        <p:spPr>
          <a:xfrm>
            <a:off x="8213271" y="3036370"/>
            <a:ext cx="598715" cy="533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6</a:t>
            </a:r>
          </a:p>
        </p:txBody>
      </p:sp>
      <p:sp>
        <p:nvSpPr>
          <p:cNvPr id="16" name="Ορθογώνιο: Στρογγύλεμα γωνιών 15">
            <a:extLst>
              <a:ext uri="{FF2B5EF4-FFF2-40B4-BE49-F238E27FC236}">
                <a16:creationId xmlns:a16="http://schemas.microsoft.com/office/drawing/2014/main" id="{308FD1BE-2CDE-4E17-4733-5CE1C45A9567}"/>
              </a:ext>
            </a:extLst>
          </p:cNvPr>
          <p:cNvSpPr/>
          <p:nvPr/>
        </p:nvSpPr>
        <p:spPr>
          <a:xfrm>
            <a:off x="11473543" y="1660970"/>
            <a:ext cx="598715" cy="533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85926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t="6779"/>
          <a:stretch>
            <a:fillRect/>
          </a:stretch>
        </p:blipFill>
        <p:spPr>
          <a:xfrm>
            <a:off x="159127" y="228600"/>
            <a:ext cx="11826043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2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Αποστολή φωνητικού μηνύματος στο IPhone">
            <a:extLst>
              <a:ext uri="{FF2B5EF4-FFF2-40B4-BE49-F238E27FC236}">
                <a16:creationId xmlns:a16="http://schemas.microsoft.com/office/drawing/2014/main" id="{9AB4FAED-4287-D314-5C3A-02F559C39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2"/>
          <a:stretch>
            <a:fillRect/>
          </a:stretch>
        </p:blipFill>
        <p:spPr bwMode="auto">
          <a:xfrm>
            <a:off x="744311" y="1480457"/>
            <a:ext cx="3566433" cy="42998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B52D3166-DDED-915B-69AD-1D0382D54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4469" y="283027"/>
            <a:ext cx="6857417" cy="64225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l-GR" sz="3600" b="1" i="0" u="none" strike="noStrike" cap="none" normalizeH="0" baseline="0" dirty="0">
                <a:ln>
                  <a:noFill/>
                </a:ln>
                <a:effectLst/>
              </a:rPr>
              <a:t>  </a:t>
            </a:r>
            <a:r>
              <a:rPr kumimoji="0" lang="el-GR" altLang="el-GR" sz="7200" b="1" i="0" strike="noStrike" cap="none" normalizeH="0" baseline="0" dirty="0">
                <a:ln>
                  <a:noFill/>
                </a:ln>
                <a:effectLst/>
              </a:rPr>
              <a:t>Το </a:t>
            </a:r>
            <a:r>
              <a:rPr kumimoji="0" lang="en-US" altLang="el-GR" sz="7200" b="1" i="0" strike="noStrike" cap="none" normalizeH="0" baseline="0" dirty="0">
                <a:ln>
                  <a:noFill/>
                </a:ln>
                <a:effectLst/>
              </a:rPr>
              <a:t>       </a:t>
            </a:r>
            <a:r>
              <a:rPr lang="en-US" altLang="el-GR" sz="7200" b="1" dirty="0" err="1"/>
              <a:t>φωνητικό</a:t>
            </a:r>
            <a:r>
              <a:rPr lang="el-GR" altLang="el-GR" sz="7200" b="1" dirty="0"/>
              <a:t> </a:t>
            </a:r>
            <a:r>
              <a:rPr lang="en-US" altLang="el-GR" sz="7200" b="1" dirty="0"/>
              <a:t> </a:t>
            </a:r>
            <a:r>
              <a:rPr lang="el-GR" altLang="el-GR" sz="7200" b="1" dirty="0"/>
              <a:t> </a:t>
            </a:r>
            <a:r>
              <a:rPr lang="en-US" altLang="el-GR" sz="7200" b="1" dirty="0" err="1"/>
              <a:t>μήνυμ</a:t>
            </a:r>
            <a:r>
              <a:rPr lang="en-US" altLang="el-GR" sz="7200" b="1" dirty="0"/>
              <a:t>α</a:t>
            </a:r>
            <a:r>
              <a:rPr lang="el-GR" altLang="el-GR" sz="7200" b="1" dirty="0"/>
              <a:t> </a:t>
            </a:r>
            <a:r>
              <a:rPr lang="en-US" altLang="el-GR" sz="7200" b="1" dirty="0"/>
              <a:t> της Αναστασίας στη νέα της συνάδελφο </a:t>
            </a:r>
            <a:endParaRPr lang="el-GR" altLang="el-GR" sz="7200" b="1" dirty="0"/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l-GR" altLang="el-GR" sz="7200" b="0" i="0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lang="el-GR" altLang="el-GR" sz="7200" dirty="0">
              <a:solidFill>
                <a:srgbClr val="595959"/>
              </a:solidFill>
            </a:endParaRPr>
          </a:p>
          <a:p>
            <a:pPr marR="0" lvl="0" fontAlgn="base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Ιωάνν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α μου σε χαιρετώ! Η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Αν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αστασία είμαι, η συνάδελφός σου από την</a:t>
            </a:r>
            <a:r>
              <a:rPr kumimoji="0" lang="el-GR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_______________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!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Σου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στέλνω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έτσι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λίγο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α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υθόρμητ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α.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Μου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α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ρέσει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ο χαρα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κτήρ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ας σου  γιατί είσαι ευγενική και καλοσυνάτη και θα ήθελα να κάναμε </a:t>
            </a:r>
            <a:r>
              <a:rPr kumimoji="0" lang="el-GR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___________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και εκτός δουλειάς.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Την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επ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όμενη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εβ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δομάδ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α θα πάω  με τους γείτονές μου  σε μια συναυλία στον εσωτερικό χώρο  του δημαρχείου. Η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μουσική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με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ηρεμεί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. Θα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ήθελες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  να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έρθεις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  μα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ζί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μας 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στη</a:t>
            </a:r>
            <a:r>
              <a:rPr kumimoji="0" lang="el-GR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_________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; Παρακαλώ, απάντησέ μου άμεσα. Θα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είν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αι δύσκολο  να  βρούμε εισιτήρια.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Αν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δεν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σου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α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ρέσουν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οι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συν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αυλίες, έχω και μια άλλη πρόταση. Λα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τρεύω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το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θέ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ατρο.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Οι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θε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ατρικές παραστάσεις είναι μαγικές.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Πηγ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αίνω με την αδερφή μου κάθε</a:t>
            </a:r>
            <a:r>
              <a:rPr kumimoji="0" lang="el-GR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________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. Θα χα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ιρόμουν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, αν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ερχόσουν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.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Είν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αι μια καλή ευκαιρία να τα πούμε πιο χαλαρά εκτός εργασιακού χώρου. 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Φιλιά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π</a:t>
            </a:r>
            <a:r>
              <a:rPr kumimoji="0" lang="en-US" altLang="el-GR" sz="72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ολλά</a:t>
            </a:r>
            <a:r>
              <a:rPr kumimoji="0" lang="en-US" altLang="el-GR" sz="72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!</a:t>
            </a:r>
          </a:p>
        </p:txBody>
      </p:sp>
      <p:pic>
        <p:nvPicPr>
          <p:cNvPr id="4" name="ElevenLabs_2026-03-09T03_35_32_Elizabeth - Precise, Clear and Natural_pvc_sp100_s34_sb75_v3">
            <a:hlinkClick r:id="" action="ppaction://media"/>
            <a:extLst>
              <a:ext uri="{FF2B5EF4-FFF2-40B4-BE49-F238E27FC236}">
                <a16:creationId xmlns:a16="http://schemas.microsoft.com/office/drawing/2014/main" id="{E6D25562-E906-3CE1-62F0-F0E4E18AC7FC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0460" y="667657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316632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246E88-6E03-5B40-3A11-80F67E3F2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96B81EF-4B6D-F6C2-54F8-988A8BEF2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EE410706-DB26-078F-FF92-C3385694D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658A99-12C7-7923-A770-F709AF644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4857" y="518283"/>
            <a:ext cx="5562599" cy="58289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l-GR" sz="3600" b="1" i="0" u="none" strike="noStrike" cap="none" normalizeH="0" baseline="0" dirty="0">
                <a:ln>
                  <a:noFill/>
                </a:ln>
                <a:effectLst/>
              </a:rPr>
              <a:t>  </a:t>
            </a:r>
            <a:r>
              <a:rPr kumimoji="0" lang="el-GR" altLang="el-GR" sz="5100" b="1" i="0" strike="noStrike" cap="none" normalizeH="0" baseline="0" dirty="0">
                <a:ln>
                  <a:noFill/>
                </a:ln>
                <a:effectLst/>
              </a:rPr>
              <a:t>Το </a:t>
            </a:r>
            <a:r>
              <a:rPr kumimoji="0" lang="en-US" altLang="el-GR" sz="5100" b="1" i="0" strike="noStrike" cap="none" normalizeH="0" baseline="0" dirty="0">
                <a:ln>
                  <a:noFill/>
                </a:ln>
                <a:effectLst/>
              </a:rPr>
              <a:t>       </a:t>
            </a:r>
            <a:r>
              <a:rPr lang="en-US" altLang="el-GR" sz="5100" b="1" dirty="0" err="1"/>
              <a:t>φωνητικό</a:t>
            </a:r>
            <a:r>
              <a:rPr lang="el-GR" altLang="el-GR" sz="5100" b="1" dirty="0"/>
              <a:t> </a:t>
            </a:r>
            <a:r>
              <a:rPr lang="en-US" altLang="el-GR" sz="5100" b="1" dirty="0"/>
              <a:t> </a:t>
            </a:r>
            <a:r>
              <a:rPr lang="el-GR" altLang="el-GR" sz="5100" b="1" dirty="0"/>
              <a:t> </a:t>
            </a:r>
            <a:r>
              <a:rPr lang="en-US" altLang="el-GR" sz="5100" b="1" dirty="0" err="1"/>
              <a:t>μήνυμ</a:t>
            </a:r>
            <a:r>
              <a:rPr lang="en-US" altLang="el-GR" sz="5100" b="1" dirty="0"/>
              <a:t>α</a:t>
            </a:r>
            <a:r>
              <a:rPr lang="el-GR" altLang="el-GR" sz="5100" b="1" dirty="0"/>
              <a:t> </a:t>
            </a:r>
            <a:r>
              <a:rPr lang="en-US" altLang="el-GR" sz="5100" b="1" dirty="0"/>
              <a:t> της Αναστασίας στη νέα της συνάδελφο </a:t>
            </a:r>
            <a:endParaRPr lang="el-GR" altLang="el-GR" sz="5100" b="1" dirty="0"/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l-GR" altLang="el-GR" sz="5100" b="0" i="0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lang="el-GR" altLang="el-GR" sz="5100" dirty="0">
              <a:solidFill>
                <a:srgbClr val="595959"/>
              </a:solidFill>
            </a:endParaRPr>
          </a:p>
          <a:p>
            <a:pPr marR="0" lvl="0" fontAlgn="base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Ιωάνν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α μου, σε χαιρετώ! Η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Αν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αστασία είμαι, η συνάδελφός σου από την πυροσβεστική!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Σου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στέλνω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έτσι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λίγο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α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υθόρμητ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α.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Μου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α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ρέσει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ο χαρα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κτήρ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ας σου  γιατί είσαι ευγενική και καλοσυνάτη και θα ήθελα να κάναμε παρέα και εκτός δουλειάς.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Την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επ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όμενη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εβ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δομάδ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α θα πάω  με τους γείτονές μου  σε μια συναυλία στον εσωτερικό χώρο  του δημαρχείου. Η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μουσική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με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ηρεμεί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. Θα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ήθελες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  να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έρθεις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  μα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ζί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μας 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στη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συν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αυλία; Παρακαλώ, απάντησέ μου άμεσα. Θα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είν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αι δύσκολο  να  βρούμε εισιτήρια.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Αν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δεν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σου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α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ρέσουν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οι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συν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αυλίες, έχω και μια άλλη πρόταση. Λα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τρεύω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το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θέ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ατρο.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Οι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θε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ατρικές παραστάσεις είναι μαγικές.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Πηγ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αίνω με την αδερφή μου κάθε Παρασκευή. Θα χα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ιρόμουν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, αν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ερχόσουν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.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Είν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αι μια καλή ευκαιρία να τα πούμε πιο χαλαρά εκτός εργασιακού χώρου. 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Φιλιά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 π</a:t>
            </a:r>
            <a:r>
              <a:rPr kumimoji="0" lang="en-US" altLang="el-GR" sz="6400" b="0" i="0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</a:rPr>
              <a:t>ολλά</a:t>
            </a:r>
            <a:r>
              <a:rPr kumimoji="0" lang="en-US" altLang="el-GR" sz="6400" b="0" i="0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</a:rPr>
              <a:t>!</a:t>
            </a:r>
          </a:p>
        </p:txBody>
      </p:sp>
      <p:pic>
        <p:nvPicPr>
          <p:cNvPr id="3074" name="Picture 2" descr="Αποστολή φωνητικού μηνύματος στο IPhone">
            <a:extLst>
              <a:ext uri="{FF2B5EF4-FFF2-40B4-BE49-F238E27FC236}">
                <a16:creationId xmlns:a16="http://schemas.microsoft.com/office/drawing/2014/main" id="{B3A8ED85-F7BE-8939-4ABC-19A7DE49E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2"/>
          <a:stretch>
            <a:fillRect/>
          </a:stretch>
        </p:blipFill>
        <p:spPr bwMode="auto">
          <a:xfrm>
            <a:off x="556358" y="518282"/>
            <a:ext cx="3765271" cy="58833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415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A9CBC-AE6D-58DB-9515-EC7E09507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C7C0CF5-2645-001B-B5B4-9B048ACE433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87FFEE1-6A8E-3823-C041-ECA7BB528FC2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Διάβασε!</a:t>
            </a:r>
          </a:p>
        </p:txBody>
      </p:sp>
      <p:pic>
        <p:nvPicPr>
          <p:cNvPr id="5122" name="Picture 2" descr="Παιδί Διαβάζει Βιβλίο Παιδί Που Κάθεται Ένα Σωρό Βιβλία Μου ...">
            <a:extLst>
              <a:ext uri="{FF2B5EF4-FFF2-40B4-BE49-F238E27FC236}">
                <a16:creationId xmlns:a16="http://schemas.microsoft.com/office/drawing/2014/main" id="{C428F8C5-A3DE-4574-CDEA-A5EF7578F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3"/>
          <a:stretch>
            <a:fillRect/>
          </a:stretch>
        </p:blipFill>
        <p:spPr bwMode="auto">
          <a:xfrm>
            <a:off x="566738" y="3114973"/>
            <a:ext cx="2143805" cy="20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00185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761</Words>
  <Application>Microsoft Office PowerPoint</Application>
  <PresentationFormat>Ευρεία οθόνη</PresentationFormat>
  <Paragraphs>133</Paragraphs>
  <Slides>20</Slides>
  <Notes>1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Google Sans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Charalambous</dc:creator>
  <cp:lastModifiedBy>ΕΛΕΝΗ ΧΑΡΑΛΑΜΠΟΥΣ</cp:lastModifiedBy>
  <cp:revision>234</cp:revision>
  <cp:lastPrinted>2025-03-10T05:24:13Z</cp:lastPrinted>
  <dcterms:created xsi:type="dcterms:W3CDTF">2025-02-12T05:42:48Z</dcterms:created>
  <dcterms:modified xsi:type="dcterms:W3CDTF">2026-03-09T03:49:11Z</dcterms:modified>
</cp:coreProperties>
</file>