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20" r:id="rId2"/>
    <p:sldId id="321" r:id="rId3"/>
    <p:sldId id="451" r:id="rId4"/>
    <p:sldId id="557" r:id="rId5"/>
    <p:sldId id="274" r:id="rId6"/>
    <p:sldId id="349" r:id="rId7"/>
    <p:sldId id="350" r:id="rId8"/>
    <p:sldId id="351" r:id="rId9"/>
    <p:sldId id="352" r:id="rId10"/>
    <p:sldId id="366" r:id="rId11"/>
    <p:sldId id="354" r:id="rId12"/>
    <p:sldId id="284" r:id="rId13"/>
    <p:sldId id="297" r:id="rId14"/>
    <p:sldId id="298" r:id="rId15"/>
    <p:sldId id="299" r:id="rId16"/>
    <p:sldId id="300" r:id="rId17"/>
    <p:sldId id="302" r:id="rId18"/>
    <p:sldId id="339" r:id="rId19"/>
    <p:sldId id="341" r:id="rId20"/>
    <p:sldId id="303" r:id="rId21"/>
    <p:sldId id="309" r:id="rId22"/>
    <p:sldId id="372" r:id="rId23"/>
    <p:sldId id="348" r:id="rId24"/>
    <p:sldId id="282" r:id="rId25"/>
    <p:sldId id="281" r:id="rId26"/>
    <p:sldId id="558" r:id="rId27"/>
    <p:sldId id="560" r:id="rId28"/>
    <p:sldId id="559" r:id="rId29"/>
    <p:sldId id="561" r:id="rId30"/>
    <p:sldId id="563" r:id="rId31"/>
    <p:sldId id="440" r:id="rId32"/>
    <p:sldId id="336" r:id="rId33"/>
    <p:sldId id="272" r:id="rId34"/>
    <p:sldId id="356" r:id="rId35"/>
    <p:sldId id="367" r:id="rId36"/>
    <p:sldId id="357" r:id="rId37"/>
    <p:sldId id="368" r:id="rId38"/>
    <p:sldId id="369" r:id="rId39"/>
    <p:sldId id="358" r:id="rId40"/>
    <p:sldId id="276" r:id="rId41"/>
    <p:sldId id="370" r:id="rId42"/>
    <p:sldId id="371" r:id="rId43"/>
    <p:sldId id="355" r:id="rId44"/>
    <p:sldId id="331" r:id="rId45"/>
    <p:sldId id="313" r:id="rId46"/>
    <p:sldId id="549" r:id="rId47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 varScale="1">
        <p:scale>
          <a:sx n="59" d="100"/>
          <a:sy n="59" d="100"/>
        </p:scale>
        <p:origin x="9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16A1C-A075-49AC-B4DD-DD6A3127F97F}" type="datetimeFigureOut">
              <a:rPr lang="el-CY" smtClean="0"/>
              <a:t>03/09/2026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E8229-90BA-4B5D-A441-CEA020D4C69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86838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EDC50C-FE9B-0F55-1FDD-625DDD7DD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9B34419-04BB-637E-5887-513514084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FEFF4CC-B186-22C8-244A-DB14B3AA0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03/09/2026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A949B24-461C-AA3E-6545-C5DA9CBA7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7089BC8-2945-6804-E074-FE70F19A5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99804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D9C6AA-2F84-EF6B-CE7D-608524A55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FAF6F41-0655-7FA6-EB23-D1B66793D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E3DFA94-FA76-AB10-C871-DF8DBA389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03/09/2026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208933F-FC76-68B8-4584-4CBA96AE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7741B0A-FAEA-5C4D-AE85-AE6DAEFAC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58165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8D0207B-7D02-3E1B-A287-5D55B37EA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A987FA2-9E05-CB21-C776-10B826222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13B480-F519-F764-BDA1-8B1C5108D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03/09/2026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9D64E13-3711-3A9C-149C-F5D2C4320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4ECE26E-1744-B485-13D6-0B503FA5F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50661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7D9A2C-C50B-6EF3-70EF-111F8F18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EC6674-D110-EC40-DF11-446F0E71B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237AED-873A-5C04-929D-CD6D08D48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03/09/2026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A3A0EA5-E283-6DCC-A4D5-919765AA5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4BB0F49-64E0-0164-17EF-1E0F20A99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89225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472506-7CF3-7698-C054-91E5780EE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1FAB3F9-6986-0372-48C3-4BEC2EF97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5AC54D7-7F90-040E-49D0-FCB97C5AB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03/09/2026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72F1B91-6B02-1916-2FC9-C65BE05F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C479660-D01C-7234-79D7-25BEA1D74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51379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CC0093-595B-4C0B-F29B-49284AE8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528EFE-69CB-A912-8D05-6452CC986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7DB798D-1B44-64CF-EF29-7D43EEE9F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17CD037-84A3-3EF3-5C7C-452E89FB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03/09/2026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67AEFC3-0B8B-DDE2-6A9C-D78AAEE1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4BC51FC-F113-7A86-8D25-D7BD22743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32055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7709B1-2C0A-7789-9CD8-80E7E5052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987B823-6117-5375-19A2-3E4E0C19A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F13E391-440F-E6A3-7343-4B0D7C889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3CFE43D-A3A6-5E53-3987-68FAE6DE4E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0BB0415-EB56-1A5F-94B6-9E741AFAF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9EF0F80-AD94-6811-DC8F-889906B0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03/09/2026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43AF475-853A-A0B4-C90A-23884211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5AD8950-065C-A174-A84B-BC7E0E142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22272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87F466-9C8A-7D14-DFEF-B6994AACC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F159AE2-7BD7-B8F1-DF55-F0558C371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03/09/2026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02E52C3-3309-2D36-1C88-CA25928CE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1D8A49D-71DA-62AB-2D26-73F4E7EF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2132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765E48D-089D-8645-DE70-2597EFE43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03/09/2026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DBB6972-16E3-C857-763A-094744716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036C5B7-E61D-C0F0-BA43-B4B8B58D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198382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0463F0-AA70-44AA-4AF2-AF553FF2F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2B807C-AF27-004B-66E5-E7250A1F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6D90C2C-6BCC-1C4A-E220-54668AEBE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F426834-7F99-3E72-FBF5-1A266F384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03/09/2026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E6E8050-F412-F873-1DA2-AFC901CD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639FD49-8E54-DF30-33E9-03776CDB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813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DC6B1F-11ED-EB88-097A-25D0AAF9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C649DAA-B4E9-112F-0385-095EA01949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B4756D9-A913-8A47-AF03-89D569189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4A96422-0A28-B1FA-EDC5-C5D458159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03/09/2026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9D84E70-91EB-7D4F-E4C3-ECBC56E8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77165B6-871B-7917-055A-C89E60349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6330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775C7CD-533B-0D11-091B-B00DFEC4E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FC0185C-4EC1-1B26-41BA-C7DA2DADF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83F15F0-3229-B210-F4B8-9346F3BF7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4FA9E4-D831-44CD-AB7C-1AE522723003}" type="datetimeFigureOut">
              <a:rPr lang="el-CY" smtClean="0"/>
              <a:t>03/09/2026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0A74FAC-CE43-EE93-E03A-91F025854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77E769E-3ABF-705C-D26D-74EA7CCC0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24085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4.jpe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4.jpe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18" y="420743"/>
            <a:ext cx="10261710" cy="53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3384331" y="2774731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Μαθαίνω Ελληνικά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889531" y="5691352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>
                <a:solidFill>
                  <a:schemeClr val="tx1"/>
                </a:solidFill>
              </a:rPr>
              <a:t>Δρ</a:t>
            </a:r>
            <a:r>
              <a:rPr lang="el-GR" dirty="0">
                <a:solidFill>
                  <a:schemeClr val="tx1"/>
                </a:solidFill>
              </a:rPr>
              <a:t> Ελένη Χαραλάμπους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919655" y="5678049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10. Από πού είσαι;  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D1A97-C4F5-E051-ED54-8275DBE24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DD9E29-7956-42AE-82EC-AB2CC649B75C}"/>
              </a:ext>
            </a:extLst>
          </p:cNvPr>
          <p:cNvSpPr txBox="1"/>
          <p:nvPr/>
        </p:nvSpPr>
        <p:spPr>
          <a:xfrm>
            <a:off x="4651168" y="3013501"/>
            <a:ext cx="74037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είμαι από  </a:t>
            </a:r>
            <a:r>
              <a:rPr lang="el-GR" sz="4800" b="1" dirty="0"/>
              <a:t>την</a:t>
            </a:r>
            <a:r>
              <a:rPr lang="el-GR" sz="4800" b="1" dirty="0">
                <a:solidFill>
                  <a:srgbClr val="FF0000"/>
                </a:solidFill>
              </a:rPr>
              <a:t> Αφρική. </a:t>
            </a:r>
          </a:p>
        </p:txBody>
      </p:sp>
      <p:pic>
        <p:nvPicPr>
          <p:cNvPr id="1026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4A44FDA9-C28D-06E8-7B3D-114B1AAB4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3" t="1738" r="32636" b="72755"/>
          <a:stretch/>
        </p:blipFill>
        <p:spPr bwMode="auto">
          <a:xfrm>
            <a:off x="477080" y="304799"/>
            <a:ext cx="2546816" cy="166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D896CD-7645-8452-0D71-9E829DD7838D}"/>
              </a:ext>
            </a:extLst>
          </p:cNvPr>
          <p:cNvSpPr txBox="1"/>
          <p:nvPr/>
        </p:nvSpPr>
        <p:spPr>
          <a:xfrm>
            <a:off x="4841173" y="487069"/>
            <a:ext cx="6718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είμαι από  </a:t>
            </a:r>
            <a:r>
              <a:rPr lang="el-GR" sz="4800" b="1" dirty="0"/>
              <a:t>το </a:t>
            </a:r>
            <a:r>
              <a:rPr lang="el-GR" sz="4800" b="1" dirty="0">
                <a:solidFill>
                  <a:srgbClr val="FF0000"/>
                </a:solidFill>
              </a:rPr>
              <a:t>Ιράν. </a:t>
            </a:r>
          </a:p>
        </p:txBody>
      </p:sp>
      <p:pic>
        <p:nvPicPr>
          <p:cNvPr id="11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3B6D4EB5-2B11-F684-FB25-88DA8F22C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t="-1212" r="77329" b="74892"/>
          <a:stretch/>
        </p:blipFill>
        <p:spPr bwMode="auto">
          <a:xfrm>
            <a:off x="482248" y="4890052"/>
            <a:ext cx="2541648" cy="18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BBFD12-2F55-C8A1-64CC-2EE3C6978244}"/>
              </a:ext>
            </a:extLst>
          </p:cNvPr>
          <p:cNvSpPr txBox="1"/>
          <p:nvPr/>
        </p:nvSpPr>
        <p:spPr>
          <a:xfrm>
            <a:off x="4651168" y="5364047"/>
            <a:ext cx="7058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rgbClr val="FF0000"/>
                </a:solidFill>
              </a:rPr>
              <a:t>Εγώ  είμαι από  </a:t>
            </a:r>
            <a:r>
              <a:rPr lang="el-GR" sz="4400" b="1" dirty="0"/>
              <a:t>τον</a:t>
            </a:r>
            <a:r>
              <a:rPr lang="el-GR" sz="4400" b="1" dirty="0">
                <a:solidFill>
                  <a:srgbClr val="FF0000"/>
                </a:solidFill>
              </a:rPr>
              <a:t> Καναδά. 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6D621901-DDE0-E912-F3CD-949F351A82AB}"/>
              </a:ext>
            </a:extLst>
          </p:cNvPr>
          <p:cNvSpPr/>
          <p:nvPr/>
        </p:nvSpPr>
        <p:spPr>
          <a:xfrm>
            <a:off x="2640104" y="77180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BB86CFEF-FEAE-B9D1-93F2-CD09B8D39287}"/>
              </a:ext>
            </a:extLst>
          </p:cNvPr>
          <p:cNvSpPr/>
          <p:nvPr/>
        </p:nvSpPr>
        <p:spPr>
          <a:xfrm>
            <a:off x="2738888" y="5587128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63DA7D96-8E3D-D083-E2FF-E173B0F2AB72}"/>
              </a:ext>
            </a:extLst>
          </p:cNvPr>
          <p:cNvSpPr/>
          <p:nvPr/>
        </p:nvSpPr>
        <p:spPr>
          <a:xfrm>
            <a:off x="2738888" y="3290300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44025A05-C06F-3D09-6B14-5FC16AC5670C}"/>
              </a:ext>
            </a:extLst>
          </p:cNvPr>
          <p:cNvSpPr/>
          <p:nvPr/>
        </p:nvSpPr>
        <p:spPr>
          <a:xfrm>
            <a:off x="4094830" y="3290299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10A49C9A-0330-9E22-259A-36F1C5FA8FF9}"/>
              </a:ext>
            </a:extLst>
          </p:cNvPr>
          <p:cNvSpPr/>
          <p:nvPr/>
        </p:nvSpPr>
        <p:spPr>
          <a:xfrm>
            <a:off x="4213583" y="62248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E48A91DD-01B9-4C16-D993-EF6EB722F08F}"/>
              </a:ext>
            </a:extLst>
          </p:cNvPr>
          <p:cNvCxnSpPr/>
          <p:nvPr/>
        </p:nvCxnSpPr>
        <p:spPr>
          <a:xfrm>
            <a:off x="2899317" y="1014761"/>
            <a:ext cx="1516566" cy="2564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A55C13AB-2208-2F56-7FC4-24762842E1EB}"/>
              </a:ext>
            </a:extLst>
          </p:cNvPr>
          <p:cNvCxnSpPr/>
          <p:nvPr/>
        </p:nvCxnSpPr>
        <p:spPr>
          <a:xfrm flipV="1">
            <a:off x="2865863" y="1025912"/>
            <a:ext cx="1594625" cy="2497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Καναδάς η απέραντη και ειρηνική χώρα των κρυστάλλινων λιμνών !| mazi travel">
            <a:extLst>
              <a:ext uri="{FF2B5EF4-FFF2-40B4-BE49-F238E27FC236}">
                <a16:creationId xmlns:a16="http://schemas.microsoft.com/office/drawing/2014/main" id="{1201304F-EB35-760B-6DC0-95540C599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2" y="3844498"/>
            <a:ext cx="3738220" cy="273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0E695D4-74DC-365F-0894-5FDF6A6D4525}"/>
              </a:ext>
            </a:extLst>
          </p:cNvPr>
          <p:cNvSpPr/>
          <p:nvPr/>
        </p:nvSpPr>
        <p:spPr>
          <a:xfrm>
            <a:off x="461162" y="5973993"/>
            <a:ext cx="3521037" cy="762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/>
              <a:t>Ο ΚΑΝΑΔΑΣ</a:t>
            </a:r>
            <a:endParaRPr lang="el-CY" sz="4400" dirty="0"/>
          </a:p>
        </p:txBody>
      </p:sp>
      <p:pic>
        <p:nvPicPr>
          <p:cNvPr id="1028" name="Picture 4" descr="Αφρική - Βικιταξίδια">
            <a:extLst>
              <a:ext uri="{FF2B5EF4-FFF2-40B4-BE49-F238E27FC236}">
                <a16:creationId xmlns:a16="http://schemas.microsoft.com/office/drawing/2014/main" id="{CFD9711A-46E2-5141-F2CC-C7A96778B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56" y="1697405"/>
            <a:ext cx="482740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206A6AF6-C04E-FABB-D6B5-399D2E818986}"/>
              </a:ext>
            </a:extLst>
          </p:cNvPr>
          <p:cNvSpPr/>
          <p:nvPr/>
        </p:nvSpPr>
        <p:spPr>
          <a:xfrm>
            <a:off x="-15639" y="1464246"/>
            <a:ext cx="2834742" cy="467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 Η ΑΦΡΙΚΗ</a:t>
            </a:r>
            <a:endParaRPr lang="el-CY" sz="2400" dirty="0"/>
          </a:p>
        </p:txBody>
      </p:sp>
      <p:pic>
        <p:nvPicPr>
          <p:cNvPr id="1030" name="Picture 6" descr="Ιράν - Βικιταξίδια">
            <a:extLst>
              <a:ext uri="{FF2B5EF4-FFF2-40B4-BE49-F238E27FC236}">
                <a16:creationId xmlns:a16="http://schemas.microsoft.com/office/drawing/2014/main" id="{3F779A1A-883A-6F69-324C-39F9A943F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9" y="8153"/>
            <a:ext cx="4884978" cy="145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0C034798-3F74-54C3-7AA2-02E8B760AE6E}"/>
              </a:ext>
            </a:extLst>
          </p:cNvPr>
          <p:cNvSpPr/>
          <p:nvPr/>
        </p:nvSpPr>
        <p:spPr>
          <a:xfrm>
            <a:off x="90369" y="118271"/>
            <a:ext cx="2834742" cy="273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ΤΟ  ΙΡΑΝ</a:t>
            </a:r>
            <a:endParaRPr lang="el-CY" sz="2400" dirty="0"/>
          </a:p>
        </p:txBody>
      </p:sp>
    </p:spTree>
    <p:extLst>
      <p:ext uri="{BB962C8B-B14F-4D97-AF65-F5344CB8AC3E}">
        <p14:creationId xmlns:p14="http://schemas.microsoft.com/office/powerpoint/2010/main" val="1467766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A1ED8738-7138-4140-90EF-98EF7E008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3756234" y="667584"/>
            <a:ext cx="5377255" cy="565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413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21" y="208362"/>
            <a:ext cx="10515600" cy="1325563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Από πού είσαι;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821" y="1342824"/>
            <a:ext cx="2135389" cy="82391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ΧΩΡΑ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821" y="2350091"/>
            <a:ext cx="2476849" cy="435292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Γερμανία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Λίβανος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Ιράν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Καναδάς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Ελλάδα 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Βέλγιο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Κύπρος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Ιταλία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Ρωσία 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Κίνα 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Γαλλία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81027" y="1342824"/>
            <a:ext cx="2181387" cy="82391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Είμαι από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81027" y="2350091"/>
            <a:ext cx="2336370" cy="43529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l-GR" sz="2600" dirty="0">
              <a:latin typeface="+mj-lt"/>
            </a:endParaRPr>
          </a:p>
          <a:p>
            <a:endParaRPr lang="el-GR" dirty="0"/>
          </a:p>
          <a:p>
            <a:endParaRPr lang="en-US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D4DAE6F8-ADB1-3DDC-FAB5-0E133660D40A}"/>
              </a:ext>
            </a:extLst>
          </p:cNvPr>
          <p:cNvSpPr/>
          <p:nvPr/>
        </p:nvSpPr>
        <p:spPr>
          <a:xfrm>
            <a:off x="6008915" y="1533925"/>
            <a:ext cx="961902" cy="36382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ο</a:t>
            </a:r>
          </a:p>
          <a:p>
            <a:pPr algn="ctr"/>
            <a:r>
              <a:rPr lang="el-GR" sz="4800" dirty="0"/>
              <a:t> </a:t>
            </a:r>
          </a:p>
          <a:p>
            <a:pPr algn="ctr"/>
            <a:r>
              <a:rPr lang="el-GR" sz="4800" dirty="0"/>
              <a:t> η</a:t>
            </a:r>
          </a:p>
          <a:p>
            <a:pPr algn="ctr"/>
            <a:r>
              <a:rPr lang="el-GR" sz="4800" dirty="0"/>
              <a:t> </a:t>
            </a:r>
          </a:p>
          <a:p>
            <a:pPr algn="ctr"/>
            <a:r>
              <a:rPr lang="el-GR" sz="4800" dirty="0"/>
              <a:t> το</a:t>
            </a:r>
            <a:r>
              <a:rPr lang="el-GR" sz="4000" dirty="0"/>
              <a:t> </a:t>
            </a:r>
            <a:endParaRPr lang="el-CY" sz="4000" dirty="0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7A825AE5-9929-64FC-B372-C9673F4CC3FC}"/>
              </a:ext>
            </a:extLst>
          </p:cNvPr>
          <p:cNvSpPr/>
          <p:nvPr/>
        </p:nvSpPr>
        <p:spPr>
          <a:xfrm>
            <a:off x="6970817" y="1511178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79CC0F2D-8689-9A08-6079-E682294D51B5}"/>
              </a:ext>
            </a:extLst>
          </p:cNvPr>
          <p:cNvSpPr/>
          <p:nvPr/>
        </p:nvSpPr>
        <p:spPr>
          <a:xfrm>
            <a:off x="6977183" y="2827331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1313F1D0-330F-00FD-3452-C5D539437455}"/>
              </a:ext>
            </a:extLst>
          </p:cNvPr>
          <p:cNvSpPr/>
          <p:nvPr/>
        </p:nvSpPr>
        <p:spPr>
          <a:xfrm>
            <a:off x="6977183" y="4320609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4545B888-215F-92CB-8483-7A0D9E1D72E9}"/>
              </a:ext>
            </a:extLst>
          </p:cNvPr>
          <p:cNvSpPr/>
          <p:nvPr/>
        </p:nvSpPr>
        <p:spPr>
          <a:xfrm>
            <a:off x="8615097" y="1546293"/>
            <a:ext cx="3260528" cy="36382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τον</a:t>
            </a:r>
          </a:p>
          <a:p>
            <a:pPr algn="ctr"/>
            <a:r>
              <a:rPr lang="el-GR" sz="4800" dirty="0"/>
              <a:t> </a:t>
            </a:r>
          </a:p>
          <a:p>
            <a:pPr algn="ctr"/>
            <a:r>
              <a:rPr lang="el-GR" sz="4800" dirty="0"/>
              <a:t> τη</a:t>
            </a:r>
            <a:r>
              <a:rPr lang="tr-TR" sz="4800" dirty="0"/>
              <a:t> </a:t>
            </a:r>
            <a:r>
              <a:rPr lang="el-GR" sz="4800" dirty="0"/>
              <a:t>/</a:t>
            </a:r>
            <a:r>
              <a:rPr lang="tr-TR" sz="4800" dirty="0"/>
              <a:t>  </a:t>
            </a:r>
            <a:r>
              <a:rPr lang="el-GR" sz="4800" dirty="0">
                <a:solidFill>
                  <a:srgbClr val="FF0000"/>
                </a:solidFill>
              </a:rPr>
              <a:t>την</a:t>
            </a:r>
            <a:r>
              <a:rPr lang="el-GR" sz="4800" dirty="0">
                <a:solidFill>
                  <a:srgbClr val="FF0000"/>
                </a:solidFill>
                <a:sym typeface="Wingdings" panose="05000000000000000000" pitchFamily="2" charset="2"/>
              </a:rPr>
              <a:t></a:t>
            </a:r>
            <a:endParaRPr lang="el-GR" sz="4800" dirty="0">
              <a:solidFill>
                <a:srgbClr val="FF0000"/>
              </a:solidFill>
            </a:endParaRPr>
          </a:p>
          <a:p>
            <a:pPr algn="ctr"/>
            <a:r>
              <a:rPr lang="el-GR" sz="4800" dirty="0"/>
              <a:t> </a:t>
            </a:r>
          </a:p>
          <a:p>
            <a:pPr algn="ctr"/>
            <a:r>
              <a:rPr lang="el-GR" sz="4800" dirty="0"/>
              <a:t> το</a:t>
            </a:r>
            <a:r>
              <a:rPr lang="el-GR" sz="4000" dirty="0"/>
              <a:t> </a:t>
            </a:r>
            <a:endParaRPr lang="el-CY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1F10D8-B5BA-ABE9-82FD-BF757ACD00E1}"/>
              </a:ext>
            </a:extLst>
          </p:cNvPr>
          <p:cNvSpPr txBox="1"/>
          <p:nvPr/>
        </p:nvSpPr>
        <p:spPr>
          <a:xfrm>
            <a:off x="6008915" y="5813887"/>
            <a:ext cx="60979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  <a:sym typeface="Wingdings" panose="05000000000000000000" pitchFamily="2" charset="2"/>
              </a:rPr>
              <a:t>  </a:t>
            </a:r>
            <a:r>
              <a:rPr lang="el-GR" b="1" dirty="0">
                <a:solidFill>
                  <a:srgbClr val="FF0000"/>
                </a:solidFill>
                <a:sym typeface="Wingdings" panose="05000000000000000000" pitchFamily="2" charset="2"/>
              </a:rPr>
              <a:t>α, ε, ι, η, υ, ο, ω, κ, π, τ, </a:t>
            </a:r>
            <a:r>
              <a:rPr lang="el-GR" b="1" dirty="0" err="1">
                <a:solidFill>
                  <a:srgbClr val="FF0000"/>
                </a:solidFill>
                <a:effectLst/>
              </a:rPr>
              <a:t>μπ</a:t>
            </a:r>
            <a:r>
              <a:rPr lang="el-GR" b="1" dirty="0">
                <a:solidFill>
                  <a:srgbClr val="FF0000"/>
                </a:solidFill>
                <a:effectLst/>
              </a:rPr>
              <a:t>, </a:t>
            </a:r>
            <a:r>
              <a:rPr lang="el-GR" b="1" dirty="0" err="1">
                <a:solidFill>
                  <a:srgbClr val="FF0000"/>
                </a:solidFill>
                <a:effectLst/>
              </a:rPr>
              <a:t>ντ</a:t>
            </a:r>
            <a:r>
              <a:rPr lang="el-GR" b="1" dirty="0">
                <a:solidFill>
                  <a:srgbClr val="FF0000"/>
                </a:solidFill>
                <a:effectLst/>
              </a:rPr>
              <a:t>, </a:t>
            </a:r>
            <a:r>
              <a:rPr lang="el-GR" b="1" dirty="0" err="1">
                <a:solidFill>
                  <a:srgbClr val="FF0000"/>
                </a:solidFill>
                <a:effectLst/>
              </a:rPr>
              <a:t>γκ</a:t>
            </a:r>
            <a:r>
              <a:rPr lang="el-GR" b="1" dirty="0">
                <a:solidFill>
                  <a:srgbClr val="FF0000"/>
                </a:solidFill>
                <a:effectLst/>
              </a:rPr>
              <a:t>, ξ, ψ</a:t>
            </a:r>
            <a:r>
              <a:rPr lang="tr-TR" b="1" dirty="0">
                <a:solidFill>
                  <a:srgbClr val="FF0000"/>
                </a:solidFill>
              </a:rPr>
              <a:t>  </a:t>
            </a:r>
            <a:endParaRPr lang="el-C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29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332034" cy="1325563"/>
          </a:xfrm>
        </p:spPr>
        <p:txBody>
          <a:bodyPr/>
          <a:lstStyle/>
          <a:p>
            <a:r>
              <a:rPr lang="el-GR" dirty="0"/>
              <a:t>		ΑΝΝΑ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Είμαι η  Άννα.</a:t>
            </a:r>
          </a:p>
          <a:p>
            <a:pPr marL="0" indent="0">
              <a:buNone/>
            </a:pPr>
            <a:r>
              <a:rPr lang="el-GR" sz="3600" dirty="0"/>
              <a:t>Είμαι   δεκατριών χρονών.</a:t>
            </a:r>
          </a:p>
          <a:p>
            <a:pPr marL="0" indent="0">
              <a:buNone/>
            </a:pPr>
            <a:r>
              <a:rPr lang="el-GR" sz="3600" dirty="0"/>
              <a:t>Είμαι  από την Ουκρανία.</a:t>
            </a:r>
          </a:p>
          <a:p>
            <a:pPr marL="0" indent="0">
              <a:buNone/>
            </a:pPr>
            <a:r>
              <a:rPr lang="el-GR" sz="3600" dirty="0"/>
              <a:t>Τώρα μένω στην Κύπρο.</a:t>
            </a:r>
          </a:p>
          <a:p>
            <a:pPr marL="0" indent="0">
              <a:buNone/>
            </a:pPr>
            <a:r>
              <a:rPr lang="el-GR" sz="3600" dirty="0"/>
              <a:t>Μένω  σε ένα σπίτι στη </a:t>
            </a:r>
            <a:r>
              <a:rPr lang="el-GR" sz="3600" dirty="0" err="1"/>
              <a:t>Λήδρα</a:t>
            </a:r>
            <a:r>
              <a:rPr lang="el-GR" sz="3600" dirty="0"/>
              <a:t>.</a:t>
            </a:r>
          </a:p>
          <a:p>
            <a:pPr marL="0" indent="0">
              <a:buNone/>
            </a:pPr>
            <a:r>
              <a:rPr lang="el-GR" sz="3600" dirty="0"/>
              <a:t>Μιλάω ρωσικά και ουκρανικά.</a:t>
            </a:r>
          </a:p>
        </p:txBody>
      </p:sp>
      <p:pic>
        <p:nvPicPr>
          <p:cNvPr id="3074" name="Picture 2" descr="Stand with ukraine cartoon vector | Premium Vector">
            <a:extLst>
              <a:ext uri="{FF2B5EF4-FFF2-40B4-BE49-F238E27FC236}">
                <a16:creationId xmlns:a16="http://schemas.microsoft.com/office/drawing/2014/main" id="{CE4DB0DD-D783-411C-B43B-0CE3E73FFD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2" r="33962"/>
          <a:stretch/>
        </p:blipFill>
        <p:spPr bwMode="auto">
          <a:xfrm>
            <a:off x="7961970" y="468853"/>
            <a:ext cx="3391830" cy="55416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AEBCA08-37BC-BD3F-625D-1EDC504029E3}"/>
              </a:ext>
            </a:extLst>
          </p:cNvPr>
          <p:cNvSpPr/>
          <p:nvPr/>
        </p:nvSpPr>
        <p:spPr>
          <a:xfrm>
            <a:off x="370114" y="6010506"/>
            <a:ext cx="7591856" cy="4823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Εργασίες  μαθητών / μαθητριών Γυμνασίου Παλουριώτισσας 2022-2023</a:t>
            </a:r>
          </a:p>
        </p:txBody>
      </p:sp>
    </p:spTree>
    <p:extLst>
      <p:ext uri="{BB962C8B-B14F-4D97-AF65-F5344CB8AC3E}">
        <p14:creationId xmlns:p14="http://schemas.microsoft.com/office/powerpoint/2010/main" val="3474377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ΙΜΑΝ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77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400" dirty="0"/>
              <a:t>Είμαι   η </a:t>
            </a:r>
            <a:r>
              <a:rPr lang="el-GR" sz="4400" dirty="0" err="1"/>
              <a:t>Ιμάν</a:t>
            </a:r>
            <a:r>
              <a:rPr lang="el-GR" sz="4400" dirty="0"/>
              <a:t>.</a:t>
            </a:r>
          </a:p>
          <a:p>
            <a:pPr marL="0" indent="0">
              <a:buNone/>
            </a:pPr>
            <a:r>
              <a:rPr lang="el-GR" sz="4400" dirty="0"/>
              <a:t>Είμαι  δώδεκα  χρονών.</a:t>
            </a:r>
          </a:p>
          <a:p>
            <a:pPr marL="0" indent="0">
              <a:buNone/>
            </a:pPr>
            <a:r>
              <a:rPr lang="el-GR" sz="4400" dirty="0"/>
              <a:t>Είμαι από τη Συρία.</a:t>
            </a:r>
          </a:p>
          <a:p>
            <a:pPr marL="0" indent="0">
              <a:buNone/>
            </a:pPr>
            <a:r>
              <a:rPr lang="el-GR" sz="4400" dirty="0"/>
              <a:t>Τώρα   μένω στην Κύπρο.</a:t>
            </a:r>
          </a:p>
          <a:p>
            <a:pPr marL="0" indent="0">
              <a:buNone/>
            </a:pPr>
            <a:r>
              <a:rPr lang="el-GR" sz="4400" dirty="0"/>
              <a:t>Μιλώ αραβικά.</a:t>
            </a:r>
            <a:endParaRPr lang="en-US" sz="4400" dirty="0"/>
          </a:p>
        </p:txBody>
      </p:sp>
      <p:pic>
        <p:nvPicPr>
          <p:cNvPr id="4098" name="Picture 2" descr="Κοριτσίστικο">
            <a:extLst>
              <a:ext uri="{FF2B5EF4-FFF2-40B4-BE49-F238E27FC236}">
                <a16:creationId xmlns:a16="http://schemas.microsoft.com/office/drawing/2014/main" id="{B5708591-28B0-449B-92CC-2C836B7C8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561" y="1144432"/>
            <a:ext cx="4114800" cy="45691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730CCE2-08EE-A66B-B138-4B070A8764CE}"/>
              </a:ext>
            </a:extLst>
          </p:cNvPr>
          <p:cNvSpPr/>
          <p:nvPr/>
        </p:nvSpPr>
        <p:spPr>
          <a:xfrm>
            <a:off x="370114" y="6010506"/>
            <a:ext cx="7591856" cy="4823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Εργασίες  μαθητών / μαθητριών Γυμνασίου Παλουριώτισσας 2022-2023</a:t>
            </a:r>
          </a:p>
        </p:txBody>
      </p:sp>
    </p:spTree>
    <p:extLst>
      <p:ext uri="{BB962C8B-B14F-4D97-AF65-F5344CB8AC3E}">
        <p14:creationId xmlns:p14="http://schemas.microsoft.com/office/powerpoint/2010/main" val="2988464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ΟΜΑΡ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446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400" dirty="0"/>
              <a:t>Είμαι   ο </a:t>
            </a:r>
            <a:r>
              <a:rPr lang="el-GR" sz="4400" dirty="0" err="1"/>
              <a:t>Ομάρ</a:t>
            </a:r>
            <a:r>
              <a:rPr lang="el-GR" sz="4400" dirty="0"/>
              <a:t>.</a:t>
            </a:r>
          </a:p>
          <a:p>
            <a:pPr marL="0" indent="0">
              <a:buNone/>
            </a:pPr>
            <a:r>
              <a:rPr lang="el-GR" sz="4400" dirty="0"/>
              <a:t>Είμαι  δώδεκα   χρονών.</a:t>
            </a:r>
          </a:p>
          <a:p>
            <a:pPr marL="0" indent="0">
              <a:buNone/>
            </a:pPr>
            <a:r>
              <a:rPr lang="el-GR" sz="4400" dirty="0"/>
              <a:t>Είμαι από τη Συρία.</a:t>
            </a:r>
          </a:p>
          <a:p>
            <a:pPr marL="0" indent="0">
              <a:buNone/>
            </a:pPr>
            <a:r>
              <a:rPr lang="el-GR" sz="4400" dirty="0"/>
              <a:t>Τώρα   μένω στην Κύπρο.</a:t>
            </a:r>
          </a:p>
          <a:p>
            <a:pPr marL="0" indent="0">
              <a:buNone/>
            </a:pPr>
            <a:r>
              <a:rPr lang="el-GR" sz="4400" dirty="0"/>
              <a:t>Μιλώ αραβικά και αγγλικά.</a:t>
            </a:r>
            <a:endParaRPr lang="en-US" sz="4400" dirty="0"/>
          </a:p>
        </p:txBody>
      </p:sp>
      <p:pic>
        <p:nvPicPr>
          <p:cNvPr id="5122" name="Picture 2" descr="878.169 Vector για «Μουσουλμάνος», εικόνες και γραφικά vector στοκ |  Shutterstock">
            <a:extLst>
              <a:ext uri="{FF2B5EF4-FFF2-40B4-BE49-F238E27FC236}">
                <a16:creationId xmlns:a16="http://schemas.microsoft.com/office/drawing/2014/main" id="{8FB81F90-10BF-4425-99DB-CB259954C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2"/>
          <a:stretch/>
        </p:blipFill>
        <p:spPr bwMode="auto">
          <a:xfrm>
            <a:off x="8173844" y="1058998"/>
            <a:ext cx="3601380" cy="45277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01586CC7-6051-90CC-14ED-1DCDA137B335}"/>
              </a:ext>
            </a:extLst>
          </p:cNvPr>
          <p:cNvSpPr/>
          <p:nvPr/>
        </p:nvSpPr>
        <p:spPr>
          <a:xfrm>
            <a:off x="370114" y="6010506"/>
            <a:ext cx="7591856" cy="4823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Εργασίες  μαθητών / μαθητριών Γυμνασίου Παλουριώτισσας 2022-2023</a:t>
            </a:r>
          </a:p>
        </p:txBody>
      </p:sp>
    </p:spTree>
    <p:extLst>
      <p:ext uri="{BB962C8B-B14F-4D97-AF65-F5344CB8AC3E}">
        <p14:creationId xmlns:p14="http://schemas.microsoft.com/office/powerpoint/2010/main" val="3807137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ΟΜΑΡ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4400" dirty="0"/>
              <a:t>Είμαι ο </a:t>
            </a:r>
            <a:r>
              <a:rPr lang="el-GR" sz="4400" dirty="0" err="1"/>
              <a:t>Ομάρ</a:t>
            </a:r>
            <a:r>
              <a:rPr lang="el-GR" sz="4400" dirty="0"/>
              <a:t>.</a:t>
            </a:r>
          </a:p>
          <a:p>
            <a:pPr marL="0" indent="0">
              <a:buNone/>
            </a:pPr>
            <a:r>
              <a:rPr lang="el-GR" sz="4400" dirty="0"/>
              <a:t>Είμαι  δεκατριών   χρονών.</a:t>
            </a:r>
          </a:p>
          <a:p>
            <a:pPr marL="0" indent="0">
              <a:buNone/>
            </a:pPr>
            <a:r>
              <a:rPr lang="el-GR" sz="4400" dirty="0"/>
              <a:t>Είμαι από τη Συρία.</a:t>
            </a:r>
          </a:p>
          <a:p>
            <a:pPr marL="0" indent="0">
              <a:buNone/>
            </a:pPr>
            <a:r>
              <a:rPr lang="el-GR" sz="4400" dirty="0"/>
              <a:t>Τώρα   μένω στην Κύπρο.</a:t>
            </a:r>
          </a:p>
          <a:p>
            <a:pPr marL="0" indent="0">
              <a:buNone/>
            </a:pPr>
            <a:r>
              <a:rPr lang="el-GR" sz="4400" dirty="0"/>
              <a:t>Μιλώ αραβικά και τουρκικά.</a:t>
            </a:r>
            <a:endParaRPr lang="en-US" sz="4400" dirty="0"/>
          </a:p>
        </p:txBody>
      </p:sp>
      <p:pic>
        <p:nvPicPr>
          <p:cNvPr id="6146" name="Picture 2" descr="Μουσουλμάνος: Περισσότερες από 1.069.585 εικονογραφήσεις και σχέδια στοκ  χωρίς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D59E00C8-643D-4AC5-939E-A414B5DBD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6"/>
          <a:stretch/>
        </p:blipFill>
        <p:spPr bwMode="auto">
          <a:xfrm>
            <a:off x="7935486" y="1179163"/>
            <a:ext cx="3817899" cy="48536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C69E1B1A-DCF8-3EE5-429F-FB243FB60663}"/>
              </a:ext>
            </a:extLst>
          </p:cNvPr>
          <p:cNvSpPr/>
          <p:nvPr/>
        </p:nvSpPr>
        <p:spPr>
          <a:xfrm>
            <a:off x="370114" y="6010506"/>
            <a:ext cx="7591856" cy="4823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Εργασίες  μαθητών / μαθητριών Γυμνασίου Παλουριώτισσας 2022-2023</a:t>
            </a:r>
          </a:p>
        </p:txBody>
      </p:sp>
    </p:spTree>
    <p:extLst>
      <p:ext uri="{BB962C8B-B14F-4D97-AF65-F5344CB8AC3E}">
        <p14:creationId xmlns:p14="http://schemas.microsoft.com/office/powerpoint/2010/main" val="1964140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ΝΤΟΡΙΑΝ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4400" dirty="0"/>
              <a:t>Είμαι ο </a:t>
            </a:r>
            <a:r>
              <a:rPr lang="el-GR" sz="4400" dirty="0" err="1"/>
              <a:t>Ντόριαν</a:t>
            </a:r>
            <a:r>
              <a:rPr lang="el-GR" sz="4400" dirty="0"/>
              <a:t>.</a:t>
            </a:r>
          </a:p>
          <a:p>
            <a:pPr marL="0" indent="0">
              <a:buNone/>
            </a:pPr>
            <a:r>
              <a:rPr lang="el-GR" sz="4400" dirty="0"/>
              <a:t>Είμαι  δώδεκα   χρονών.</a:t>
            </a:r>
          </a:p>
          <a:p>
            <a:pPr marL="0" indent="0">
              <a:buNone/>
            </a:pPr>
            <a:r>
              <a:rPr lang="el-GR" sz="4400" dirty="0"/>
              <a:t>Είμαι από την Πολωνία.</a:t>
            </a:r>
          </a:p>
          <a:p>
            <a:pPr marL="0" indent="0">
              <a:buNone/>
            </a:pPr>
            <a:r>
              <a:rPr lang="el-GR" sz="4400" dirty="0"/>
              <a:t>Τώρα   μένω στην Κύπρο.</a:t>
            </a:r>
          </a:p>
          <a:p>
            <a:pPr marL="0" indent="0">
              <a:buNone/>
            </a:pPr>
            <a:r>
              <a:rPr lang="el-GR" sz="4400" dirty="0"/>
              <a:t>Μιλώ ελληνικά, πολωνικά και αγγλικά.</a:t>
            </a:r>
            <a:endParaRPr lang="en-US" sz="44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EF8EA85-FA7F-4502-A6C8-19D899850C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46" b="10906"/>
          <a:stretch/>
        </p:blipFill>
        <p:spPr>
          <a:xfrm>
            <a:off x="8898673" y="502618"/>
            <a:ext cx="2598234" cy="4158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8905EE5A-76C6-2C3C-B590-5187EC0D4D80}"/>
              </a:ext>
            </a:extLst>
          </p:cNvPr>
          <p:cNvSpPr/>
          <p:nvPr/>
        </p:nvSpPr>
        <p:spPr>
          <a:xfrm>
            <a:off x="370114" y="6010506"/>
            <a:ext cx="7591856" cy="4823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Εργασίες  μαθητών / μαθητριών Γυμνασίου Παλουριώτισσας 2022-2023</a:t>
            </a:r>
          </a:p>
        </p:txBody>
      </p:sp>
    </p:spTree>
    <p:extLst>
      <p:ext uri="{BB962C8B-B14F-4D97-AF65-F5344CB8AC3E}">
        <p14:creationId xmlns:p14="http://schemas.microsoft.com/office/powerpoint/2010/main" val="50061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ΦΙΛΟΛΟΓΟΥΠΟΛΗ: Γράφω καλά στο διαγώνισμα της Νεοελληνικής Λογοτεχνίας  (Γυμνάσιο)">
            <a:extLst>
              <a:ext uri="{FF2B5EF4-FFF2-40B4-BE49-F238E27FC236}">
                <a16:creationId xmlns:a16="http://schemas.microsoft.com/office/drawing/2014/main" id="{4BF8628C-2E40-4FCF-A56B-18400EDC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95" y="273762"/>
            <a:ext cx="10864905" cy="59168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641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ultinational people Royalty-Free Διανύσματα">
            <a:extLst>
              <a:ext uri="{FF2B5EF4-FFF2-40B4-BE49-F238E27FC236}">
                <a16:creationId xmlns:a16="http://schemas.microsoft.com/office/drawing/2014/main" id="{0CCF7D62-7CCE-43F1-97B6-FCBDC69A4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167" y="0"/>
            <a:ext cx="5765180" cy="643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82FE6167-7878-450D-BAAD-93A8693B0AC2}"/>
              </a:ext>
            </a:extLst>
          </p:cNvPr>
          <p:cNvSpPr/>
          <p:nvPr/>
        </p:nvSpPr>
        <p:spPr>
          <a:xfrm rot="19494652">
            <a:off x="550128" y="1098395"/>
            <a:ext cx="3378819" cy="229715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Οι φίλοι  μου </a:t>
            </a:r>
            <a:endParaRPr lang="el-CY" sz="4400" dirty="0"/>
          </a:p>
        </p:txBody>
      </p:sp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0E311E8A-11C0-47A9-8322-6E4908846ACD}"/>
              </a:ext>
            </a:extLst>
          </p:cNvPr>
          <p:cNvSpPr/>
          <p:nvPr/>
        </p:nvSpPr>
        <p:spPr>
          <a:xfrm rot="627983">
            <a:off x="8348546" y="498087"/>
            <a:ext cx="3378819" cy="229715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Οι φίλες  μου 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71010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083"/>
            <a:ext cx="3617638" cy="32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914400" y="903890"/>
            <a:ext cx="1899138" cy="1156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Ημερομηνία :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 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340373" y="3662552"/>
            <a:ext cx="1138554" cy="27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 rot="1361086">
            <a:off x="6648517" y="1820046"/>
            <a:ext cx="5258814" cy="25311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Είμαι από τον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Είμαι από τη(ν)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Είμαι από το </a:t>
            </a:r>
            <a:endParaRPr lang="en-US" sz="4400" dirty="0"/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4429971" y="540396"/>
            <a:ext cx="2082604" cy="241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ultinational people Royalty-Free Διανύσματα">
            <a:extLst>
              <a:ext uri="{FF2B5EF4-FFF2-40B4-BE49-F238E27FC236}">
                <a16:creationId xmlns:a16="http://schemas.microsoft.com/office/drawing/2014/main" id="{D2E021ED-B44B-065C-EDD0-EB9DCCD69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638" y="3357123"/>
            <a:ext cx="3817433" cy="337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123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738282" y="4429132"/>
            <a:ext cx="10559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Αφγαν</a:t>
            </a:r>
            <a:r>
              <a:rPr lang="el-GR" b="1" dirty="0">
                <a:solidFill>
                  <a:srgbClr val="FF0000"/>
                </a:solidFill>
              </a:rPr>
              <a:t>ός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809721" y="2643182"/>
            <a:ext cx="8258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Σύρι</a:t>
            </a:r>
            <a:r>
              <a:rPr lang="el-GR" b="1" dirty="0">
                <a:solidFill>
                  <a:srgbClr val="FF0000"/>
                </a:solidFill>
              </a:rPr>
              <a:t>ος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738282" y="3286124"/>
            <a:ext cx="1562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 err="1"/>
              <a:t>Φιλιππινέζ</a:t>
            </a:r>
            <a:r>
              <a:rPr lang="el-GR" b="1" dirty="0" err="1">
                <a:solidFill>
                  <a:srgbClr val="FF0000"/>
                </a:solidFill>
              </a:rPr>
              <a:t>ος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/>
              <a:t> </a:t>
            </a:r>
            <a:endParaRPr lang="en-US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8667768" y="3143248"/>
            <a:ext cx="13699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 err="1"/>
              <a:t>Φιλιππινέζ</a:t>
            </a:r>
            <a:r>
              <a:rPr lang="el-GR" b="1" dirty="0" err="1">
                <a:solidFill>
                  <a:srgbClr val="FF0000"/>
                </a:solidFill>
              </a:rPr>
              <a:t>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738282" y="3857628"/>
            <a:ext cx="8594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Γάλλ</a:t>
            </a:r>
            <a:r>
              <a:rPr lang="el-GR" b="1" dirty="0">
                <a:solidFill>
                  <a:srgbClr val="FF0000"/>
                </a:solidFill>
              </a:rPr>
              <a:t>ος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8596330" y="3786190"/>
            <a:ext cx="9662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Γαλλ</a:t>
            </a:r>
            <a:r>
              <a:rPr lang="el-GR" b="1" dirty="0">
                <a:solidFill>
                  <a:srgbClr val="FF0000"/>
                </a:solidFill>
              </a:rPr>
              <a:t>ίδα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809721" y="2143116"/>
            <a:ext cx="13062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Γεωργιαν</a:t>
            </a:r>
            <a:r>
              <a:rPr lang="el-GR" b="1" dirty="0">
                <a:solidFill>
                  <a:srgbClr val="FF0000"/>
                </a:solidFill>
              </a:rPr>
              <a:t>ός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8667768" y="2571744"/>
            <a:ext cx="7441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Σύρι</a:t>
            </a:r>
            <a:r>
              <a:rPr lang="el-GR" b="1" dirty="0">
                <a:solidFill>
                  <a:srgbClr val="FF0000"/>
                </a:solidFill>
              </a:rPr>
              <a:t>α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Αγόρι και κορίτσι δύο φίλων που απομονώνονται στο άσπρο υπόβαθρο  Διανυσματική απεικόνιση - εικονογραφία από childhood: 54730683"/>
          <p:cNvPicPr>
            <a:picLocks noChangeAspect="1" noChangeArrowheads="1"/>
          </p:cNvPicPr>
          <p:nvPr/>
        </p:nvPicPr>
        <p:blipFill>
          <a:blip r:embed="rId2"/>
          <a:srcRect r="47968"/>
          <a:stretch>
            <a:fillRect/>
          </a:stretch>
        </p:blipFill>
        <p:spPr bwMode="auto">
          <a:xfrm>
            <a:off x="391146" y="148922"/>
            <a:ext cx="2071702" cy="15716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2" descr="Αγόρι και κορίτσι δύο φίλων που απομονώνονται στο άσπρο υπόβαθρο  Διανυσματική απεικόνιση - εικονογραφία από childhood: 54730683"/>
          <p:cNvPicPr>
            <a:picLocks noChangeAspect="1" noChangeArrowheads="1"/>
          </p:cNvPicPr>
          <p:nvPr/>
        </p:nvPicPr>
        <p:blipFill>
          <a:blip r:embed="rId2"/>
          <a:srcRect l="48443"/>
          <a:stretch>
            <a:fillRect/>
          </a:stretch>
        </p:blipFill>
        <p:spPr bwMode="auto">
          <a:xfrm>
            <a:off x="8615226" y="214291"/>
            <a:ext cx="2052774" cy="1571637"/>
          </a:xfrm>
          <a:prstGeom prst="rect">
            <a:avLst/>
          </a:prstGeom>
          <a:noFill/>
        </p:spPr>
      </p:pic>
      <p:sp>
        <p:nvSpPr>
          <p:cNvPr id="13" name="12 - Ορθογώνιο"/>
          <p:cNvSpPr/>
          <p:nvPr/>
        </p:nvSpPr>
        <p:spPr>
          <a:xfrm>
            <a:off x="8667769" y="2000240"/>
            <a:ext cx="121328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Γεωργιαν</a:t>
            </a:r>
            <a:r>
              <a:rPr lang="el-GR" b="1" dirty="0">
                <a:solidFill>
                  <a:srgbClr val="FF0000"/>
                </a:solidFill>
              </a:rPr>
              <a:t>ή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8524893" y="4357694"/>
            <a:ext cx="9629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Αφγαν</a:t>
            </a:r>
            <a:r>
              <a:rPr lang="el-GR" b="1" dirty="0">
                <a:solidFill>
                  <a:srgbClr val="FF0000"/>
                </a:solidFill>
              </a:rPr>
              <a:t>ή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1738282" y="5000636"/>
            <a:ext cx="129945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Βούλγαρ</a:t>
            </a:r>
            <a:r>
              <a:rPr lang="el-GR" b="1" dirty="0">
                <a:solidFill>
                  <a:srgbClr val="FF0000"/>
                </a:solidFill>
              </a:rPr>
              <a:t>ος</a:t>
            </a:r>
            <a:r>
              <a:rPr lang="el-GR" b="1" dirty="0"/>
              <a:t> </a:t>
            </a:r>
            <a:endParaRPr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8596330" y="4857760"/>
            <a:ext cx="116480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Βουλγάρ</a:t>
            </a:r>
            <a:r>
              <a:rPr lang="el-GR" b="1" dirty="0">
                <a:solidFill>
                  <a:srgbClr val="FF0000"/>
                </a:solidFill>
              </a:rPr>
              <a:t>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3389640" y="148922"/>
            <a:ext cx="5021255" cy="66657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………………………………………………………………….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………………………………………………………………...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………………………………………………………………….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………………………………………………………………...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………………………………………………………………….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………………………………………………………………...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………………………………………………………………….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………………………………………………………………...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………………………………………………………………….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………………………………………………………………...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………………………………………………………………….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………………………………………………………………...</a:t>
            </a:r>
          </a:p>
        </p:txBody>
      </p:sp>
    </p:spTree>
    <p:extLst>
      <p:ext uri="{BB962C8B-B14F-4D97-AF65-F5344CB8AC3E}">
        <p14:creationId xmlns:p14="http://schemas.microsoft.com/office/powerpoint/2010/main" val="3316225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6438" y="455897"/>
          <a:ext cx="8127999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88181191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4999884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70373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ΧΩΡΑ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ΕΘΝΙΚΟΤΗΤΑ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ΓΛΩΣΣΑ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73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Ελλάδα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423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Κύπρος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121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Αγγλία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055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Γερμανία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41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Ιταλία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513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Ισπανία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660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Τουρκία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98048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6438" y="3736731"/>
            <a:ext cx="112883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 κύριος Αντρέας είναι παντρεμένος  με  μια  ……………………………….Το όνομα της  είναι </a:t>
            </a:r>
            <a:r>
              <a:rPr lang="en-US" dirty="0"/>
              <a:t>Mary</a:t>
            </a:r>
            <a:r>
              <a:rPr lang="el-GR" dirty="0"/>
              <a:t>.Μιλάει  γαλλικά. </a:t>
            </a:r>
          </a:p>
          <a:p>
            <a:r>
              <a:rPr lang="el-GR" dirty="0"/>
              <a:t>Η κύρια Μαρία είναι παντρεμένη  με έναν  ……………………………….Το όνομα του  είναι </a:t>
            </a:r>
            <a:r>
              <a:rPr lang="en-US" dirty="0"/>
              <a:t>Alex</a:t>
            </a:r>
            <a:r>
              <a:rPr lang="el-GR" dirty="0"/>
              <a:t>  .Μιλάει γαλλικά.</a:t>
            </a:r>
            <a:endParaRPr lang="en-US" dirty="0"/>
          </a:p>
          <a:p>
            <a:r>
              <a:rPr lang="el-GR" dirty="0"/>
              <a:t>Ο κύριος Αντρέας είναι παντρεμένος  με  μια  ……………………………….Το όνομα της  είναι </a:t>
            </a:r>
            <a:r>
              <a:rPr lang="en-US" dirty="0"/>
              <a:t>Mary</a:t>
            </a:r>
            <a:r>
              <a:rPr lang="el-GR" dirty="0"/>
              <a:t>.Μιλάει αγγλικά. </a:t>
            </a:r>
          </a:p>
          <a:p>
            <a:r>
              <a:rPr lang="el-GR" dirty="0"/>
              <a:t>Η κύρια Μαρία είναι παντρεμένη  με έναν  ……………………………….Το όνομα του  είναι </a:t>
            </a:r>
            <a:r>
              <a:rPr lang="en-US" dirty="0"/>
              <a:t>Alex</a:t>
            </a:r>
            <a:r>
              <a:rPr lang="el-GR" dirty="0"/>
              <a:t>  .Μιλάει  αγγλικά.   </a:t>
            </a:r>
            <a:endParaRPr lang="en-US" dirty="0"/>
          </a:p>
          <a:p>
            <a:r>
              <a:rPr lang="el-GR" dirty="0"/>
              <a:t>Ο κύριος Αντρέας είναι παντρεμένος  με  μια  ……………………………….Το όνομα της  είναι </a:t>
            </a:r>
            <a:r>
              <a:rPr lang="en-US" dirty="0"/>
              <a:t>Mary</a:t>
            </a:r>
            <a:r>
              <a:rPr lang="el-GR" dirty="0"/>
              <a:t>.Μιλάει  γερμανικά. </a:t>
            </a:r>
          </a:p>
          <a:p>
            <a:r>
              <a:rPr lang="el-GR" dirty="0"/>
              <a:t>Η κύρια Μαρία είναι παντρεμένη  με έναν  ……………………………….Το όνομα του  είναι </a:t>
            </a:r>
            <a:r>
              <a:rPr lang="en-US" dirty="0"/>
              <a:t>Alex</a:t>
            </a:r>
            <a:r>
              <a:rPr lang="el-GR" dirty="0"/>
              <a:t>  .Μιλάει γερμανικά.  </a:t>
            </a:r>
            <a:endParaRPr lang="en-US" dirty="0"/>
          </a:p>
          <a:p>
            <a:r>
              <a:rPr lang="el-GR" dirty="0"/>
              <a:t>Ο κύριος Αντρέας είναι παντρεμένος  με  μια  ……………………………….Το όνομα της  είναι </a:t>
            </a:r>
            <a:r>
              <a:rPr lang="en-US" dirty="0"/>
              <a:t>Mary</a:t>
            </a:r>
            <a:r>
              <a:rPr lang="el-GR" dirty="0"/>
              <a:t>.Μιλάει  ιταλικά. </a:t>
            </a:r>
          </a:p>
          <a:p>
            <a:r>
              <a:rPr lang="el-GR" dirty="0"/>
              <a:t>Η κύρια Μαρία είναι παντρεμένη  με έναν  ……………………………….Το όνομα του  είναι </a:t>
            </a:r>
            <a:r>
              <a:rPr lang="en-US" dirty="0"/>
              <a:t>Alex</a:t>
            </a:r>
            <a:r>
              <a:rPr lang="el-GR" dirty="0"/>
              <a:t>  .Μιλάει  ιταλικά.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00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9DC4C-967D-E68C-C37A-190D26449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066B037-8933-11AA-144E-EA11FD7EF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999347"/>
              </p:ext>
            </p:extLst>
          </p:nvPr>
        </p:nvGraphicFramePr>
        <p:xfrm>
          <a:off x="616438" y="709897"/>
          <a:ext cx="8127999" cy="2961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88181191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4999884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703739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rgbClr val="FF0000"/>
                          </a:solidFill>
                        </a:rPr>
                        <a:t>ΧΩΡΑ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rgbClr val="FF0000"/>
                          </a:solidFill>
                        </a:rPr>
                        <a:t>ΕΘΝΙΚΟΤΗΤΑ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rgbClr val="FF0000"/>
                          </a:solidFill>
                        </a:rPr>
                        <a:t>ΓΛΩΣΣΑ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73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Ελλάδα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Έλληνας / Ελληνίδα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ελληνικά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423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Γαλλία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Γάλλος / Γαλλίδα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γαλλικά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121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Αγγλία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Άγγλος / Αγγλίδα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αγγλικά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055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Γερμανία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Γερμανός  / Γερμανίδα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γερμανικά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41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Ιταλία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Ιταλός / Ιταλίδα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ιταλικά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513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Ισπανία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Ισπανός/ Ισπανίδα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ισπανικά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660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Τουρκία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Τούρκος / Τουρκάλα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τουρκικά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98048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FA6937C-BB57-CD0E-8D9A-93E4837346A4}"/>
              </a:ext>
            </a:extLst>
          </p:cNvPr>
          <p:cNvSpPr txBox="1"/>
          <p:nvPr/>
        </p:nvSpPr>
        <p:spPr>
          <a:xfrm>
            <a:off x="616438" y="3736731"/>
            <a:ext cx="112883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 κύριος Αντρέας είναι παντρεμένος  με  μια  ……………………………….Το όνομα της  είναι </a:t>
            </a:r>
            <a:r>
              <a:rPr lang="en-US" dirty="0"/>
              <a:t>Mary</a:t>
            </a:r>
            <a:r>
              <a:rPr lang="el-GR" dirty="0"/>
              <a:t>.Μιλάει  γαλλικά. </a:t>
            </a:r>
          </a:p>
          <a:p>
            <a:r>
              <a:rPr lang="el-GR" dirty="0"/>
              <a:t>Η κύρια Μαρία είναι παντρεμένη  με έναν  ……………………………….Το όνομα του  είναι </a:t>
            </a:r>
            <a:r>
              <a:rPr lang="en-US" dirty="0"/>
              <a:t>Alex</a:t>
            </a:r>
            <a:r>
              <a:rPr lang="el-GR" dirty="0"/>
              <a:t>  .Μιλάει γαλλικά.</a:t>
            </a:r>
            <a:endParaRPr lang="en-US" dirty="0"/>
          </a:p>
          <a:p>
            <a:r>
              <a:rPr lang="el-GR" dirty="0"/>
              <a:t>Ο κύριος Αντρέας είναι παντρεμένος  με  μια  ……………………………….Το όνομα της  είναι </a:t>
            </a:r>
            <a:r>
              <a:rPr lang="en-US" dirty="0"/>
              <a:t>Mary</a:t>
            </a:r>
            <a:r>
              <a:rPr lang="el-GR" dirty="0"/>
              <a:t>.Μιλάει αγγλικά. </a:t>
            </a:r>
          </a:p>
          <a:p>
            <a:r>
              <a:rPr lang="el-GR" dirty="0"/>
              <a:t>Η κύρια Μαρία είναι παντρεμένη  με έναν  ……………………………….Το όνομα του  είναι </a:t>
            </a:r>
            <a:r>
              <a:rPr lang="en-US" dirty="0"/>
              <a:t>Alex</a:t>
            </a:r>
            <a:r>
              <a:rPr lang="el-GR" dirty="0"/>
              <a:t>  .Μιλάει  αγγλικά.   </a:t>
            </a:r>
            <a:endParaRPr lang="en-US" dirty="0"/>
          </a:p>
          <a:p>
            <a:r>
              <a:rPr lang="el-GR" dirty="0"/>
              <a:t>Ο κύριος Αντρέας είναι παντρεμένος  με  μια  ……………………………….Το όνομα της  είναι </a:t>
            </a:r>
            <a:r>
              <a:rPr lang="en-US" dirty="0"/>
              <a:t>Mary</a:t>
            </a:r>
            <a:r>
              <a:rPr lang="el-GR" dirty="0"/>
              <a:t>.Μιλάει  γερμανικά. </a:t>
            </a:r>
          </a:p>
          <a:p>
            <a:r>
              <a:rPr lang="el-GR" dirty="0"/>
              <a:t>Η κύρια Μαρία είναι παντρεμένη  με έναν  ……………………………….Το όνομα του  είναι </a:t>
            </a:r>
            <a:r>
              <a:rPr lang="en-US" dirty="0"/>
              <a:t>Alex</a:t>
            </a:r>
            <a:r>
              <a:rPr lang="el-GR" dirty="0"/>
              <a:t>  .Μιλάει γερμανικά.  </a:t>
            </a:r>
            <a:endParaRPr lang="en-US" dirty="0"/>
          </a:p>
          <a:p>
            <a:r>
              <a:rPr lang="el-GR" dirty="0"/>
              <a:t>Ο κύριος Αντρέας είναι παντρεμένος  με  μια  ……………………………….Το όνομα της  είναι </a:t>
            </a:r>
            <a:r>
              <a:rPr lang="en-US" dirty="0"/>
              <a:t>Mary</a:t>
            </a:r>
            <a:r>
              <a:rPr lang="el-GR" dirty="0"/>
              <a:t>.Μιλάει  ιταλικά. </a:t>
            </a:r>
          </a:p>
          <a:p>
            <a:r>
              <a:rPr lang="el-GR" dirty="0"/>
              <a:t>Η κύρια Μαρία είναι παντρεμένη  με έναν  ……………………………….Το όνομα του  είναι </a:t>
            </a:r>
            <a:r>
              <a:rPr lang="en-US" dirty="0"/>
              <a:t>Alex</a:t>
            </a:r>
            <a:r>
              <a:rPr lang="el-GR" dirty="0"/>
              <a:t>  .Μιλάει  ιταλικά.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wo corporate business man cartoon - 83 χιλιάδες εικόνες, εικονογραφήσεις  και φωτογραφίες στοκ χωρίς δικαιώματα | Shutterstock">
            <a:extLst>
              <a:ext uri="{FF2B5EF4-FFF2-40B4-BE49-F238E27FC236}">
                <a16:creationId xmlns:a16="http://schemas.microsoft.com/office/drawing/2014/main" id="{64EDBDF1-5AC5-B472-1F40-43A80A85E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9"/>
          <a:stretch>
            <a:fillRect/>
          </a:stretch>
        </p:blipFill>
        <p:spPr bwMode="auto">
          <a:xfrm>
            <a:off x="2543175" y="411617"/>
            <a:ext cx="6743700" cy="5989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306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21" y="208362"/>
            <a:ext cx="10515600" cy="1325563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Από πού είσαι;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821" y="1342824"/>
            <a:ext cx="2135389" cy="82391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ΧΩΡΑ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821" y="2350091"/>
            <a:ext cx="2476849" cy="435292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Γερμανία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Λίβανος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Ιράν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Καναδάς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Ελλάδα 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Βέλγιο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Κύπρος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Ιταλία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Ρωσία 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Κίνα 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Γαλλία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81027" y="1342824"/>
            <a:ext cx="2181387" cy="82391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Είμαι από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81027" y="2350091"/>
            <a:ext cx="2336370" cy="4352925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τη  Γερμανία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τον Λίβανο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το Ιράν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τον Καναδά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την Ελλάδα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το Βέλγιο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την Κύπρο 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την Ιταλία 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τη  Ρωσία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την Κίνα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τη Γαλλία </a:t>
            </a:r>
          </a:p>
          <a:p>
            <a:pPr>
              <a:lnSpc>
                <a:spcPct val="120000"/>
              </a:lnSpc>
            </a:pPr>
            <a:endParaRPr lang="el-GR" sz="2600" dirty="0">
              <a:latin typeface="+mj-lt"/>
            </a:endParaRPr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3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Έχεις φίλους / φίλες  από άλλες  χώρες;  Από ποιες;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5009" y="2085277"/>
            <a:ext cx="6320883" cy="332225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l-GR" sz="8000" dirty="0"/>
              <a:t>Ναι,  έχω  φίλους  από άλλες  χώρες.</a:t>
            </a:r>
          </a:p>
          <a:p>
            <a:pPr marL="0" indent="0">
              <a:buNone/>
            </a:pPr>
            <a:endParaRPr lang="el-GR" sz="8000" dirty="0"/>
          </a:p>
          <a:p>
            <a:pPr marL="0" indent="0">
              <a:buNone/>
            </a:pPr>
            <a:r>
              <a:rPr lang="el-GR" sz="8000" dirty="0"/>
              <a:t>Ο   </a:t>
            </a:r>
            <a:r>
              <a:rPr lang="el-GR" sz="8000" dirty="0" err="1"/>
              <a:t>Ντόριαν</a:t>
            </a:r>
            <a:r>
              <a:rPr lang="el-GR" sz="8000" dirty="0"/>
              <a:t> είναι από την Πολωνία.</a:t>
            </a:r>
          </a:p>
          <a:p>
            <a:pPr marL="0" indent="0">
              <a:buNone/>
            </a:pPr>
            <a:r>
              <a:rPr lang="el-GR" sz="8000" dirty="0"/>
              <a:t>Η  Άννα είναι από  την Ουκρανία.</a:t>
            </a:r>
          </a:p>
          <a:p>
            <a:pPr marL="0" indent="0">
              <a:buNone/>
            </a:pPr>
            <a:r>
              <a:rPr lang="el-GR" sz="8000" dirty="0"/>
              <a:t>Η </a:t>
            </a:r>
            <a:r>
              <a:rPr lang="el-GR" sz="8000" dirty="0" err="1"/>
              <a:t>Ιμάν</a:t>
            </a:r>
            <a:r>
              <a:rPr lang="el-GR" sz="8000" dirty="0"/>
              <a:t>, η </a:t>
            </a:r>
            <a:r>
              <a:rPr lang="el-GR" sz="8000" dirty="0" err="1"/>
              <a:t>Φάτμα</a:t>
            </a:r>
            <a:r>
              <a:rPr lang="el-GR" sz="8000" dirty="0"/>
              <a:t>, ο </a:t>
            </a:r>
            <a:r>
              <a:rPr lang="el-GR" sz="8000" dirty="0" err="1"/>
              <a:t>Ομάρ</a:t>
            </a:r>
            <a:r>
              <a:rPr lang="el-GR" sz="8000" dirty="0"/>
              <a:t> και ο </a:t>
            </a:r>
            <a:r>
              <a:rPr lang="el-GR" sz="8000" dirty="0" err="1"/>
              <a:t>Μοχάμετ</a:t>
            </a:r>
            <a:r>
              <a:rPr lang="el-GR" sz="8000" dirty="0"/>
              <a:t> είναι  από τη Συρία.</a:t>
            </a:r>
          </a:p>
          <a:p>
            <a:pPr marL="0" indent="0">
              <a:buNone/>
            </a:pPr>
            <a:r>
              <a:rPr lang="el-GR" sz="8000" dirty="0"/>
              <a:t>Ο Αλί </a:t>
            </a:r>
            <a:r>
              <a:rPr lang="el-GR" sz="8000" dirty="0" err="1"/>
              <a:t>Σίνα</a:t>
            </a:r>
            <a:r>
              <a:rPr lang="el-GR" sz="8000" dirty="0"/>
              <a:t> είναι από το Αφγανιστάν.</a:t>
            </a:r>
          </a:p>
          <a:p>
            <a:pPr marL="0" indent="0">
              <a:buNone/>
            </a:pPr>
            <a:endParaRPr lang="el-GR" sz="8000" dirty="0"/>
          </a:p>
          <a:p>
            <a:pPr marL="0" indent="0">
              <a:buNone/>
            </a:pPr>
            <a:endParaRPr lang="el-GR" sz="7200" dirty="0"/>
          </a:p>
          <a:p>
            <a:pPr marL="0" indent="0">
              <a:buNone/>
            </a:pPr>
            <a:endParaRPr lang="el-GR" sz="7200" dirty="0"/>
          </a:p>
        </p:txBody>
      </p:sp>
      <p:pic>
        <p:nvPicPr>
          <p:cNvPr id="1026" name="Picture 2" descr="Ανοίγει διάλογος στην Ευρώπη για τις ασφάλειες και συντάξεις |  Sofokleousin.gr">
            <a:extLst>
              <a:ext uri="{FF2B5EF4-FFF2-40B4-BE49-F238E27FC236}">
                <a16:creationId xmlns:a16="http://schemas.microsoft.com/office/drawing/2014/main" id="{4315B4BA-4583-4CCA-A785-DD9E2137B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1"/>
          <a:stretch/>
        </p:blipFill>
        <p:spPr bwMode="auto">
          <a:xfrm>
            <a:off x="1060174" y="2085278"/>
            <a:ext cx="3154017" cy="33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22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Γυαλιά κατασκοπείας αυτί χέρι ακούω υποκλέπτω κατασκοπεύω καρτούν άνδρας  επιχειρηματίας απομονωμένος χαρακτήρας επίπεδο σχέδιο Διανυσματική  απεικόνιση - εικονογραφία από χαρακτήρας, γωνία: 111405497">
            <a:extLst>
              <a:ext uri="{FF2B5EF4-FFF2-40B4-BE49-F238E27FC236}">
                <a16:creationId xmlns:a16="http://schemas.microsoft.com/office/drawing/2014/main" id="{89BEE518-9011-33B0-B4A2-D5C118803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218" y="833870"/>
            <a:ext cx="4613564" cy="51902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191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A35F25-851E-9BCB-DD4C-CA6ED7409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46353"/>
            <a:ext cx="3932237" cy="859971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ΦΑΤΜΑ</a:t>
            </a:r>
          </a:p>
        </p:txBody>
      </p:sp>
      <p:pic>
        <p:nvPicPr>
          <p:cNvPr id="5" name="ElevenLabs_2026-03-09T13_09_42_Elizabeth - Precise, Clear and Natural_pvc_sp100_s34_sb75_v3">
            <a:hlinkClick r:id="" action="ppaction://media"/>
            <a:extLst>
              <a:ext uri="{FF2B5EF4-FFF2-40B4-BE49-F238E27FC236}">
                <a16:creationId xmlns:a16="http://schemas.microsoft.com/office/drawing/2014/main" id="{3F26B2F4-FA06-CF67-CA2E-1A8540E581AF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68116" y="543153"/>
            <a:ext cx="406400" cy="406400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42DBABD-E87B-3163-18B8-0C70D1380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5060269" cy="3864429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l-GR" sz="3200" dirty="0"/>
              <a:t>Είμαι η </a:t>
            </a:r>
            <a:r>
              <a:rPr lang="el-GR" sz="3200" dirty="0" err="1"/>
              <a:t>Φάτμα</a:t>
            </a:r>
            <a:r>
              <a:rPr lang="el-GR" sz="3200" dirty="0"/>
              <a:t>.  Είμαι </a:t>
            </a:r>
            <a:r>
              <a:rPr lang="en-US" sz="3200" dirty="0"/>
              <a:t>____________ </a:t>
            </a:r>
            <a:r>
              <a:rPr lang="el-GR" sz="3200" dirty="0"/>
              <a:t>χρονών. Είμαι από τη</a:t>
            </a:r>
            <a:r>
              <a:rPr lang="en-US" sz="3200" dirty="0"/>
              <a:t>______</a:t>
            </a:r>
            <a:r>
              <a:rPr lang="el-GR" sz="3200" dirty="0"/>
              <a:t>. Τώρα μένω στην Κύπρο. Μένω στη Λευκωσία, στην </a:t>
            </a:r>
            <a:r>
              <a:rPr lang="el-GR" sz="3200" dirty="0" err="1"/>
              <a:t>Παλουριώτισσα</a:t>
            </a:r>
            <a:r>
              <a:rPr lang="el-GR" sz="3200" dirty="0"/>
              <a:t>. Μιλώ </a:t>
            </a:r>
            <a:r>
              <a:rPr lang="en-US" sz="3200" dirty="0"/>
              <a:t>__________</a:t>
            </a:r>
            <a:r>
              <a:rPr lang="el-GR" sz="3200" dirty="0"/>
              <a:t>και τουρκικά. </a:t>
            </a:r>
            <a:endParaRPr lang="en-US" sz="3200" dirty="0"/>
          </a:p>
          <a:p>
            <a:endParaRPr lang="el-GR" dirty="0"/>
          </a:p>
        </p:txBody>
      </p:sp>
      <p:pic>
        <p:nvPicPr>
          <p:cNvPr id="1026" name="Picture 2" descr="Islamic cartoon Royalty-Free Διανύσματα">
            <a:extLst>
              <a:ext uri="{FF2B5EF4-FFF2-40B4-BE49-F238E27FC236}">
                <a16:creationId xmlns:a16="http://schemas.microsoft.com/office/drawing/2014/main" id="{C64C818A-DCDB-45A9-905F-51EF796C5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603" y="1320375"/>
            <a:ext cx="3699533" cy="47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25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A35F25-851E-9BCB-DD4C-CA6ED7409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46353"/>
            <a:ext cx="3932237" cy="737025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ΦΑΤΜΑ</a:t>
            </a:r>
          </a:p>
        </p:txBody>
      </p:sp>
      <p:pic>
        <p:nvPicPr>
          <p:cNvPr id="5" name="ElevenLabs_2026-03-09T13_09_42_Elizabeth - Precise, Clear and Natural_pvc_sp100_s34_sb75_v3">
            <a:hlinkClick r:id="" action="ppaction://media"/>
            <a:extLst>
              <a:ext uri="{FF2B5EF4-FFF2-40B4-BE49-F238E27FC236}">
                <a16:creationId xmlns:a16="http://schemas.microsoft.com/office/drawing/2014/main" id="{3F26B2F4-FA06-CF67-CA2E-1A8540E581AF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68116" y="543153"/>
            <a:ext cx="406400" cy="406400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42DBABD-E87B-3163-18B8-0C70D1380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5060269" cy="3864429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l-GR" sz="3200" dirty="0"/>
              <a:t>Είμαι η </a:t>
            </a:r>
            <a:r>
              <a:rPr lang="el-GR" sz="3200" dirty="0" err="1"/>
              <a:t>Φάτμα</a:t>
            </a:r>
            <a:r>
              <a:rPr lang="el-GR" sz="3200" dirty="0"/>
              <a:t>.  Είμαι δεκατεσσάρων χρονών. Είμαι από τη Συρία. Τώρα μένω στην Κύπρο. Μένω στη Λευκωσία, στην </a:t>
            </a:r>
            <a:r>
              <a:rPr lang="el-GR" sz="3200" dirty="0" err="1"/>
              <a:t>Παλουριώτισσα</a:t>
            </a:r>
            <a:r>
              <a:rPr lang="el-GR" sz="3200" dirty="0"/>
              <a:t>. Μιλώ αραβικά και τουρκικά. </a:t>
            </a:r>
            <a:endParaRPr lang="en-US" sz="3200" dirty="0"/>
          </a:p>
          <a:p>
            <a:endParaRPr lang="el-GR" dirty="0"/>
          </a:p>
        </p:txBody>
      </p:sp>
      <p:pic>
        <p:nvPicPr>
          <p:cNvPr id="1026" name="Picture 2" descr="Islamic cartoon Royalty-Free Διανύσματα">
            <a:extLst>
              <a:ext uri="{FF2B5EF4-FFF2-40B4-BE49-F238E27FC236}">
                <a16:creationId xmlns:a16="http://schemas.microsoft.com/office/drawing/2014/main" id="{C64C818A-DCDB-45A9-905F-51EF796C5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603" y="1320375"/>
            <a:ext cx="3699533" cy="47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42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A35F25-851E-9BCB-DD4C-CA6ED7409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46353"/>
            <a:ext cx="3932237" cy="737025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Αλή 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42DBABD-E87B-3163-18B8-0C70D1380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5060269" cy="3864429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3200" dirty="0"/>
          </a:p>
          <a:p>
            <a:endParaRPr lang="el-GR" dirty="0"/>
          </a:p>
        </p:txBody>
      </p:sp>
      <p:pic>
        <p:nvPicPr>
          <p:cNvPr id="9" name="ElevenLabs_2026-03-09T13_15_40_Jack Bass - The Calm and Gritty Storyteller _pvc_sp100_s50_sb100_v3">
            <a:hlinkClick r:id="" action="ppaction://media"/>
            <a:extLst>
              <a:ext uri="{FF2B5EF4-FFF2-40B4-BE49-F238E27FC236}">
                <a16:creationId xmlns:a16="http://schemas.microsoft.com/office/drawing/2014/main" id="{53707BC3-F9D1-57A5-B9EC-9998BD5EB03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36492" y="746353"/>
            <a:ext cx="406400" cy="406400"/>
          </a:xfrm>
        </p:spPr>
      </p:pic>
      <p:pic>
        <p:nvPicPr>
          <p:cNvPr id="2050" name="Picture 2" descr="Afghanistan People Stock Illustrations – 1,001 Afghanistan People Stock  Illustrations, Vectors &amp; Clipart - Dreamstime">
            <a:extLst>
              <a:ext uri="{FF2B5EF4-FFF2-40B4-BE49-F238E27FC236}">
                <a16:creationId xmlns:a16="http://schemas.microsoft.com/office/drawing/2014/main" id="{CA4B4EF5-4B6C-4BAC-A24B-FC02EB8F0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3"/>
          <a:stretch/>
        </p:blipFill>
        <p:spPr bwMode="auto">
          <a:xfrm>
            <a:off x="7748504" y="2754086"/>
            <a:ext cx="3681496" cy="33891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53DBDF-6ED1-8C65-EB8A-DF023BA5F1F9}"/>
              </a:ext>
            </a:extLst>
          </p:cNvPr>
          <p:cNvSpPr txBox="1"/>
          <p:nvPr/>
        </p:nvSpPr>
        <p:spPr>
          <a:xfrm>
            <a:off x="1395497" y="2198914"/>
            <a:ext cx="411267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/>
              <a:t>Είμαι ο  Αλή. </a:t>
            </a:r>
            <a:endParaRPr lang="en-US" sz="2800" dirty="0"/>
          </a:p>
          <a:p>
            <a:r>
              <a:rPr lang="el-GR" sz="2800" dirty="0"/>
              <a:t>Είμαι </a:t>
            </a:r>
            <a:r>
              <a:rPr lang="en-US" sz="2800" dirty="0"/>
              <a:t>_______</a:t>
            </a:r>
            <a:r>
              <a:rPr lang="el-GR" sz="2800" dirty="0"/>
              <a:t>χρονών.</a:t>
            </a:r>
          </a:p>
          <a:p>
            <a:r>
              <a:rPr lang="el-GR" sz="2800" dirty="0"/>
              <a:t>Είμαι από το</a:t>
            </a:r>
            <a:r>
              <a:rPr lang="en-US" sz="2800" dirty="0"/>
              <a:t>__________</a:t>
            </a:r>
            <a:r>
              <a:rPr lang="el-GR" sz="2800" dirty="0"/>
              <a:t>.</a:t>
            </a:r>
            <a:endParaRPr lang="en-US" sz="2800" dirty="0"/>
          </a:p>
          <a:p>
            <a:r>
              <a:rPr lang="el-GR" sz="2800" dirty="0"/>
              <a:t> Τώρα μένω στη Λευκωσία.</a:t>
            </a:r>
            <a:endParaRPr lang="en-US" sz="2800" dirty="0"/>
          </a:p>
          <a:p>
            <a:r>
              <a:rPr lang="el-GR" sz="2800" dirty="0"/>
              <a:t> Μιλάω</a:t>
            </a:r>
            <a:r>
              <a:rPr lang="en-US" sz="2800" dirty="0"/>
              <a:t> __________</a:t>
            </a:r>
            <a:r>
              <a:rPr lang="el-GR" sz="2800" dirty="0"/>
              <a:t>και  αγγλικά. </a:t>
            </a:r>
          </a:p>
        </p:txBody>
      </p:sp>
    </p:spTree>
    <p:extLst>
      <p:ext uri="{BB962C8B-B14F-4D97-AF65-F5344CB8AC3E}">
        <p14:creationId xmlns:p14="http://schemas.microsoft.com/office/powerpoint/2010/main" val="157279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Σεπτεμβρίου 202_ (__/09/202_).Τώρα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A35F25-851E-9BCB-DD4C-CA6ED7409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46353"/>
            <a:ext cx="3932237" cy="737025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Αλή 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42DBABD-E87B-3163-18B8-0C70D1380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5060269" cy="3864429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3200" dirty="0"/>
          </a:p>
          <a:p>
            <a:endParaRPr lang="el-GR" dirty="0"/>
          </a:p>
        </p:txBody>
      </p:sp>
      <p:pic>
        <p:nvPicPr>
          <p:cNvPr id="9" name="ElevenLabs_2026-03-09T13_15_40_Jack Bass - The Calm and Gritty Storyteller _pvc_sp100_s50_sb100_v3">
            <a:hlinkClick r:id="" action="ppaction://media"/>
            <a:extLst>
              <a:ext uri="{FF2B5EF4-FFF2-40B4-BE49-F238E27FC236}">
                <a16:creationId xmlns:a16="http://schemas.microsoft.com/office/drawing/2014/main" id="{53707BC3-F9D1-57A5-B9EC-9998BD5EB03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36492" y="746353"/>
            <a:ext cx="406400" cy="406400"/>
          </a:xfrm>
        </p:spPr>
      </p:pic>
      <p:pic>
        <p:nvPicPr>
          <p:cNvPr id="2050" name="Picture 2" descr="Afghanistan People Stock Illustrations – 1,001 Afghanistan People Stock  Illustrations, Vectors &amp; Clipart - Dreamstime">
            <a:extLst>
              <a:ext uri="{FF2B5EF4-FFF2-40B4-BE49-F238E27FC236}">
                <a16:creationId xmlns:a16="http://schemas.microsoft.com/office/drawing/2014/main" id="{CA4B4EF5-4B6C-4BAC-A24B-FC02EB8F0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3"/>
          <a:stretch/>
        </p:blipFill>
        <p:spPr bwMode="auto">
          <a:xfrm>
            <a:off x="7748504" y="2754086"/>
            <a:ext cx="3681496" cy="33891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53DBDF-6ED1-8C65-EB8A-DF023BA5F1F9}"/>
              </a:ext>
            </a:extLst>
          </p:cNvPr>
          <p:cNvSpPr txBox="1"/>
          <p:nvPr/>
        </p:nvSpPr>
        <p:spPr>
          <a:xfrm>
            <a:off x="1395497" y="2198914"/>
            <a:ext cx="411267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/>
              <a:t>Είμαι ο  Αλή. </a:t>
            </a:r>
            <a:endParaRPr lang="en-US" sz="2800" dirty="0"/>
          </a:p>
          <a:p>
            <a:r>
              <a:rPr lang="el-GR" sz="2800" dirty="0"/>
              <a:t>Είμαι δώδεκα χρονών.</a:t>
            </a:r>
          </a:p>
          <a:p>
            <a:r>
              <a:rPr lang="el-GR" sz="2800" dirty="0"/>
              <a:t>Είμαι από το Αφγανιστάν.</a:t>
            </a:r>
            <a:endParaRPr lang="en-US" sz="2800" dirty="0"/>
          </a:p>
          <a:p>
            <a:r>
              <a:rPr lang="el-GR" sz="2800" dirty="0"/>
              <a:t> Τώρα μένω στη Λευκωσία.</a:t>
            </a:r>
            <a:endParaRPr lang="en-US" sz="2800" dirty="0"/>
          </a:p>
          <a:p>
            <a:r>
              <a:rPr lang="el-GR" sz="2800" dirty="0"/>
              <a:t> Μιλάω</a:t>
            </a:r>
            <a:r>
              <a:rPr lang="en-US" sz="2800" dirty="0"/>
              <a:t> </a:t>
            </a:r>
            <a:r>
              <a:rPr lang="el-GR" sz="2800" dirty="0"/>
              <a:t>περσικά  και  αγγλικά. </a:t>
            </a:r>
          </a:p>
        </p:txBody>
      </p:sp>
    </p:spTree>
    <p:extLst>
      <p:ext uri="{BB962C8B-B14F-4D97-AF65-F5344CB8AC3E}">
        <p14:creationId xmlns:p14="http://schemas.microsoft.com/office/powerpoint/2010/main" val="332226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Εργασία Στο Σπίτι Γραμματοσειρά Σχεδιασμό Κορίτσι Που Κάνει Κατ 'Οίκον  Διάνυσμα από ©interactimages 362676530">
            <a:extLst>
              <a:ext uri="{FF2B5EF4-FFF2-40B4-BE49-F238E27FC236}">
                <a16:creationId xmlns:a16="http://schemas.microsoft.com/office/drawing/2014/main" id="{B6F8BDB3-3462-4933-B109-5EDDDED34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53" b="9731"/>
          <a:stretch/>
        </p:blipFill>
        <p:spPr bwMode="auto">
          <a:xfrm>
            <a:off x="149430" y="410940"/>
            <a:ext cx="11243756" cy="601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8F40FF0-3181-4FFE-ADEB-6D838A18C215}"/>
              </a:ext>
            </a:extLst>
          </p:cNvPr>
          <p:cNvSpPr/>
          <p:nvPr/>
        </p:nvSpPr>
        <p:spPr>
          <a:xfrm rot="774388">
            <a:off x="5885793" y="3594537"/>
            <a:ext cx="5602013" cy="23963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Εργασία  στο σπίτι</a:t>
            </a:r>
          </a:p>
          <a:p>
            <a:pPr algn="ctr"/>
            <a:r>
              <a:rPr lang="el-GR" sz="4800" dirty="0">
                <a:solidFill>
                  <a:schemeClr val="tx1"/>
                </a:solidFill>
              </a:rPr>
              <a:t> </a:t>
            </a:r>
            <a:endParaRPr lang="el-CY" sz="4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ΕΝΑΡΞΗ ΣΧΟΛΙΚΗΣ ΧΡΟΝΙΑΣ - ΠΡΩΤΟ ΚΟΥΔΟΥΝΙ">
            <a:extLst>
              <a:ext uri="{FF2B5EF4-FFF2-40B4-BE49-F238E27FC236}">
                <a16:creationId xmlns:a16="http://schemas.microsoft.com/office/drawing/2014/main" id="{62220A85-CA7D-4222-9A49-9CF7F560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38261"/>
            <a:ext cx="1806128" cy="166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624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71" y="102921"/>
            <a:ext cx="5549564" cy="502721"/>
          </a:xfrm>
        </p:spPr>
        <p:txBody>
          <a:bodyPr>
            <a:normAutofit/>
          </a:bodyPr>
          <a:lstStyle/>
          <a:p>
            <a:r>
              <a:rPr lang="el-GR" sz="1200" dirty="0">
                <a:solidFill>
                  <a:srgbClr val="FF0000"/>
                </a:solidFill>
              </a:rPr>
              <a:t>Γράψε  τις  λέξεις στη  σωστή  σειρά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0119" y="2006450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119" y="682220"/>
            <a:ext cx="8803532" cy="5509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/>
              <a:t>από είμαι Συρία   τη</a:t>
            </a:r>
          </a:p>
          <a:p>
            <a:r>
              <a:rPr lang="el-GR" sz="4400" dirty="0"/>
              <a:t>………………………………………</a:t>
            </a:r>
          </a:p>
          <a:p>
            <a:r>
              <a:rPr lang="el-GR" sz="4400" dirty="0"/>
              <a:t>είμαι χρονών δέκα</a:t>
            </a:r>
          </a:p>
          <a:p>
            <a:r>
              <a:rPr lang="el-GR" sz="4400" dirty="0"/>
              <a:t>………………………………..</a:t>
            </a:r>
          </a:p>
          <a:p>
            <a:r>
              <a:rPr lang="el-GR" sz="4400" dirty="0"/>
              <a:t>μένω Λευκωσία στη</a:t>
            </a:r>
          </a:p>
          <a:p>
            <a:r>
              <a:rPr lang="el-GR" sz="4400" dirty="0"/>
              <a:t>……………………………..</a:t>
            </a:r>
          </a:p>
          <a:p>
            <a:r>
              <a:rPr lang="el-GR" sz="4400" dirty="0"/>
              <a:t>από Πακιστάν κατάγομαι το</a:t>
            </a:r>
          </a:p>
          <a:p>
            <a:r>
              <a:rPr lang="el-GR" sz="4400" dirty="0"/>
              <a:t>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447220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знообразия · люди · планете · Земля · вокруг · Мир - Векторная графика ©  cienpies (#3262121) | Stockfresh">
            <a:extLst>
              <a:ext uri="{FF2B5EF4-FFF2-40B4-BE49-F238E27FC236}">
                <a16:creationId xmlns:a16="http://schemas.microsoft.com/office/drawing/2014/main" id="{3FC7DB89-CB1E-BB46-59CB-19549B6B2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6"/>
          <a:stretch/>
        </p:blipFill>
        <p:spPr bwMode="auto">
          <a:xfrm rot="10800000">
            <a:off x="179614" y="108856"/>
            <a:ext cx="11832772" cy="24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57283"/>
              </p:ext>
            </p:extLst>
          </p:nvPr>
        </p:nvGraphicFramePr>
        <p:xfrm>
          <a:off x="1232353" y="2966356"/>
          <a:ext cx="9270093" cy="1376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0031">
                  <a:extLst>
                    <a:ext uri="{9D8B030D-6E8A-4147-A177-3AD203B41FA5}">
                      <a16:colId xmlns:a16="http://schemas.microsoft.com/office/drawing/2014/main" val="481819053"/>
                    </a:ext>
                  </a:extLst>
                </a:gridCol>
                <a:gridCol w="3090031">
                  <a:extLst>
                    <a:ext uri="{9D8B030D-6E8A-4147-A177-3AD203B41FA5}">
                      <a16:colId xmlns:a16="http://schemas.microsoft.com/office/drawing/2014/main" val="3614520238"/>
                    </a:ext>
                  </a:extLst>
                </a:gridCol>
                <a:gridCol w="3090031">
                  <a:extLst>
                    <a:ext uri="{9D8B030D-6E8A-4147-A177-3AD203B41FA5}">
                      <a16:colId xmlns:a16="http://schemas.microsoft.com/office/drawing/2014/main" val="1733906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ΧΩΡΑ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ΑΠΟ ΠΟΥ  ΕΙΝΑΙ;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ΠΟΥ ΜΕΝΕΙ;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249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400" baseline="0" dirty="0"/>
                        <a:t>η</a:t>
                      </a:r>
                      <a:r>
                        <a:rPr lang="en-US" sz="4400" baseline="0" dirty="0"/>
                        <a:t> </a:t>
                      </a:r>
                      <a:r>
                        <a:rPr lang="el-GR" sz="4400" baseline="0" dirty="0"/>
                        <a:t>Ινδία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93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642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347EA-EEA6-9949-D78B-861AE84FA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знообразия · люди · планете · Земля · вокруг · Мир - Векторная графика ©  cienpies (#3262121) | Stockfresh">
            <a:extLst>
              <a:ext uri="{FF2B5EF4-FFF2-40B4-BE49-F238E27FC236}">
                <a16:creationId xmlns:a16="http://schemas.microsoft.com/office/drawing/2014/main" id="{917EAAA0-9DBD-3874-D6E5-C83F7B3D9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6"/>
          <a:stretch/>
        </p:blipFill>
        <p:spPr bwMode="auto">
          <a:xfrm rot="10800000">
            <a:off x="179614" y="108856"/>
            <a:ext cx="11832772" cy="24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039D504-2D22-9DFE-C601-AE1F2FD35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680753"/>
              </p:ext>
            </p:extLst>
          </p:nvPr>
        </p:nvGraphicFramePr>
        <p:xfrm>
          <a:off x="1232353" y="2966356"/>
          <a:ext cx="9270093" cy="3205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0031">
                  <a:extLst>
                    <a:ext uri="{9D8B030D-6E8A-4147-A177-3AD203B41FA5}">
                      <a16:colId xmlns:a16="http://schemas.microsoft.com/office/drawing/2014/main" val="481819053"/>
                    </a:ext>
                  </a:extLst>
                </a:gridCol>
                <a:gridCol w="3090031">
                  <a:extLst>
                    <a:ext uri="{9D8B030D-6E8A-4147-A177-3AD203B41FA5}">
                      <a16:colId xmlns:a16="http://schemas.microsoft.com/office/drawing/2014/main" val="3614520238"/>
                    </a:ext>
                  </a:extLst>
                </a:gridCol>
                <a:gridCol w="3090031">
                  <a:extLst>
                    <a:ext uri="{9D8B030D-6E8A-4147-A177-3AD203B41FA5}">
                      <a16:colId xmlns:a16="http://schemas.microsoft.com/office/drawing/2014/main" val="1733906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ΧΩΡΑ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ΑΠΟ ΠΟΥ  ΕΙΝΑΙ;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ΠΟΥ ΜΕΝΕΙ;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249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400" baseline="0" dirty="0"/>
                        <a:t>η</a:t>
                      </a:r>
                      <a:r>
                        <a:rPr lang="en-US" sz="4400" baseline="0" dirty="0"/>
                        <a:t> </a:t>
                      </a:r>
                      <a:r>
                        <a:rPr lang="el-GR" sz="4400" baseline="0" dirty="0"/>
                        <a:t>Ινδία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6000" dirty="0"/>
                        <a:t>Είναι από την Ινδία. 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6000" dirty="0"/>
                        <a:t>Μένει</a:t>
                      </a:r>
                      <a:r>
                        <a:rPr lang="el-GR" sz="6000" baseline="0" dirty="0"/>
                        <a:t> στην Ινδία.</a:t>
                      </a:r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93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239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знообразия · люди · планете · Земля · вокруг · Мир - Векторная графика ©  cienpies (#3262121) | Stockfresh">
            <a:extLst>
              <a:ext uri="{FF2B5EF4-FFF2-40B4-BE49-F238E27FC236}">
                <a16:creationId xmlns:a16="http://schemas.microsoft.com/office/drawing/2014/main" id="{3FC7DB89-CB1E-BB46-59CB-19549B6B2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6"/>
          <a:stretch/>
        </p:blipFill>
        <p:spPr bwMode="auto">
          <a:xfrm rot="10800000">
            <a:off x="179614" y="108856"/>
            <a:ext cx="11832772" cy="24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074307"/>
              </p:ext>
            </p:extLst>
          </p:nvPr>
        </p:nvGraphicFramePr>
        <p:xfrm>
          <a:off x="554716" y="2999013"/>
          <a:ext cx="11637283" cy="1376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033">
                  <a:extLst>
                    <a:ext uri="{9D8B030D-6E8A-4147-A177-3AD203B41FA5}">
                      <a16:colId xmlns:a16="http://schemas.microsoft.com/office/drawing/2014/main" val="481819053"/>
                    </a:ext>
                  </a:extLst>
                </a:gridCol>
                <a:gridCol w="4488157">
                  <a:extLst>
                    <a:ext uri="{9D8B030D-6E8A-4147-A177-3AD203B41FA5}">
                      <a16:colId xmlns:a16="http://schemas.microsoft.com/office/drawing/2014/main" val="3614520238"/>
                    </a:ext>
                  </a:extLst>
                </a:gridCol>
                <a:gridCol w="3879093">
                  <a:extLst>
                    <a:ext uri="{9D8B030D-6E8A-4147-A177-3AD203B41FA5}">
                      <a16:colId xmlns:a16="http://schemas.microsoft.com/office/drawing/2014/main" val="1733906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ΧΩΡΑ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ΑΠΟ ΠΟΥ  ΕΙΝΑΙ;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ΠΟΥ ΜΕΝΕΙ;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249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400" baseline="0" dirty="0"/>
                        <a:t>η</a:t>
                      </a:r>
                      <a:r>
                        <a:rPr lang="en-US" sz="4400" baseline="0" dirty="0"/>
                        <a:t> </a:t>
                      </a:r>
                      <a:r>
                        <a:rPr lang="el-GR" sz="4400" baseline="0" dirty="0"/>
                        <a:t>Τουρκία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93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319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62941-8701-56F0-3D78-5D7B8C250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знообразия · люди · планете · Земля · вокруг · Мир - Векторная графика ©  cienpies (#3262121) | Stockfresh">
            <a:extLst>
              <a:ext uri="{FF2B5EF4-FFF2-40B4-BE49-F238E27FC236}">
                <a16:creationId xmlns:a16="http://schemas.microsoft.com/office/drawing/2014/main" id="{06899A70-7EFF-2A02-DE03-1C60765DD0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6"/>
          <a:stretch/>
        </p:blipFill>
        <p:spPr bwMode="auto">
          <a:xfrm rot="10800000">
            <a:off x="179614" y="108856"/>
            <a:ext cx="11832772" cy="24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948A6B8-EE57-EB15-7571-7AC7CE568AB8}"/>
              </a:ext>
            </a:extLst>
          </p:cNvPr>
          <p:cNvGraphicFramePr>
            <a:graphicFrameLocks noGrp="1"/>
          </p:cNvGraphicFramePr>
          <p:nvPr/>
        </p:nvGraphicFramePr>
        <p:xfrm>
          <a:off x="554716" y="2999013"/>
          <a:ext cx="11637283" cy="229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033">
                  <a:extLst>
                    <a:ext uri="{9D8B030D-6E8A-4147-A177-3AD203B41FA5}">
                      <a16:colId xmlns:a16="http://schemas.microsoft.com/office/drawing/2014/main" val="481819053"/>
                    </a:ext>
                  </a:extLst>
                </a:gridCol>
                <a:gridCol w="4488157">
                  <a:extLst>
                    <a:ext uri="{9D8B030D-6E8A-4147-A177-3AD203B41FA5}">
                      <a16:colId xmlns:a16="http://schemas.microsoft.com/office/drawing/2014/main" val="3614520238"/>
                    </a:ext>
                  </a:extLst>
                </a:gridCol>
                <a:gridCol w="3879093">
                  <a:extLst>
                    <a:ext uri="{9D8B030D-6E8A-4147-A177-3AD203B41FA5}">
                      <a16:colId xmlns:a16="http://schemas.microsoft.com/office/drawing/2014/main" val="1733906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ΧΩΡΑ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ΑΠΟ ΠΟΥ  ΕΙΝΑΙ;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ΠΟΥ ΜΕΝΕΙ;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249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400" baseline="0" dirty="0"/>
                        <a:t>η</a:t>
                      </a:r>
                      <a:r>
                        <a:rPr lang="en-US" sz="4400" baseline="0" dirty="0"/>
                        <a:t> </a:t>
                      </a:r>
                      <a:r>
                        <a:rPr lang="el-GR" sz="4400" baseline="0" dirty="0"/>
                        <a:t>Τουρκία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6000" dirty="0"/>
                        <a:t>Είναι από την</a:t>
                      </a:r>
                      <a:r>
                        <a:rPr lang="el-GR" sz="6000" baseline="0" dirty="0"/>
                        <a:t> Τουρκία</a:t>
                      </a:r>
                      <a:r>
                        <a:rPr lang="el-GR" sz="6000" dirty="0"/>
                        <a:t>. 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6000" dirty="0"/>
                        <a:t>Μένει</a:t>
                      </a:r>
                      <a:r>
                        <a:rPr lang="el-GR" sz="6000" baseline="0" dirty="0"/>
                        <a:t> στην Τουρκία.</a:t>
                      </a:r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93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219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000ED-F768-DE18-4120-3A74874B8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знообразия · люди · планете · Земля · вокруг · Мир - Векторная графика ©  cienpies (#3262121) | Stockfresh">
            <a:extLst>
              <a:ext uri="{FF2B5EF4-FFF2-40B4-BE49-F238E27FC236}">
                <a16:creationId xmlns:a16="http://schemas.microsoft.com/office/drawing/2014/main" id="{71FA941A-3FE1-47F0-567D-038D46B69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6"/>
          <a:stretch/>
        </p:blipFill>
        <p:spPr bwMode="auto">
          <a:xfrm rot="10800000">
            <a:off x="179614" y="108856"/>
            <a:ext cx="11832772" cy="24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F412835-409E-18D4-4B7D-C8DD87424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522868"/>
              </p:ext>
            </p:extLst>
          </p:nvPr>
        </p:nvGraphicFramePr>
        <p:xfrm>
          <a:off x="554716" y="2999013"/>
          <a:ext cx="11637283" cy="1376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033">
                  <a:extLst>
                    <a:ext uri="{9D8B030D-6E8A-4147-A177-3AD203B41FA5}">
                      <a16:colId xmlns:a16="http://schemas.microsoft.com/office/drawing/2014/main" val="481819053"/>
                    </a:ext>
                  </a:extLst>
                </a:gridCol>
                <a:gridCol w="4488157">
                  <a:extLst>
                    <a:ext uri="{9D8B030D-6E8A-4147-A177-3AD203B41FA5}">
                      <a16:colId xmlns:a16="http://schemas.microsoft.com/office/drawing/2014/main" val="3614520238"/>
                    </a:ext>
                  </a:extLst>
                </a:gridCol>
                <a:gridCol w="3879093">
                  <a:extLst>
                    <a:ext uri="{9D8B030D-6E8A-4147-A177-3AD203B41FA5}">
                      <a16:colId xmlns:a16="http://schemas.microsoft.com/office/drawing/2014/main" val="1733906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ΧΩΡΑ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ΑΠΟ ΠΟΥ  ΕΙΝΑΙ;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ΠΟΥ ΜΕΝΕΙ;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249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400" baseline="0" dirty="0"/>
                        <a:t>η Κίνα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93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0129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знообразия · люди · планете · Земля · вокруг · Мир - Векторная графика ©  cienpies (#3262121) | Stockfresh">
            <a:extLst>
              <a:ext uri="{FF2B5EF4-FFF2-40B4-BE49-F238E27FC236}">
                <a16:creationId xmlns:a16="http://schemas.microsoft.com/office/drawing/2014/main" id="{3FC7DB89-CB1E-BB46-59CB-19549B6B2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6"/>
          <a:stretch/>
        </p:blipFill>
        <p:spPr bwMode="auto">
          <a:xfrm rot="10800000">
            <a:off x="179614" y="108856"/>
            <a:ext cx="11832772" cy="24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678612"/>
              </p:ext>
            </p:extLst>
          </p:nvPr>
        </p:nvGraphicFramePr>
        <p:xfrm>
          <a:off x="554716" y="2999013"/>
          <a:ext cx="11637283" cy="229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033">
                  <a:extLst>
                    <a:ext uri="{9D8B030D-6E8A-4147-A177-3AD203B41FA5}">
                      <a16:colId xmlns:a16="http://schemas.microsoft.com/office/drawing/2014/main" val="481819053"/>
                    </a:ext>
                  </a:extLst>
                </a:gridCol>
                <a:gridCol w="4488157">
                  <a:extLst>
                    <a:ext uri="{9D8B030D-6E8A-4147-A177-3AD203B41FA5}">
                      <a16:colId xmlns:a16="http://schemas.microsoft.com/office/drawing/2014/main" val="3614520238"/>
                    </a:ext>
                  </a:extLst>
                </a:gridCol>
                <a:gridCol w="3879093">
                  <a:extLst>
                    <a:ext uri="{9D8B030D-6E8A-4147-A177-3AD203B41FA5}">
                      <a16:colId xmlns:a16="http://schemas.microsoft.com/office/drawing/2014/main" val="1733906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ΧΩΡΑ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ΑΠΟ ΠΟΥ  ΕΙΝΑΙ;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ΠΟΥ ΜΕΝΕΙ;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249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400" baseline="0" dirty="0"/>
                        <a:t>η Κίνα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6000" dirty="0"/>
                        <a:t>Είναι από την</a:t>
                      </a:r>
                      <a:r>
                        <a:rPr lang="el-GR" sz="6000" baseline="0" dirty="0"/>
                        <a:t> Κίνα</a:t>
                      </a:r>
                      <a:r>
                        <a:rPr lang="el-GR" sz="6000" dirty="0"/>
                        <a:t>. 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6000" dirty="0"/>
                        <a:t>Μένει</a:t>
                      </a:r>
                      <a:r>
                        <a:rPr lang="el-GR" sz="6000" baseline="0" dirty="0"/>
                        <a:t> στην</a:t>
                      </a:r>
                    </a:p>
                    <a:p>
                      <a:r>
                        <a:rPr lang="el-GR" sz="6000" baseline="0" dirty="0"/>
                        <a:t>Κίνα.</a:t>
                      </a:r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93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97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D42292AB-5539-BB66-201F-89FC7397F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52" y="1063275"/>
            <a:ext cx="5319218" cy="44507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045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знообразия · люди · планете · Земля · вокруг · Мир - Векторная графика ©  cienpies (#3262121) | Stockfresh">
            <a:extLst>
              <a:ext uri="{FF2B5EF4-FFF2-40B4-BE49-F238E27FC236}">
                <a16:creationId xmlns:a16="http://schemas.microsoft.com/office/drawing/2014/main" id="{3FC7DB89-CB1E-BB46-59CB-19549B6B2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6"/>
          <a:stretch/>
        </p:blipFill>
        <p:spPr bwMode="auto">
          <a:xfrm rot="10800000">
            <a:off x="179614" y="108856"/>
            <a:ext cx="11832772" cy="24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979908"/>
              </p:ext>
            </p:extLst>
          </p:nvPr>
        </p:nvGraphicFramePr>
        <p:xfrm>
          <a:off x="554716" y="2999013"/>
          <a:ext cx="11637283" cy="1376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033">
                  <a:extLst>
                    <a:ext uri="{9D8B030D-6E8A-4147-A177-3AD203B41FA5}">
                      <a16:colId xmlns:a16="http://schemas.microsoft.com/office/drawing/2014/main" val="481819053"/>
                    </a:ext>
                  </a:extLst>
                </a:gridCol>
                <a:gridCol w="4488157">
                  <a:extLst>
                    <a:ext uri="{9D8B030D-6E8A-4147-A177-3AD203B41FA5}">
                      <a16:colId xmlns:a16="http://schemas.microsoft.com/office/drawing/2014/main" val="3614520238"/>
                    </a:ext>
                  </a:extLst>
                </a:gridCol>
                <a:gridCol w="3879093">
                  <a:extLst>
                    <a:ext uri="{9D8B030D-6E8A-4147-A177-3AD203B41FA5}">
                      <a16:colId xmlns:a16="http://schemas.microsoft.com/office/drawing/2014/main" val="1733906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ΧΩΡΑ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ΑΠΟ ΠΟΥ  ΕΙΝΑΙ;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ΠΟΥ ΜΕΝΕΙ;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249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400" baseline="0" dirty="0"/>
                        <a:t>η Ιαπωνία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93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0371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6E06E-7C46-EB97-F980-67DE961F9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знообразия · люди · планете · Земля · вокруг · Мир - Векторная графика ©  cienpies (#3262121) | Stockfresh">
            <a:extLst>
              <a:ext uri="{FF2B5EF4-FFF2-40B4-BE49-F238E27FC236}">
                <a16:creationId xmlns:a16="http://schemas.microsoft.com/office/drawing/2014/main" id="{40AEC667-F8F7-544A-2D5F-B1C4F80F7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6"/>
          <a:stretch/>
        </p:blipFill>
        <p:spPr bwMode="auto">
          <a:xfrm rot="10800000">
            <a:off x="179614" y="108856"/>
            <a:ext cx="11832772" cy="24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2625A5-1017-8BA1-6DE5-ED639215F924}"/>
              </a:ext>
            </a:extLst>
          </p:cNvPr>
          <p:cNvGraphicFramePr>
            <a:graphicFrameLocks noGrp="1"/>
          </p:cNvGraphicFramePr>
          <p:nvPr/>
        </p:nvGraphicFramePr>
        <p:xfrm>
          <a:off x="554716" y="2999013"/>
          <a:ext cx="11637283" cy="229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033">
                  <a:extLst>
                    <a:ext uri="{9D8B030D-6E8A-4147-A177-3AD203B41FA5}">
                      <a16:colId xmlns:a16="http://schemas.microsoft.com/office/drawing/2014/main" val="481819053"/>
                    </a:ext>
                  </a:extLst>
                </a:gridCol>
                <a:gridCol w="4488157">
                  <a:extLst>
                    <a:ext uri="{9D8B030D-6E8A-4147-A177-3AD203B41FA5}">
                      <a16:colId xmlns:a16="http://schemas.microsoft.com/office/drawing/2014/main" val="3614520238"/>
                    </a:ext>
                  </a:extLst>
                </a:gridCol>
                <a:gridCol w="3879093">
                  <a:extLst>
                    <a:ext uri="{9D8B030D-6E8A-4147-A177-3AD203B41FA5}">
                      <a16:colId xmlns:a16="http://schemas.microsoft.com/office/drawing/2014/main" val="1733906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ΧΩΡΑ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ΑΠΟ ΠΟΥ  ΕΙΝΑΙ;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ΠΟΥ ΜΕΝΕΙ;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249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400" baseline="0" dirty="0"/>
                        <a:t>η Ιαπωνία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6000" dirty="0"/>
                        <a:t>Είναι από την Ιαπωνία. 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6000" dirty="0"/>
                        <a:t>Μένει</a:t>
                      </a:r>
                      <a:r>
                        <a:rPr lang="el-GR" sz="6000" baseline="0" dirty="0"/>
                        <a:t> στην</a:t>
                      </a:r>
                    </a:p>
                    <a:p>
                      <a:r>
                        <a:rPr lang="el-GR" sz="6000" baseline="0" dirty="0"/>
                        <a:t>Ιαπωνία.</a:t>
                      </a:r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93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7356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B49DD-FD7B-FA15-71F4-2B5E1CE87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A49EB261-39E1-5811-3FD9-07F5E7139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3756234" y="667584"/>
            <a:ext cx="5377255" cy="565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541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DB1595E2-4FFF-6769-F024-E699278317C0}"/>
              </a:ext>
            </a:extLst>
          </p:cNvPr>
          <p:cNvSpPr/>
          <p:nvPr/>
        </p:nvSpPr>
        <p:spPr>
          <a:xfrm>
            <a:off x="7718961" y="1163926"/>
            <a:ext cx="4358244" cy="18904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  στον ______ </a:t>
            </a:r>
          </a:p>
          <a:p>
            <a:pPr algn="ctr"/>
            <a:r>
              <a:rPr lang="el-GR" sz="3200" dirty="0"/>
              <a:t>στη(ν)/ στη  ____</a:t>
            </a:r>
          </a:p>
          <a:p>
            <a:pPr algn="ctr"/>
            <a:r>
              <a:rPr lang="el-GR" sz="3200" dirty="0"/>
              <a:t>στο  _____</a:t>
            </a:r>
            <a:endParaRPr lang="el-CY" sz="3200" dirty="0"/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B4D2145F-DC8E-3353-C316-7C1F593BAE6A}"/>
              </a:ext>
            </a:extLst>
          </p:cNvPr>
          <p:cNvSpPr/>
          <p:nvPr/>
        </p:nvSpPr>
        <p:spPr>
          <a:xfrm>
            <a:off x="6111833" y="1163926"/>
            <a:ext cx="795647" cy="19878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ο </a:t>
            </a:r>
          </a:p>
          <a:p>
            <a:pPr algn="ctr"/>
            <a:r>
              <a:rPr lang="el-GR" sz="3200" dirty="0"/>
              <a:t>η </a:t>
            </a:r>
          </a:p>
          <a:p>
            <a:pPr algn="ctr"/>
            <a:r>
              <a:rPr lang="el-GR" sz="3200" dirty="0"/>
              <a:t>το </a:t>
            </a:r>
            <a:endParaRPr lang="el-CY" sz="3200" dirty="0"/>
          </a:p>
        </p:txBody>
      </p:sp>
      <p:sp>
        <p:nvSpPr>
          <p:cNvPr id="20" name="Βέλος: Δεξιό 19">
            <a:extLst>
              <a:ext uri="{FF2B5EF4-FFF2-40B4-BE49-F238E27FC236}">
                <a16:creationId xmlns:a16="http://schemas.microsoft.com/office/drawing/2014/main" id="{E03FD990-78DF-AA72-761A-1138FF880F7A}"/>
              </a:ext>
            </a:extLst>
          </p:cNvPr>
          <p:cNvSpPr/>
          <p:nvPr/>
        </p:nvSpPr>
        <p:spPr>
          <a:xfrm>
            <a:off x="6907480" y="1195931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1" name="Βέλος: Δεξιό 20">
            <a:extLst>
              <a:ext uri="{FF2B5EF4-FFF2-40B4-BE49-F238E27FC236}">
                <a16:creationId xmlns:a16="http://schemas.microsoft.com/office/drawing/2014/main" id="{7E2036F6-C934-E468-73CE-D56060E1E23B}"/>
              </a:ext>
            </a:extLst>
          </p:cNvPr>
          <p:cNvSpPr/>
          <p:nvPr/>
        </p:nvSpPr>
        <p:spPr>
          <a:xfrm>
            <a:off x="6897710" y="1720424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2" name="Βέλος: Δεξιό 21">
            <a:extLst>
              <a:ext uri="{FF2B5EF4-FFF2-40B4-BE49-F238E27FC236}">
                <a16:creationId xmlns:a16="http://schemas.microsoft.com/office/drawing/2014/main" id="{72165FEB-21FA-85B6-DDA8-28FB3267D017}"/>
              </a:ext>
            </a:extLst>
          </p:cNvPr>
          <p:cNvSpPr/>
          <p:nvPr/>
        </p:nvSpPr>
        <p:spPr>
          <a:xfrm>
            <a:off x="6900121" y="2276923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480266-1AEE-AEC7-7E42-1D0DCBD7C566}"/>
              </a:ext>
            </a:extLst>
          </p:cNvPr>
          <p:cNvSpPr txBox="1"/>
          <p:nvPr/>
        </p:nvSpPr>
        <p:spPr>
          <a:xfrm>
            <a:off x="5731585" y="118100"/>
            <a:ext cx="626955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200" b="1" dirty="0"/>
              <a:t>Πού μένεις;/ Πού  είσαι; </a:t>
            </a:r>
            <a:endParaRPr lang="el-CY" sz="3200" b="1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4545B888-215F-92CB-8483-7A0D9E1D72E9}"/>
              </a:ext>
            </a:extLst>
          </p:cNvPr>
          <p:cNvSpPr/>
          <p:nvPr/>
        </p:nvSpPr>
        <p:spPr>
          <a:xfrm>
            <a:off x="2445565" y="749593"/>
            <a:ext cx="3260528" cy="36382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l-GR" sz="3600" dirty="0"/>
              <a:t>από τον </a:t>
            </a:r>
          </a:p>
          <a:p>
            <a:pPr algn="r"/>
            <a:r>
              <a:rPr lang="el-GR" sz="3600" dirty="0"/>
              <a:t> </a:t>
            </a:r>
            <a:endParaRPr lang="en-US" sz="3600" dirty="0"/>
          </a:p>
          <a:p>
            <a:pPr algn="r"/>
            <a:r>
              <a:rPr lang="el-GR" sz="3600" dirty="0"/>
              <a:t>από τη/την)</a:t>
            </a:r>
            <a:r>
              <a:rPr lang="el-GR" sz="3600" dirty="0">
                <a:sym typeface="Wingdings" panose="05000000000000000000" pitchFamily="2" charset="2"/>
              </a:rPr>
              <a:t></a:t>
            </a:r>
            <a:r>
              <a:rPr lang="el-GR" sz="3600" dirty="0"/>
              <a:t> </a:t>
            </a:r>
            <a:endParaRPr lang="en-US" sz="3600" dirty="0"/>
          </a:p>
          <a:p>
            <a:pPr algn="r"/>
            <a:endParaRPr lang="en-US" sz="3600" dirty="0"/>
          </a:p>
          <a:p>
            <a:pPr algn="r"/>
            <a:endParaRPr lang="el-GR" sz="3600" dirty="0"/>
          </a:p>
          <a:p>
            <a:pPr algn="r"/>
            <a:r>
              <a:rPr lang="el-GR" sz="3600" dirty="0"/>
              <a:t>από το </a:t>
            </a:r>
            <a:endParaRPr lang="el-CY" sz="3600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D4DAE6F8-ADB1-3DDC-FAB5-0E133660D40A}"/>
              </a:ext>
            </a:extLst>
          </p:cNvPr>
          <p:cNvSpPr/>
          <p:nvPr/>
        </p:nvSpPr>
        <p:spPr>
          <a:xfrm>
            <a:off x="997503" y="863180"/>
            <a:ext cx="961902" cy="36382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ο</a:t>
            </a:r>
          </a:p>
          <a:p>
            <a:pPr algn="ctr"/>
            <a:r>
              <a:rPr lang="el-GR" sz="4800" dirty="0"/>
              <a:t> </a:t>
            </a:r>
          </a:p>
          <a:p>
            <a:pPr algn="ctr"/>
            <a:r>
              <a:rPr lang="el-GR" sz="4800" dirty="0"/>
              <a:t> η</a:t>
            </a:r>
          </a:p>
          <a:p>
            <a:pPr algn="ctr"/>
            <a:r>
              <a:rPr lang="el-GR" sz="4800" dirty="0"/>
              <a:t> </a:t>
            </a:r>
          </a:p>
          <a:p>
            <a:pPr algn="ctr"/>
            <a:r>
              <a:rPr lang="el-GR" sz="4800" dirty="0"/>
              <a:t>το</a:t>
            </a:r>
            <a:r>
              <a:rPr lang="el-GR" sz="4000" dirty="0"/>
              <a:t> </a:t>
            </a:r>
            <a:endParaRPr lang="el-CY" sz="4000" dirty="0"/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4956A444-98FC-AE34-510A-272242F51C65}"/>
              </a:ext>
            </a:extLst>
          </p:cNvPr>
          <p:cNvSpPr/>
          <p:nvPr/>
        </p:nvSpPr>
        <p:spPr>
          <a:xfrm>
            <a:off x="1993553" y="682975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B53C9AAE-020F-C10C-E4EE-4A9A40FA689D}"/>
              </a:ext>
            </a:extLst>
          </p:cNvPr>
          <p:cNvSpPr/>
          <p:nvPr/>
        </p:nvSpPr>
        <p:spPr>
          <a:xfrm>
            <a:off x="1851208" y="2189838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9F5382A8-9E73-1AC0-5EDD-E4BF8E824547}"/>
              </a:ext>
            </a:extLst>
          </p:cNvPr>
          <p:cNvSpPr/>
          <p:nvPr/>
        </p:nvSpPr>
        <p:spPr>
          <a:xfrm>
            <a:off x="1993553" y="3598834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4590E7-8740-93FB-8422-A4892ABEF6FD}"/>
              </a:ext>
            </a:extLst>
          </p:cNvPr>
          <p:cNvSpPr txBox="1"/>
          <p:nvPr/>
        </p:nvSpPr>
        <p:spPr>
          <a:xfrm>
            <a:off x="3873329" y="5008439"/>
            <a:ext cx="3619256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α, ε, ι, η, υ, ο, ω,</a:t>
            </a:r>
          </a:p>
          <a:p>
            <a:r>
              <a:rPr lang="el-GR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 κ, π, τ,</a:t>
            </a:r>
          </a:p>
          <a:p>
            <a:r>
              <a:rPr lang="el-GR" sz="2400" b="1" dirty="0" err="1">
                <a:solidFill>
                  <a:srgbClr val="FF0000"/>
                </a:solidFill>
                <a:effectLst/>
              </a:rPr>
              <a:t>μπ</a:t>
            </a:r>
            <a:r>
              <a:rPr lang="el-GR" sz="2400" b="1" dirty="0">
                <a:solidFill>
                  <a:srgbClr val="FF0000"/>
                </a:solidFill>
                <a:effectLst/>
              </a:rPr>
              <a:t>, </a:t>
            </a:r>
            <a:r>
              <a:rPr lang="el-GR" sz="2400" b="1" dirty="0" err="1">
                <a:solidFill>
                  <a:srgbClr val="FF0000"/>
                </a:solidFill>
                <a:effectLst/>
              </a:rPr>
              <a:t>ντ</a:t>
            </a:r>
            <a:r>
              <a:rPr lang="el-GR" sz="2400" b="1" dirty="0">
                <a:solidFill>
                  <a:srgbClr val="FF0000"/>
                </a:solidFill>
                <a:effectLst/>
              </a:rPr>
              <a:t>, </a:t>
            </a:r>
            <a:r>
              <a:rPr lang="el-GR" sz="2400" b="1" dirty="0" err="1">
                <a:solidFill>
                  <a:srgbClr val="FF0000"/>
                </a:solidFill>
                <a:effectLst/>
              </a:rPr>
              <a:t>γκ</a:t>
            </a:r>
            <a:r>
              <a:rPr lang="el-GR" sz="2400" b="1" dirty="0">
                <a:solidFill>
                  <a:srgbClr val="FF0000"/>
                </a:solidFill>
                <a:effectLst/>
              </a:rPr>
              <a:t>, ξ, ψ</a:t>
            </a:r>
            <a:endParaRPr lang="el-CY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4C8793-DFD2-D7DA-E1ED-E9F78DA8EC3D}"/>
              </a:ext>
            </a:extLst>
          </p:cNvPr>
          <p:cNvSpPr txBox="1"/>
          <p:nvPr/>
        </p:nvSpPr>
        <p:spPr>
          <a:xfrm>
            <a:off x="0" y="41707"/>
            <a:ext cx="568295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4000" b="1" dirty="0"/>
              <a:t>Από πού  είσαι; </a:t>
            </a:r>
            <a:endParaRPr lang="el-CY" sz="4000" b="1" dirty="0"/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EE5B18AC-B72D-6295-1779-1EF2FE348586}"/>
              </a:ext>
            </a:extLst>
          </p:cNvPr>
          <p:cNvCxnSpPr/>
          <p:nvPr/>
        </p:nvCxnSpPr>
        <p:spPr>
          <a:xfrm>
            <a:off x="972280" y="1970314"/>
            <a:ext cx="4749535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Ευθεία γραμμή σύνδεσης 22">
            <a:extLst>
              <a:ext uri="{FF2B5EF4-FFF2-40B4-BE49-F238E27FC236}">
                <a16:creationId xmlns:a16="http://schemas.microsoft.com/office/drawing/2014/main" id="{5AF34CE4-9959-53D5-83D1-7CB10F48D065}"/>
              </a:ext>
            </a:extLst>
          </p:cNvPr>
          <p:cNvCxnSpPr/>
          <p:nvPr/>
        </p:nvCxnSpPr>
        <p:spPr>
          <a:xfrm>
            <a:off x="969869" y="3816304"/>
            <a:ext cx="4722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1458295-0B74-12AE-996A-3D33F513D11E}"/>
              </a:ext>
            </a:extLst>
          </p:cNvPr>
          <p:cNvSpPr/>
          <p:nvPr/>
        </p:nvSpPr>
        <p:spPr>
          <a:xfrm>
            <a:off x="1197430" y="4855029"/>
            <a:ext cx="1360714" cy="186145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00B050"/>
                </a:solidFill>
              </a:rPr>
              <a:t>την</a:t>
            </a:r>
          </a:p>
          <a:p>
            <a:pPr algn="ctr"/>
            <a:r>
              <a:rPr lang="el-GR" sz="4400" dirty="0">
                <a:solidFill>
                  <a:srgbClr val="00B050"/>
                </a:solidFill>
              </a:rPr>
              <a:t>στην </a:t>
            </a:r>
            <a:endParaRPr lang="el-CY" sz="4400" dirty="0">
              <a:solidFill>
                <a:srgbClr val="00B050"/>
              </a:solidFill>
            </a:endParaRPr>
          </a:p>
        </p:txBody>
      </p:sp>
      <p:sp>
        <p:nvSpPr>
          <p:cNvPr id="8" name="Σύμβολο πρόσθεσης 7">
            <a:extLst>
              <a:ext uri="{FF2B5EF4-FFF2-40B4-BE49-F238E27FC236}">
                <a16:creationId xmlns:a16="http://schemas.microsoft.com/office/drawing/2014/main" id="{BB30AB26-9118-BB3F-5DF3-9C48A062F9D6}"/>
              </a:ext>
            </a:extLst>
          </p:cNvPr>
          <p:cNvSpPr/>
          <p:nvPr/>
        </p:nvSpPr>
        <p:spPr>
          <a:xfrm>
            <a:off x="2856661" y="5222931"/>
            <a:ext cx="718151" cy="747472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15938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Μικρό Αγόρι Στην Αρχή Ενός Αγώνα Δρόμου Έναν Αγώνα Στίβου Διάνυσμα από  ©AlexBannykh 443049600">
            <a:extLst>
              <a:ext uri="{FF2B5EF4-FFF2-40B4-BE49-F238E27FC236}">
                <a16:creationId xmlns:a16="http://schemas.microsoft.com/office/drawing/2014/main" id="{B382F14B-1781-45FE-8BB3-B19BF3248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2"/>
          <a:stretch/>
        </p:blipFill>
        <p:spPr bwMode="auto">
          <a:xfrm>
            <a:off x="357461" y="1450042"/>
            <a:ext cx="11477077" cy="444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5304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71500"/>
            <a:ext cx="7915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1418897" y="567559"/>
            <a:ext cx="3373820" cy="129277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5985642" y="173421"/>
            <a:ext cx="3373820" cy="129277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783021" y="3704898"/>
            <a:ext cx="3373820" cy="1292772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566745" y="4993728"/>
            <a:ext cx="3373820" cy="129277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8571187" y="3326524"/>
            <a:ext cx="3373820" cy="1292772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εικόν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1" t="10449" r="26330" b="15320"/>
          <a:stretch/>
        </p:blipFill>
        <p:spPr bwMode="auto">
          <a:xfrm>
            <a:off x="1028043" y="867832"/>
            <a:ext cx="10213406" cy="5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93071" y="5749871"/>
            <a:ext cx="2929180" cy="8369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Κύπρος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3983064" y="5703374"/>
            <a:ext cx="2929180" cy="8369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5400" dirty="0"/>
              <a:t>Ιταλία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413288" y="2257587"/>
            <a:ext cx="2929180" cy="8369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 Αγγλία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743895" y="5749870"/>
            <a:ext cx="2929180" cy="8369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600" dirty="0"/>
              <a:t>Ισπανία</a:t>
            </a:r>
            <a:endParaRPr lang="en-US" sz="6600" dirty="0"/>
          </a:p>
        </p:txBody>
      </p:sp>
      <p:sp>
        <p:nvSpPr>
          <p:cNvPr id="7" name="Rectangle 6"/>
          <p:cNvSpPr/>
          <p:nvPr/>
        </p:nvSpPr>
        <p:spPr>
          <a:xfrm>
            <a:off x="7715572" y="3717010"/>
            <a:ext cx="2929180" cy="8369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Τουρκία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4786392" y="4166459"/>
            <a:ext cx="2929180" cy="8369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Ελλάδα</a:t>
            </a:r>
            <a:endParaRPr lang="en-US" sz="48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055798" y="2982061"/>
            <a:ext cx="1460714" cy="4843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615912" y="5086021"/>
            <a:ext cx="563105" cy="6845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055798" y="5426916"/>
            <a:ext cx="1460714" cy="5529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40278" y="4977610"/>
            <a:ext cx="588936" cy="2712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242538" y="5708540"/>
            <a:ext cx="588936" cy="2712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134048" y="4432477"/>
            <a:ext cx="914424" cy="8291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15572" y="2676041"/>
            <a:ext cx="345870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/>
              <a:t>ΧΩΡΕΣ</a:t>
            </a:r>
            <a:endParaRPr lang="en-US" sz="5400" dirty="0"/>
          </a:p>
        </p:txBody>
      </p:sp>
      <p:sp>
        <p:nvSpPr>
          <p:cNvPr id="21" name="TextBox 20"/>
          <p:cNvSpPr txBox="1"/>
          <p:nvPr/>
        </p:nvSpPr>
        <p:spPr>
          <a:xfrm>
            <a:off x="3673075" y="307381"/>
            <a:ext cx="345870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/>
              <a:t>ΧΩΡΕΣ</a:t>
            </a:r>
            <a:endParaRPr lang="en-US" sz="5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5F7BC4F-C4F3-2C19-5580-EE7566EBF4DA}"/>
              </a:ext>
            </a:extLst>
          </p:cNvPr>
          <p:cNvSpPr txBox="1">
            <a:spLocks/>
          </p:cNvSpPr>
          <p:nvPr/>
        </p:nvSpPr>
        <p:spPr>
          <a:xfrm>
            <a:off x="8138262" y="357053"/>
            <a:ext cx="363879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>
                <a:solidFill>
                  <a:srgbClr val="FF0000"/>
                </a:solidFill>
              </a:rPr>
              <a:t>Από πού  είσαι;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5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AF8C85-05B4-E367-15DA-89FA93604D53}"/>
              </a:ext>
            </a:extLst>
          </p:cNvPr>
          <p:cNvSpPr txBox="1"/>
          <p:nvPr/>
        </p:nvSpPr>
        <p:spPr>
          <a:xfrm>
            <a:off x="4651168" y="3013501"/>
            <a:ext cx="67188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είμαι από  την Αφρική. </a:t>
            </a:r>
          </a:p>
        </p:txBody>
      </p:sp>
      <p:pic>
        <p:nvPicPr>
          <p:cNvPr id="1026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91467056-44A3-0EEB-C5FA-2252F2EBD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3" t="1738" r="32636" b="72755"/>
          <a:stretch/>
        </p:blipFill>
        <p:spPr bwMode="auto">
          <a:xfrm>
            <a:off x="477080" y="304799"/>
            <a:ext cx="2546816" cy="166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C04EEC82-08ED-ABED-989C-66D2F4499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r="61242" b="73816"/>
          <a:stretch/>
        </p:blipFill>
        <p:spPr bwMode="auto">
          <a:xfrm>
            <a:off x="477081" y="2528067"/>
            <a:ext cx="2546815" cy="214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1E3CFC-875A-CFE6-7476-F719C6C4728B}"/>
              </a:ext>
            </a:extLst>
          </p:cNvPr>
          <p:cNvSpPr txBox="1"/>
          <p:nvPr/>
        </p:nvSpPr>
        <p:spPr>
          <a:xfrm>
            <a:off x="4841173" y="487069"/>
            <a:ext cx="6718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είμαι από  το Ιράν. </a:t>
            </a:r>
          </a:p>
        </p:txBody>
      </p:sp>
      <p:pic>
        <p:nvPicPr>
          <p:cNvPr id="11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66A124F7-6710-43B3-F610-F05983258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t="-1212" r="77329" b="74892"/>
          <a:stretch/>
        </p:blipFill>
        <p:spPr bwMode="auto">
          <a:xfrm>
            <a:off x="482248" y="4890052"/>
            <a:ext cx="2541648" cy="18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506D48-F0CA-B50E-B8F9-5E393BD2A408}"/>
              </a:ext>
            </a:extLst>
          </p:cNvPr>
          <p:cNvSpPr txBox="1"/>
          <p:nvPr/>
        </p:nvSpPr>
        <p:spPr>
          <a:xfrm>
            <a:off x="4651168" y="5364047"/>
            <a:ext cx="7058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rgbClr val="FF0000"/>
                </a:solidFill>
              </a:rPr>
              <a:t>Εγώ  είμαι από  τον Καναδά. 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66D7DC2B-D743-F740-F64A-C0F26A302A3B}"/>
              </a:ext>
            </a:extLst>
          </p:cNvPr>
          <p:cNvSpPr/>
          <p:nvPr/>
        </p:nvSpPr>
        <p:spPr>
          <a:xfrm>
            <a:off x="2640104" y="77180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85D86C0F-A001-CD26-04FE-25F3C138D21B}"/>
              </a:ext>
            </a:extLst>
          </p:cNvPr>
          <p:cNvSpPr/>
          <p:nvPr/>
        </p:nvSpPr>
        <p:spPr>
          <a:xfrm>
            <a:off x="2738888" y="5587128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20ADD507-A9EF-78AB-B561-A592C3608D64}"/>
              </a:ext>
            </a:extLst>
          </p:cNvPr>
          <p:cNvSpPr/>
          <p:nvPr/>
        </p:nvSpPr>
        <p:spPr>
          <a:xfrm>
            <a:off x="2738888" y="3290300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7AE4305B-93DA-9B54-656B-44AFE2B480FD}"/>
              </a:ext>
            </a:extLst>
          </p:cNvPr>
          <p:cNvSpPr/>
          <p:nvPr/>
        </p:nvSpPr>
        <p:spPr>
          <a:xfrm>
            <a:off x="4094830" y="3290299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4A704F82-1BCD-B6E3-5BDD-AA8EBA9BAFDC}"/>
              </a:ext>
            </a:extLst>
          </p:cNvPr>
          <p:cNvSpPr/>
          <p:nvPr/>
        </p:nvSpPr>
        <p:spPr>
          <a:xfrm>
            <a:off x="4213583" y="62248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743635A4-4397-4123-713E-96B9523A8609}"/>
              </a:ext>
            </a:extLst>
          </p:cNvPr>
          <p:cNvSpPr/>
          <p:nvPr/>
        </p:nvSpPr>
        <p:spPr>
          <a:xfrm>
            <a:off x="4179671" y="5475634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4741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AF8C85-05B4-E367-15DA-89FA93604D53}"/>
              </a:ext>
            </a:extLst>
          </p:cNvPr>
          <p:cNvSpPr txBox="1"/>
          <p:nvPr/>
        </p:nvSpPr>
        <p:spPr>
          <a:xfrm>
            <a:off x="4651168" y="3013501"/>
            <a:ext cx="67188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είμαι από  την Αφρική. </a:t>
            </a:r>
          </a:p>
        </p:txBody>
      </p:sp>
      <p:pic>
        <p:nvPicPr>
          <p:cNvPr id="1026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91467056-44A3-0EEB-C5FA-2252F2EBD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3" t="1738" r="32636" b="72755"/>
          <a:stretch/>
        </p:blipFill>
        <p:spPr bwMode="auto">
          <a:xfrm>
            <a:off x="477080" y="304799"/>
            <a:ext cx="2546816" cy="166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C04EEC82-08ED-ABED-989C-66D2F4499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r="61242" b="73816"/>
          <a:stretch/>
        </p:blipFill>
        <p:spPr bwMode="auto">
          <a:xfrm>
            <a:off x="477081" y="2528067"/>
            <a:ext cx="2546815" cy="214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1E3CFC-875A-CFE6-7476-F719C6C4728B}"/>
              </a:ext>
            </a:extLst>
          </p:cNvPr>
          <p:cNvSpPr txBox="1"/>
          <p:nvPr/>
        </p:nvSpPr>
        <p:spPr>
          <a:xfrm>
            <a:off x="4841173" y="487069"/>
            <a:ext cx="6718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είμαι από  το Ιράν. </a:t>
            </a:r>
          </a:p>
        </p:txBody>
      </p:sp>
      <p:pic>
        <p:nvPicPr>
          <p:cNvPr id="11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66A124F7-6710-43B3-F610-F05983258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t="-1212" r="77329" b="74892"/>
          <a:stretch/>
        </p:blipFill>
        <p:spPr bwMode="auto">
          <a:xfrm>
            <a:off x="482248" y="4890052"/>
            <a:ext cx="2541648" cy="18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506D48-F0CA-B50E-B8F9-5E393BD2A408}"/>
              </a:ext>
            </a:extLst>
          </p:cNvPr>
          <p:cNvSpPr txBox="1"/>
          <p:nvPr/>
        </p:nvSpPr>
        <p:spPr>
          <a:xfrm>
            <a:off x="4651168" y="5364047"/>
            <a:ext cx="7058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rgbClr val="FF0000"/>
                </a:solidFill>
              </a:rPr>
              <a:t>Εγώ  είμαι από  τον Καναδά. 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66D7DC2B-D743-F740-F64A-C0F26A302A3B}"/>
              </a:ext>
            </a:extLst>
          </p:cNvPr>
          <p:cNvSpPr/>
          <p:nvPr/>
        </p:nvSpPr>
        <p:spPr>
          <a:xfrm>
            <a:off x="2640104" y="77180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85D86C0F-A001-CD26-04FE-25F3C138D21B}"/>
              </a:ext>
            </a:extLst>
          </p:cNvPr>
          <p:cNvSpPr/>
          <p:nvPr/>
        </p:nvSpPr>
        <p:spPr>
          <a:xfrm>
            <a:off x="2738888" y="5587128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20ADD507-A9EF-78AB-B561-A592C3608D64}"/>
              </a:ext>
            </a:extLst>
          </p:cNvPr>
          <p:cNvSpPr/>
          <p:nvPr/>
        </p:nvSpPr>
        <p:spPr>
          <a:xfrm>
            <a:off x="2738888" y="3290300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7AE4305B-93DA-9B54-656B-44AFE2B480FD}"/>
              </a:ext>
            </a:extLst>
          </p:cNvPr>
          <p:cNvSpPr/>
          <p:nvPr/>
        </p:nvSpPr>
        <p:spPr>
          <a:xfrm>
            <a:off x="4094830" y="3290299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4A704F82-1BCD-B6E3-5BDD-AA8EBA9BAFDC}"/>
              </a:ext>
            </a:extLst>
          </p:cNvPr>
          <p:cNvSpPr/>
          <p:nvPr/>
        </p:nvSpPr>
        <p:spPr>
          <a:xfrm>
            <a:off x="4213583" y="62248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743635A4-4397-4123-713E-96B9523A8609}"/>
              </a:ext>
            </a:extLst>
          </p:cNvPr>
          <p:cNvSpPr/>
          <p:nvPr/>
        </p:nvSpPr>
        <p:spPr>
          <a:xfrm>
            <a:off x="4179671" y="5475634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7855B3C5-DE0D-4737-B840-E08386838BC5}"/>
              </a:ext>
            </a:extLst>
          </p:cNvPr>
          <p:cNvCxnSpPr/>
          <p:nvPr/>
        </p:nvCxnSpPr>
        <p:spPr>
          <a:xfrm>
            <a:off x="2899317" y="1014761"/>
            <a:ext cx="1516566" cy="2564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2F89753D-BA6C-4716-98C7-317ECECCE651}"/>
              </a:ext>
            </a:extLst>
          </p:cNvPr>
          <p:cNvCxnSpPr/>
          <p:nvPr/>
        </p:nvCxnSpPr>
        <p:spPr>
          <a:xfrm flipV="1">
            <a:off x="2865863" y="1025912"/>
            <a:ext cx="1594625" cy="2497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235B88D5-8A77-4746-B3E4-038EE2D04994}"/>
              </a:ext>
            </a:extLst>
          </p:cNvPr>
          <p:cNvCxnSpPr/>
          <p:nvPr/>
        </p:nvCxnSpPr>
        <p:spPr>
          <a:xfrm>
            <a:off x="3023896" y="5720576"/>
            <a:ext cx="15034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90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AF8C85-05B4-E367-15DA-89FA93604D53}"/>
              </a:ext>
            </a:extLst>
          </p:cNvPr>
          <p:cNvSpPr txBox="1"/>
          <p:nvPr/>
        </p:nvSpPr>
        <p:spPr>
          <a:xfrm>
            <a:off x="4651168" y="3013501"/>
            <a:ext cx="67188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είμαι από  </a:t>
            </a:r>
            <a:r>
              <a:rPr lang="el-GR" sz="4800" b="1" dirty="0"/>
              <a:t>την</a:t>
            </a:r>
            <a:r>
              <a:rPr lang="el-GR" sz="4800" b="1" dirty="0">
                <a:solidFill>
                  <a:srgbClr val="FF0000"/>
                </a:solidFill>
              </a:rPr>
              <a:t> Αφρική. </a:t>
            </a:r>
          </a:p>
        </p:txBody>
      </p:sp>
      <p:pic>
        <p:nvPicPr>
          <p:cNvPr id="1026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91467056-44A3-0EEB-C5FA-2252F2EBD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3" t="1738" r="32636" b="72755"/>
          <a:stretch/>
        </p:blipFill>
        <p:spPr bwMode="auto">
          <a:xfrm>
            <a:off x="477080" y="304799"/>
            <a:ext cx="2546816" cy="166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C04EEC82-08ED-ABED-989C-66D2F4499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r="61242" b="73816"/>
          <a:stretch/>
        </p:blipFill>
        <p:spPr bwMode="auto">
          <a:xfrm>
            <a:off x="477081" y="2528067"/>
            <a:ext cx="2546815" cy="214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1E3CFC-875A-CFE6-7476-F719C6C4728B}"/>
              </a:ext>
            </a:extLst>
          </p:cNvPr>
          <p:cNvSpPr txBox="1"/>
          <p:nvPr/>
        </p:nvSpPr>
        <p:spPr>
          <a:xfrm>
            <a:off x="4841173" y="487069"/>
            <a:ext cx="6718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είμαι από  </a:t>
            </a:r>
            <a:r>
              <a:rPr lang="el-GR" sz="4800" b="1" dirty="0"/>
              <a:t>το </a:t>
            </a:r>
            <a:r>
              <a:rPr lang="el-GR" sz="4800" b="1" dirty="0">
                <a:solidFill>
                  <a:srgbClr val="FF0000"/>
                </a:solidFill>
              </a:rPr>
              <a:t>Ιράν. </a:t>
            </a:r>
          </a:p>
        </p:txBody>
      </p:sp>
      <p:pic>
        <p:nvPicPr>
          <p:cNvPr id="11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66A124F7-6710-43B3-F610-F05983258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t="-1212" r="77329" b="74892"/>
          <a:stretch/>
        </p:blipFill>
        <p:spPr bwMode="auto">
          <a:xfrm>
            <a:off x="482248" y="4890052"/>
            <a:ext cx="2541648" cy="18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506D48-F0CA-B50E-B8F9-5E393BD2A408}"/>
              </a:ext>
            </a:extLst>
          </p:cNvPr>
          <p:cNvSpPr txBox="1"/>
          <p:nvPr/>
        </p:nvSpPr>
        <p:spPr>
          <a:xfrm>
            <a:off x="4651168" y="5364047"/>
            <a:ext cx="7058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rgbClr val="FF0000"/>
                </a:solidFill>
              </a:rPr>
              <a:t>Εγώ  είμαι από  </a:t>
            </a:r>
            <a:r>
              <a:rPr lang="el-GR" sz="4400" b="1" dirty="0"/>
              <a:t>τον</a:t>
            </a:r>
            <a:r>
              <a:rPr lang="el-GR" sz="4400" b="1" dirty="0">
                <a:solidFill>
                  <a:srgbClr val="FF0000"/>
                </a:solidFill>
              </a:rPr>
              <a:t> Καναδά. 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66D7DC2B-D743-F740-F64A-C0F26A302A3B}"/>
              </a:ext>
            </a:extLst>
          </p:cNvPr>
          <p:cNvSpPr/>
          <p:nvPr/>
        </p:nvSpPr>
        <p:spPr>
          <a:xfrm>
            <a:off x="2640104" y="77180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85D86C0F-A001-CD26-04FE-25F3C138D21B}"/>
              </a:ext>
            </a:extLst>
          </p:cNvPr>
          <p:cNvSpPr/>
          <p:nvPr/>
        </p:nvSpPr>
        <p:spPr>
          <a:xfrm>
            <a:off x="2738888" y="5587128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20ADD507-A9EF-78AB-B561-A592C3608D64}"/>
              </a:ext>
            </a:extLst>
          </p:cNvPr>
          <p:cNvSpPr/>
          <p:nvPr/>
        </p:nvSpPr>
        <p:spPr>
          <a:xfrm>
            <a:off x="2738888" y="3290300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7AE4305B-93DA-9B54-656B-44AFE2B480FD}"/>
              </a:ext>
            </a:extLst>
          </p:cNvPr>
          <p:cNvSpPr/>
          <p:nvPr/>
        </p:nvSpPr>
        <p:spPr>
          <a:xfrm>
            <a:off x="4094830" y="3290299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4A704F82-1BCD-B6E3-5BDD-AA8EBA9BAFDC}"/>
              </a:ext>
            </a:extLst>
          </p:cNvPr>
          <p:cNvSpPr/>
          <p:nvPr/>
        </p:nvSpPr>
        <p:spPr>
          <a:xfrm>
            <a:off x="4213583" y="62248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743635A4-4397-4123-713E-96B9523A8609}"/>
              </a:ext>
            </a:extLst>
          </p:cNvPr>
          <p:cNvSpPr/>
          <p:nvPr/>
        </p:nvSpPr>
        <p:spPr>
          <a:xfrm>
            <a:off x="4179671" y="5475634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7855B3C5-DE0D-4737-B840-E08386838BC5}"/>
              </a:ext>
            </a:extLst>
          </p:cNvPr>
          <p:cNvCxnSpPr/>
          <p:nvPr/>
        </p:nvCxnSpPr>
        <p:spPr>
          <a:xfrm>
            <a:off x="2899317" y="1014761"/>
            <a:ext cx="1516566" cy="2564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2F89753D-BA6C-4716-98C7-317ECECCE651}"/>
              </a:ext>
            </a:extLst>
          </p:cNvPr>
          <p:cNvCxnSpPr/>
          <p:nvPr/>
        </p:nvCxnSpPr>
        <p:spPr>
          <a:xfrm flipV="1">
            <a:off x="2865863" y="1025912"/>
            <a:ext cx="1594625" cy="2497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235B88D5-8A77-4746-B3E4-038EE2D04994}"/>
              </a:ext>
            </a:extLst>
          </p:cNvPr>
          <p:cNvCxnSpPr/>
          <p:nvPr/>
        </p:nvCxnSpPr>
        <p:spPr>
          <a:xfrm>
            <a:off x="3023896" y="5720576"/>
            <a:ext cx="15034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245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AF8C85-05B4-E367-15DA-89FA93604D53}"/>
              </a:ext>
            </a:extLst>
          </p:cNvPr>
          <p:cNvSpPr txBox="1"/>
          <p:nvPr/>
        </p:nvSpPr>
        <p:spPr>
          <a:xfrm>
            <a:off x="4651168" y="3013501"/>
            <a:ext cx="74037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είμαι από  </a:t>
            </a:r>
            <a:r>
              <a:rPr lang="el-GR" sz="4800" b="1" dirty="0"/>
              <a:t>την</a:t>
            </a:r>
            <a:r>
              <a:rPr lang="el-GR" sz="4800" b="1" dirty="0">
                <a:solidFill>
                  <a:srgbClr val="FF0000"/>
                </a:solidFill>
              </a:rPr>
              <a:t> Αφρική. </a:t>
            </a:r>
          </a:p>
        </p:txBody>
      </p:sp>
      <p:pic>
        <p:nvPicPr>
          <p:cNvPr id="1026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91467056-44A3-0EEB-C5FA-2252F2EBD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3" t="1738" r="32636" b="72755"/>
          <a:stretch/>
        </p:blipFill>
        <p:spPr bwMode="auto">
          <a:xfrm>
            <a:off x="477080" y="304799"/>
            <a:ext cx="2546816" cy="166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1E3CFC-875A-CFE6-7476-F719C6C4728B}"/>
              </a:ext>
            </a:extLst>
          </p:cNvPr>
          <p:cNvSpPr txBox="1"/>
          <p:nvPr/>
        </p:nvSpPr>
        <p:spPr>
          <a:xfrm>
            <a:off x="4841173" y="487069"/>
            <a:ext cx="6718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είμαι από  </a:t>
            </a:r>
            <a:r>
              <a:rPr lang="el-GR" sz="4800" b="1" dirty="0"/>
              <a:t>το </a:t>
            </a:r>
            <a:r>
              <a:rPr lang="el-GR" sz="4800" b="1" dirty="0">
                <a:solidFill>
                  <a:srgbClr val="FF0000"/>
                </a:solidFill>
              </a:rPr>
              <a:t>Ιράν. </a:t>
            </a:r>
          </a:p>
        </p:txBody>
      </p:sp>
      <p:pic>
        <p:nvPicPr>
          <p:cNvPr id="11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66A124F7-6710-43B3-F610-F05983258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t="-1212" r="77329" b="74892"/>
          <a:stretch/>
        </p:blipFill>
        <p:spPr bwMode="auto">
          <a:xfrm>
            <a:off x="482248" y="4890052"/>
            <a:ext cx="2541648" cy="18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506D48-F0CA-B50E-B8F9-5E393BD2A408}"/>
              </a:ext>
            </a:extLst>
          </p:cNvPr>
          <p:cNvSpPr txBox="1"/>
          <p:nvPr/>
        </p:nvSpPr>
        <p:spPr>
          <a:xfrm>
            <a:off x="4651168" y="5364047"/>
            <a:ext cx="7058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rgbClr val="FF0000"/>
                </a:solidFill>
              </a:rPr>
              <a:t>Εγώ  είμαι από  </a:t>
            </a:r>
            <a:r>
              <a:rPr lang="el-GR" sz="4400" b="1" dirty="0"/>
              <a:t>τον</a:t>
            </a:r>
            <a:r>
              <a:rPr lang="el-GR" sz="4400" b="1" dirty="0">
                <a:solidFill>
                  <a:srgbClr val="FF0000"/>
                </a:solidFill>
              </a:rPr>
              <a:t> Καναδά. 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66D7DC2B-D743-F740-F64A-C0F26A302A3B}"/>
              </a:ext>
            </a:extLst>
          </p:cNvPr>
          <p:cNvSpPr/>
          <p:nvPr/>
        </p:nvSpPr>
        <p:spPr>
          <a:xfrm>
            <a:off x="2640104" y="77180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85D86C0F-A001-CD26-04FE-25F3C138D21B}"/>
              </a:ext>
            </a:extLst>
          </p:cNvPr>
          <p:cNvSpPr/>
          <p:nvPr/>
        </p:nvSpPr>
        <p:spPr>
          <a:xfrm>
            <a:off x="2738888" y="5587128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20ADD507-A9EF-78AB-B561-A592C3608D64}"/>
              </a:ext>
            </a:extLst>
          </p:cNvPr>
          <p:cNvSpPr/>
          <p:nvPr/>
        </p:nvSpPr>
        <p:spPr>
          <a:xfrm>
            <a:off x="2738888" y="3290300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7AE4305B-93DA-9B54-656B-44AFE2B480FD}"/>
              </a:ext>
            </a:extLst>
          </p:cNvPr>
          <p:cNvSpPr/>
          <p:nvPr/>
        </p:nvSpPr>
        <p:spPr>
          <a:xfrm>
            <a:off x="4094830" y="3290299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4A704F82-1BCD-B6E3-5BDD-AA8EBA9BAFDC}"/>
              </a:ext>
            </a:extLst>
          </p:cNvPr>
          <p:cNvSpPr/>
          <p:nvPr/>
        </p:nvSpPr>
        <p:spPr>
          <a:xfrm>
            <a:off x="4213583" y="62248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7855B3C5-DE0D-4737-B840-E08386838BC5}"/>
              </a:ext>
            </a:extLst>
          </p:cNvPr>
          <p:cNvCxnSpPr/>
          <p:nvPr/>
        </p:nvCxnSpPr>
        <p:spPr>
          <a:xfrm>
            <a:off x="2899317" y="1014761"/>
            <a:ext cx="1516566" cy="2564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2F89753D-BA6C-4716-98C7-317ECECCE651}"/>
              </a:ext>
            </a:extLst>
          </p:cNvPr>
          <p:cNvCxnSpPr/>
          <p:nvPr/>
        </p:nvCxnSpPr>
        <p:spPr>
          <a:xfrm flipV="1">
            <a:off x="2865863" y="1025912"/>
            <a:ext cx="1594625" cy="2497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Καναδάς η απέραντη και ειρηνική χώρα των κρυστάλλινων λιμνών !| mazi travel">
            <a:extLst>
              <a:ext uri="{FF2B5EF4-FFF2-40B4-BE49-F238E27FC236}">
                <a16:creationId xmlns:a16="http://schemas.microsoft.com/office/drawing/2014/main" id="{C0E1DE32-49D3-4693-8934-45815089B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2" y="3844498"/>
            <a:ext cx="3738220" cy="273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EEE7355-64D3-4181-9D1D-D30CE13E4425}"/>
              </a:ext>
            </a:extLst>
          </p:cNvPr>
          <p:cNvSpPr/>
          <p:nvPr/>
        </p:nvSpPr>
        <p:spPr>
          <a:xfrm>
            <a:off x="461163" y="5973993"/>
            <a:ext cx="2834742" cy="762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/>
              <a:t>ΚΑΝΑΔΑΣ</a:t>
            </a:r>
            <a:endParaRPr lang="el-CY" sz="4400" dirty="0"/>
          </a:p>
        </p:txBody>
      </p:sp>
      <p:pic>
        <p:nvPicPr>
          <p:cNvPr id="1028" name="Picture 4" descr="Αφρική - Βικιταξίδια">
            <a:extLst>
              <a:ext uri="{FF2B5EF4-FFF2-40B4-BE49-F238E27FC236}">
                <a16:creationId xmlns:a16="http://schemas.microsoft.com/office/drawing/2014/main" id="{0AC0C2F7-8E07-4746-8E2A-8E232154D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56" y="1697405"/>
            <a:ext cx="482740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D1E6A852-9F88-4397-80E4-C9C76A21FA0B}"/>
              </a:ext>
            </a:extLst>
          </p:cNvPr>
          <p:cNvSpPr/>
          <p:nvPr/>
        </p:nvSpPr>
        <p:spPr>
          <a:xfrm>
            <a:off x="-15639" y="1464246"/>
            <a:ext cx="2834742" cy="467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ΑΦΡΙΚΗ</a:t>
            </a:r>
            <a:endParaRPr lang="el-CY" sz="2400" dirty="0"/>
          </a:p>
        </p:txBody>
      </p:sp>
      <p:pic>
        <p:nvPicPr>
          <p:cNvPr id="1030" name="Picture 6" descr="Ιράν - Βικιταξίδια">
            <a:extLst>
              <a:ext uri="{FF2B5EF4-FFF2-40B4-BE49-F238E27FC236}">
                <a16:creationId xmlns:a16="http://schemas.microsoft.com/office/drawing/2014/main" id="{8ABEC22E-3560-462A-B943-E3364DD28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9" y="8153"/>
            <a:ext cx="4884978" cy="145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7F25BCE0-1100-4723-8C7B-8B3219CA7063}"/>
              </a:ext>
            </a:extLst>
          </p:cNvPr>
          <p:cNvSpPr/>
          <p:nvPr/>
        </p:nvSpPr>
        <p:spPr>
          <a:xfrm>
            <a:off x="90369" y="118271"/>
            <a:ext cx="2834742" cy="273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ΙΡΑΝ</a:t>
            </a:r>
            <a:endParaRPr lang="el-CY" sz="2400" dirty="0"/>
          </a:p>
        </p:txBody>
      </p:sp>
    </p:spTree>
    <p:extLst>
      <p:ext uri="{BB962C8B-B14F-4D97-AF65-F5344CB8AC3E}">
        <p14:creationId xmlns:p14="http://schemas.microsoft.com/office/powerpoint/2010/main" val="404141449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1196</Words>
  <Application>Microsoft Office PowerPoint</Application>
  <PresentationFormat>Ευρεία οθόνη</PresentationFormat>
  <Paragraphs>313</Paragraphs>
  <Slides>46</Slides>
  <Notes>0</Notes>
  <HiddenSlides>0</HiddenSlides>
  <MMClips>4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51" baseType="lpstr">
      <vt:lpstr>Aptos</vt:lpstr>
      <vt:lpstr>Aptos Display</vt:lpstr>
      <vt:lpstr>Arial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Από πού είσαι; </vt:lpstr>
      <vt:lpstr>  ΑΝΝΑ</vt:lpstr>
      <vt:lpstr>ΙΜΑΝ </vt:lpstr>
      <vt:lpstr>ΟΜΑΡ</vt:lpstr>
      <vt:lpstr>ΟΜΑΡ</vt:lpstr>
      <vt:lpstr>ΝΤΟΡΙΑΝ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Από πού είσαι; </vt:lpstr>
      <vt:lpstr>Έχεις φίλους / φίλες  από άλλες  χώρες;  Από ποιες; </vt:lpstr>
      <vt:lpstr>Παρουσίαση του PowerPoint</vt:lpstr>
      <vt:lpstr>ΦΑΤΜΑ</vt:lpstr>
      <vt:lpstr>ΦΑΤΜΑ</vt:lpstr>
      <vt:lpstr>Αλή </vt:lpstr>
      <vt:lpstr>Αλή </vt:lpstr>
      <vt:lpstr>Αυτοαξιολόγηση στο σπίτι </vt:lpstr>
      <vt:lpstr>Παρουσίαση του PowerPoint</vt:lpstr>
      <vt:lpstr>Γράψε  τις  λέξεις στη  σωστή  σειρά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ΕΛΕΝΗ ΧΑΡΑΛΑΜΠΟΥΣ</dc:creator>
  <cp:lastModifiedBy>ΕΛΕΝΗ ΧΑΡΑΛΑΜΠΟΥΣ</cp:lastModifiedBy>
  <cp:revision>25</cp:revision>
  <dcterms:created xsi:type="dcterms:W3CDTF">2025-10-09T11:43:02Z</dcterms:created>
  <dcterms:modified xsi:type="dcterms:W3CDTF">2026-03-09T13:22:07Z</dcterms:modified>
</cp:coreProperties>
</file>