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32" r:id="rId2"/>
    <p:sldId id="505" r:id="rId3"/>
    <p:sldId id="447" r:id="rId4"/>
    <p:sldId id="423" r:id="rId5"/>
    <p:sldId id="424" r:id="rId6"/>
    <p:sldId id="421" r:id="rId7"/>
    <p:sldId id="426" r:id="rId8"/>
    <p:sldId id="427" r:id="rId9"/>
    <p:sldId id="425" r:id="rId10"/>
    <p:sldId id="498" r:id="rId11"/>
    <p:sldId id="497" r:id="rId12"/>
    <p:sldId id="500" r:id="rId13"/>
    <p:sldId id="502" r:id="rId14"/>
    <p:sldId id="495" r:id="rId15"/>
    <p:sldId id="429" r:id="rId16"/>
    <p:sldId id="503" r:id="rId17"/>
    <p:sldId id="428" r:id="rId18"/>
    <p:sldId id="430" r:id="rId19"/>
    <p:sldId id="432" r:id="rId20"/>
    <p:sldId id="431" r:id="rId21"/>
    <p:sldId id="433" r:id="rId22"/>
    <p:sldId id="496" r:id="rId23"/>
    <p:sldId id="434" r:id="rId24"/>
    <p:sldId id="435" r:id="rId25"/>
    <p:sldId id="437" r:id="rId26"/>
    <p:sldId id="436" r:id="rId27"/>
    <p:sldId id="504" r:id="rId28"/>
    <p:sldId id="467" r:id="rId29"/>
    <p:sldId id="494" r:id="rId30"/>
    <p:sldId id="491" r:id="rId31"/>
    <p:sldId id="493" r:id="rId32"/>
    <p:sldId id="377" r:id="rId33"/>
    <p:sldId id="492" r:id="rId34"/>
    <p:sldId id="468" r:id="rId35"/>
    <p:sldId id="464" r:id="rId36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3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41298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382DD-B808-19D6-F25B-51DBE5E11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0E671125-83DD-2E5F-E451-7B6717C603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23FF77F1-0F03-4B23-CB04-838DB0A37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E5EB0E4-A9F2-454E-0E46-9F7016C31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32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348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03/09/2026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enews.com/kipros/koinonia/article/1691755/live-polemos-sti-mesi-anatoli-neo-kima-israilinon-vomvardismon-stin-techerani-stis-floges-to-aerodromio-mechrampant-se-epifilaki-i-kipros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kathimerini.com.cy/gr/kosmos/iran-nomimoi-stoxoi-oi-eyropaioi-an-emplakoyn-ston-polemo" TargetMode="Externa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33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247477" y="-123356"/>
            <a:ext cx="12030650" cy="59887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1400" b="1" baseline="30000" dirty="0"/>
          </a:p>
          <a:p>
            <a:pPr algn="ctr"/>
            <a:r>
              <a:rPr lang="el-GR" b="1" dirty="0"/>
              <a:t>32</a:t>
            </a:r>
            <a:r>
              <a:rPr lang="el-GR" b="1" baseline="30000" dirty="0"/>
              <a:t>Ο</a:t>
            </a:r>
            <a:r>
              <a:rPr lang="el-GR" b="1" dirty="0"/>
              <a:t> ΜΑΘΗΜΑ :  </a:t>
            </a:r>
            <a:r>
              <a:rPr lang="el-GR" b="1" dirty="0" err="1"/>
              <a:t>Κυπροαρχαϊκή</a:t>
            </a:r>
            <a:r>
              <a:rPr lang="el-GR" b="1" dirty="0"/>
              <a:t> Εποχή (750 – 475 π.Χ.): Ο </a:t>
            </a:r>
            <a:r>
              <a:rPr lang="el-GR" b="1" dirty="0" err="1"/>
              <a:t>Ονήσιλος</a:t>
            </a:r>
            <a:endParaRPr lang="el-GR" b="1" dirty="0"/>
          </a:p>
          <a:p>
            <a:pPr algn="ctr"/>
            <a:endParaRPr lang="el-GR" dirty="0"/>
          </a:p>
          <a:p>
            <a:r>
              <a:rPr lang="el-GR" b="1" dirty="0"/>
              <a:t>Να κατονομάζουν τους κατακτητές της Κύπρου κατά την </a:t>
            </a:r>
            <a:r>
              <a:rPr lang="el-GR" b="1" dirty="0" err="1"/>
              <a:t>Κυπροαρχαϊκή</a:t>
            </a:r>
            <a:r>
              <a:rPr lang="el-GR" b="1" dirty="0"/>
              <a:t> Εποχή. </a:t>
            </a:r>
          </a:p>
          <a:p>
            <a:endParaRPr lang="el-GR" dirty="0"/>
          </a:p>
          <a:p>
            <a:pPr marL="514350" indent="-514350">
              <a:buFontTx/>
              <a:buAutoNum type="arabicParenBoth"/>
            </a:pPr>
            <a:r>
              <a:rPr lang="el-GR" dirty="0" err="1"/>
              <a:t>Ασσύριοι</a:t>
            </a:r>
            <a:r>
              <a:rPr lang="el-GR" dirty="0"/>
              <a:t> </a:t>
            </a:r>
          </a:p>
          <a:p>
            <a:pPr marL="514350" indent="-514350">
              <a:buAutoNum type="arabicParenBoth"/>
            </a:pPr>
            <a:r>
              <a:rPr lang="el-GR" dirty="0"/>
              <a:t> Αιγύπτιοι</a:t>
            </a:r>
            <a:r>
              <a:rPr lang="el-GR" dirty="0">
                <a:sym typeface="Wingdings" panose="05000000000000000000" pitchFamily="2" charset="2"/>
              </a:rPr>
              <a:t> </a:t>
            </a:r>
            <a:endParaRPr lang="el-GR" dirty="0"/>
          </a:p>
          <a:p>
            <a:pPr marL="514350" indent="-514350">
              <a:buAutoNum type="arabicParenBoth"/>
            </a:pPr>
            <a:r>
              <a:rPr lang="el-GR" dirty="0"/>
              <a:t> Πέρσες</a:t>
            </a:r>
            <a:r>
              <a:rPr lang="el-GR" dirty="0">
                <a:sym typeface="Wingdings" panose="05000000000000000000" pitchFamily="2" charset="2"/>
              </a:rPr>
              <a:t> </a:t>
            </a:r>
            <a:endParaRPr lang="el-GR" dirty="0"/>
          </a:p>
          <a:p>
            <a:r>
              <a:rPr lang="el-GR" dirty="0">
                <a:sym typeface="Wingdings" panose="05000000000000000000" pitchFamily="2" charset="2"/>
              </a:rPr>
              <a:t>                                                                                          </a:t>
            </a:r>
            <a:endParaRPr lang="el-GR" dirty="0"/>
          </a:p>
          <a:p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 Κύπριοι βασιλιάδες διατήρησαν την αυτονομία τους  πληρώνοντας φόρο υποτελείας στους κατακτητές.</a:t>
            </a:r>
            <a:endParaRPr lang="el-CY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  <a:p>
            <a:r>
              <a:rPr lang="el-GR" b="1" dirty="0"/>
              <a:t>Επανάσταση του </a:t>
            </a:r>
            <a:r>
              <a:rPr lang="el-GR" b="1" dirty="0" err="1"/>
              <a:t>Ονήσιλου</a:t>
            </a:r>
            <a:r>
              <a:rPr lang="el-GR" b="1" dirty="0"/>
              <a:t> κατά των Περσών :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b="1" u="sng" dirty="0"/>
              <a:t>Αίτια</a:t>
            </a:r>
            <a:r>
              <a:rPr lang="el-GR" dirty="0"/>
              <a:t> :          (1)  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στέρηση της ελευθερίας</a:t>
            </a: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(2)  Η βαριά φορολογία</a:t>
            </a:r>
            <a:endParaRPr lang="el-CY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(3)  Η ανάπτυξη φιλελληνικού πνεύματος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Αφορμή επανάστασης των Κυπρίων εναντίον των Περσών: 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Ιωνική επανάσταση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Κύπρο υπήρχαν δύο παρατάξεις:</a:t>
            </a:r>
            <a:endParaRPr lang="el-CY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l-G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φιλοπερσική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παράταξη, την οποία εκπροσωπούσε ο βασιλιάς της Σαλαμίνας, ο </a:t>
            </a:r>
            <a:r>
              <a:rPr lang="el-G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Γόργος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CY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φιλελληνική παράταξη, την οποία εκπροσωπούσε ο αδελφός του </a:t>
            </a:r>
            <a:r>
              <a:rPr lang="el-G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Γόργου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ο </a:t>
            </a:r>
            <a:r>
              <a:rPr lang="el-G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Ονήσιλος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A83C216-53B8-CFBF-0F4D-611E18288AE9}"/>
              </a:ext>
            </a:extLst>
          </p:cNvPr>
          <p:cNvSpPr/>
          <p:nvPr/>
        </p:nvSpPr>
        <p:spPr>
          <a:xfrm>
            <a:off x="8159746" y="5837042"/>
            <a:ext cx="3941898" cy="84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κρανίο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BAE5421-26F6-3497-F4C8-39EE71B3B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5239" b="25297"/>
          <a:stretch>
            <a:fillRect/>
          </a:stretch>
        </p:blipFill>
        <p:spPr>
          <a:xfrm>
            <a:off x="1128711" y="536801"/>
            <a:ext cx="8739187" cy="4763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4A727-20C8-1C70-CA49-8C2777B46AA8}"/>
              </a:ext>
            </a:extLst>
          </p:cNvPr>
          <p:cNvSpPr txBox="1"/>
          <p:nvPr/>
        </p:nvSpPr>
        <p:spPr>
          <a:xfrm rot="11144379" flipV="1">
            <a:off x="5976937" y="536801"/>
            <a:ext cx="3724276" cy="4062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endParaRPr lang="el-GR" sz="2800" dirty="0"/>
          </a:p>
          <a:p>
            <a:pPr algn="ctr"/>
            <a:r>
              <a:rPr lang="el-GR" sz="2800" dirty="0"/>
              <a:t>Μανόλης Ανδρόνικος  κ.ά., </a:t>
            </a:r>
            <a:r>
              <a:rPr lang="el-GR" sz="2800" i="1" dirty="0"/>
              <a:t>Ιστορία  του Ελληνικού Έθνους,</a:t>
            </a:r>
            <a:r>
              <a:rPr lang="el-GR" sz="2800" dirty="0"/>
              <a:t> τόμος  Β’, Αθήνα  1970, σελ. 362.</a:t>
            </a:r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582724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βιβλίο, κείμενο, έπιπλα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A95645B-8FB5-AF98-AE86-8F7728CA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1" t="46119" r="38474" b="626"/>
          <a:stretch>
            <a:fillRect/>
          </a:stretch>
        </p:blipFill>
        <p:spPr>
          <a:xfrm>
            <a:off x="357189" y="699484"/>
            <a:ext cx="4543424" cy="4424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E7F79-9669-9DE2-73CC-87D778999FDE}"/>
              </a:ext>
            </a:extLst>
          </p:cNvPr>
          <p:cNvSpPr txBox="1"/>
          <p:nvPr/>
        </p:nvSpPr>
        <p:spPr>
          <a:xfrm>
            <a:off x="33337" y="5679687"/>
            <a:ext cx="118776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Μανόλης Ανδρόνικος 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  1970, σελ. 360 .</a:t>
            </a:r>
          </a:p>
          <a:p>
            <a:pPr algn="ctr"/>
            <a:endParaRPr lang="el-CY" dirty="0"/>
          </a:p>
        </p:txBody>
      </p:sp>
      <p:pic>
        <p:nvPicPr>
          <p:cNvPr id="4" name="Εικόνα 3" descr="Εικόνα που περιέχει βιβλίο, κείμενο, έπιπλα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3FB6413A-92B1-853B-8032-4A3025553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1" t="3932" r="38474" b="53464"/>
          <a:stretch>
            <a:fillRect/>
          </a:stretch>
        </p:blipFill>
        <p:spPr>
          <a:xfrm>
            <a:off x="7367588" y="595312"/>
            <a:ext cx="4543424" cy="4528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Εικόνα 5" descr="Εικόνα που περιέχει κείμενο, βιβλίο, έπιπλα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393666A-E9B3-7046-B590-7AEE6AA90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5953" r="31585" b="51475"/>
          <a:stretch>
            <a:fillRect/>
          </a:stretch>
        </p:blipFill>
        <p:spPr>
          <a:xfrm>
            <a:off x="4643439" y="1675966"/>
            <a:ext cx="2981324" cy="2681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474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1A955-27B1-3AF3-D021-0EBC29B54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βιβλίο, έπιπλα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BC19B64-459A-6098-A1D4-0EC928D44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5953" r="31585" b="51475"/>
          <a:stretch>
            <a:fillRect/>
          </a:stretch>
        </p:blipFill>
        <p:spPr>
          <a:xfrm>
            <a:off x="1304926" y="1569267"/>
            <a:ext cx="3910012" cy="3517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7CF7BE-FC9E-18A5-D665-E24B6564E0D1}"/>
              </a:ext>
            </a:extLst>
          </p:cNvPr>
          <p:cNvSpPr txBox="1"/>
          <p:nvPr/>
        </p:nvSpPr>
        <p:spPr>
          <a:xfrm>
            <a:off x="33337" y="5679687"/>
            <a:ext cx="118776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Μανόλης Ανδρόνικος 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  1970, σελ. 361 .</a:t>
            </a:r>
          </a:p>
          <a:p>
            <a:pPr algn="ctr"/>
            <a:endParaRPr lang="el-CY" dirty="0"/>
          </a:p>
        </p:txBody>
      </p:sp>
      <p:pic>
        <p:nvPicPr>
          <p:cNvPr id="6" name="Εικόνα 5" descr="Εικόνα που περιέχει κείμενο, βιβλίο, έπιπλα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7112CE2-6DF1-527B-7CA1-5F86A575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0" t="10293" r="19150" b="48912"/>
          <a:stretch>
            <a:fillRect/>
          </a:stretch>
        </p:blipFill>
        <p:spPr>
          <a:xfrm>
            <a:off x="5577043" y="400050"/>
            <a:ext cx="5216577" cy="4983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487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D4BDB-19BE-00D5-C3D4-15D56253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βιβλίο, έπιπλα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277B802-6E92-784F-7B30-25AB82607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44383" r="31585"/>
          <a:stretch>
            <a:fillRect/>
          </a:stretch>
        </p:blipFill>
        <p:spPr>
          <a:xfrm>
            <a:off x="1147763" y="1728787"/>
            <a:ext cx="3910012" cy="287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09F843-63B5-3934-C441-43BCE23CD8D4}"/>
              </a:ext>
            </a:extLst>
          </p:cNvPr>
          <p:cNvSpPr txBox="1"/>
          <p:nvPr/>
        </p:nvSpPr>
        <p:spPr>
          <a:xfrm>
            <a:off x="33337" y="5679687"/>
            <a:ext cx="118776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Μανόλης Ανδρόνικος 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  1970, σελ. 361 .</a:t>
            </a:r>
          </a:p>
          <a:p>
            <a:pPr algn="ctr"/>
            <a:endParaRPr lang="el-CY" dirty="0"/>
          </a:p>
        </p:txBody>
      </p:sp>
      <p:pic>
        <p:nvPicPr>
          <p:cNvPr id="4" name="Εικόνα 3" descr="Εικόνα που περιέχει κείμενο, βιβλίο, έπιπλα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E213EB5-5B83-037E-03BC-FD68F2465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4" t="47808" r="16038" b="1772"/>
          <a:stretch>
            <a:fillRect/>
          </a:stretch>
        </p:blipFill>
        <p:spPr>
          <a:xfrm>
            <a:off x="6096000" y="403883"/>
            <a:ext cx="3582649" cy="4996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59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657D04-21AE-33AF-990C-00608ADE339F}"/>
              </a:ext>
            </a:extLst>
          </p:cNvPr>
          <p:cNvSpPr txBox="1"/>
          <p:nvPr/>
        </p:nvSpPr>
        <p:spPr>
          <a:xfrm>
            <a:off x="33337" y="5679687"/>
            <a:ext cx="118776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Μανόλης Ανδρόνικος 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  1970, σελ. 359 .</a:t>
            </a:r>
          </a:p>
          <a:p>
            <a:pPr algn="ctr"/>
            <a:endParaRPr lang="el-CY" dirty="0"/>
          </a:p>
        </p:txBody>
      </p:sp>
      <p:pic>
        <p:nvPicPr>
          <p:cNvPr id="6" name="Εικόνα 5" descr="Εικόνα που περιέχει κείμενο, βιβλίο, χάρτης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1E300A0-9668-F568-3E2E-9BC1A22C1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0" t="13333" r="3987" b="3718"/>
          <a:stretch>
            <a:fillRect/>
          </a:stretch>
        </p:blipFill>
        <p:spPr>
          <a:xfrm>
            <a:off x="400047" y="473529"/>
            <a:ext cx="11510964" cy="5012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857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11465-DCD3-0012-E865-792B3216A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14DA7DE-5A61-2C79-8A3A-820C14596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8D07DFC-808B-EE4A-9881-8224D07742E3}"/>
              </a:ext>
            </a:extLst>
          </p:cNvPr>
          <p:cNvSpPr/>
          <p:nvPr/>
        </p:nvSpPr>
        <p:spPr>
          <a:xfrm>
            <a:off x="-1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Αίτια  Ιωνικής  Επανάστασης </a:t>
            </a:r>
            <a:endParaRPr lang="el-CY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7A3B380-AB33-07D5-3A94-4265AB1CD0F0}"/>
              </a:ext>
            </a:extLst>
          </p:cNvPr>
          <p:cNvSpPr/>
          <p:nvPr/>
        </p:nvSpPr>
        <p:spPr>
          <a:xfrm>
            <a:off x="0" y="4429124"/>
            <a:ext cx="12030074" cy="2300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</a:rPr>
              <a:t>Α)Η κα</a:t>
            </a:r>
            <a:r>
              <a:rPr lang="en-US" sz="3600" dirty="0" err="1">
                <a:solidFill>
                  <a:schemeClr val="tx1"/>
                </a:solidFill>
              </a:rPr>
              <a:t>τοχή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των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Στενών</a:t>
            </a:r>
            <a:r>
              <a:rPr lang="en-US" sz="3600" dirty="0">
                <a:solidFill>
                  <a:schemeClr val="tx1"/>
                </a:solidFill>
              </a:rPr>
              <a:t> από </a:t>
            </a:r>
            <a:r>
              <a:rPr lang="en-US" sz="3600" dirty="0" err="1">
                <a:solidFill>
                  <a:schemeClr val="tx1"/>
                </a:solidFill>
              </a:rPr>
              <a:t>τους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Πέρσες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εμ</a:t>
            </a:r>
            <a:r>
              <a:rPr lang="en-US" sz="3600" dirty="0">
                <a:solidFill>
                  <a:schemeClr val="tx1"/>
                </a:solidFill>
              </a:rPr>
              <a:t>πόδισε τους Έλληνες της Μικράς Ασίας να συνεχίσουν το εμπόριο</a:t>
            </a:r>
            <a:r>
              <a:rPr lang="el-GR" sz="36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</a:rPr>
              <a:t>(Β) </a:t>
            </a:r>
            <a:r>
              <a:rPr lang="el-GR" sz="3600" dirty="0">
                <a:solidFill>
                  <a:schemeClr val="tx1"/>
                </a:solidFill>
              </a:rPr>
              <a:t>Η</a:t>
            </a:r>
            <a:r>
              <a:rPr lang="en-US" sz="3600" dirty="0">
                <a:solidFill>
                  <a:schemeClr val="tx1"/>
                </a:solidFill>
              </a:rPr>
              <a:t> βα</a:t>
            </a:r>
            <a:r>
              <a:rPr lang="en-US" sz="3600" dirty="0" err="1">
                <a:solidFill>
                  <a:schemeClr val="tx1"/>
                </a:solidFill>
              </a:rPr>
              <a:t>ριά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φορολογί</a:t>
            </a:r>
            <a:r>
              <a:rPr lang="en-US" sz="3600" dirty="0">
                <a:solidFill>
                  <a:schemeClr val="tx1"/>
                </a:solidFill>
              </a:rPr>
              <a:t>α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</a:rPr>
              <a:t>(Γ) </a:t>
            </a:r>
            <a:r>
              <a:rPr lang="el-GR" sz="3600" dirty="0">
                <a:solidFill>
                  <a:schemeClr val="tx1"/>
                </a:solidFill>
              </a:rPr>
              <a:t>Η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στέρηση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της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ελευθερί</a:t>
            </a:r>
            <a:r>
              <a:rPr lang="en-US" sz="3600" dirty="0">
                <a:solidFill>
                  <a:schemeClr val="tx1"/>
                </a:solidFill>
              </a:rPr>
              <a:t>ας </a:t>
            </a:r>
          </a:p>
        </p:txBody>
      </p:sp>
    </p:spTree>
    <p:extLst>
      <p:ext uri="{BB962C8B-B14F-4D97-AF65-F5344CB8AC3E}">
        <p14:creationId xmlns:p14="http://schemas.microsoft.com/office/powerpoint/2010/main" val="34950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3A481-5BFF-DA39-92EC-5AFE89FC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7A7B4-02A1-7E5F-8ECC-48A4616E46F7}"/>
              </a:ext>
            </a:extLst>
          </p:cNvPr>
          <p:cNvSpPr txBox="1"/>
          <p:nvPr/>
        </p:nvSpPr>
        <p:spPr>
          <a:xfrm>
            <a:off x="33337" y="5679687"/>
            <a:ext cx="118776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Μανόλης Ανδρόνικος 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  1970, σ. 362- 363.</a:t>
            </a:r>
          </a:p>
          <a:p>
            <a:pPr algn="ctr"/>
            <a:endParaRPr lang="el-CY" dirty="0"/>
          </a:p>
        </p:txBody>
      </p:sp>
      <p:pic>
        <p:nvPicPr>
          <p:cNvPr id="4" name="Εικόνα 3" descr="Εικόνα που περιέχει κείμενο, βιβλίο, χαρτί, εφημερίδ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1BFF8F8-E0E0-CA0F-F8F5-EDFD286F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17431" r="7735" b="25277"/>
          <a:stretch>
            <a:fillRect/>
          </a:stretch>
        </p:blipFill>
        <p:spPr>
          <a:xfrm rot="5400000">
            <a:off x="307129" y="947979"/>
            <a:ext cx="5086454" cy="3700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Εικόνα 2" descr="Εικόνα που περιέχει κείμενο, κρανίο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FBACFABE-9D2C-331D-448A-2FFA9AC6C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5239" b="25297"/>
          <a:stretch>
            <a:fillRect/>
          </a:stretch>
        </p:blipFill>
        <p:spPr>
          <a:xfrm>
            <a:off x="4932332" y="942975"/>
            <a:ext cx="6421466" cy="3500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8586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7062B-F740-4001-B045-EC1364764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CAB414A-D80A-782D-F820-EF696C485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9A88054-A520-2AB7-03D2-17D79F58B0B4}"/>
              </a:ext>
            </a:extLst>
          </p:cNvPr>
          <p:cNvSpPr/>
          <p:nvPr/>
        </p:nvSpPr>
        <p:spPr>
          <a:xfrm>
            <a:off x="-1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rgbClr val="FF0000"/>
                </a:solidFill>
              </a:rPr>
              <a:t>Επανάσταση του </a:t>
            </a:r>
            <a:r>
              <a:rPr lang="el-GR" sz="2400" b="1" dirty="0" err="1">
                <a:solidFill>
                  <a:srgbClr val="FF0000"/>
                </a:solidFill>
              </a:rPr>
              <a:t>Ονήσιλου</a:t>
            </a:r>
            <a:r>
              <a:rPr lang="el-GR" sz="2400" b="1" dirty="0">
                <a:solidFill>
                  <a:srgbClr val="FF0000"/>
                </a:solidFill>
              </a:rPr>
              <a:t> κατά των Περσών :  Αίτια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A5810B9-23A4-988A-32EE-D283383E3F11}"/>
              </a:ext>
            </a:extLst>
          </p:cNvPr>
          <p:cNvSpPr/>
          <p:nvPr/>
        </p:nvSpPr>
        <p:spPr>
          <a:xfrm>
            <a:off x="0" y="3429000"/>
            <a:ext cx="12030074" cy="33004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600" dirty="0"/>
              <a:t> (1)  </a:t>
            </a: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στέρηση της ελευθερίας, αφού η Κύπρος βρισκόταν κάτω από τους Πέρσες.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(2)  Η βαριά φορολογία</a:t>
            </a:r>
            <a:endParaRPr lang="el-CY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 Η ανάπτυξη φιλελληνικού πνεύματος</a:t>
            </a:r>
            <a:endParaRPr lang="el-CY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Ποιος ήταν ο Εφιάλτης, ο μεγαλύτερος προδότης του αρχαίου κόσμου - Newsbeast">
            <a:extLst>
              <a:ext uri="{FF2B5EF4-FFF2-40B4-BE49-F238E27FC236}">
                <a16:creationId xmlns:a16="http://schemas.microsoft.com/office/drawing/2014/main" id="{DAEAA482-80D3-4371-4413-26CD71A28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114301"/>
            <a:ext cx="4976812" cy="33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F619422F-E22E-DC98-F255-9C59BC3F22EE}"/>
              </a:ext>
            </a:extLst>
          </p:cNvPr>
          <p:cNvSpPr/>
          <p:nvPr/>
        </p:nvSpPr>
        <p:spPr>
          <a:xfrm>
            <a:off x="8505829" y="1538287"/>
            <a:ext cx="3176587" cy="1214438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solidFill>
                  <a:schemeClr val="tx1"/>
                </a:solidFill>
              </a:rPr>
              <a:t>Λεωνίδας</a:t>
            </a:r>
            <a:endParaRPr lang="el-CY" sz="4000" b="1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05EB2F83-D8CA-C1E8-A521-D899C31D965D}"/>
              </a:ext>
            </a:extLst>
          </p:cNvPr>
          <p:cNvSpPr/>
          <p:nvPr/>
        </p:nvSpPr>
        <p:spPr>
          <a:xfrm>
            <a:off x="0" y="1538287"/>
            <a:ext cx="3176587" cy="12144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Εφιάλτης</a:t>
            </a:r>
            <a:endParaRPr lang="el-CY" sz="4000" dirty="0">
              <a:solidFill>
                <a:schemeClr val="tx1"/>
              </a:solidFill>
            </a:endParaRP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3F36A6F7-1F82-8755-4C3E-2B0C42F26559}"/>
              </a:ext>
            </a:extLst>
          </p:cNvPr>
          <p:cNvCxnSpPr>
            <a:cxnSpLocks/>
          </p:cNvCxnSpPr>
          <p:nvPr/>
        </p:nvCxnSpPr>
        <p:spPr>
          <a:xfrm>
            <a:off x="-128588" y="3429000"/>
            <a:ext cx="123205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8060F230-48B2-02F3-0C75-0CB7A65EF600}"/>
              </a:ext>
            </a:extLst>
          </p:cNvPr>
          <p:cNvSpPr/>
          <p:nvPr/>
        </p:nvSpPr>
        <p:spPr>
          <a:xfrm>
            <a:off x="8815388" y="114301"/>
            <a:ext cx="3176587" cy="121443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solidFill>
                  <a:srgbClr val="FF0000"/>
                </a:solidFill>
              </a:rPr>
              <a:t>Ελλάδα</a:t>
            </a:r>
            <a:endParaRPr lang="el-CY" sz="4000" b="1" dirty="0">
              <a:solidFill>
                <a:srgbClr val="FF0000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B1986499-B20D-6FB5-094A-32178F739CB4}"/>
              </a:ext>
            </a:extLst>
          </p:cNvPr>
          <p:cNvSpPr/>
          <p:nvPr/>
        </p:nvSpPr>
        <p:spPr>
          <a:xfrm>
            <a:off x="8815388" y="3638548"/>
            <a:ext cx="3176587" cy="1214438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solidFill>
                  <a:srgbClr val="FF0000"/>
                </a:solidFill>
              </a:rPr>
              <a:t>Κύπρο</a:t>
            </a:r>
            <a:endParaRPr lang="el-CY" sz="4000" b="1" dirty="0">
              <a:solidFill>
                <a:srgbClr val="FF0000"/>
              </a:solidFill>
            </a:endParaRPr>
          </a:p>
        </p:txBody>
      </p:sp>
      <p:pic>
        <p:nvPicPr>
          <p:cNvPr id="4102" name="Picture 6" descr="Ποιος ήταν ο βασιλιάς Ονήσιλος της Σαλαμίνας: Η προδοσία από τον φιλόπερση  αδελφό του και οι θρύλοι – Famagusta News">
            <a:extLst>
              <a:ext uri="{FF2B5EF4-FFF2-40B4-BE49-F238E27FC236}">
                <a16:creationId xmlns:a16="http://schemas.microsoft.com/office/drawing/2014/main" id="{22025603-C4A2-10C7-1635-2983E3456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7" y="3638547"/>
            <a:ext cx="5495925" cy="31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E3C6B565-3576-3AA5-2586-85B5E728A17B}"/>
              </a:ext>
            </a:extLst>
          </p:cNvPr>
          <p:cNvSpPr/>
          <p:nvPr/>
        </p:nvSpPr>
        <p:spPr>
          <a:xfrm>
            <a:off x="8815388" y="5460205"/>
            <a:ext cx="3176587" cy="1214438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Ονήσιλος</a:t>
            </a:r>
            <a:endParaRPr lang="el-CY" sz="4000" b="1" dirty="0">
              <a:solidFill>
                <a:srgbClr val="FF0000"/>
              </a:solidFill>
            </a:endParaRP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827CE347-3A7B-BBC5-D235-30147335CC6F}"/>
              </a:ext>
            </a:extLst>
          </p:cNvPr>
          <p:cNvSpPr/>
          <p:nvPr/>
        </p:nvSpPr>
        <p:spPr>
          <a:xfrm>
            <a:off x="566736" y="5460205"/>
            <a:ext cx="2043113" cy="1214438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4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Γόργος</a:t>
            </a:r>
            <a:r>
              <a:rPr lang="el-GR" sz="4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310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32014-6EE5-62DB-CBED-1DCA561EA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E83CBBE-03A9-D7AF-0568-DCE8BB8D4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752618A-1277-48F3-45F4-1C9119C041E4}"/>
              </a:ext>
            </a:extLst>
          </p:cNvPr>
          <p:cNvSpPr/>
          <p:nvPr/>
        </p:nvSpPr>
        <p:spPr>
          <a:xfrm>
            <a:off x="-1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Κύπρο υπήρχαν δύο παρατάξεις: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21A12AB-5FB1-DAB1-25F7-795A5C51A3A3}"/>
              </a:ext>
            </a:extLst>
          </p:cNvPr>
          <p:cNvSpPr/>
          <p:nvPr/>
        </p:nvSpPr>
        <p:spPr>
          <a:xfrm>
            <a:off x="0" y="3429000"/>
            <a:ext cx="12030074" cy="33004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600" dirty="0"/>
              <a:t>1. </a:t>
            </a: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l-GR" sz="3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φιλοπερσική</a:t>
            </a: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παράταξη</a:t>
            </a: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την οποία εκπροσωπούσε ο βασιλιάς της Σαλαμίνας, ο </a:t>
            </a:r>
            <a:r>
              <a:rPr lang="el-GR" sz="3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Γόργος</a:t>
            </a: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CY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Η </a:t>
            </a: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φιλελληνική παράταξη</a:t>
            </a: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την οποία εκπροσωπούσε ο αδελφός του </a:t>
            </a:r>
            <a:r>
              <a:rPr lang="el-GR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Γόργου</a:t>
            </a: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ο </a:t>
            </a:r>
            <a:r>
              <a:rPr lang="el-GR" sz="3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Ονήσιλος</a:t>
            </a: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CY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B23D67-33FA-3303-20B4-E92B1AD08931}"/>
              </a:ext>
            </a:extLst>
          </p:cNvPr>
          <p:cNvSpPr txBox="1"/>
          <p:nvPr/>
        </p:nvSpPr>
        <p:spPr>
          <a:xfrm>
            <a:off x="303610" y="261737"/>
            <a:ext cx="5068490" cy="258981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ts val="3960"/>
              </a:lnSpc>
              <a:spcAft>
                <a:spcPts val="1650"/>
              </a:spcAft>
              <a:buNone/>
            </a:pPr>
            <a:r>
              <a:rPr lang="el-GR" b="1" i="0" dirty="0">
                <a:solidFill>
                  <a:srgbClr val="152046"/>
                </a:solidFill>
                <a:effectLst/>
                <a:latin typeface="PFSpekkVAR-Bold"/>
              </a:rPr>
              <a:t>Πόλεμος στη Μέση Ανατολή: Νέο κύμα ισραηλινών βομβαρδισμών στην Τεχεράνη – Το Ιράν εξαπέλυσε πυραύλους κατά του Ισραήλ νωρίς σήμερα – Εκρήξεις σε </a:t>
            </a:r>
            <a:r>
              <a:rPr lang="el-GR" b="1" i="0" dirty="0" err="1">
                <a:solidFill>
                  <a:srgbClr val="152046"/>
                </a:solidFill>
                <a:effectLst/>
                <a:latin typeface="PFSpekkVAR-Bold"/>
              </a:rPr>
              <a:t>Ντουμπάι</a:t>
            </a:r>
            <a:r>
              <a:rPr lang="el-GR" b="1" i="0" dirty="0">
                <a:solidFill>
                  <a:srgbClr val="152046"/>
                </a:solidFill>
                <a:effectLst/>
                <a:latin typeface="PFSpekkVAR-Bold"/>
              </a:rPr>
              <a:t> και Μπαχρέιν – Σε επιφυλακή η Κύπρος</a:t>
            </a:r>
          </a:p>
        </p:txBody>
      </p:sp>
      <p:pic>
        <p:nvPicPr>
          <p:cNvPr id="5" name="Εικόνα 4" descr="Εικόνα που περιέχει σύννεφο, ουρανός, εξωτερικός χώρος/ύπαιθρος, ρύπαν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DD29DA4-8BB9-A26B-6678-170AFC5ED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133725"/>
            <a:ext cx="5097780" cy="2767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0E2B0A-B6B4-D306-3099-BAEE8FF8CDCA}"/>
              </a:ext>
            </a:extLst>
          </p:cNvPr>
          <p:cNvSpPr txBox="1"/>
          <p:nvPr/>
        </p:nvSpPr>
        <p:spPr>
          <a:xfrm>
            <a:off x="303610" y="631697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152046"/>
                </a:solidFill>
                <a:effectLst/>
                <a:latin typeface="PF Regal Text Pro"/>
              </a:rPr>
              <a:t>Σάββατο 7 Μαρτίου 2026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5F6FC-0ECB-A3F1-6EFD-B357E2586A2B}"/>
              </a:ext>
            </a:extLst>
          </p:cNvPr>
          <p:cNvSpPr txBox="1"/>
          <p:nvPr/>
        </p:nvSpPr>
        <p:spPr>
          <a:xfrm>
            <a:off x="1" y="5924191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Πόλεμος στη Μέση Ανατολή - Σε επιφυλακή η Κύπρος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851CB-C966-8B1A-FA95-94798F51A172}"/>
              </a:ext>
            </a:extLst>
          </p:cNvPr>
          <p:cNvSpPr txBox="1"/>
          <p:nvPr/>
        </p:nvSpPr>
        <p:spPr>
          <a:xfrm>
            <a:off x="5547122" y="261737"/>
            <a:ext cx="6122194" cy="161839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0" i="0" dirty="0">
                <a:solidFill>
                  <a:srgbClr val="000000"/>
                </a:solidFill>
                <a:effectLst/>
                <a:latin typeface="KASabbatoXBold"/>
              </a:rPr>
              <a:t>Ιράν: «Νόμιμοι στόχοι» οι Ευρωπαίοι αν εμπλακούν στον πόλεμο</a:t>
            </a:r>
          </a:p>
          <a:p>
            <a:pPr algn="l">
              <a:spcBef>
                <a:spcPts val="1125"/>
              </a:spcBef>
              <a:buNone/>
            </a:pPr>
            <a:r>
              <a:rPr lang="el-GR" b="0" i="0" dirty="0">
                <a:solidFill>
                  <a:srgbClr val="000000"/>
                </a:solidFill>
                <a:effectLst/>
                <a:latin typeface="KASabbatoLight"/>
              </a:rPr>
              <a:t>Ο αναπληρωτής υπουργός Εξωτερικών του Ιράν προειδοποίησε τις ευρωπαϊκές χώρες να μην εμπλακούν στον πόλεμο εναντίον της Τεχεράνης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B03A25-E0CD-739B-5018-0B19C968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22" y="2006071"/>
            <a:ext cx="6093618" cy="3623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C81C69-A09E-A073-648A-EF52D68D3472}"/>
              </a:ext>
            </a:extLst>
          </p:cNvPr>
          <p:cNvSpPr txBox="1"/>
          <p:nvPr/>
        </p:nvSpPr>
        <p:spPr>
          <a:xfrm>
            <a:off x="5532834" y="5658918"/>
            <a:ext cx="6122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5"/>
              </a:rPr>
              <a:t>Ιράν: «Νόμιμοι στόχοι» οι Ευρωπαίοι αν εμπλακούν στον πόλεμο, Η ΚΑΘΗΜΕΡΙΝΗ, kathimerini.com.cy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C4A549-543D-5E61-6DF9-9F17DCCF5D91}"/>
              </a:ext>
            </a:extLst>
          </p:cNvPr>
          <p:cNvSpPr txBox="1"/>
          <p:nvPr/>
        </p:nvSpPr>
        <p:spPr>
          <a:xfrm>
            <a:off x="5766196" y="6340429"/>
            <a:ext cx="6122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06 ΜΑΡΤΙΟΥ 2026 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714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87CC-566B-10F7-D8BD-31675A733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9E21422B-4901-D14B-368F-500CE40C1123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DFB674D6-82C4-DB9A-C0C9-D18C281802AA}"/>
              </a:ext>
            </a:extLst>
          </p:cNvPr>
          <p:cNvSpPr/>
          <p:nvPr/>
        </p:nvSpPr>
        <p:spPr>
          <a:xfrm>
            <a:off x="147635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Ιωνική Επανάσταση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B3C10B5-4114-EA8C-1F7A-125FFFD71043}"/>
              </a:ext>
            </a:extLst>
          </p:cNvPr>
          <p:cNvSpPr/>
          <p:nvPr/>
        </p:nvSpPr>
        <p:spPr>
          <a:xfrm>
            <a:off x="3005135" y="728658"/>
            <a:ext cx="5295900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Επανάσταση </a:t>
            </a:r>
            <a:r>
              <a:rPr lang="el-GR" sz="3200" b="1" dirty="0" err="1"/>
              <a:t>Ονήσιλου</a:t>
            </a:r>
            <a:r>
              <a:rPr lang="el-GR" sz="3200" b="1" dirty="0"/>
              <a:t> 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6FA5E1C6-8C29-732D-968F-0B740F0B03AF}"/>
              </a:ext>
            </a:extLst>
          </p:cNvPr>
          <p:cNvSpPr/>
          <p:nvPr/>
        </p:nvSpPr>
        <p:spPr>
          <a:xfrm>
            <a:off x="8486772" y="728658"/>
            <a:ext cx="3490914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Περσικοί  πόλεμοι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E7743F28-3AE2-9169-1728-8ADCBF30FF77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4D4B590F-D10A-A360-CF22-CFDACE304D82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E1F04E0A-1B70-65D7-024E-8AD87BD9AF0A}"/>
              </a:ext>
            </a:extLst>
          </p:cNvPr>
          <p:cNvSpPr/>
          <p:nvPr/>
        </p:nvSpPr>
        <p:spPr>
          <a:xfrm rot="10800000">
            <a:off x="8301035" y="2786059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4FFB83D1-874C-2162-A093-8401E6C5D406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1CA8368C-7D93-F27D-B4BC-EF2B1D3D560E}"/>
              </a:ext>
            </a:extLst>
          </p:cNvPr>
          <p:cNvSpPr/>
          <p:nvPr/>
        </p:nvSpPr>
        <p:spPr>
          <a:xfrm>
            <a:off x="298841" y="4761308"/>
            <a:ext cx="8187931" cy="1185863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499 π.Χ</a:t>
            </a:r>
            <a:r>
              <a:rPr lang="el-GR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.</a:t>
            </a:r>
            <a:endParaRPr lang="el-CY" sz="4000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057CFBAC-5F5D-595C-CF0F-C8116840A78D}"/>
              </a:ext>
            </a:extLst>
          </p:cNvPr>
          <p:cNvSpPr/>
          <p:nvPr/>
        </p:nvSpPr>
        <p:spPr>
          <a:xfrm>
            <a:off x="8737995" y="4729163"/>
            <a:ext cx="2144322" cy="1185863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49</a:t>
            </a:r>
            <a:r>
              <a:rPr lang="el-GR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π.Χ</a:t>
            </a:r>
            <a:r>
              <a:rPr lang="el-GR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.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281558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B93227-14B3-2780-F753-52E161D7698B}"/>
              </a:ext>
            </a:extLst>
          </p:cNvPr>
          <p:cNvSpPr txBox="1"/>
          <p:nvPr/>
        </p:nvSpPr>
        <p:spPr>
          <a:xfrm>
            <a:off x="389333" y="272533"/>
            <a:ext cx="10369153" cy="739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Συνέπειες της αποτυχίας της επανάστασης του </a:t>
            </a:r>
            <a:r>
              <a:rPr lang="el-GR" sz="2800" b="1" dirty="0" err="1">
                <a:solidFill>
                  <a:srgbClr val="FF0000"/>
                </a:solidFill>
              </a:rPr>
              <a:t>Ονήσιλου</a:t>
            </a:r>
            <a:endParaRPr lang="el-GR" sz="28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Υποδουλώθηκαν όλες οι κυπριακές πόλεις από τους Πέρσες.</a:t>
            </a:r>
            <a:endParaRPr lang="el-CY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Κατέλαβαν τους </a:t>
            </a:r>
            <a:r>
              <a:rPr lang="el-G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Σόλους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την </a:t>
            </a:r>
            <a:r>
              <a:rPr lang="el-G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Παλαίπαφο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την οποία πυρπόλησαν στη συνέχεια.</a:t>
            </a:r>
            <a:endParaRPr lang="el-CY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περσικός ζυγός έγινε σκληρότερος.</a:t>
            </a:r>
            <a:endParaRPr lang="el-CY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Δαρείος αντικατέστησε σε όλες τις κυπριακές πόλεις τους φιλέλληνες βασιλιάδες με </a:t>
            </a:r>
            <a:r>
              <a:rPr lang="el-G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περσόφιλους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δυνάστες.</a:t>
            </a:r>
            <a:endParaRPr lang="el-CY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βασίλειο των Σόλων υποτάχθηκε στον </a:t>
            </a:r>
            <a:r>
              <a:rPr lang="el-G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φιλοπέρση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βασιλιά του Μαρίου.</a:t>
            </a:r>
            <a:endParaRPr lang="el-CY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Οι Πέρσες καλλιέργησαν την εχθρότητα ανάμεσα στους Έλληνες και στους Φοίνικες στην Κύπρο εφαρμόζοντας την πολιτική του «διαίρει και βασίλευε».</a:t>
            </a:r>
            <a:endParaRPr lang="el-CY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Οι Φοίνικες απέκτησαν ανώτατα αξιώματα σε πολλές κυπριακές πόλεις.  </a:t>
            </a:r>
            <a:endParaRPr lang="el-CY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CY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  <a:p>
            <a:r>
              <a:rPr lang="el-GR" sz="2400" dirty="0"/>
              <a:t>: </a:t>
            </a:r>
            <a:endParaRPr lang="el-CY" sz="2400" dirty="0"/>
          </a:p>
        </p:txBody>
      </p:sp>
    </p:spTree>
    <p:extLst>
      <p:ext uri="{BB962C8B-B14F-4D97-AF65-F5344CB8AC3E}">
        <p14:creationId xmlns:p14="http://schemas.microsoft.com/office/powerpoint/2010/main" val="37993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ουρανό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CE59A78-CC49-9992-D46D-DBDDC3B78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381" r="9702" b="15655"/>
          <a:stretch>
            <a:fillRect/>
          </a:stretch>
        </p:blipFill>
        <p:spPr>
          <a:xfrm>
            <a:off x="283368" y="254983"/>
            <a:ext cx="11625263" cy="5300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F5EAB6-E1F3-7430-5847-0DAAFB7B521C}"/>
              </a:ext>
            </a:extLst>
          </p:cNvPr>
          <p:cNvSpPr txBox="1"/>
          <p:nvPr/>
        </p:nvSpPr>
        <p:spPr>
          <a:xfrm>
            <a:off x="283368" y="5679687"/>
            <a:ext cx="1162764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Μανόλης Ανδρόνικος 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  1970, σελ. 358 .</a:t>
            </a: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511094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CB649-C454-14BF-2351-67E0B991B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985A781F-7042-BC96-D34D-D3A0950DA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2E2CCE8-6088-1207-D4D2-819A9D4DF13D}"/>
              </a:ext>
            </a:extLst>
          </p:cNvPr>
          <p:cNvSpPr/>
          <p:nvPr/>
        </p:nvSpPr>
        <p:spPr>
          <a:xfrm>
            <a:off x="-1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rgbClr val="FF0000"/>
                </a:solidFill>
              </a:rPr>
              <a:t>Συνέπειες της αποτυχίας της επανάστασης του </a:t>
            </a:r>
            <a:r>
              <a:rPr lang="el-GR" sz="2400" b="1" dirty="0" err="1">
                <a:solidFill>
                  <a:srgbClr val="FF0000"/>
                </a:solidFill>
              </a:rPr>
              <a:t>Ονήσιλου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DA47FA6-211B-BC6F-3199-32C22770F30D}"/>
              </a:ext>
            </a:extLst>
          </p:cNvPr>
          <p:cNvSpPr/>
          <p:nvPr/>
        </p:nvSpPr>
        <p:spPr>
          <a:xfrm>
            <a:off x="0" y="3429000"/>
            <a:ext cx="12030074" cy="33004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Υποδουλώθηκαν όλες οι κυπριακές πόλεις από τους Πέρσες.</a:t>
            </a:r>
            <a:endParaRPr lang="el-CY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9FA68-774D-A090-C1BA-4B728D935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A441767-0DCD-D061-1D4C-4DAE9689B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DE10002-AC34-A48B-897F-29350FCF00B6}"/>
              </a:ext>
            </a:extLst>
          </p:cNvPr>
          <p:cNvSpPr/>
          <p:nvPr/>
        </p:nvSpPr>
        <p:spPr>
          <a:xfrm>
            <a:off x="-1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rgbClr val="FF0000"/>
                </a:solidFill>
              </a:rPr>
              <a:t>Συνέπειες της αποτυχίας της επανάστασης του </a:t>
            </a:r>
            <a:r>
              <a:rPr lang="el-GR" sz="2400" b="1" dirty="0" err="1">
                <a:solidFill>
                  <a:srgbClr val="FF0000"/>
                </a:solidFill>
              </a:rPr>
              <a:t>Ονήσιλου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B0A1D1B-84C2-1222-CD01-8B3FB3836C30}"/>
              </a:ext>
            </a:extLst>
          </p:cNvPr>
          <p:cNvSpPr/>
          <p:nvPr/>
        </p:nvSpPr>
        <p:spPr>
          <a:xfrm>
            <a:off x="0" y="3429000"/>
            <a:ext cx="12030074" cy="33004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περσικός ζυγός έγινε σκληρότερος.</a:t>
            </a:r>
            <a:endParaRPr lang="el-CY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82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850FA-00B7-54A3-35A3-D2DBDBA57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E6101F4-6952-F17B-5696-A7B3C9A1B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BE7908-D0AB-C552-59AD-991EC3F1ACFB}"/>
              </a:ext>
            </a:extLst>
          </p:cNvPr>
          <p:cNvSpPr/>
          <p:nvPr/>
        </p:nvSpPr>
        <p:spPr>
          <a:xfrm>
            <a:off x="-1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rgbClr val="FF0000"/>
                </a:solidFill>
              </a:rPr>
              <a:t>Συνέπειες της αποτυχίας της επανάστασης του </a:t>
            </a:r>
            <a:r>
              <a:rPr lang="el-GR" sz="2400" b="1" dirty="0" err="1">
                <a:solidFill>
                  <a:srgbClr val="FF0000"/>
                </a:solidFill>
              </a:rPr>
              <a:t>Ονήσιλου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4FFDFD6-7FA2-EBC2-7A52-C86673DDBA67}"/>
              </a:ext>
            </a:extLst>
          </p:cNvPr>
          <p:cNvSpPr/>
          <p:nvPr/>
        </p:nvSpPr>
        <p:spPr>
          <a:xfrm>
            <a:off x="0" y="3429000"/>
            <a:ext cx="12030074" cy="33004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Οι Πέρσες καλλιέργησαν την εχθρότητα ανάμεσα στους Έλληνες και στους Φοίνικες στην Κύπρο εφαρμόζοντας την πολιτική του «διαίρει και βασίλευε».</a:t>
            </a:r>
            <a:endParaRPr lang="el-CY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8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D8124-3073-38E2-B3DD-C026213AA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FD78301-4D87-7083-0B80-B57BDDFC7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80F5DE4-D81C-2AF0-2038-3AAE4ACB45CD}"/>
              </a:ext>
            </a:extLst>
          </p:cNvPr>
          <p:cNvSpPr/>
          <p:nvPr/>
        </p:nvSpPr>
        <p:spPr>
          <a:xfrm>
            <a:off x="-1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rgbClr val="FF0000"/>
                </a:solidFill>
              </a:rPr>
              <a:t>Συνέπειες της αποτυχίας της επανάστασης του </a:t>
            </a:r>
            <a:r>
              <a:rPr lang="el-GR" sz="2400" b="1" dirty="0" err="1">
                <a:solidFill>
                  <a:srgbClr val="FF0000"/>
                </a:solidFill>
              </a:rPr>
              <a:t>Ονήσιλου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2836138-C841-0278-412F-5BBF3EC19469}"/>
              </a:ext>
            </a:extLst>
          </p:cNvPr>
          <p:cNvSpPr/>
          <p:nvPr/>
        </p:nvSpPr>
        <p:spPr>
          <a:xfrm>
            <a:off x="0" y="3429000"/>
            <a:ext cx="12030074" cy="33004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Οι Φοίνικες απέκτησαν ανώτατα αξιώματα σε πολλές κυπριακές πόλεις.  </a:t>
            </a:r>
            <a:endParaRPr lang="el-CY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1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C73C5C-3263-DC0B-DF44-F215E841D378}"/>
              </a:ext>
            </a:extLst>
          </p:cNvPr>
          <p:cNvSpPr txBox="1"/>
          <p:nvPr/>
        </p:nvSpPr>
        <p:spPr>
          <a:xfrm>
            <a:off x="3418285" y="449402"/>
            <a:ext cx="49970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«διαίρει και βασίλευε»</a:t>
            </a:r>
            <a:endParaRPr lang="el-GR" sz="4000" dirty="0"/>
          </a:p>
        </p:txBody>
      </p:sp>
      <p:pic>
        <p:nvPicPr>
          <p:cNvPr id="4" name="Εικόνα 3" descr="Εικόνα που περιέχει κείμενο, κρανίο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F77B292-A74D-D706-E0E8-16A7D6829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5239" b="25297"/>
          <a:stretch>
            <a:fillRect/>
          </a:stretch>
        </p:blipFill>
        <p:spPr>
          <a:xfrm>
            <a:off x="731806" y="1457325"/>
            <a:ext cx="4397407" cy="3500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BEC93A82-BC1F-EA6C-396E-FA8BF1F5EA82}"/>
              </a:ext>
            </a:extLst>
          </p:cNvPr>
          <p:cNvSpPr/>
          <p:nvPr/>
        </p:nvSpPr>
        <p:spPr>
          <a:xfrm>
            <a:off x="328613" y="5500687"/>
            <a:ext cx="2286000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Περσική Αυτοκρατορία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3A1CBF65-9F20-C507-49B9-A14E23EC4A7F}"/>
              </a:ext>
            </a:extLst>
          </p:cNvPr>
          <p:cNvSpPr/>
          <p:nvPr/>
        </p:nvSpPr>
        <p:spPr>
          <a:xfrm>
            <a:off x="3418285" y="5472112"/>
            <a:ext cx="2286000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Φοίνικες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E0D18775-CE21-A2E9-277F-917685DA447A}"/>
              </a:ext>
            </a:extLst>
          </p:cNvPr>
          <p:cNvSpPr/>
          <p:nvPr/>
        </p:nvSpPr>
        <p:spPr>
          <a:xfrm>
            <a:off x="6367463" y="5500687"/>
            <a:ext cx="2286000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Βρετανική Αυτοκρατορία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1D39E49E-6B8A-D42B-1923-18175AF77CD2}"/>
              </a:ext>
            </a:extLst>
          </p:cNvPr>
          <p:cNvSpPr/>
          <p:nvPr/>
        </p:nvSpPr>
        <p:spPr>
          <a:xfrm>
            <a:off x="9212246" y="5500687"/>
            <a:ext cx="2286000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Τουρκοκύπριοι</a:t>
            </a:r>
          </a:p>
        </p:txBody>
      </p:sp>
      <p:pic>
        <p:nvPicPr>
          <p:cNvPr id="1026" name="Picture 2" descr="Οι Βρετανοί συνεργάζονται με τους Τουρκοκύπριους και κάνουν τα στραβά μάτια  στην ένοπλη δράση τους εναντίον της ΕΟΚΑ - ΜΗΧΑΝΗ ΤΟΥ ΧΡΟΝΟΥ">
            <a:extLst>
              <a:ext uri="{FF2B5EF4-FFF2-40B4-BE49-F238E27FC236}">
                <a16:creationId xmlns:a16="http://schemas.microsoft.com/office/drawing/2014/main" id="{7B8EF7DC-37FF-7BB4-45B9-4A699CD77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05" y="1457325"/>
            <a:ext cx="5576888" cy="3500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6F91FA00-8DEC-9173-66A1-0204A270C3EB}"/>
              </a:ext>
            </a:extLst>
          </p:cNvPr>
          <p:cNvSpPr/>
          <p:nvPr/>
        </p:nvSpPr>
        <p:spPr>
          <a:xfrm>
            <a:off x="6683359" y="6122848"/>
            <a:ext cx="2286000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1955-1959</a:t>
            </a: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5A8D810B-5954-A0C2-5787-4C45A4BB3E12}"/>
              </a:ext>
            </a:extLst>
          </p:cNvPr>
          <p:cNvSpPr/>
          <p:nvPr/>
        </p:nvSpPr>
        <p:spPr>
          <a:xfrm>
            <a:off x="644509" y="6143625"/>
            <a:ext cx="2286000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499 π.Χ.</a:t>
            </a:r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C5A1DED-5A99-5D6A-5E2D-0A402634A708}"/>
              </a:ext>
            </a:extLst>
          </p:cNvPr>
          <p:cNvSpPr/>
          <p:nvPr/>
        </p:nvSpPr>
        <p:spPr>
          <a:xfrm>
            <a:off x="3018615" y="6143625"/>
            <a:ext cx="2286000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ανώτατα αξιώματα</a:t>
            </a:r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0D81A07A-9184-D4EF-0EFA-60F91587B280}"/>
              </a:ext>
            </a:extLst>
          </p:cNvPr>
          <p:cNvSpPr/>
          <p:nvPr/>
        </p:nvSpPr>
        <p:spPr>
          <a:xfrm>
            <a:off x="9057465" y="6143625"/>
            <a:ext cx="2286000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επικουρικοί αστυνομικοί </a:t>
            </a:r>
          </a:p>
        </p:txBody>
      </p:sp>
    </p:spTree>
    <p:extLst>
      <p:ext uri="{BB962C8B-B14F-4D97-AF65-F5344CB8AC3E}">
        <p14:creationId xmlns:p14="http://schemas.microsoft.com/office/powerpoint/2010/main" val="3397779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7103C1F8-2CC9-BAF9-3A37-5CC80EF16DE1}"/>
              </a:ext>
            </a:extLst>
          </p:cNvPr>
          <p:cNvSpPr/>
          <p:nvPr/>
        </p:nvSpPr>
        <p:spPr>
          <a:xfrm>
            <a:off x="514350" y="3429000"/>
            <a:ext cx="2814638" cy="29003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 err="1"/>
              <a:t>Γόργος</a:t>
            </a:r>
            <a:r>
              <a:rPr lang="el-GR" sz="3600" dirty="0"/>
              <a:t> </a:t>
            </a: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C179A72A-B9BF-6CF7-3261-11356894DEB6}"/>
              </a:ext>
            </a:extLst>
          </p:cNvPr>
          <p:cNvSpPr/>
          <p:nvPr/>
        </p:nvSpPr>
        <p:spPr>
          <a:xfrm>
            <a:off x="3905249" y="1712119"/>
            <a:ext cx="3362326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 err="1"/>
              <a:t>Ονήσιλος</a:t>
            </a:r>
            <a:r>
              <a:rPr lang="el-GR" sz="3600" dirty="0"/>
              <a:t> 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414E565-BCCB-DB1B-448D-FEC4A07FF0ED}"/>
              </a:ext>
            </a:extLst>
          </p:cNvPr>
          <p:cNvSpPr/>
          <p:nvPr/>
        </p:nvSpPr>
        <p:spPr>
          <a:xfrm>
            <a:off x="7991473" y="204789"/>
            <a:ext cx="3128963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Φόρου υποτελής </a:t>
            </a:r>
          </a:p>
        </p:txBody>
      </p:sp>
    </p:spTree>
    <p:extLst>
      <p:ext uri="{BB962C8B-B14F-4D97-AF65-F5344CB8AC3E}">
        <p14:creationId xmlns:p14="http://schemas.microsoft.com/office/powerpoint/2010/main" val="225798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κείμενο, χάρτης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BFE513F9-52C7-6455-F5F7-BB8DC43B9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t="12709" r="2212" b="19999"/>
          <a:stretch>
            <a:fillRect/>
          </a:stretch>
        </p:blipFill>
        <p:spPr>
          <a:xfrm>
            <a:off x="298157" y="898358"/>
            <a:ext cx="11355680" cy="5144876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D6E5BD8B-D8E0-9D60-8CEE-DD97826AF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8" r="27084" b="17037"/>
          <a:stretch/>
        </p:blipFill>
        <p:spPr>
          <a:xfrm rot="5400000">
            <a:off x="8977313" y="3124202"/>
            <a:ext cx="2071683" cy="3281363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EAB67745-0045-5576-08AF-3DA694BA3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2" b="29445"/>
          <a:stretch/>
        </p:blipFill>
        <p:spPr>
          <a:xfrm>
            <a:off x="2795336" y="151028"/>
            <a:ext cx="6858000" cy="5572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1E53F-3D4B-9B12-2283-C0617192F6D3}"/>
              </a:ext>
            </a:extLst>
          </p:cNvPr>
          <p:cNvSpPr txBox="1"/>
          <p:nvPr/>
        </p:nvSpPr>
        <p:spPr>
          <a:xfrm>
            <a:off x="250030" y="6150114"/>
            <a:ext cx="1169193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</a:rPr>
              <a:t>Χέρμαν </a:t>
            </a:r>
            <a:r>
              <a:rPr lang="el-GR" sz="2000" i="0" dirty="0" err="1">
                <a:effectLst/>
                <a:latin typeface="Arial" panose="020B0604020202020204" pitchFamily="34" charset="0"/>
              </a:rPr>
              <a:t>Μπένγκτσον</a:t>
            </a:r>
            <a:r>
              <a:rPr lang="el-GR" sz="2000" i="0" dirty="0">
                <a:effectLst/>
                <a:latin typeface="Arial" panose="020B0604020202020204" pitchFamily="34" charset="0"/>
              </a:rPr>
              <a:t>, </a:t>
            </a:r>
            <a:r>
              <a:rPr lang="el-GR" sz="2000" i="1" dirty="0">
                <a:effectLst/>
                <a:latin typeface="Arial" panose="020B0604020202020204" pitchFamily="34" charset="0"/>
              </a:rPr>
              <a:t>Ιστορία της αρχαίας Ελλάδος : από τις απαρχές μέχρι τη Ρωμαϊκή αυτοκρατορία, </a:t>
            </a:r>
            <a:r>
              <a:rPr lang="el-GR" sz="2000" i="0" dirty="0">
                <a:effectLst/>
                <a:latin typeface="Arial" panose="020B0604020202020204" pitchFamily="34" charset="0"/>
              </a:rPr>
              <a:t>Μέλισσα, Αθήνα 1991, σελ. 153.   </a:t>
            </a:r>
            <a:endParaRPr lang="el-CY" sz="2000" dirty="0"/>
          </a:p>
        </p:txBody>
      </p:sp>
    </p:spTree>
    <p:extLst>
      <p:ext uri="{BB962C8B-B14F-4D97-AF65-F5344CB8AC3E}">
        <p14:creationId xmlns:p14="http://schemas.microsoft.com/office/powerpoint/2010/main" val="1920086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F7DF2-09E7-205F-3BDA-19A682FFB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88AC3F70-E5C6-6CA2-7A9D-F56E188C3A63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F97B4407-313D-7162-450E-84D4EF68566F}"/>
              </a:ext>
            </a:extLst>
          </p:cNvPr>
          <p:cNvSpPr/>
          <p:nvPr/>
        </p:nvSpPr>
        <p:spPr>
          <a:xfrm>
            <a:off x="147635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Ιωνική Επανάσταση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F061B5C-8C3D-E04F-3FA7-368D0B30606A}"/>
              </a:ext>
            </a:extLst>
          </p:cNvPr>
          <p:cNvSpPr/>
          <p:nvPr/>
        </p:nvSpPr>
        <p:spPr>
          <a:xfrm>
            <a:off x="3005135" y="728658"/>
            <a:ext cx="5295900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Επανάσταση </a:t>
            </a:r>
            <a:r>
              <a:rPr lang="el-GR" sz="3200" b="1" dirty="0" err="1"/>
              <a:t>Ονήσιλου</a:t>
            </a:r>
            <a:r>
              <a:rPr lang="el-GR" sz="3200" b="1" dirty="0"/>
              <a:t> 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6BD49027-C68C-CDC2-98F1-C77CB0504752}"/>
              </a:ext>
            </a:extLst>
          </p:cNvPr>
          <p:cNvSpPr/>
          <p:nvPr/>
        </p:nvSpPr>
        <p:spPr>
          <a:xfrm>
            <a:off x="8486772" y="728658"/>
            <a:ext cx="3490914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Περσικοί  πόλεμοι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22E36634-F34F-15CF-FE2F-2455F64C61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97FE621D-4C89-8CF6-843F-9E25D6BCCCE9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18C808ED-5138-94CA-8959-CF34D4286927}"/>
              </a:ext>
            </a:extLst>
          </p:cNvPr>
          <p:cNvSpPr/>
          <p:nvPr/>
        </p:nvSpPr>
        <p:spPr>
          <a:xfrm rot="10800000">
            <a:off x="8301035" y="2786059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C314C9DB-0E0E-B810-75A5-EF098674A7B2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5D5373E-9CAD-E367-0A29-669ACEBFCF3B}"/>
              </a:ext>
            </a:extLst>
          </p:cNvPr>
          <p:cNvSpPr/>
          <p:nvPr/>
        </p:nvSpPr>
        <p:spPr>
          <a:xfrm>
            <a:off x="298841" y="4761308"/>
            <a:ext cx="8187931" cy="1185863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499 π.Χ</a:t>
            </a:r>
            <a:r>
              <a:rPr lang="el-GR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.</a:t>
            </a:r>
            <a:endParaRPr lang="el-CY" sz="4000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66081929-9F33-9EF0-0075-126091F7B5F9}"/>
              </a:ext>
            </a:extLst>
          </p:cNvPr>
          <p:cNvSpPr/>
          <p:nvPr/>
        </p:nvSpPr>
        <p:spPr>
          <a:xfrm>
            <a:off x="8737995" y="4729163"/>
            <a:ext cx="2144322" cy="1185863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49</a:t>
            </a:r>
            <a:r>
              <a:rPr lang="el-GR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π.Χ</a:t>
            </a:r>
            <a:r>
              <a:rPr lang="el-GR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.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7573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3C8CD-AE2C-9469-4DFC-5F75FB943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B278BC25-BF15-3C7B-4618-C9FB78CCBD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CBE1F88-1F24-E77E-0EA8-168037846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65083F0-4F92-B701-E1A4-D164E147FD3B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D172A18-ABEB-60BF-52CD-127AEB1CA81D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90A4577-F59B-F7D2-38B4-E7571D479983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CB0CAAB-9184-E458-A8FE-C441CF7D70D5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E190D1F5-77C6-15EC-EA89-19B0A6EF2C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B6364A1-A4C6-5CE7-EAA1-392A99889C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1648A34D-5D38-36F4-1D8D-8C2D42E4A1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D8BF26D-CC3F-3BE0-A5D4-21BA0205D3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371560D-ABDC-5242-0277-D1FEF919A82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0963435E-E810-A8FD-46FC-7D6FBACE605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3D93174-12BB-AB65-210C-3CA636F2C7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8370A6F-2C79-3FCF-4EF5-9AC1139D292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F56D764-73F9-B362-2955-605B297C516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EEA6E1D-DB63-9ED0-8168-C555F7FC5D3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8FAB25B-B5E8-960B-F736-69DA70A41EC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0B3924E-D227-F051-FAB3-9BC14AC7392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5FE88CA2-D89F-3D32-C38E-D67DDECC2AD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B40FBC7-9D1C-DC9C-5595-4326B8041E8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F2534A6-5D42-C1A1-E7F5-2FB2B8318CD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33145751-B440-3693-CF32-298D849DE1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415C1F62-7BC6-C82A-1F64-12A18889F41D}"/>
              </a:ext>
            </a:extLst>
          </p:cNvPr>
          <p:cNvSpPr/>
          <p:nvPr/>
        </p:nvSpPr>
        <p:spPr>
          <a:xfrm>
            <a:off x="152504" y="4084066"/>
            <a:ext cx="12086888" cy="27171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ΚΑΤ’ ΟΙΚΟΝ ΕΡΓΑΣΙΑ </a:t>
            </a:r>
            <a:r>
              <a:rPr lang="el-GR" sz="44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 </a:t>
            </a:r>
            <a:r>
              <a:rPr lang="el-GR" sz="4400" b="1" u="sng" dirty="0">
                <a:solidFill>
                  <a:srgbClr val="FF0000"/>
                </a:solidFill>
                <a:latin typeface="Roboto" panose="02000000000000000000" pitchFamily="2" charset="0"/>
              </a:rPr>
              <a:t>Από πού πήραν τα ονόματα τους οι κυπριακές ομάδες και  γιατί έκαναν  την  συγκεκριμένη  επιλογή;</a:t>
            </a:r>
            <a:endParaRPr lang="el-GR" sz="4400" b="1" u="sng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400" u="sng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3F000922-44DC-BEB5-D46D-852A63E2CC75}"/>
              </a:ext>
            </a:extLst>
          </p:cNvPr>
          <p:cNvSpPr/>
          <p:nvPr/>
        </p:nvSpPr>
        <p:spPr>
          <a:xfrm>
            <a:off x="152504" y="-11433"/>
            <a:ext cx="11974543" cy="41392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5122" name="Picture 2" descr="Ονήσιλος Σωτήρας 2014 - Βικιπαίδεια">
            <a:extLst>
              <a:ext uri="{FF2B5EF4-FFF2-40B4-BE49-F238E27FC236}">
                <a16:creationId xmlns:a16="http://schemas.microsoft.com/office/drawing/2014/main" id="{E7DC9844-1F12-5AF1-9CC7-6D852534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73" y="924193"/>
            <a:ext cx="1905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03C1BEF-DBCA-6EED-4536-D9C53B2FB4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78686" y="814745"/>
            <a:ext cx="19526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2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Αγγελική Παντελίδου, Καλλιόπη Πρωτοπαπά, Σάββας Γιαλλουρίδης, </a:t>
            </a:r>
            <a:r>
              <a:rPr lang="el-CY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σ</a:t>
            </a:r>
            <a:r>
              <a:rPr lang="el-GR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l-CY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26-27, 32-35.</a:t>
            </a:r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BAF3A4EC-C292-4557-CA23-33CECDF4EA81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6F0A000D-53C4-9422-4F05-A77635B1D803}"/>
              </a:ext>
            </a:extLst>
          </p:cNvPr>
          <p:cNvSpPr/>
          <p:nvPr/>
        </p:nvSpPr>
        <p:spPr>
          <a:xfrm>
            <a:off x="147635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B257FBD-0CA1-E248-8225-2D943C701C6E}"/>
              </a:ext>
            </a:extLst>
          </p:cNvPr>
          <p:cNvSpPr/>
          <p:nvPr/>
        </p:nvSpPr>
        <p:spPr>
          <a:xfrm>
            <a:off x="3005135" y="728658"/>
            <a:ext cx="5295900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 err="1"/>
              <a:t>Κυπρογεωμετρική</a:t>
            </a:r>
            <a:r>
              <a:rPr lang="el-GR" sz="3200" b="1" dirty="0"/>
              <a:t> 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1C68E3A-0D22-2DAC-F882-2CAEFBADE464}"/>
              </a:ext>
            </a:extLst>
          </p:cNvPr>
          <p:cNvSpPr/>
          <p:nvPr/>
        </p:nvSpPr>
        <p:spPr>
          <a:xfrm>
            <a:off x="8486772" y="728658"/>
            <a:ext cx="3490914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 err="1"/>
              <a:t>Κυπροαρχαϊκή</a:t>
            </a:r>
            <a:r>
              <a:rPr lang="el-GR" sz="3200" b="1" dirty="0"/>
              <a:t> 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531AD5C-20A1-8DB1-2118-5DB7DA95F24E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046E6656-4A93-8A04-C17F-D179EAF2B543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324A891B-A867-E7C9-1CA8-3E3DDBA323F9}"/>
              </a:ext>
            </a:extLst>
          </p:cNvPr>
          <p:cNvSpPr/>
          <p:nvPr/>
        </p:nvSpPr>
        <p:spPr>
          <a:xfrm rot="10800000">
            <a:off x="7612853" y="274319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5DCB0A2C-06D8-5628-160E-0B51C82B9237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9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28660"/>
            <a:ext cx="3838578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 err="1"/>
              <a:t>Κυπρογεωμετρική</a:t>
            </a:r>
            <a:r>
              <a:rPr lang="el-GR" sz="3200" b="1" dirty="0"/>
              <a:t>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6929436" y="706868"/>
            <a:ext cx="3143250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 err="1"/>
              <a:t>Κυπροαρχαϊκή</a:t>
            </a:r>
            <a:r>
              <a:rPr lang="el-GR" sz="3200" b="1" dirty="0"/>
              <a:t> 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6743694" y="260032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6353169" y="4509852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750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8885631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10329863" y="706868"/>
            <a:ext cx="170021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1600" b="1" dirty="0" err="1"/>
              <a:t>Κυπροκλασική</a:t>
            </a:r>
            <a:r>
              <a:rPr lang="el-GR" sz="1600" b="1" dirty="0"/>
              <a:t>  </a:t>
            </a:r>
          </a:p>
          <a:p>
            <a:r>
              <a:rPr lang="el-GR" sz="1600" b="1" dirty="0"/>
              <a:t>Εποχή </a:t>
            </a:r>
            <a:endParaRPr lang="el-CY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8501061" y="45098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475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4414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FA38F-C341-8B10-69A5-FA6DE68E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552D53A-3320-52F0-AA50-7A31C56E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4DD450B-10DC-E7E5-0B78-D3F410B935F1}"/>
              </a:ext>
            </a:extLst>
          </p:cNvPr>
          <p:cNvSpPr/>
          <p:nvPr/>
        </p:nvSpPr>
        <p:spPr>
          <a:xfrm>
            <a:off x="-1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400" b="1" dirty="0" err="1">
                <a:solidFill>
                  <a:srgbClr val="FF0000"/>
                </a:solidFill>
              </a:rPr>
              <a:t>Κυπροαρχαϊκή</a:t>
            </a:r>
            <a:r>
              <a:rPr lang="el-GR" sz="2400" b="1" dirty="0">
                <a:solidFill>
                  <a:srgbClr val="FF0000"/>
                </a:solidFill>
              </a:rPr>
              <a:t> Εποχή (750 – 475 π.Χ.) &amp;  Ταίριαξε τη χρονολογία με τον σωστό αιώνα </a:t>
            </a:r>
            <a:endParaRPr lang="el-CY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A26E1D1-E8C5-51E3-8158-D4C6587D9FF8}"/>
              </a:ext>
            </a:extLst>
          </p:cNvPr>
          <p:cNvSpPr/>
          <p:nvPr/>
        </p:nvSpPr>
        <p:spPr>
          <a:xfrm>
            <a:off x="0" y="4429124"/>
            <a:ext cx="12030074" cy="2300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600" dirty="0"/>
              <a:t>Κάθε αιώνας διαρκεί 100 χρόνια. </a:t>
            </a:r>
          </a:p>
          <a:p>
            <a:r>
              <a:rPr lang="el-GR" sz="3600" dirty="0"/>
              <a:t>Στις τριψήφιες χρονολογίες προστίθεται μια μονάδα (+1) στον πρώτο αριθμό </a:t>
            </a:r>
            <a:r>
              <a:rPr lang="el-GR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 </a:t>
            </a:r>
            <a:r>
              <a:rPr lang="el-GR" sz="3600" b="1" dirty="0" err="1">
                <a:solidFill>
                  <a:srgbClr val="FF0000"/>
                </a:solidFill>
              </a:rPr>
              <a:t>Κυπροαρχαϊκή</a:t>
            </a:r>
            <a:r>
              <a:rPr lang="el-GR" sz="3600" b="1" dirty="0">
                <a:solidFill>
                  <a:srgbClr val="FF0000"/>
                </a:solidFill>
              </a:rPr>
              <a:t> Εποχή </a:t>
            </a:r>
            <a:r>
              <a:rPr lang="el-GR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8</a:t>
            </a:r>
            <a:r>
              <a:rPr lang="el-GR" sz="36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ος</a:t>
            </a:r>
            <a:r>
              <a:rPr lang="el-GR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 αιώνας – 5</a:t>
            </a:r>
            <a:r>
              <a:rPr lang="el-GR" sz="36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ο</a:t>
            </a:r>
            <a:r>
              <a:rPr lang="el-GR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 αιώνας π.Χ. </a:t>
            </a:r>
          </a:p>
        </p:txBody>
      </p:sp>
    </p:spTree>
    <p:extLst>
      <p:ext uri="{BB962C8B-B14F-4D97-AF65-F5344CB8AC3E}">
        <p14:creationId xmlns:p14="http://schemas.microsoft.com/office/powerpoint/2010/main" val="12670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E637F-BEC7-51E2-786D-C46CFF788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FAB2901-22AC-852E-7075-5B0F20FB5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6FD9FE9-AE2E-6361-999A-E9B77CA20721}"/>
              </a:ext>
            </a:extLst>
          </p:cNvPr>
          <p:cNvSpPr/>
          <p:nvPr/>
        </p:nvSpPr>
        <p:spPr>
          <a:xfrm>
            <a:off x="-1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solidFill>
                  <a:srgbClr val="FF0000"/>
                </a:solidFill>
              </a:rPr>
              <a:t>Οι Κύπριοι  είναι αυτόνομοι :  </a:t>
            </a:r>
            <a:endParaRPr lang="el-CY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E96E365-BAB5-C807-060E-888E43222C90}"/>
              </a:ext>
            </a:extLst>
          </p:cNvPr>
          <p:cNvSpPr/>
          <p:nvPr/>
        </p:nvSpPr>
        <p:spPr>
          <a:xfrm>
            <a:off x="0" y="4429124"/>
            <a:ext cx="12030074" cy="2300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800" dirty="0"/>
              <a:t>αυτό + νόμος    </a:t>
            </a:r>
            <a:r>
              <a:rPr lang="el-GR" sz="2400" dirty="0"/>
              <a:t>(αυτός που </a:t>
            </a:r>
            <a:r>
              <a:rPr lang="el-GR" sz="2400" dirty="0" err="1"/>
              <a:t>διέπεται</a:t>
            </a:r>
            <a:r>
              <a:rPr lang="el-GR" sz="2400" dirty="0"/>
              <a:t> από τους δικούς του νόμους)</a:t>
            </a:r>
            <a:endParaRPr lang="el-CY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1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Η Ελευθερία οδηγεί τον Λαό - Βικιπαίδεια">
            <a:extLst>
              <a:ext uri="{FF2B5EF4-FFF2-40B4-BE49-F238E27FC236}">
                <a16:creationId xmlns:a16="http://schemas.microsoft.com/office/drawing/2014/main" id="{AF3F99F4-2526-9A4D-F34D-BEF6CACF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r="2" b="35922"/>
          <a:stretch/>
        </p:blipFill>
        <p:spPr bwMode="auto">
          <a:xfrm>
            <a:off x="7093380" y="165485"/>
            <a:ext cx="4551261" cy="200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3D74D90B-593E-6DCD-C8D5-C3E087DFB685}"/>
              </a:ext>
            </a:extLst>
          </p:cNvPr>
          <p:cNvSpPr/>
          <p:nvPr/>
        </p:nvSpPr>
        <p:spPr>
          <a:xfrm>
            <a:off x="9431995" y="2317556"/>
            <a:ext cx="2756957" cy="854393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l-GR" sz="40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ελεύθεροι</a:t>
            </a:r>
            <a:r>
              <a:rPr lang="en-US" sz="4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6684810A-8D1F-4C70-4F77-924356D195F0}"/>
              </a:ext>
            </a:extLst>
          </p:cNvPr>
          <p:cNvSpPr/>
          <p:nvPr/>
        </p:nvSpPr>
        <p:spPr>
          <a:xfrm>
            <a:off x="9369010" y="5135393"/>
            <a:ext cx="2756957" cy="854393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υποτελείς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6" descr="Vektor Male slave or prison silhouette vector on white ve službě Stock |  Adobe Stock">
            <a:extLst>
              <a:ext uri="{FF2B5EF4-FFF2-40B4-BE49-F238E27FC236}">
                <a16:creationId xmlns:a16="http://schemas.microsoft.com/office/drawing/2014/main" id="{0D55B7CD-D2BF-0893-58E8-2FA6A207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79" y="5308943"/>
            <a:ext cx="2834702" cy="132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Ελληνική Επανάσταση 1821 - Οι ήρωες, τα ηρωικά γεγονότα και οι καθοριστικές  μάχες - Φάκελος - Σαν Σήμερα .gr">
            <a:extLst>
              <a:ext uri="{FF2B5EF4-FFF2-40B4-BE49-F238E27FC236}">
                <a16:creationId xmlns:a16="http://schemas.microsoft.com/office/drawing/2014/main" id="{3DD4BB35-BE70-FF12-13FF-DD6D21F2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3" y="165485"/>
            <a:ext cx="6244271" cy="282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7AAF476-FB47-7220-0A3F-83DA902192B4}"/>
              </a:ext>
            </a:extLst>
          </p:cNvPr>
          <p:cNvSpPr/>
          <p:nvPr/>
        </p:nvSpPr>
        <p:spPr>
          <a:xfrm>
            <a:off x="0" y="3286125"/>
            <a:ext cx="12188952" cy="2626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3C775C21-BCB2-809B-3C5F-88083B8CA6DA}"/>
              </a:ext>
            </a:extLst>
          </p:cNvPr>
          <p:cNvSpPr/>
          <p:nvPr/>
        </p:nvSpPr>
        <p:spPr>
          <a:xfrm>
            <a:off x="0" y="4711451"/>
            <a:ext cx="12188952" cy="2626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1B64F349-A992-CEB8-1598-F03F080F73B3}"/>
              </a:ext>
            </a:extLst>
          </p:cNvPr>
          <p:cNvSpPr/>
          <p:nvPr/>
        </p:nvSpPr>
        <p:spPr>
          <a:xfrm>
            <a:off x="7458075" y="3686797"/>
            <a:ext cx="4667891" cy="854393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Φόρου υποτελείς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38" name="Picture 14" descr="Οι φόροι οδηγούν σε εικονικά διαζύγια | TaxBlock.gr">
            <a:extLst>
              <a:ext uri="{FF2B5EF4-FFF2-40B4-BE49-F238E27FC236}">
                <a16:creationId xmlns:a16="http://schemas.microsoft.com/office/drawing/2014/main" id="{7ECC9834-6211-5037-5F97-71CF2C26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33" y="3429000"/>
            <a:ext cx="3062062" cy="132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6F9DE-BA9A-77CF-6009-BC66CF5CD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C9B56C3-EA83-929B-48F7-D9748E1A4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0FC42C4-43B2-2435-AA62-237E4B1F63C3}"/>
              </a:ext>
            </a:extLst>
          </p:cNvPr>
          <p:cNvSpPr/>
          <p:nvPr/>
        </p:nvSpPr>
        <p:spPr>
          <a:xfrm>
            <a:off x="-1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400" b="1" dirty="0">
                <a:solidFill>
                  <a:srgbClr val="FF0000"/>
                </a:solidFill>
              </a:rPr>
              <a:t>Πώς τα  κατάφεραν οι Κύπριοι  να είναι αυτόνομοι ενώ ήταν  κάτω  από  κάποιο  κατακτητή; </a:t>
            </a:r>
            <a:endParaRPr lang="el-CY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44A87AF-3F0B-CB85-FB3F-87FFA14D0C78}"/>
              </a:ext>
            </a:extLst>
          </p:cNvPr>
          <p:cNvSpPr/>
          <p:nvPr/>
        </p:nvSpPr>
        <p:spPr>
          <a:xfrm>
            <a:off x="0" y="4429124"/>
            <a:ext cx="12030074" cy="2300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Οι Κύπριοι βασιλιάδες διατήρησαν την αυτονομία τους πληρώνοντας </a:t>
            </a:r>
            <a:r>
              <a:rPr lang="el-GR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φόρο υποτελείας</a:t>
            </a:r>
            <a:r>
              <a:rPr lang="el-GR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στους κατακτητές.</a:t>
            </a:r>
            <a:endParaRPr lang="el-CY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6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2553</TotalTime>
  <Words>976</Words>
  <Application>Microsoft Office PowerPoint</Application>
  <PresentationFormat>Ευρεία οθόνη</PresentationFormat>
  <Paragraphs>148</Paragraphs>
  <Slides>35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KASabbatoLight</vt:lpstr>
      <vt:lpstr>KASabbatoXBold</vt:lpstr>
      <vt:lpstr>Open Sans</vt:lpstr>
      <vt:lpstr>PF Regal Text Pro</vt:lpstr>
      <vt:lpstr>PFSpekkVAR-Bold</vt:lpstr>
      <vt:lpstr>Roboto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530</cp:revision>
  <cp:lastPrinted>2024-12-16T05:00:07Z</cp:lastPrinted>
  <dcterms:created xsi:type="dcterms:W3CDTF">2024-09-11T17:26:53Z</dcterms:created>
  <dcterms:modified xsi:type="dcterms:W3CDTF">2026-03-09T13:29:33Z</dcterms:modified>
</cp:coreProperties>
</file>