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1" r:id="rId3"/>
    <p:sldId id="451" r:id="rId4"/>
    <p:sldId id="558" r:id="rId5"/>
    <p:sldId id="550" r:id="rId6"/>
    <p:sldId id="557" r:id="rId7"/>
    <p:sldId id="559" r:id="rId8"/>
    <p:sldId id="289" r:id="rId9"/>
    <p:sldId id="290" r:id="rId10"/>
    <p:sldId id="348" r:id="rId11"/>
    <p:sldId id="373" r:id="rId12"/>
    <p:sldId id="374" r:id="rId13"/>
    <p:sldId id="291" r:id="rId14"/>
    <p:sldId id="293" r:id="rId15"/>
    <p:sldId id="339" r:id="rId16"/>
    <p:sldId id="560" r:id="rId17"/>
    <p:sldId id="440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313" r:id="rId30"/>
    <p:sldId id="54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7F49-E601-463B-BC21-2F9291A6F5A3}" type="datetimeFigureOut">
              <a:rPr lang="el-CY" smtClean="0"/>
              <a:t>03/10/2026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910A-F97D-490A-8756-1ADF4D8940B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24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Us9Zb6HVS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8" y="1172807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2538249" y="293829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5167149" y="512576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9742" y="511578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11. Αριθμοί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1907381" y="1165963"/>
            <a:ext cx="5057775" cy="4491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300+ Chocolate Bars Cartoon Stock Photos, Pictures &amp; Royalty-Free Images  - iStock">
            <a:extLst>
              <a:ext uri="{FF2B5EF4-FFF2-40B4-BE49-F238E27FC236}">
                <a16:creationId xmlns:a16="http://schemas.microsoft.com/office/drawing/2014/main" id="{B5D167A6-F788-7D77-54B5-9B55A4FE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9A0559-CD19-2EEC-0B47-7594A7FE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7848363" y="764703"/>
            <a:ext cx="1224137" cy="197167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1D33BB6-DB42-75D9-D5F4-D4FC347162B5}"/>
              </a:ext>
            </a:extLst>
          </p:cNvPr>
          <p:cNvSpPr/>
          <p:nvPr/>
        </p:nvSpPr>
        <p:spPr>
          <a:xfrm>
            <a:off x="5796136" y="3429000"/>
            <a:ext cx="3168352" cy="26642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___________ σοκολάτες. </a:t>
            </a:r>
            <a:endParaRPr lang="el-CY" sz="3600" dirty="0"/>
          </a:p>
        </p:txBody>
      </p:sp>
      <p:pic>
        <p:nvPicPr>
          <p:cNvPr id="1026" name="Picture 2" descr="Περίπτερο - Artmuseum">
            <a:extLst>
              <a:ext uri="{FF2B5EF4-FFF2-40B4-BE49-F238E27FC236}">
                <a16:creationId xmlns:a16="http://schemas.microsoft.com/office/drawing/2014/main" id="{EA9D6B1B-B5F7-76C5-CBCA-8F09BD3A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8096"/>
            <a:ext cx="3471396" cy="42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9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E0F7-F3B0-EBDA-D4B5-3CEC0AFF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300+ Chocolate Bars Cartoon Stock Photos, Pictures &amp; Royalty-Free Images  - iStock">
            <a:extLst>
              <a:ext uri="{FF2B5EF4-FFF2-40B4-BE49-F238E27FC236}">
                <a16:creationId xmlns:a16="http://schemas.microsoft.com/office/drawing/2014/main" id="{647AC34D-3406-1550-6156-96326D1D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3E6011-9DBA-3960-15F6-57BC5E96E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7848363" y="764703"/>
            <a:ext cx="1224137" cy="197167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75E35E1-D75B-32A9-76B3-2AA40AE7AE9A}"/>
              </a:ext>
            </a:extLst>
          </p:cNvPr>
          <p:cNvSpPr/>
          <p:nvPr/>
        </p:nvSpPr>
        <p:spPr>
          <a:xfrm>
            <a:off x="5796136" y="3429000"/>
            <a:ext cx="3168352" cy="26642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___________ σοκολάτες. </a:t>
            </a:r>
            <a:endParaRPr lang="el-CY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7AA0C34-97EB-F638-8151-0E6C407E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112"/>
          <a:stretch>
            <a:fillRect/>
          </a:stretch>
        </p:blipFill>
        <p:spPr>
          <a:xfrm>
            <a:off x="5043516" y="764703"/>
            <a:ext cx="1224137" cy="1971675"/>
          </a:xfrm>
          <a:prstGeom prst="rect">
            <a:avLst/>
          </a:prstGeom>
        </p:spPr>
      </p:pic>
      <p:pic>
        <p:nvPicPr>
          <p:cNvPr id="5" name="Picture 2" descr="Περίπτερο - Artmuseum">
            <a:extLst>
              <a:ext uri="{FF2B5EF4-FFF2-40B4-BE49-F238E27FC236}">
                <a16:creationId xmlns:a16="http://schemas.microsoft.com/office/drawing/2014/main" id="{920438EC-7E3B-126F-9A1C-551396E4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8096"/>
            <a:ext cx="3471396" cy="42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5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77187E6B-0F7D-B5A0-40E8-9170492E91D5}"/>
              </a:ext>
            </a:extLst>
          </p:cNvPr>
          <p:cNvSpPr/>
          <p:nvPr/>
        </p:nvSpPr>
        <p:spPr>
          <a:xfrm>
            <a:off x="1331640" y="1281430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Τι θέλετε;</a:t>
            </a:r>
            <a:endParaRPr lang="el-CY" sz="33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43DC81D3-010F-B71B-DEA0-E65351C0DDCF}"/>
              </a:ext>
            </a:extLst>
          </p:cNvPr>
          <p:cNvSpPr/>
          <p:nvPr/>
        </p:nvSpPr>
        <p:spPr>
          <a:xfrm>
            <a:off x="1331640" y="2726922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Θέλω </a:t>
            </a:r>
            <a:endParaRPr lang="el-CY" sz="3300" dirty="0"/>
          </a:p>
        </p:txBody>
      </p:sp>
      <p:pic>
        <p:nvPicPr>
          <p:cNvPr id="6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8B7BF377-31F6-B334-4D81-232EE7D15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4" t="21880" r="1206" b="43757"/>
          <a:stretch/>
        </p:blipFill>
        <p:spPr bwMode="auto">
          <a:xfrm>
            <a:off x="5379885" y="2294874"/>
            <a:ext cx="24411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4DABC-32BE-FFC4-6C04-742CBD2C4516}"/>
              </a:ext>
            </a:extLst>
          </p:cNvPr>
          <p:cNvSpPr txBox="1"/>
          <p:nvPr/>
        </p:nvSpPr>
        <p:spPr>
          <a:xfrm>
            <a:off x="4085946" y="2428226"/>
            <a:ext cx="1444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dirty="0"/>
              <a:t>③</a:t>
            </a:r>
            <a:endParaRPr lang="el-CY" sz="72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24E7A9-8BCD-5B5C-BF84-90031D7D4FC3}"/>
              </a:ext>
            </a:extLst>
          </p:cNvPr>
          <p:cNvSpPr/>
          <p:nvPr/>
        </p:nvSpPr>
        <p:spPr>
          <a:xfrm>
            <a:off x="1331640" y="4023066"/>
            <a:ext cx="6489392" cy="2286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GR" sz="1350" dirty="0"/>
          </a:p>
          <a:p>
            <a:pPr algn="ctr"/>
            <a:endParaRPr lang="el-CY" sz="1350" dirty="0"/>
          </a:p>
        </p:txBody>
      </p:sp>
    </p:spTree>
    <p:extLst>
      <p:ext uri="{BB962C8B-B14F-4D97-AF65-F5344CB8AC3E}">
        <p14:creationId xmlns:p14="http://schemas.microsoft.com/office/powerpoint/2010/main" val="214832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77187E6B-0F7D-B5A0-40E8-9170492E91D5}"/>
              </a:ext>
            </a:extLst>
          </p:cNvPr>
          <p:cNvSpPr/>
          <p:nvPr/>
        </p:nvSpPr>
        <p:spPr>
          <a:xfrm>
            <a:off x="1493658" y="1290668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Τι θέλετε;</a:t>
            </a:r>
            <a:endParaRPr lang="el-CY" sz="33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43DC81D3-010F-B71B-DEA0-E65351C0DDCF}"/>
              </a:ext>
            </a:extLst>
          </p:cNvPr>
          <p:cNvSpPr/>
          <p:nvPr/>
        </p:nvSpPr>
        <p:spPr>
          <a:xfrm>
            <a:off x="1331640" y="2726922"/>
            <a:ext cx="2754306" cy="8640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/>
              <a:t>Θέλω </a:t>
            </a:r>
            <a:endParaRPr lang="el-CY" sz="33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24E7A9-8BCD-5B5C-BF84-90031D7D4FC3}"/>
              </a:ext>
            </a:extLst>
          </p:cNvPr>
          <p:cNvSpPr/>
          <p:nvPr/>
        </p:nvSpPr>
        <p:spPr>
          <a:xfrm>
            <a:off x="1331640" y="4023066"/>
            <a:ext cx="6489392" cy="1782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50" dirty="0"/>
          </a:p>
          <a:p>
            <a:pPr algn="ctr"/>
            <a:endParaRPr lang="el-CY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2A2EB-BE55-4588-558D-0C7C2EA4AFD7}"/>
              </a:ext>
            </a:extLst>
          </p:cNvPr>
          <p:cNvSpPr txBox="1"/>
          <p:nvPr/>
        </p:nvSpPr>
        <p:spPr>
          <a:xfrm>
            <a:off x="4151439" y="2500293"/>
            <a:ext cx="1228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dirty="0"/>
              <a:t>④</a:t>
            </a:r>
            <a:endParaRPr lang="el-CY" sz="7200" dirty="0"/>
          </a:p>
        </p:txBody>
      </p:sp>
      <p:pic>
        <p:nvPicPr>
          <p:cNvPr id="8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F7C6D023-82CA-56BB-64C8-50C1C8F2E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61763" r="49159" b="27755"/>
          <a:stretch/>
        </p:blipFill>
        <p:spPr bwMode="auto">
          <a:xfrm>
            <a:off x="5462264" y="3311164"/>
            <a:ext cx="2430270" cy="5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96DF220F-FD9A-0E4E-0CAC-FE2AF7CDA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61763" r="74935" b="18713"/>
          <a:stretch/>
        </p:blipFill>
        <p:spPr bwMode="auto">
          <a:xfrm>
            <a:off x="5840507" y="2084708"/>
            <a:ext cx="1728194" cy="10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3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2" y="1062572"/>
            <a:ext cx="8148679" cy="443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6AD9-2612-B795-BB76-E6AA5161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A22EC-F0E9-7752-6612-E4AE13D4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276292"/>
            <a:ext cx="849694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Γεια σας!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Με λένε Νίκο και είμαι φοιτητής.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Μένω σε ένα μικρό σπίτι με ______ φίλους.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σπίτι έχει _______ δωμάτια.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Κάθε πρωί, και οι _______ μας πίνουμε καφέ.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Στις ______ το μεσημέρι, τρώμε όλοι μαζί.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Κάποιες  φορές έρχεται και ο  αδερφός μου. Τον λένε Γιάννη. Είναι ________ χρονών.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A441F-2501-B752-82BF-6197BFDC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0B2B5-3A91-D55F-28FB-EF376E54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Number 4, 3-1/2&quot;, White Vinyl - ICC Compliance Center Inc - Canada">
            <a:extLst>
              <a:ext uri="{FF2B5EF4-FFF2-40B4-BE49-F238E27FC236}">
                <a16:creationId xmlns:a16="http://schemas.microsoft.com/office/drawing/2014/main" id="{2D31589F-4D2E-E6F6-13B4-16EA90D8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464194" cy="16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Άρρωστο παιδί με πυρετό θερμόμετρο - χαριτωμένο καρτούν εικονογράφηση αγόρι  Διάνυσμα από ©lineartist 170477960">
            <a:extLst>
              <a:ext uri="{FF2B5EF4-FFF2-40B4-BE49-F238E27FC236}">
                <a16:creationId xmlns:a16="http://schemas.microsoft.com/office/drawing/2014/main" id="{90B20DED-ECF2-C4CB-E4C6-81EDE83D2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5"/>
          <a:stretch>
            <a:fillRect/>
          </a:stretch>
        </p:blipFill>
        <p:spPr bwMode="auto">
          <a:xfrm>
            <a:off x="3347864" y="476672"/>
            <a:ext cx="1952625" cy="1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D2DFEA8-190A-96DB-63E5-69FD56060F85}"/>
              </a:ext>
            </a:extLst>
          </p:cNvPr>
          <p:cNvSpPr/>
          <p:nvPr/>
        </p:nvSpPr>
        <p:spPr>
          <a:xfrm>
            <a:off x="5652120" y="836712"/>
            <a:ext cx="259228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τέσσερα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τέσσερις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τεσσάρων</a:t>
            </a:r>
          </a:p>
        </p:txBody>
      </p:sp>
    </p:spTree>
    <p:extLst>
      <p:ext uri="{BB962C8B-B14F-4D97-AF65-F5344CB8AC3E}">
        <p14:creationId xmlns:p14="http://schemas.microsoft.com/office/powerpoint/2010/main" val="115958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8247"/>
            <a:ext cx="7886700" cy="34734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 τεσσάρων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4</a:t>
            </a:r>
          </a:p>
          <a:p>
            <a:r>
              <a:rPr lang="el-GR" sz="4800" dirty="0">
                <a:solidFill>
                  <a:schemeClr val="tx1"/>
                </a:solidFill>
              </a:rPr>
              <a:t>6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E8EC34EF-66CA-2992-AA3E-8923932F8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 πέντε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4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A079C942-3871-E50B-55A1-A6079B1DE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88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685800" y="15351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7852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6340160" y="1277557"/>
            <a:ext cx="2410349" cy="252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300" dirty="0"/>
              <a:t>τέσσερα  4 </a:t>
            </a:r>
          </a:p>
          <a:p>
            <a:pPr marL="0" indent="0">
              <a:buNone/>
            </a:pPr>
            <a:r>
              <a:rPr lang="el-GR" sz="3300" dirty="0"/>
              <a:t>τεσσάρων  χρονών </a:t>
            </a:r>
          </a:p>
          <a:p>
            <a:pPr marL="0" indent="0">
              <a:buNone/>
            </a:pPr>
            <a:r>
              <a:rPr lang="el-GR" sz="3300" dirty="0"/>
              <a:t>Στις τέσσερις</a:t>
            </a:r>
          </a:p>
          <a:p>
            <a:pPr marL="0" indent="0">
              <a:buNone/>
            </a:pPr>
            <a:r>
              <a:rPr lang="el-GR" sz="3300" dirty="0"/>
              <a:t> </a:t>
            </a: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2200021" y="2967280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Ρολόι γραφείου δείχνει ακριβώς τέσσερις η ώρα — Φωτογραφία © Dimedrol68  #23704407">
            <a:extLst>
              <a:ext uri="{FF2B5EF4-FFF2-40B4-BE49-F238E27FC236}">
                <a16:creationId xmlns:a16="http://schemas.microsoft.com/office/drawing/2014/main" id="{09A30F61-BEC2-A2B2-8D98-4303EC68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25" y="4512624"/>
            <a:ext cx="12186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15BCD8-4BD6-3A35-655B-5F78F087A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038" y="4639695"/>
            <a:ext cx="1536296" cy="1136329"/>
          </a:xfrm>
          <a:prstGeom prst="rect">
            <a:avLst/>
          </a:prstGeom>
        </p:spPr>
      </p:pic>
      <p:pic>
        <p:nvPicPr>
          <p:cNvPr id="1028" name="Picture 4" descr="Number – 4">
            <a:extLst>
              <a:ext uri="{FF2B5EF4-FFF2-40B4-BE49-F238E27FC236}">
                <a16:creationId xmlns:a16="http://schemas.microsoft.com/office/drawing/2014/main" id="{254EFF6A-D312-6100-51D8-A2C01404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06" y="4639695"/>
            <a:ext cx="853916" cy="11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D546-2E97-71C3-FB37-CC54A57C9014}"/>
              </a:ext>
            </a:extLst>
          </p:cNvPr>
          <p:cNvSpPr txBox="1">
            <a:spLocks/>
          </p:cNvSpPr>
          <p:nvPr/>
        </p:nvSpPr>
        <p:spPr>
          <a:xfrm rot="1361086">
            <a:off x="3534296" y="591330"/>
            <a:ext cx="2410349" cy="252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300" dirty="0"/>
              <a:t>τρία 3 </a:t>
            </a:r>
          </a:p>
          <a:p>
            <a:pPr marL="0" indent="0">
              <a:buNone/>
            </a:pPr>
            <a:r>
              <a:rPr lang="el-GR" sz="3300" dirty="0"/>
              <a:t>τριών  χρονών </a:t>
            </a:r>
          </a:p>
          <a:p>
            <a:pPr marL="0" indent="0">
              <a:buNone/>
            </a:pPr>
            <a:r>
              <a:rPr lang="el-GR" sz="3300" dirty="0"/>
              <a:t>Στις τρεις</a:t>
            </a:r>
          </a:p>
          <a:p>
            <a:pPr marL="0" indent="0">
              <a:buNone/>
            </a:pPr>
            <a:r>
              <a:rPr lang="el-GR" sz="3300" dirty="0"/>
              <a:t> </a:t>
            </a:r>
          </a:p>
        </p:txBody>
      </p:sp>
      <p:pic>
        <p:nvPicPr>
          <p:cNvPr id="5" name="Picture 2" descr="O αριθμός Τρία (3) | Χαρά και δημιουργικότητα - Όμορφη Ζωή">
            <a:extLst>
              <a:ext uri="{FF2B5EF4-FFF2-40B4-BE49-F238E27FC236}">
                <a16:creationId xmlns:a16="http://schemas.microsoft.com/office/drawing/2014/main" id="{D1701340-C50D-69FF-74EF-ED8C017A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1" y="4703301"/>
            <a:ext cx="853916" cy="11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Τούρτα στα 3α γενέθλια στοκ εικόνες. εικόνα από - 156600764">
            <a:extLst>
              <a:ext uri="{FF2B5EF4-FFF2-40B4-BE49-F238E27FC236}">
                <a16:creationId xmlns:a16="http://schemas.microsoft.com/office/drawing/2014/main" id="{075B461D-C0B4-6BDA-C811-2CF425FA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73" y="4703301"/>
            <a:ext cx="1470330" cy="10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λλαγή ώρας: Πότε γυρίζουμε τα ρολόγια μας μία ώρα πίσω - ertnews.gr">
            <a:extLst>
              <a:ext uri="{FF2B5EF4-FFF2-40B4-BE49-F238E27FC236}">
                <a16:creationId xmlns:a16="http://schemas.microsoft.com/office/drawing/2014/main" id="{A590FAE4-1889-CF66-CCA1-03C182608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287561" y="4705009"/>
            <a:ext cx="1362075" cy="9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οκτώ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DB812808-B6B6-5EED-84B9-7AAECCC8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εννέα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7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90A92632-F76C-4F7A-7187-18FC93374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τριών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3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46534A80-08EC-23A3-A404-115FCA1C6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δύο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2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δέκα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10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οκτώ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επτά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u="sng" dirty="0">
                <a:solidFill>
                  <a:schemeClr val="tx1"/>
                </a:solidFill>
              </a:rPr>
              <a:t>7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έξι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dirty="0">
                <a:solidFill>
                  <a:schemeClr val="tx1"/>
                </a:solidFill>
              </a:rPr>
              <a:t>9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6</a:t>
            </a:r>
            <a:endParaRPr lang="el-CY" sz="4800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E4A03-8362-567E-514D-F0D61D179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Είμαι πέντε χρονών.</a:t>
            </a:r>
            <a:endParaRPr lang="el-CY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682D0E-020E-16BC-D6D7-D40CFCA2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Autofit/>
          </a:bodyPr>
          <a:lstStyle/>
          <a:p>
            <a:r>
              <a:rPr lang="el-GR" sz="4800" dirty="0">
                <a:solidFill>
                  <a:schemeClr val="tx1"/>
                </a:solidFill>
              </a:rPr>
              <a:t>8</a:t>
            </a:r>
          </a:p>
          <a:p>
            <a:r>
              <a:rPr lang="el-GR" sz="4800" u="sng" dirty="0">
                <a:solidFill>
                  <a:schemeClr val="tx1"/>
                </a:solidFill>
              </a:rPr>
              <a:t>5</a:t>
            </a:r>
          </a:p>
          <a:p>
            <a:r>
              <a:rPr lang="el-GR" sz="4800" dirty="0">
                <a:solidFill>
                  <a:schemeClr val="tx1"/>
                </a:solidFill>
              </a:rPr>
              <a:t>2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ΠΑΡΑΜΥΘΕΝΙΑ ΓΕΝΕΘΛΙΑ - ΛΟΤΗ ΠΕΤΡΟΒΙΤΣ-ΑΝΔΡΟΥΤΣΟΠΟΥΛΟΥ | Psichogios.gr">
            <a:extLst>
              <a:ext uri="{FF2B5EF4-FFF2-40B4-BE49-F238E27FC236}">
                <a16:creationId xmlns:a16="http://schemas.microsoft.com/office/drawing/2014/main" id="{003DB646-2F0F-9856-1DDE-735F2C26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46850" r="25034" b="11518"/>
          <a:stretch/>
        </p:blipFill>
        <p:spPr bwMode="auto">
          <a:xfrm>
            <a:off x="1763688" y="116632"/>
            <a:ext cx="5616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064173" y="1282919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4489232" y="987316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587266" y="3635924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3425059" y="4602546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6428390" y="3352143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950" dirty="0"/>
              <a:t>Σήμερα είναι ______, __ Σεπτεμβρίου 202_ (__/09/202_).Τώρα είμαστε στο φθινόπωρο.</a:t>
            </a:r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57" y="1727811"/>
            <a:ext cx="4374486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2911316" y="2861937"/>
            <a:ext cx="2511279" cy="4860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/>
              <a:t>www.e-charalambous.com</a:t>
            </a:r>
            <a:endParaRPr lang="el-CY" sz="1575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915F9DA6-DA45-C1A3-6F9B-6AC5A056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Ηλεκτρονικά πολυμέσα 4" title="Μαθαίνω να Μετράω ως το 20 με τα Ζωάκια - Παιδικό Τραγούδι -Counia Bella">
            <a:hlinkClick r:id="" action="ppaction://media"/>
            <a:extLst>
              <a:ext uri="{FF2B5EF4-FFF2-40B4-BE49-F238E27FC236}">
                <a16:creationId xmlns:a16="http://schemas.microsoft.com/office/drawing/2014/main" id="{6163E260-DAB5-332A-FE16-1FD5B1FA53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4616" y="2564904"/>
            <a:ext cx="3970784" cy="3806726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5DD77E-595B-E5AE-81F3-4C54FE0A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0" y="260648"/>
            <a:ext cx="4114800" cy="1545035"/>
          </a:xfrm>
        </p:spPr>
        <p:txBody>
          <a:bodyPr>
            <a:normAutofit/>
          </a:bodyPr>
          <a:lstStyle/>
          <a:p>
            <a:r>
              <a:rPr lang="el-GR" sz="4400" dirty="0"/>
              <a:t>Έλα να μετρήσουμε  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852B8-5D89-83B1-4367-E131F8B61A50}"/>
              </a:ext>
            </a:extLst>
          </p:cNvPr>
          <p:cNvSpPr txBox="1"/>
          <p:nvPr/>
        </p:nvSpPr>
        <p:spPr>
          <a:xfrm>
            <a:off x="228600" y="260648"/>
            <a:ext cx="457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1: ένα,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2: δύο,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3: τρία,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4: τέσσερα,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5: πέντε,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6: έξι,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7: επτά (ή εφτά),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8: οκτώ (ή οχτώ), 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9: εννέα (ή εννιά),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10: δέκα,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11: έντεκα,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12: δώδεκα,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13: δεκατρία,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14: δεκατέσσερα,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15: δεκαπέντε,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16: δεκαέξι,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17: δεκαεπτά (ή δεκαεφτά),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 18: δεκαοκτώ (ή δεκαοχτώ),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19: δεκαεννέα (ή δεκαεννιά), </a:t>
            </a:r>
          </a:p>
          <a:p>
            <a:r>
              <a:rPr lang="el-GR" sz="2000" b="0" i="0" dirty="0">
                <a:solidFill>
                  <a:srgbClr val="0A0A0A"/>
                </a:solidFill>
                <a:effectLst/>
                <a:latin typeface="Google Sans"/>
              </a:rPr>
              <a:t>20: είκοσι. 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850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89" y="1654706"/>
            <a:ext cx="3989414" cy="3338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7219-D532-C005-51AF-44DC20803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276292"/>
            <a:ext cx="849694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Γεια σας!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Με λένε Νίκο και είμαι φοιτητής.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Μένω σε ένα μικρό σπίτι με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φίλους.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σπίτι έχει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τρία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δωμάτια.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Κάθε πρωί, και οι 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μας πίνουμε καφέ.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Στις </a:t>
            </a: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τρεις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το μεσημέρι, τρώμε όλοι μαζί.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Κάποιες  φορές έρχεται και ο  αδερφός μου. Τον λένε Γιάννη. Είναι δεκατριών τριών χρονών.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178E2-7D3F-FAB2-3D79-2A6C25B6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7E878-D173-C29A-34F0-7C5A494E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Number 3 PNG transparent image download, size: 887x1008px">
            <a:extLst>
              <a:ext uri="{FF2B5EF4-FFF2-40B4-BE49-F238E27FC236}">
                <a16:creationId xmlns:a16="http://schemas.microsoft.com/office/drawing/2014/main" id="{04D42ABD-9DC4-52C1-0C47-B90276BA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363"/>
            <a:ext cx="2009775" cy="1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F17A7F-A3CF-D233-08F7-43F72E956980}"/>
              </a:ext>
            </a:extLst>
          </p:cNvPr>
          <p:cNvSpPr/>
          <p:nvPr/>
        </p:nvSpPr>
        <p:spPr>
          <a:xfrm>
            <a:off x="-252536" y="116632"/>
            <a:ext cx="9396536" cy="674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3</a:t>
            </a:r>
          </a:p>
          <a:p>
            <a:pPr algn="ctr"/>
            <a:r>
              <a:rPr lang="el-GR" sz="4400" dirty="0"/>
              <a:t>Οι   τα   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τρεις τρία</a:t>
            </a:r>
          </a:p>
          <a:p>
            <a:r>
              <a:rPr lang="el-GR" sz="4400" dirty="0"/>
              <a:t> ο μαθητής οι  μαθητές   …….  μαθητές</a:t>
            </a:r>
          </a:p>
          <a:p>
            <a:r>
              <a:rPr lang="el-GR" sz="4400" dirty="0"/>
              <a:t>το δώρο      τα  δώρα    …….. δώρα</a:t>
            </a:r>
          </a:p>
          <a:p>
            <a:pPr algn="ctr"/>
            <a:endParaRPr lang="el-GR" sz="4800" dirty="0"/>
          </a:p>
          <a:p>
            <a:pPr algn="ctr"/>
            <a:endParaRPr lang="el-CY" sz="4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676AA0D-1D09-4A3A-799D-449AE70D5ACA}"/>
              </a:ext>
            </a:extLst>
          </p:cNvPr>
          <p:cNvCxnSpPr>
            <a:cxnSpLocks/>
          </p:cNvCxnSpPr>
          <p:nvPr/>
        </p:nvCxnSpPr>
        <p:spPr>
          <a:xfrm flipH="1">
            <a:off x="3671899" y="2960947"/>
            <a:ext cx="504056" cy="898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51F65CD-E6E1-6498-0EFE-90ED58456FCF}"/>
              </a:ext>
            </a:extLst>
          </p:cNvPr>
          <p:cNvCxnSpPr/>
          <p:nvPr/>
        </p:nvCxnSpPr>
        <p:spPr>
          <a:xfrm>
            <a:off x="5220072" y="3104964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F17A7F-A3CF-D233-08F7-43F72E956980}"/>
              </a:ext>
            </a:extLst>
          </p:cNvPr>
          <p:cNvSpPr/>
          <p:nvPr/>
        </p:nvSpPr>
        <p:spPr>
          <a:xfrm>
            <a:off x="-252536" y="116632"/>
            <a:ext cx="9396536" cy="674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4</a:t>
            </a:r>
          </a:p>
          <a:p>
            <a:pPr algn="ctr"/>
            <a:r>
              <a:rPr lang="el-GR" sz="4400" dirty="0"/>
              <a:t>Οι   τα   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τέσσερις  τέσσερα</a:t>
            </a:r>
          </a:p>
          <a:p>
            <a:r>
              <a:rPr lang="el-GR" sz="4400" dirty="0"/>
              <a:t> ο μαθητής οι  μαθητές   …….  μαθητές</a:t>
            </a:r>
          </a:p>
          <a:p>
            <a:r>
              <a:rPr lang="el-GR" sz="4400" dirty="0"/>
              <a:t>το δώρο      τα  δώρα    …….. δώρα</a:t>
            </a:r>
          </a:p>
          <a:p>
            <a:pPr algn="ctr"/>
            <a:endParaRPr lang="el-GR" sz="4800" dirty="0"/>
          </a:p>
          <a:p>
            <a:pPr algn="ctr"/>
            <a:endParaRPr lang="el-CY" sz="4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676AA0D-1D09-4A3A-799D-449AE70D5ACA}"/>
              </a:ext>
            </a:extLst>
          </p:cNvPr>
          <p:cNvCxnSpPr>
            <a:cxnSpLocks/>
          </p:cNvCxnSpPr>
          <p:nvPr/>
        </p:nvCxnSpPr>
        <p:spPr>
          <a:xfrm flipH="1">
            <a:off x="3671899" y="2960947"/>
            <a:ext cx="504056" cy="898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51F65CD-E6E1-6498-0EFE-90ED58456FCF}"/>
              </a:ext>
            </a:extLst>
          </p:cNvPr>
          <p:cNvCxnSpPr/>
          <p:nvPr/>
        </p:nvCxnSpPr>
        <p:spPr>
          <a:xfrm>
            <a:off x="5220072" y="3104964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73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413</Words>
  <Application>Microsoft Office PowerPoint</Application>
  <PresentationFormat>Προβολή στην οθόνη (4:3)</PresentationFormat>
  <Paragraphs>134</Paragraphs>
  <Slides>30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Aptos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Είμαι  τεσσάρων χρονών.</vt:lpstr>
      <vt:lpstr>Είμαι  πέντε χρονών.</vt:lpstr>
      <vt:lpstr>Είμαι οκτώ χρονών.</vt:lpstr>
      <vt:lpstr>Είμαι εννέα χρονών.</vt:lpstr>
      <vt:lpstr>Είμαι τριών χρονών.</vt:lpstr>
      <vt:lpstr>Είμαι δύο χρονών.</vt:lpstr>
      <vt:lpstr>Είμαι δέκα χρονών.</vt:lpstr>
      <vt:lpstr>Είμαι οκτώ χρονών.</vt:lpstr>
      <vt:lpstr>Είμαι επτά χρονών.</vt:lpstr>
      <vt:lpstr>Είμαι έξι χρονών.</vt:lpstr>
      <vt:lpstr>Είμαι πέντε χρονών.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ΕΛΕΝΗ ΧΑΡΑΛΑΜΠΟΥΣ</cp:lastModifiedBy>
  <cp:revision>97</cp:revision>
  <dcterms:created xsi:type="dcterms:W3CDTF">2021-11-21T12:08:33Z</dcterms:created>
  <dcterms:modified xsi:type="dcterms:W3CDTF">2026-03-10T16:54:38Z</dcterms:modified>
</cp:coreProperties>
</file>