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80" r:id="rId3"/>
    <p:sldId id="451" r:id="rId4"/>
    <p:sldId id="390" r:id="rId5"/>
    <p:sldId id="382" r:id="rId6"/>
    <p:sldId id="275" r:id="rId7"/>
    <p:sldId id="277" r:id="rId8"/>
    <p:sldId id="278" r:id="rId9"/>
    <p:sldId id="280" r:id="rId10"/>
    <p:sldId id="378" r:id="rId11"/>
    <p:sldId id="284" r:id="rId12"/>
    <p:sldId id="399" r:id="rId13"/>
    <p:sldId id="397" r:id="rId14"/>
    <p:sldId id="398" r:id="rId15"/>
    <p:sldId id="379" r:id="rId16"/>
    <p:sldId id="452" r:id="rId17"/>
    <p:sldId id="282" r:id="rId18"/>
    <p:sldId id="389" r:id="rId19"/>
    <p:sldId id="286" r:id="rId20"/>
    <p:sldId id="287" r:id="rId21"/>
    <p:sldId id="288" r:id="rId22"/>
    <p:sldId id="289" r:id="rId23"/>
    <p:sldId id="383" r:id="rId24"/>
    <p:sldId id="384" r:id="rId25"/>
    <p:sldId id="385" r:id="rId26"/>
    <p:sldId id="386" r:id="rId27"/>
    <p:sldId id="393" r:id="rId28"/>
    <p:sldId id="394" r:id="rId29"/>
    <p:sldId id="400" r:id="rId30"/>
    <p:sldId id="401" r:id="rId31"/>
    <p:sldId id="391" r:id="rId32"/>
    <p:sldId id="387" r:id="rId33"/>
    <p:sldId id="294" r:id="rId34"/>
    <p:sldId id="388" r:id="rId35"/>
    <p:sldId id="276" r:id="rId36"/>
    <p:sldId id="395" r:id="rId37"/>
    <p:sldId id="402" r:id="rId38"/>
    <p:sldId id="392" r:id="rId39"/>
    <p:sldId id="403" r:id="rId40"/>
    <p:sldId id="338" r:id="rId41"/>
    <p:sldId id="381" r:id="rId42"/>
    <p:sldId id="347" r:id="rId43"/>
    <p:sldId id="303" r:id="rId44"/>
    <p:sldId id="262" r:id="rId45"/>
    <p:sldId id="306" r:id="rId46"/>
    <p:sldId id="305" r:id="rId47"/>
    <p:sldId id="263" r:id="rId48"/>
    <p:sldId id="340" r:id="rId49"/>
    <p:sldId id="256" r:id="rId50"/>
    <p:sldId id="257" r:id="rId51"/>
    <p:sldId id="258" r:id="rId52"/>
    <p:sldId id="440" r:id="rId53"/>
    <p:sldId id="372" r:id="rId54"/>
    <p:sldId id="259" r:id="rId55"/>
    <p:sldId id="274" r:id="rId56"/>
    <p:sldId id="260" r:id="rId57"/>
    <p:sldId id="261" r:id="rId58"/>
    <p:sldId id="371" r:id="rId59"/>
    <p:sldId id="332" r:id="rId60"/>
    <p:sldId id="325" r:id="rId61"/>
    <p:sldId id="377" r:id="rId62"/>
    <p:sldId id="329" r:id="rId63"/>
    <p:sldId id="324" r:id="rId64"/>
    <p:sldId id="307" r:id="rId65"/>
    <p:sldId id="333" r:id="rId66"/>
    <p:sldId id="313" r:id="rId67"/>
    <p:sldId id="396" r:id="rId6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8.png"/><Relationship Id="rId1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.png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8.png"/><Relationship Id="rId1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.png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.png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53.png"/><Relationship Id="rId1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8" y="1172807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2538249" y="293829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5167149" y="512576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689742" y="511578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12. Οικογένεια &amp;  Ρήματα σε –ω &amp; -</a:t>
            </a:r>
            <a:r>
              <a:rPr lang="el-GR" sz="1350" dirty="0" err="1">
                <a:solidFill>
                  <a:schemeClr val="tx1"/>
                </a:solidFill>
              </a:rPr>
              <a:t>άω</a:t>
            </a:r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7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03E8F-BC3C-3DE1-60E5-553230D6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5BF9E-ADBA-9A36-B4DA-876AA5F8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  <a:ln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 παππούς 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γιαγιά 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μαμά</a:t>
            </a:r>
          </a:p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μπαμπάς</a:t>
            </a:r>
          </a:p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αδερφός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αδερφή</a:t>
            </a:r>
          </a:p>
          <a:p>
            <a:r>
              <a:rPr lang="el-GR" dirty="0">
                <a:solidFill>
                  <a:srgbClr val="FF0000"/>
                </a:solidFill>
              </a:rPr>
              <a:t>η</a:t>
            </a:r>
            <a:r>
              <a:rPr lang="el-GR" dirty="0"/>
              <a:t> κόρη</a:t>
            </a:r>
          </a:p>
          <a:p>
            <a:r>
              <a:rPr lang="el-GR" dirty="0">
                <a:solidFill>
                  <a:srgbClr val="FF0000"/>
                </a:solidFill>
              </a:rPr>
              <a:t>ο</a:t>
            </a:r>
            <a:r>
              <a:rPr lang="el-GR" dirty="0"/>
              <a:t>  γιος 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BA9985-17BA-3A9D-BB84-E6A72AA61099}"/>
              </a:ext>
            </a:extLst>
          </p:cNvPr>
          <p:cNvSpPr txBox="1">
            <a:spLocks/>
          </p:cNvSpPr>
          <p:nvPr/>
        </p:nvSpPr>
        <p:spPr>
          <a:xfrm>
            <a:off x="467409" y="260648"/>
            <a:ext cx="82296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>
                <a:solidFill>
                  <a:srgbClr val="FF0000"/>
                </a:solidFill>
              </a:rPr>
              <a:t>ΒΑΛΕ  ΜΠΡΟΣΤΑ ΑΠΟ ΚΑΘΕ  ΛΕΞΗ  ΤΟ ΣΩΣΤΟ ΑΡΘΡΟ :   ο  η το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1B4E2700-6464-23B4-B6C3-F560AD1F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53" y="1624473"/>
            <a:ext cx="4104456" cy="46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9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Με ποιους κάνεις παρέα 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135884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Στο  σχολείο κάνω παρέα με </a:t>
            </a:r>
            <a:r>
              <a:rPr lang="el-GR" sz="6000" dirty="0">
                <a:solidFill>
                  <a:schemeClr val="accent6">
                    <a:lumMod val="50000"/>
                  </a:schemeClr>
                </a:solidFill>
              </a:rPr>
              <a:t>τον</a:t>
            </a:r>
            <a:r>
              <a:rPr lang="el-GR" sz="2800" dirty="0"/>
              <a:t>  αδερφό μου.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1858447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Στο  σχολείο  κάνω  παρέα με  </a:t>
            </a:r>
            <a:r>
              <a:rPr lang="el-GR" sz="6000" dirty="0">
                <a:solidFill>
                  <a:schemeClr val="accent6">
                    <a:lumMod val="50000"/>
                  </a:schemeClr>
                </a:solidFill>
              </a:rPr>
              <a:t>την</a:t>
            </a:r>
            <a:r>
              <a:rPr lang="el-GR" sz="2800" dirty="0"/>
              <a:t> αδερφή μου.</a:t>
            </a:r>
            <a:endParaRPr lang="en-US" sz="2800" dirty="0"/>
          </a:p>
        </p:txBody>
      </p:sp>
      <p:pic>
        <p:nvPicPr>
          <p:cNvPr id="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C4C324D6-D55B-708E-6D39-09295072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77209"/>
            <a:ext cx="41044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B65F0-4376-F1A1-6E87-A780CF221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BF303-33FD-9935-A4B1-1F6DD5AC1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135884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Ο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ός</a:t>
            </a:r>
            <a:r>
              <a:rPr lang="el-GR" sz="2800" dirty="0"/>
              <a:t> μου  πηγαίνει  στο </a:t>
            </a:r>
            <a:r>
              <a:rPr lang="el-GR" sz="2800" dirty="0">
                <a:solidFill>
                  <a:srgbClr val="FF0000"/>
                </a:solidFill>
              </a:rPr>
              <a:t>Δημοτικό</a:t>
            </a:r>
            <a:r>
              <a:rPr lang="el-GR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1EBBB-7E0B-C2E3-811F-4FF033F80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135884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Ο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ός</a:t>
            </a:r>
            <a:r>
              <a:rPr lang="el-GR" sz="2800" dirty="0"/>
              <a:t> μου  πηγαίνει στο </a:t>
            </a:r>
            <a:r>
              <a:rPr lang="el-GR" sz="2800" dirty="0">
                <a:solidFill>
                  <a:srgbClr val="FF0000"/>
                </a:solidFill>
              </a:rPr>
              <a:t>Λύκειο</a:t>
            </a:r>
            <a:r>
              <a:rPr lang="el-GR" sz="2800" dirty="0"/>
              <a:t>.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FEC31B-40DF-9FE1-311E-841046660E8B}"/>
              </a:ext>
            </a:extLst>
          </p:cNvPr>
          <p:cNvSpPr txBox="1">
            <a:spLocks/>
          </p:cNvSpPr>
          <p:nvPr/>
        </p:nvSpPr>
        <p:spPr>
          <a:xfrm>
            <a:off x="247650" y="188640"/>
            <a:ext cx="4040188" cy="13588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>
                <a:solidFill>
                  <a:srgbClr val="FF0000"/>
                </a:solidFill>
              </a:rPr>
              <a:t>Η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ή</a:t>
            </a:r>
            <a:r>
              <a:rPr lang="el-GR" sz="2800" dirty="0"/>
              <a:t> μου  πηγαίνει  στο </a:t>
            </a:r>
            <a:r>
              <a:rPr lang="el-GR" sz="2800" dirty="0">
                <a:solidFill>
                  <a:srgbClr val="FF0000"/>
                </a:solidFill>
              </a:rPr>
              <a:t>Δημοτικό</a:t>
            </a:r>
            <a:r>
              <a:rPr lang="el-GR" sz="2800" dirty="0"/>
              <a:t>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F4D87E0-B70C-92B2-BEFF-14B664248BF9}"/>
              </a:ext>
            </a:extLst>
          </p:cNvPr>
          <p:cNvSpPr txBox="1">
            <a:spLocks/>
          </p:cNvSpPr>
          <p:nvPr/>
        </p:nvSpPr>
        <p:spPr>
          <a:xfrm>
            <a:off x="4469698" y="178701"/>
            <a:ext cx="4040188" cy="13588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>
                <a:solidFill>
                  <a:srgbClr val="FF0000"/>
                </a:solidFill>
              </a:rPr>
              <a:t>Η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ή</a:t>
            </a:r>
            <a:r>
              <a:rPr lang="el-GR" sz="2800" dirty="0"/>
              <a:t> μου  πηγαίνει  στο </a:t>
            </a:r>
            <a:r>
              <a:rPr lang="el-GR" sz="2800" dirty="0">
                <a:solidFill>
                  <a:srgbClr val="FF0000"/>
                </a:solidFill>
              </a:rPr>
              <a:t>Λύκειο</a:t>
            </a:r>
            <a:r>
              <a:rPr lang="el-GR" sz="2800" dirty="0"/>
              <a:t>.</a:t>
            </a:r>
          </a:p>
        </p:txBody>
      </p:sp>
      <p:pic>
        <p:nvPicPr>
          <p:cNvPr id="1026" name="Picture 2" descr="ΠΡΟΓΡΑΜΜΑ ΕΝΗΜΕΡΩΤΙΚΩΝ ΣΥΝΑΝΤΗΣΕΩΝ ΕΚΠΑΔΕΥΤΙΚΩΝ – ΓΟΝΕΩΝ - Δημοτικό Σχολείο  Γεροσκήπου Β">
            <a:extLst>
              <a:ext uri="{FF2B5EF4-FFF2-40B4-BE49-F238E27FC236}">
                <a16:creationId xmlns:a16="http://schemas.microsoft.com/office/drawing/2014/main" id="{191689A5-FF03-AFEF-DF5B-6C9F3F4E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000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2.672 Vector για «Δημοτικό σχολείο», εικόνες και γραφικά vector στοκ |  Shutterstock">
            <a:extLst>
              <a:ext uri="{FF2B5EF4-FFF2-40B4-BE49-F238E27FC236}">
                <a16:creationId xmlns:a16="http://schemas.microsoft.com/office/drawing/2014/main" id="{64D6A3F3-6314-3637-FFCA-E58BAE338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5"/>
          <a:stretch>
            <a:fillRect/>
          </a:stretch>
        </p:blipFill>
        <p:spPr bwMode="auto">
          <a:xfrm>
            <a:off x="1270054" y="3933057"/>
            <a:ext cx="2676525" cy="14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BC225-FB07-5AC0-0B32-1A63E539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EA7F-CCF4-8D94-05F2-D4278FEE587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Έχεις  αδέρφια;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68A1A-A337-7E1F-7C24-68A095FB7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</a:t>
            </a:r>
            <a:r>
              <a:rPr lang="el-GR" sz="2800" dirty="0">
                <a:solidFill>
                  <a:srgbClr val="FF0000"/>
                </a:solidFill>
              </a:rPr>
              <a:t>έναν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ό</a:t>
            </a:r>
            <a:r>
              <a:rPr lang="el-GR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C8434-4F43-153F-8F04-777109AD8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 </a:t>
            </a:r>
            <a:r>
              <a:rPr lang="el-GR" sz="2800" dirty="0">
                <a:solidFill>
                  <a:srgbClr val="FF0000"/>
                </a:solidFill>
              </a:rPr>
              <a:t>μία</a:t>
            </a:r>
            <a:r>
              <a:rPr lang="el-GR" sz="2800" dirty="0"/>
              <a:t> αδερφ</a:t>
            </a:r>
            <a:r>
              <a:rPr lang="el-GR" sz="2800" dirty="0">
                <a:solidFill>
                  <a:srgbClr val="FF0000"/>
                </a:solidFill>
              </a:rPr>
              <a:t>ή</a:t>
            </a:r>
            <a:r>
              <a:rPr lang="el-GR" sz="2800" dirty="0"/>
              <a:t>.</a:t>
            </a:r>
            <a:endParaRPr lang="en-US" sz="2800" dirty="0"/>
          </a:p>
        </p:txBody>
      </p:sp>
      <p:pic>
        <p:nvPicPr>
          <p:cNvPr id="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99ABCD8D-0E81-B357-158C-8B7FE1FB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77209"/>
            <a:ext cx="41044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20A39-4DC1-6FD8-1205-DA0EB018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D65D-EF32-D648-4264-13CD28E85DB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Έχεις  αδέρφια; Πόσα  αδέρφια έχεις;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DA78-4B2F-B13D-3D0F-8551E3AB1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710119"/>
            <a:ext cx="4040188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δύο αδερφ</a:t>
            </a:r>
            <a:r>
              <a:rPr lang="el-GR" sz="2800" dirty="0">
                <a:solidFill>
                  <a:srgbClr val="FF0000"/>
                </a:solidFill>
              </a:rPr>
              <a:t>ούς</a:t>
            </a:r>
            <a:r>
              <a:rPr lang="el-GR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0329E-9E1F-1900-187C-C02329B25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71076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Έχω  δύο αδερφ</a:t>
            </a:r>
            <a:r>
              <a:rPr lang="el-GR" sz="2800" dirty="0">
                <a:solidFill>
                  <a:srgbClr val="FF0000"/>
                </a:solidFill>
              </a:rPr>
              <a:t>ές</a:t>
            </a:r>
            <a:r>
              <a:rPr lang="el-GR" sz="2800" dirty="0"/>
              <a:t>.</a:t>
            </a:r>
            <a:endParaRPr lang="en-US" sz="2800" dirty="0"/>
          </a:p>
        </p:txBody>
      </p:sp>
      <p:pic>
        <p:nvPicPr>
          <p:cNvPr id="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8CAEA830-9ABD-9DDF-4E16-2743A7F4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77209"/>
            <a:ext cx="410445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69C2BC6E-2195-930B-D10D-F130ED071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35751" r="33333"/>
          <a:stretch>
            <a:fillRect/>
          </a:stretch>
        </p:blipFill>
        <p:spPr bwMode="auto">
          <a:xfrm>
            <a:off x="5870203" y="4472137"/>
            <a:ext cx="1296144" cy="18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D32AA-9262-1DE6-A713-5C80F3CAA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351D-8348-E82E-0E80-135E1543E01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Η  ΟΙΚΟΓΕΝΕΙΑ ΜΟΥ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33F8-4F02-7DE2-C5DF-1C734259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  <a:ln w="57150"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Είμαι η Ελένη. Ο Ανδρέας και η Γεωργία είναι οι ______μου. Ο Αντρέας είναι ο _____μου. Η Γεωργία είναι η ______μου. Έχω  έναν______. Τον λένε Χάρη. Έχω και μία_______. Τη λένε Θεοδώρα. Έχω  έναν σκύλο και  6______. Ο παππούς  και η ________μένουν στην Κύπρο. Αγαπώ πολύ την _________μου. </a:t>
            </a:r>
            <a:endParaRPr lang="en-US" dirty="0"/>
          </a:p>
        </p:txBody>
      </p:sp>
      <p:pic>
        <p:nvPicPr>
          <p:cNvPr id="7" name="ElevenLabs_2026-03-11T13_18_12_Amelia - Mellow, Natural, Neutral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05EA5B00-D6AA-919B-7164-1837A0AC9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20" y="54452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D32AA-9262-1DE6-A713-5C80F3CAA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351D-8348-E82E-0E80-135E1543E01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Η  ΟΙΚΟΓΕΝΕΙΑ ΜΟΥ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33F8-4F02-7DE2-C5DF-1C734259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  <a:ln w="57150"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Είμαι η Ελένη. Ο Ανδρέας και η Γεωργία είναι οι  γονείς μου. Ο Αντρέας είναι ο πατέρας μου. Η Γεωργία είναι η  μητέρα μου. Έχω  έναν αδερφό. Τον λένε Χάρη. Έχω και μία αδερφή. Τη λένε Θεοδώρα. Έχω  έναν σκύλο και  6 γάτες. Ο παππούς  και η γιαγιά μένουν στην Κύπρο. Αγαπώ πολύ την οικογένειά μου. </a:t>
            </a:r>
            <a:endParaRPr lang="en-US" dirty="0"/>
          </a:p>
        </p:txBody>
      </p:sp>
      <p:pic>
        <p:nvPicPr>
          <p:cNvPr id="7" name="ElevenLabs_2026-03-11T13_18_12_Amelia - Mellow, Natural, Neutral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05EA5B00-D6AA-919B-7164-1837A0AC9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20" y="54452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  <a:ln w="57150">
            <a:solidFill>
              <a:schemeClr val="tx1"/>
            </a:solidFill>
            <a:prstDash val="lgDash"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2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7D6E3934-8CE1-3126-1A9A-2CB5C588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D10DB17-480C-6FDB-6498-812184279D73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Επίθετα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31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310786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ξανθιά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176" y="1710119"/>
            <a:ext cx="2382987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μελαχρινή  </a:t>
            </a:r>
            <a:endParaRPr lang="en-US" sz="2800" dirty="0"/>
          </a:p>
        </p:txBody>
      </p:sp>
      <p:pic>
        <p:nvPicPr>
          <p:cNvPr id="2050" name="Picture 2" descr="Ένας άνδρας ταξιδεύει παρέα με τη ξανθιά γυναίκα του στην εθνική όταν... Το ανέκδοτο της ημέρας (20/1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29401"/>
            <a:ext cx="2472209" cy="16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0+ δωρεάν εικόνες για Μελαχρινή Γυναίκα και Γυναίκα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2669616"/>
            <a:ext cx="1819275" cy="252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όμορφη αναστατωμένη θλιμμένη ξανθιά κοπέλα με υπέροχο πορτραίτο με καστανά  μαλλιά Διανυσματική απεικόνιση - εικονογραφία από lifestyle: 188684299">
            <a:extLst>
              <a:ext uri="{FF2B5EF4-FFF2-40B4-BE49-F238E27FC236}">
                <a16:creationId xmlns:a16="http://schemas.microsoft.com/office/drawing/2014/main" id="{2442F2FC-3D63-32B8-A90D-4F68A93A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66682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3F6919-8FA6-C476-FDEE-8A1AB6CF5EA2}"/>
              </a:ext>
            </a:extLst>
          </p:cNvPr>
          <p:cNvSpPr txBox="1">
            <a:spLocks/>
          </p:cNvSpPr>
          <p:nvPr/>
        </p:nvSpPr>
        <p:spPr>
          <a:xfrm>
            <a:off x="3702224" y="1710119"/>
            <a:ext cx="1733872" cy="720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καστανή</a:t>
            </a:r>
          </a:p>
        </p:txBody>
      </p:sp>
    </p:spTree>
    <p:extLst>
      <p:ext uri="{BB962C8B-B14F-4D97-AF65-F5344CB8AC3E}">
        <p14:creationId xmlns:p14="http://schemas.microsoft.com/office/powerpoint/2010/main" val="266187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47584-E7F9-72FC-D46E-4DE62C947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33CFE8-86EC-DD26-F1CF-EE82E42F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D13E79-88A1-30E7-2126-418817BC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240B68-53FB-F5EA-7A72-38E12EF8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FD8A8525-2386-A5F9-1224-8C9C58C0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0178" y="1855213"/>
            <a:ext cx="1123822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EB5D2711-A866-1316-D647-D3B448D2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4825" y="1553766"/>
            <a:ext cx="129280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1C8745E-6830-0582-7279-AF66045D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4824" y="3385959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5020C35A-2D3E-52CD-5103-5564355D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1423" y="1038870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67511F64-8E9D-A0B9-85A1-F00C7063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1315" y="518931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15DCED5B-1315-4A7A-38F6-AB59C39B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55280" y="3604164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9BF229-286F-9DF5-BAA3-024DFC5E8669}"/>
              </a:ext>
            </a:extLst>
          </p:cNvPr>
          <p:cNvSpPr txBox="1">
            <a:spLocks/>
          </p:cNvSpPr>
          <p:nvPr/>
        </p:nvSpPr>
        <p:spPr>
          <a:xfrm>
            <a:off x="346932" y="691739"/>
            <a:ext cx="4258465" cy="1821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300" dirty="0"/>
          </a:p>
        </p:txBody>
      </p:sp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6DC75CC-A2CD-5D1D-D3A2-1385DFBD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50" y="676594"/>
            <a:ext cx="2464242" cy="18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EAF6DA46-E8E6-4B71-5377-FBB6394EA36C}"/>
              </a:ext>
            </a:extLst>
          </p:cNvPr>
          <p:cNvSpPr/>
          <p:nvPr/>
        </p:nvSpPr>
        <p:spPr>
          <a:xfrm>
            <a:off x="1737815" y="1262458"/>
            <a:ext cx="1382327" cy="726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</a:p>
          <a:p>
            <a:pPr algn="ctr"/>
            <a:endParaRPr lang="el-GR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3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29FA85D3-87D4-589C-6031-21885E482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8102433" y="3750472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Οικογενεια λεξεων - Εκπαιδευτικές δραστηριότητες">
            <a:extLst>
              <a:ext uri="{FF2B5EF4-FFF2-40B4-BE49-F238E27FC236}">
                <a16:creationId xmlns:a16="http://schemas.microsoft.com/office/drawing/2014/main" id="{A8B6AD1D-C85E-B47E-A7B8-464451049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/>
          <a:stretch>
            <a:fillRect/>
          </a:stretch>
        </p:blipFill>
        <p:spPr bwMode="auto">
          <a:xfrm>
            <a:off x="1261724" y="2513267"/>
            <a:ext cx="3941629" cy="3958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EBAC41-C838-EC09-2D49-EE936A1FB6CB}"/>
              </a:ext>
            </a:extLst>
          </p:cNvPr>
          <p:cNvSpPr txBox="1"/>
          <p:nvPr/>
        </p:nvSpPr>
        <p:spPr>
          <a:xfrm rot="825325">
            <a:off x="6676648" y="658298"/>
            <a:ext cx="2447519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tx1"/>
                </a:solidFill>
              </a:rPr>
              <a:t>Ρήματα σε –ω &amp; -</a:t>
            </a:r>
            <a:r>
              <a:rPr lang="el-GR" sz="1800" dirty="0" err="1">
                <a:solidFill>
                  <a:schemeClr val="tx1"/>
                </a:solidFill>
              </a:rPr>
              <a:t>άω</a:t>
            </a:r>
            <a:r>
              <a:rPr lang="el-GR" sz="1800" dirty="0">
                <a:solidFill>
                  <a:schemeClr val="tx1"/>
                </a:solidFill>
              </a:rPr>
              <a:t> 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879053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273630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αδύνατη/ λεπτή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χοντρή </a:t>
            </a:r>
            <a:endParaRPr lang="en-US" sz="2800" dirty="0"/>
          </a:p>
        </p:txBody>
      </p:sp>
      <p:pic>
        <p:nvPicPr>
          <p:cNvPr id="3074" name="Picture 2" descr="Fatso Στοκ Εικονογραφήσεις, Vectors, &amp; Clipart – (56 Στοκ Εικονογραφήσεις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4893" r="53844" b="3361"/>
          <a:stretch/>
        </p:blipFill>
        <p:spPr bwMode="auto">
          <a:xfrm>
            <a:off x="4860032" y="2780928"/>
            <a:ext cx="2376264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atso Στοκ Εικονογραφήσεις, Vectors, &amp; Clipart – (56 Στοκ Εικονογραφήσεις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8" t="9367" r="14747" b="6227"/>
          <a:stretch/>
        </p:blipFill>
        <p:spPr bwMode="auto">
          <a:xfrm>
            <a:off x="827584" y="3212976"/>
            <a:ext cx="2376265" cy="23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ψηλή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κοντή </a:t>
            </a:r>
            <a:endParaRPr lang="en-US" sz="2800" dirty="0"/>
          </a:p>
        </p:txBody>
      </p:sp>
      <p:pic>
        <p:nvPicPr>
          <p:cNvPr id="1028" name="Picture 4" descr="Όμορφη Γυναίκα Ροζ Φόρεμα Και Υψηλή Τακούνια Περπάτημα Street Λευκή  Διάνυσμα από ©Kakigori 228007412">
            <a:extLst>
              <a:ext uri="{FF2B5EF4-FFF2-40B4-BE49-F238E27FC236}">
                <a16:creationId xmlns:a16="http://schemas.microsoft.com/office/drawing/2014/main" id="{70A58E07-6CF4-D1BD-8D82-D36F2A553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"/>
          <a:stretch>
            <a:fillRect/>
          </a:stretch>
        </p:blipFill>
        <p:spPr bwMode="auto">
          <a:xfrm>
            <a:off x="971600" y="2711658"/>
            <a:ext cx="2076450" cy="38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Όμορφη Γυναίκα Ροζ Φόρεμα Και Υψηλή Τακούνια Περπάτημα Street Λευκή  Διάνυσμα από ©Kakigori 228007412">
            <a:extLst>
              <a:ext uri="{FF2B5EF4-FFF2-40B4-BE49-F238E27FC236}">
                <a16:creationId xmlns:a16="http://schemas.microsoft.com/office/drawing/2014/main" id="{87B6D8E3-728C-B13F-63C7-3DFCE185B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"/>
          <a:stretch>
            <a:fillRect/>
          </a:stretch>
        </p:blipFill>
        <p:spPr bwMode="auto">
          <a:xfrm>
            <a:off x="4860032" y="4797152"/>
            <a:ext cx="2076450" cy="15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μαμά  είναι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νέα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323084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 ηλικιωμένη /μεγάλη</a:t>
            </a:r>
            <a:endParaRPr lang="en-US" sz="2800" dirty="0"/>
          </a:p>
        </p:txBody>
      </p:sp>
      <p:pic>
        <p:nvPicPr>
          <p:cNvPr id="2050" name="Picture 2" descr="Mummo Royalty-Free Διανύσματα">
            <a:extLst>
              <a:ext uri="{FF2B5EF4-FFF2-40B4-BE49-F238E27FC236}">
                <a16:creationId xmlns:a16="http://schemas.microsoft.com/office/drawing/2014/main" id="{64237A8A-BEF9-84A0-0FB1-3BC61218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4756"/>
            <a:ext cx="3096344" cy="33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Όμορφη Γυναίκα Ροζ Φόρεμα Και Υψηλή Τακούνια Περπάτημα Street Λευκή  Διάνυσμα από ©Kakigori 228007412">
            <a:extLst>
              <a:ext uri="{FF2B5EF4-FFF2-40B4-BE49-F238E27FC236}">
                <a16:creationId xmlns:a16="http://schemas.microsoft.com/office/drawing/2014/main" id="{73A94085-2D0F-3A42-5CE2-4A20EBFA8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5"/>
          <a:stretch>
            <a:fillRect/>
          </a:stretch>
        </p:blipFill>
        <p:spPr bwMode="auto">
          <a:xfrm>
            <a:off x="971600" y="3261770"/>
            <a:ext cx="2076450" cy="28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4DDAA-9572-DF95-9A8B-7FBBB8186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9227-89A8-FFDF-B0E1-02B23E5555E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9020-9CCC-975C-783F-B9159211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310786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ξανθός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E02C2-46A2-C8AB-0EB7-AE296DE24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μελαχρινός  </a:t>
            </a:r>
            <a:endParaRPr lang="en-US" sz="2800" dirty="0"/>
          </a:p>
        </p:txBody>
      </p:sp>
      <p:pic>
        <p:nvPicPr>
          <p:cNvPr id="3074" name="Picture 2" descr="Ξανθός: Περισσότερες από 174.822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8715DB0E-ACF7-C37B-CB46-99E6BC56B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2"/>
          <a:stretch>
            <a:fillRect/>
          </a:stretch>
        </p:blipFill>
        <p:spPr bwMode="auto">
          <a:xfrm>
            <a:off x="683568" y="2852936"/>
            <a:ext cx="2066925" cy="37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Χαρακτήρας Κινουμένων Σχεδίων Avatar Μεσήλικας Ευτυχισμένος Καυκάσιος  Μελαχρινός Άνδρας Απομονωμένος Εικονογράφηση από ©anterovium #406314910">
            <a:extLst>
              <a:ext uri="{FF2B5EF4-FFF2-40B4-BE49-F238E27FC236}">
                <a16:creationId xmlns:a16="http://schemas.microsoft.com/office/drawing/2014/main" id="{74BB0C20-BE85-60E7-01AC-E2E194DF6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>
            <a:fillRect/>
          </a:stretch>
        </p:blipFill>
        <p:spPr bwMode="auto">
          <a:xfrm>
            <a:off x="4497388" y="3068960"/>
            <a:ext cx="30989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Ένας κουρασμένος άνθρωπος με καστανά μαλλιά: Vector στοκ (χωρίς δικαιώματα)  2666233045 | Shutterstock">
            <a:extLst>
              <a:ext uri="{FF2B5EF4-FFF2-40B4-BE49-F238E27FC236}">
                <a16:creationId xmlns:a16="http://schemas.microsoft.com/office/drawing/2014/main" id="{0A446FE5-069B-A5E9-5698-1B5985A8F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"/>
          <a:stretch>
            <a:fillRect/>
          </a:stretch>
        </p:blipFill>
        <p:spPr bwMode="auto">
          <a:xfrm>
            <a:off x="2915817" y="3212976"/>
            <a:ext cx="18722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F4C984-DBC3-FABE-0C6D-A8C83889317D}"/>
              </a:ext>
            </a:extLst>
          </p:cNvPr>
          <p:cNvSpPr txBox="1">
            <a:spLocks/>
          </p:cNvSpPr>
          <p:nvPr/>
        </p:nvSpPr>
        <p:spPr>
          <a:xfrm>
            <a:off x="2662486" y="1700808"/>
            <a:ext cx="1693490" cy="72008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/>
              <a:t>καστανός</a:t>
            </a:r>
          </a:p>
        </p:txBody>
      </p:sp>
    </p:spTree>
    <p:extLst>
      <p:ext uri="{BB962C8B-B14F-4D97-AF65-F5344CB8AC3E}">
        <p14:creationId xmlns:p14="http://schemas.microsoft.com/office/powerpoint/2010/main" val="34849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B403E-4EC5-7480-4CD5-9645C0D47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4C4B-F1E7-ED25-5C4F-FB85541EFE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95CF0-A6EE-8EDB-C4CE-8532DBA36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45" y="1710119"/>
            <a:ext cx="3960440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αδύνατος/ λεπτός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9B9B2-C3F8-1566-CC25-1AD82B36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χοντρός </a:t>
            </a:r>
            <a:endParaRPr lang="en-US" sz="2800" dirty="0"/>
          </a:p>
        </p:txBody>
      </p:sp>
      <p:pic>
        <p:nvPicPr>
          <p:cNvPr id="5122" name="Picture 2" descr="χοντρός και λεπτός άνδρας πριν και μετά την απώλεια βάρους. διατροφή και  καταλληλότητα. λεπτό και λίπος. παχυσαρκία. από λίπος σε Απεικόνιση  αποθεμάτων - εικονογραφία από bodybuilders, bellowing: 177154348">
            <a:extLst>
              <a:ext uri="{FF2B5EF4-FFF2-40B4-BE49-F238E27FC236}">
                <a16:creationId xmlns:a16="http://schemas.microsoft.com/office/drawing/2014/main" id="{64FE550F-172F-55EB-D277-55EB713A4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7056784" cy="329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696F4-56E5-5CC7-D1E6-9DD42CB9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BF5C-90AC-7356-5F4E-48CBE2DDCB0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1A08A-6F20-3301-6C5F-F78212560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256" y="159988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ψηλός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06EC7-4B90-E624-852D-190270C70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332" y="1681208"/>
            <a:ext cx="4041775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κοντός </a:t>
            </a:r>
            <a:endParaRPr lang="en-US" sz="2800" dirty="0"/>
          </a:p>
        </p:txBody>
      </p:sp>
      <p:pic>
        <p:nvPicPr>
          <p:cNvPr id="6146" name="Picture 2" descr="Καρτούν Ένας Κοντός Άντρας Και Ψηλός Άντρας Διάνυσμα από ©azdesign64  377210410">
            <a:extLst>
              <a:ext uri="{FF2B5EF4-FFF2-40B4-BE49-F238E27FC236}">
                <a16:creationId xmlns:a16="http://schemas.microsoft.com/office/drawing/2014/main" id="{AA64ABAC-D516-8C97-E17E-6EFBF7C04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"/>
          <a:stretch>
            <a:fillRect/>
          </a:stretch>
        </p:blipFill>
        <p:spPr bwMode="auto">
          <a:xfrm>
            <a:off x="1547664" y="2773836"/>
            <a:ext cx="66967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4D7C0-F91F-8C71-2C53-68A59DC80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D226-13D5-5FE7-CDC8-01E17774B4E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Ο  μπαμπάς  είναι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D6D7-BBC0-B00E-22FA-98BE71424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1710119"/>
            <a:ext cx="1656184" cy="72008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νέος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37CCB-7722-AA74-703C-E09A9B288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8" y="1710119"/>
            <a:ext cx="4323084" cy="63876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l-GR" sz="2800" dirty="0"/>
              <a:t> ηλικιωμένος /μεγάλος</a:t>
            </a:r>
            <a:endParaRPr lang="en-US" sz="2800" dirty="0"/>
          </a:p>
        </p:txBody>
      </p:sp>
      <p:pic>
        <p:nvPicPr>
          <p:cNvPr id="4098" name="Picture 2" descr="YgeiaWatch - Πώς οι ηλικιωμένοι μπορούν να εξασκήσουν την ισορροπία τους  στο σπίτι">
            <a:extLst>
              <a:ext uri="{FF2B5EF4-FFF2-40B4-BE49-F238E27FC236}">
                <a16:creationId xmlns:a16="http://schemas.microsoft.com/office/drawing/2014/main" id="{CEE3F8EB-FA8F-F4E1-87B4-5ADC39B08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70"/>
          <a:stretch>
            <a:fillRect/>
          </a:stretch>
        </p:blipFill>
        <p:spPr bwMode="auto">
          <a:xfrm>
            <a:off x="5796136" y="2641361"/>
            <a:ext cx="1512168" cy="38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5F677BE-79F0-4A12-CB30-D2394DCA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707" y="2617088"/>
            <a:ext cx="1704975" cy="38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Οι δύο από τους τρεις είναι αδέρφια - Μπορείτε να τους αναγνωρίσετε σε 9  δευτερόλεπτα; Μόνο άτομα με υψηλό IQ μπορούν - Όλο Υγεία">
            <a:extLst>
              <a:ext uri="{FF2B5EF4-FFF2-40B4-BE49-F238E27FC236}">
                <a16:creationId xmlns:a16="http://schemas.microsoft.com/office/drawing/2014/main" id="{F2EB2776-3D26-6E30-57A1-ADEAB5FCD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/>
          <a:stretch>
            <a:fillRect/>
          </a:stretch>
        </p:blipFill>
        <p:spPr bwMode="auto">
          <a:xfrm>
            <a:off x="539552" y="692696"/>
            <a:ext cx="78123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3567FA5-5E5B-CEDF-E3D8-764FBEAEF341}"/>
              </a:ext>
            </a:extLst>
          </p:cNvPr>
          <p:cNvSpPr/>
          <p:nvPr/>
        </p:nvSpPr>
        <p:spPr>
          <a:xfrm>
            <a:off x="313184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Ο αδερφός μου είναι παντρεμένος.</a:t>
            </a:r>
            <a:endParaRPr lang="el-CY" sz="24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9EB6B28-2C0D-4177-C2FE-0BD1C7DF8EC9}"/>
              </a:ext>
            </a:extLst>
          </p:cNvPr>
          <p:cNvSpPr/>
          <p:nvPr/>
        </p:nvSpPr>
        <p:spPr>
          <a:xfrm>
            <a:off x="578356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Η αδερφή μου είναι παντρεμένη.</a:t>
            </a:r>
            <a:endParaRPr lang="el-CY" sz="2800" b="1" dirty="0">
              <a:solidFill>
                <a:srgbClr val="FF0000"/>
              </a:solidFill>
            </a:endParaRPr>
          </a:p>
        </p:txBody>
      </p:sp>
      <p:pic>
        <p:nvPicPr>
          <p:cNvPr id="17412" name="Picture 4" descr="Γάμος clipart Φωτογραφίες Αρχείου, Royalty Free Γάμος clipart Εικόνες |  DepositPhotos">
            <a:extLst>
              <a:ext uri="{FF2B5EF4-FFF2-40B4-BE49-F238E27FC236}">
                <a16:creationId xmlns:a16="http://schemas.microsoft.com/office/drawing/2014/main" id="{7AD76443-4847-9833-1A1E-27C0B4B6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4" y="4840572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27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E0022-B4C6-B155-D95E-3B1DD119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Οι δύο από τους τρεις είναι αδέρφια - Μπορείτε να τους αναγνωρίσετε σε 9  δευτερόλεπτα; Μόνο άτομα με υψηλό IQ μπορούν - Όλο Υγεία">
            <a:extLst>
              <a:ext uri="{FF2B5EF4-FFF2-40B4-BE49-F238E27FC236}">
                <a16:creationId xmlns:a16="http://schemas.microsoft.com/office/drawing/2014/main" id="{69939AB8-72B2-84E8-1DBE-B3BC6712D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/>
          <a:stretch>
            <a:fillRect/>
          </a:stretch>
        </p:blipFill>
        <p:spPr bwMode="auto">
          <a:xfrm>
            <a:off x="539552" y="692696"/>
            <a:ext cx="78123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1000EF0-D816-06E5-0B98-B8F464D871B9}"/>
              </a:ext>
            </a:extLst>
          </p:cNvPr>
          <p:cNvSpPr/>
          <p:nvPr/>
        </p:nvSpPr>
        <p:spPr>
          <a:xfrm>
            <a:off x="313184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Ο αδερφός μου είναι ανύπαντρος.</a:t>
            </a:r>
            <a:endParaRPr lang="el-CY" sz="24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E999D84-B535-6F91-3D2A-1DEC7D0FF1BD}"/>
              </a:ext>
            </a:extLst>
          </p:cNvPr>
          <p:cNvSpPr/>
          <p:nvPr/>
        </p:nvSpPr>
        <p:spPr>
          <a:xfrm>
            <a:off x="5783560" y="5013176"/>
            <a:ext cx="2376264" cy="151216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Η αδερφή μου είναι ανύπαντρη.</a:t>
            </a:r>
            <a:endParaRPr lang="el-C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98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Εφηβεία - 518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F49EEA7E-67B2-9313-C7E3-E41E1104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52927" cy="3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8392A64-FB8E-2C66-8850-C8B96C8512D6}"/>
              </a:ext>
            </a:extLst>
          </p:cNvPr>
          <p:cNvSpPr/>
          <p:nvPr/>
        </p:nvSpPr>
        <p:spPr>
          <a:xfrm>
            <a:off x="395537" y="4221088"/>
            <a:ext cx="10081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μωρό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BE22E11A-8019-83D1-47ED-901DEDF51C6B}"/>
              </a:ext>
            </a:extLst>
          </p:cNvPr>
          <p:cNvSpPr/>
          <p:nvPr/>
        </p:nvSpPr>
        <p:spPr>
          <a:xfrm>
            <a:off x="4043059" y="4231906"/>
            <a:ext cx="133634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φοιτητής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2E28191-6D24-33D6-E668-B03EE86ADE88}"/>
              </a:ext>
            </a:extLst>
          </p:cNvPr>
          <p:cNvSpPr/>
          <p:nvPr/>
        </p:nvSpPr>
        <p:spPr>
          <a:xfrm>
            <a:off x="1426360" y="4221088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παιδί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αγόρι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39F302C-9D27-6E79-68E3-8956DA09337B}"/>
              </a:ext>
            </a:extLst>
          </p:cNvPr>
          <p:cNvSpPr/>
          <p:nvPr/>
        </p:nvSpPr>
        <p:spPr>
          <a:xfrm>
            <a:off x="7619014" y="4274503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παππούς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08E3AA9-D074-FF8B-CAA3-A545637BEC37}"/>
              </a:ext>
            </a:extLst>
          </p:cNvPr>
          <p:cNvSpPr/>
          <p:nvPr/>
        </p:nvSpPr>
        <p:spPr>
          <a:xfrm>
            <a:off x="5455616" y="4274502"/>
            <a:ext cx="2016224" cy="15307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άντρας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παντρεμένος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μπαμπάς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ανύπαντρος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8E216418-270C-E3BA-D9D5-51D3C04794E5}"/>
              </a:ext>
            </a:extLst>
          </p:cNvPr>
          <p:cNvSpPr/>
          <p:nvPr/>
        </p:nvSpPr>
        <p:spPr>
          <a:xfrm>
            <a:off x="2796402" y="4231906"/>
            <a:ext cx="118952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ανήλικος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2ADACCA7-647B-79B4-E636-CCF54A7DCE08}"/>
              </a:ext>
            </a:extLst>
          </p:cNvPr>
          <p:cNvSpPr/>
          <p:nvPr/>
        </p:nvSpPr>
        <p:spPr>
          <a:xfrm>
            <a:off x="1403649" y="5322912"/>
            <a:ext cx="263941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μαθητής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2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4950" dirty="0"/>
              <a:t>Σήμερα είναι ______, __ Σεπτεμβρίου 202_ (__/09/202_).Τώρα είμαστε στο φθινόπωρο.</a:t>
            </a:r>
            <a:endParaRPr lang="en-US" sz="495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D6EAD-5D23-26C2-9D0E-7FB8B2346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Εφηβεία - 518 χιλιάδες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258CBA72-010F-4269-6883-9A82B4FC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9" y="218423"/>
            <a:ext cx="8352927" cy="3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AEA2BD9-28B3-0B0D-F96B-8FDF1CA4EBF5}"/>
              </a:ext>
            </a:extLst>
          </p:cNvPr>
          <p:cNvSpPr/>
          <p:nvPr/>
        </p:nvSpPr>
        <p:spPr>
          <a:xfrm>
            <a:off x="395537" y="4221088"/>
            <a:ext cx="10081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μωρό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88E087F3-FF58-6D66-1194-2ABB0259C9DB}"/>
              </a:ext>
            </a:extLst>
          </p:cNvPr>
          <p:cNvSpPr/>
          <p:nvPr/>
        </p:nvSpPr>
        <p:spPr>
          <a:xfrm>
            <a:off x="4043059" y="4231906"/>
            <a:ext cx="133634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φοιτήτρια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5D917DC-777D-256F-9B6C-C9F863ED989E}"/>
              </a:ext>
            </a:extLst>
          </p:cNvPr>
          <p:cNvSpPr/>
          <p:nvPr/>
        </p:nvSpPr>
        <p:spPr>
          <a:xfrm>
            <a:off x="1426360" y="4221088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παιδί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κορίτσι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6D53604-8C0E-BF28-BEEF-78901B173DAC}"/>
              </a:ext>
            </a:extLst>
          </p:cNvPr>
          <p:cNvSpPr/>
          <p:nvPr/>
        </p:nvSpPr>
        <p:spPr>
          <a:xfrm>
            <a:off x="7619014" y="4274503"/>
            <a:ext cx="131291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γιαγιά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F40728DB-455C-F61C-7A90-C6E624269A2D}"/>
              </a:ext>
            </a:extLst>
          </p:cNvPr>
          <p:cNvSpPr/>
          <p:nvPr/>
        </p:nvSpPr>
        <p:spPr>
          <a:xfrm>
            <a:off x="5455616" y="4274502"/>
            <a:ext cx="2016224" cy="1530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γυναίκα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παντρεμένη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μαμά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ανύπαντρη</a:t>
            </a:r>
          </a:p>
          <a:p>
            <a:pPr algn="ctr"/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A75543BF-B234-DC2C-D04D-6C7655D5F7FC}"/>
              </a:ext>
            </a:extLst>
          </p:cNvPr>
          <p:cNvSpPr/>
          <p:nvPr/>
        </p:nvSpPr>
        <p:spPr>
          <a:xfrm>
            <a:off x="2796402" y="4231906"/>
            <a:ext cx="118952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ανήλικη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6A652428-D7A5-F90A-F43C-10D81EC93ABA}"/>
              </a:ext>
            </a:extLst>
          </p:cNvPr>
          <p:cNvSpPr/>
          <p:nvPr/>
        </p:nvSpPr>
        <p:spPr>
          <a:xfrm>
            <a:off x="1403649" y="5322912"/>
            <a:ext cx="263941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μαθήτρια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ute Cartoon Baby Girl Stock Illustrations – 199,114 Cute Cartoon Baby Girl  Stock Illustrations, Vectors &amp; Clipart - Dreamstime">
            <a:extLst>
              <a:ext uri="{FF2B5EF4-FFF2-40B4-BE49-F238E27FC236}">
                <a16:creationId xmlns:a16="http://schemas.microsoft.com/office/drawing/2014/main" id="{C704E29B-CB5B-0E3A-921C-7B2B1AE81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2310"/>
            <a:ext cx="142636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ttle Girl Standing Vector Art, Icons, and Graphics for Free Download">
            <a:extLst>
              <a:ext uri="{FF2B5EF4-FFF2-40B4-BE49-F238E27FC236}">
                <a16:creationId xmlns:a16="http://schemas.microsoft.com/office/drawing/2014/main" id="{408E65FD-8BC3-0ED5-7CBC-F86FBF802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484784"/>
            <a:ext cx="1312912" cy="270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Χαριτωμένο Καρτούν Έφηβη Μαθήτρια Βιβλία Απομονωμένα Ένα Λευκό Backgrouund  — Φωτογραφία © yadviga #670809826">
            <a:extLst>
              <a:ext uri="{FF2B5EF4-FFF2-40B4-BE49-F238E27FC236}">
                <a16:creationId xmlns:a16="http://schemas.microsoft.com/office/drawing/2014/main" id="{24C31ED6-7D31-EAA7-EBF3-11C0C05EF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9"/>
          <a:stretch>
            <a:fillRect/>
          </a:stretch>
        </p:blipFill>
        <p:spPr bwMode="auto">
          <a:xfrm>
            <a:off x="2644553" y="349512"/>
            <a:ext cx="1567407" cy="342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Νεαρή φοιτήτρια με καπέλο αποφοίτησης Διανυσματική απεικόνιση -  εικονογραφία από : 168070443">
            <a:extLst>
              <a:ext uri="{FF2B5EF4-FFF2-40B4-BE49-F238E27FC236}">
                <a16:creationId xmlns:a16="http://schemas.microsoft.com/office/drawing/2014/main" id="{0AA5AAD5-9DE5-D360-C943-001FE77E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18423"/>
            <a:ext cx="1312912" cy="37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miling Mother Portrait Vector Image on VectorStock">
            <a:extLst>
              <a:ext uri="{FF2B5EF4-FFF2-40B4-BE49-F238E27FC236}">
                <a16:creationId xmlns:a16="http://schemas.microsoft.com/office/drawing/2014/main" id="{6AF56CE9-62F3-215D-B668-4E354E478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8"/>
          <a:stretch>
            <a:fillRect/>
          </a:stretch>
        </p:blipFill>
        <p:spPr bwMode="auto">
          <a:xfrm>
            <a:off x="5430152" y="223561"/>
            <a:ext cx="1950160" cy="35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32,677,588 Γιαγιά καρτουν Stock Illustrations | DepositPhotos">
            <a:extLst>
              <a:ext uri="{FF2B5EF4-FFF2-40B4-BE49-F238E27FC236}">
                <a16:creationId xmlns:a16="http://schemas.microsoft.com/office/drawing/2014/main" id="{ED1E8E7B-B556-FD28-4607-E0C6211FB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22" y="218423"/>
            <a:ext cx="1685925" cy="34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52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3AF13-EBFB-E626-CC14-70D2CBC0F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6A3785F-AAE0-D841-DB94-D6AA35702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D2540A6-6409-1E20-28B7-CDC14DA5FC47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Κτητική αντωνυμία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67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1412776"/>
            <a:ext cx="5292588" cy="3766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Κτητικές αντωνυμίες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815" y="124311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err="1"/>
              <a:t>Ιμάν</a:t>
            </a:r>
            <a:r>
              <a:rPr lang="el-GR" dirty="0"/>
              <a:t> : Το σπίτι ____ είναι μεγάλο. Το  δικό  </a:t>
            </a:r>
          </a:p>
          <a:p>
            <a:pPr marL="0" indent="0">
              <a:buNone/>
            </a:pPr>
            <a:r>
              <a:rPr lang="el-GR" dirty="0"/>
              <a:t>______;</a:t>
            </a:r>
          </a:p>
          <a:p>
            <a:pPr marL="0" indent="0">
              <a:buNone/>
            </a:pPr>
            <a:r>
              <a:rPr lang="el-GR" dirty="0" err="1"/>
              <a:t>Φάτμα</a:t>
            </a:r>
            <a:r>
              <a:rPr lang="el-GR" dirty="0"/>
              <a:t> : Και το σπίτι _____ είναι μεγάλο.</a:t>
            </a:r>
          </a:p>
          <a:p>
            <a:pPr marL="0" indent="0">
              <a:buNone/>
            </a:pPr>
            <a:r>
              <a:rPr lang="el-GR" dirty="0" err="1"/>
              <a:t>Φάτμα</a:t>
            </a:r>
            <a:r>
              <a:rPr lang="el-GR" dirty="0"/>
              <a:t> : Εγώ και ο </a:t>
            </a:r>
            <a:r>
              <a:rPr lang="el-GR" dirty="0" err="1"/>
              <a:t>Ομάρ</a:t>
            </a:r>
            <a:r>
              <a:rPr lang="el-GR" dirty="0"/>
              <a:t> μένουμε στην </a:t>
            </a:r>
            <a:r>
              <a:rPr lang="el-GR" dirty="0" err="1"/>
              <a:t>Παλουριώτισσα</a:t>
            </a:r>
            <a:r>
              <a:rPr lang="el-GR" dirty="0"/>
              <a:t>. Το  σπίτι _______   είναι μικρό.</a:t>
            </a:r>
          </a:p>
          <a:p>
            <a:pPr marL="0" indent="0">
              <a:buNone/>
            </a:pPr>
            <a:r>
              <a:rPr lang="el-GR" dirty="0"/>
              <a:t>Αλί : Να ο  </a:t>
            </a:r>
            <a:r>
              <a:rPr lang="el-GR" dirty="0" err="1"/>
              <a:t>Ομάρ</a:t>
            </a:r>
            <a:r>
              <a:rPr lang="el-GR" dirty="0"/>
              <a:t> </a:t>
            </a:r>
            <a:r>
              <a:rPr lang="el-GR" dirty="0" err="1"/>
              <a:t>Φαράχ</a:t>
            </a:r>
            <a:r>
              <a:rPr lang="el-GR" dirty="0"/>
              <a:t> ! Και το σπίτι _____ είναι  μικρό. </a:t>
            </a:r>
          </a:p>
          <a:p>
            <a:pPr marL="0" indent="0">
              <a:buNone/>
            </a:pPr>
            <a:r>
              <a:rPr lang="el-GR" dirty="0"/>
              <a:t>Άννα : Να η </a:t>
            </a:r>
            <a:r>
              <a:rPr lang="el-GR" dirty="0" err="1"/>
              <a:t>Καουθάρ</a:t>
            </a:r>
            <a:r>
              <a:rPr lang="el-GR" dirty="0"/>
              <a:t>! Και το σπίτι _____είναι μικρό.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57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4D31446A-7158-A9BA-4B8D-A5941D5B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3816424" cy="3301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75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6FD226FB-DE4B-3AE2-DA0F-8D73AFF04709}"/>
              </a:ext>
            </a:extLst>
          </p:cNvPr>
          <p:cNvSpPr txBox="1">
            <a:spLocks/>
          </p:cNvSpPr>
          <p:nvPr/>
        </p:nvSpPr>
        <p:spPr>
          <a:xfrm>
            <a:off x="4031942" y="655821"/>
            <a:ext cx="3672408" cy="2374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200" dirty="0"/>
              <a:t>-Το  σπίτι  μου  είναι  μεγάλο. Το  σπίτι  σου  είναι μικρό. Πάμε να παίξουμε  στο σπίτι  μου!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194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B0C15442-22EB-4346-040A-7AA77774F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2"/>
          <a:stretch>
            <a:fillRect/>
          </a:stretch>
        </p:blipFill>
        <p:spPr bwMode="auto">
          <a:xfrm>
            <a:off x="251520" y="986289"/>
            <a:ext cx="3024336" cy="17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EEF9C8-848D-591F-8FE6-B3C2D0E7AF45}"/>
              </a:ext>
            </a:extLst>
          </p:cNvPr>
          <p:cNvSpPr txBox="1"/>
          <p:nvPr/>
        </p:nvSpPr>
        <p:spPr>
          <a:xfrm>
            <a:off x="4211960" y="4165274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600" dirty="0"/>
              <a:t>- Εντάξει! Εγώ θα φέρω  πατατάκια  και αναψυκτικά.</a:t>
            </a:r>
          </a:p>
        </p:txBody>
      </p:sp>
      <p:pic>
        <p:nvPicPr>
          <p:cNvPr id="11" name="Picture 2" descr="1.000+ δωρεάν εικόνες για Συζητήσεις και Συζήτηση - Pixabay">
            <a:extLst>
              <a:ext uri="{FF2B5EF4-FFF2-40B4-BE49-F238E27FC236}">
                <a16:creationId xmlns:a16="http://schemas.microsoft.com/office/drawing/2014/main" id="{0F7DCEF8-B1C4-3E7E-620D-F81799D72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" t="3235" r="993" b="50163"/>
          <a:stretch>
            <a:fillRect/>
          </a:stretch>
        </p:blipFill>
        <p:spPr bwMode="auto">
          <a:xfrm>
            <a:off x="630897" y="3719855"/>
            <a:ext cx="3260509" cy="21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36DD6-EF7B-FA4B-BF9A-D112D5E40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4E3E1277-E524-F9A0-A44F-78EB047C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/>
              <a:t>Κτητικές αντωνυμίες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66375F-D7DF-E0AD-936F-9A8607017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546848" cy="4536504"/>
          </a:xfrm>
        </p:spPr>
        <p:txBody>
          <a:bodyPr>
            <a:normAutofit fontScale="92500" lnSpcReduction="10000"/>
          </a:bodyPr>
          <a:lstStyle/>
          <a:p>
            <a:r>
              <a:rPr lang="el-GR" sz="4600" dirty="0"/>
              <a:t>Το  σπίτι  μου </a:t>
            </a:r>
          </a:p>
          <a:p>
            <a:r>
              <a:rPr lang="el-GR" sz="4600" dirty="0"/>
              <a:t>Το  σπίτι  σου </a:t>
            </a:r>
          </a:p>
          <a:p>
            <a:r>
              <a:rPr lang="el-GR" sz="4600" dirty="0"/>
              <a:t>Το  σπίτι  του/ της </a:t>
            </a:r>
          </a:p>
          <a:p>
            <a:r>
              <a:rPr lang="el-GR" sz="4600" dirty="0"/>
              <a:t>Το  σπίτι  μας </a:t>
            </a:r>
          </a:p>
          <a:p>
            <a:r>
              <a:rPr lang="el-GR" sz="4600" dirty="0"/>
              <a:t>Το  σπίτι  σας </a:t>
            </a:r>
          </a:p>
          <a:p>
            <a:r>
              <a:rPr lang="el-GR" sz="4600" dirty="0"/>
              <a:t>Το  σπίτι  τους </a:t>
            </a:r>
          </a:p>
          <a:p>
            <a:endParaRPr lang="el-GR" dirty="0"/>
          </a:p>
        </p:txBody>
      </p:sp>
      <p:pic>
        <p:nvPicPr>
          <p:cNvPr id="6" name="Picture 2" descr="Το σπίτι και ο ήλιος, εικόνες μωρών, χρωμάτισαν την κιμωλία ...">
            <a:extLst>
              <a:ext uri="{FF2B5EF4-FFF2-40B4-BE49-F238E27FC236}">
                <a16:creationId xmlns:a16="http://schemas.microsoft.com/office/drawing/2014/main" id="{C437DA20-47F6-75AD-BCEF-46359E33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276872"/>
            <a:ext cx="2372072" cy="177035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707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amily house clipart - Αναζήτηση Google">
            <a:extLst>
              <a:ext uri="{FF2B5EF4-FFF2-40B4-BE49-F238E27FC236}">
                <a16:creationId xmlns:a16="http://schemas.microsoft.com/office/drawing/2014/main" id="{E275212F-3592-55FD-73DA-5303A8EB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494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rtoon of Bicycle Rental Bike Frame Material 44600564 Vector Art at  Vecteezy">
            <a:extLst>
              <a:ext uri="{FF2B5EF4-FFF2-40B4-BE49-F238E27FC236}">
                <a16:creationId xmlns:a16="http://schemas.microsoft.com/office/drawing/2014/main" id="{7F8E8E2F-5067-7894-01C9-266780DC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g cartoon style vector illustration | Premium Vector">
            <a:extLst>
              <a:ext uri="{FF2B5EF4-FFF2-40B4-BE49-F238E27FC236}">
                <a16:creationId xmlns:a16="http://schemas.microsoft.com/office/drawing/2014/main" id="{4F038F72-8325-9293-679C-CEACCA17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54" y="5486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artoon Συμμαθητές Κάθονται Μαζί Στην Τάξη Διανυσματική Απεικόνιση Διάνυσμα  από ©denizuzunoglu@gmail.com 322735284">
            <a:extLst>
              <a:ext uri="{FF2B5EF4-FFF2-40B4-BE49-F238E27FC236}">
                <a16:creationId xmlns:a16="http://schemas.microsoft.com/office/drawing/2014/main" id="{5D747BD3-4CA2-87B8-BB60-76993DF91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9"/>
          <a:stretch>
            <a:fillRect/>
          </a:stretch>
        </p:blipFill>
        <p:spPr bwMode="auto">
          <a:xfrm>
            <a:off x="395536" y="3592053"/>
            <a:ext cx="529867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A70C75E-E066-FB05-2D80-74F83A2783CF}"/>
              </a:ext>
            </a:extLst>
          </p:cNvPr>
          <p:cNvSpPr/>
          <p:nvPr/>
        </p:nvSpPr>
        <p:spPr>
          <a:xfrm>
            <a:off x="360512" y="2492896"/>
            <a:ext cx="370743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4E7766-B3DE-CD7A-9304-160E8542382A}"/>
              </a:ext>
            </a:extLst>
          </p:cNvPr>
          <p:cNvSpPr/>
          <p:nvPr/>
        </p:nvSpPr>
        <p:spPr>
          <a:xfrm>
            <a:off x="4464968" y="2492896"/>
            <a:ext cx="370743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903C98F-F9C5-25AE-C269-80D13C69463B}"/>
              </a:ext>
            </a:extLst>
          </p:cNvPr>
          <p:cNvSpPr/>
          <p:nvPr/>
        </p:nvSpPr>
        <p:spPr>
          <a:xfrm>
            <a:off x="360512" y="5735178"/>
            <a:ext cx="507558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και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D152DDB-88A8-7F17-F9E9-BD69A9A9C091}"/>
              </a:ext>
            </a:extLst>
          </p:cNvPr>
          <p:cNvSpPr/>
          <p:nvPr/>
        </p:nvSpPr>
        <p:spPr>
          <a:xfrm>
            <a:off x="5580112" y="5735178"/>
            <a:ext cx="338437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4949296-15CF-CF7B-560F-40F94A7F9B05}"/>
              </a:ext>
            </a:extLst>
          </p:cNvPr>
          <p:cNvSpPr/>
          <p:nvPr/>
        </p:nvSpPr>
        <p:spPr>
          <a:xfrm>
            <a:off x="2297981" y="116632"/>
            <a:ext cx="4333973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δικ</a:t>
            </a:r>
            <a:r>
              <a:rPr lang="el-GR" sz="3600" b="1" dirty="0">
                <a:solidFill>
                  <a:schemeClr val="tx1"/>
                </a:solidFill>
              </a:rPr>
              <a:t>ός</a:t>
            </a:r>
            <a:r>
              <a:rPr lang="el-GR" sz="3600" dirty="0">
                <a:solidFill>
                  <a:schemeClr val="tx1"/>
                </a:solidFill>
              </a:rPr>
              <a:t>  δικ</a:t>
            </a:r>
            <a:r>
              <a:rPr lang="el-GR" sz="3600" b="1" dirty="0">
                <a:solidFill>
                  <a:schemeClr val="tx1"/>
                </a:solidFill>
              </a:rPr>
              <a:t>ή</a:t>
            </a:r>
            <a:r>
              <a:rPr lang="el-GR" sz="3600" dirty="0">
                <a:solidFill>
                  <a:schemeClr val="tx1"/>
                </a:solidFill>
              </a:rPr>
              <a:t> δικ</a:t>
            </a:r>
            <a:r>
              <a:rPr lang="el-GR" sz="3600" b="1" dirty="0">
                <a:solidFill>
                  <a:schemeClr val="tx1"/>
                </a:solidFill>
              </a:rPr>
              <a:t>ό μου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96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FD628-F61C-788F-7151-74895AFD1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8297482D-479A-3177-D10A-8DAB6448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FE2AB2D-9B9A-879A-8F45-62D7A8292F55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Ρήματα σε –ω &amp; -</a:t>
            </a:r>
            <a:r>
              <a:rPr lang="el-GR" sz="4800" dirty="0" err="1">
                <a:solidFill>
                  <a:schemeClr val="accent6">
                    <a:lumMod val="50000"/>
                  </a:schemeClr>
                </a:solidFill>
              </a:rPr>
              <a:t>άω</a:t>
            </a:r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15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9C42E77-486E-8F94-A6D6-5E1C5C5C90C8}"/>
              </a:ext>
            </a:extLst>
          </p:cNvPr>
          <p:cNvSpPr/>
          <p:nvPr/>
        </p:nvSpPr>
        <p:spPr>
          <a:xfrm>
            <a:off x="323528" y="260648"/>
            <a:ext cx="8064896" cy="37444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r>
              <a:rPr lang="el-GR" sz="2800" dirty="0"/>
              <a:t>Ελένη :Εγώ  βοηθάω  τη  μαμά  μου. Εσύ βοηθάς τη  μαμά σου;</a:t>
            </a:r>
          </a:p>
          <a:p>
            <a:pPr algn="ctr"/>
            <a:r>
              <a:rPr lang="el-GR" sz="2800" dirty="0"/>
              <a:t>Κύπρος : Ναι,  το απόγευμα  μαγειρεύω. Εσύ  μαγειρεύεις;</a:t>
            </a:r>
          </a:p>
          <a:p>
            <a:pPr algn="ctr"/>
            <a:r>
              <a:rPr lang="el-GR" sz="2800" dirty="0"/>
              <a:t>Ελένη : Όχι,  δεν μαγειρεύω.  Διαβάζεις  εφημερίδες;</a:t>
            </a:r>
          </a:p>
          <a:p>
            <a:pPr algn="ctr"/>
            <a:r>
              <a:rPr lang="el-GR" sz="2800" dirty="0"/>
              <a:t>Κύπρος : Όχι δεν διαβάζω εφημερίδες. </a:t>
            </a:r>
          </a:p>
          <a:p>
            <a:pPr algn="ctr"/>
            <a:r>
              <a:rPr lang="el-GR" sz="2800" dirty="0"/>
              <a:t>  </a:t>
            </a:r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GR" sz="2800" dirty="0"/>
          </a:p>
          <a:p>
            <a:pPr algn="ctr"/>
            <a:endParaRPr lang="el-CY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7DABB6D-6FE3-1785-8597-1DA39DFEAC19}"/>
              </a:ext>
            </a:extLst>
          </p:cNvPr>
          <p:cNvSpPr/>
          <p:nvPr/>
        </p:nvSpPr>
        <p:spPr>
          <a:xfrm>
            <a:off x="753209" y="4221088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εγώ</a:t>
            </a:r>
            <a:endParaRPr lang="el-CY" sz="28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58B208C-ADBC-215B-CEFD-E021BC9BA047}"/>
              </a:ext>
            </a:extLst>
          </p:cNvPr>
          <p:cNvSpPr/>
          <p:nvPr/>
        </p:nvSpPr>
        <p:spPr>
          <a:xfrm>
            <a:off x="4639410" y="4217640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εγώ</a:t>
            </a:r>
            <a:endParaRPr lang="el-CY" sz="2800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AF447CD-F6A0-BED6-D3CC-9F1621E2D1AF}"/>
              </a:ext>
            </a:extLst>
          </p:cNvPr>
          <p:cNvSpPr/>
          <p:nvPr/>
        </p:nvSpPr>
        <p:spPr>
          <a:xfrm>
            <a:off x="6592957" y="4217640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εσύ</a:t>
            </a:r>
            <a:endParaRPr lang="el-CY" sz="28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0B5F039-0F90-EFE3-A493-CFAA740BB9E4}"/>
              </a:ext>
            </a:extLst>
          </p:cNvPr>
          <p:cNvSpPr/>
          <p:nvPr/>
        </p:nvSpPr>
        <p:spPr>
          <a:xfrm>
            <a:off x="2697425" y="4221088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εσύ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351633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DD5B-922B-5A29-BEF5-3EC94AF08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Πινακίδα κινουμένων σχεδίων Διάνυσμα από ©nikiteev 60055583">
            <a:extLst>
              <a:ext uri="{FF2B5EF4-FFF2-40B4-BE49-F238E27FC236}">
                <a16:creationId xmlns:a16="http://schemas.microsoft.com/office/drawing/2014/main" id="{19868A61-3E7A-C275-AD8D-C7A6D2B5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7F1838-18B6-5176-187A-1CDB1A465E7A}"/>
              </a:ext>
            </a:extLst>
          </p:cNvPr>
          <p:cNvSpPr/>
          <p:nvPr/>
        </p:nvSpPr>
        <p:spPr>
          <a:xfrm>
            <a:off x="1583668" y="3140968"/>
            <a:ext cx="597666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accent6">
                    <a:lumMod val="50000"/>
                  </a:schemeClr>
                </a:solidFill>
              </a:rPr>
              <a:t>Οικογένεια </a:t>
            </a:r>
            <a:endParaRPr lang="el-CY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82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53ECA-4FB5-BD4D-0E75-96FE411E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ECE83B-27B5-7DDE-4677-EFB4D3C2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C613104-1687-2596-2794-7E076707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4DEFD4F-D929-64AB-5846-15DA7C35C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7EF77BE-FF8F-A5D8-D7AB-D325095C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529" y="857251"/>
            <a:ext cx="14001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2107C20-A128-C402-6747-DC7FFF4B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2100" y="857251"/>
            <a:ext cx="1335881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FA8F137-20D6-ADA0-DBBF-F704DB97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6525" y="857251"/>
            <a:ext cx="1514475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B49CE94-9850-4044-F600-A85E226A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250273"/>
            <a:ext cx="1385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DC87EE3E-0A5A-8B06-EA28-A90A95AB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5283" y="2357431"/>
            <a:ext cx="1107281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E3A40AA-613B-02A9-FA64-D783FDBB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6853" y="2303852"/>
            <a:ext cx="163591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43BA3CC8-A18B-059B-5B7C-1EAFEC84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32736" y="2357430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CF9F021-71F4-ACEB-B33E-1946CBAF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9356" y="2357430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BEDFF0BC-EEFB-351B-B1E5-E8DFC693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03712" y="3696894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50D2144-8335-8DCB-E1F4-9111944C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89597" y="3643315"/>
            <a:ext cx="113585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9056C6E9-043B-4D03-57EB-13D17501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7588" y="3643314"/>
            <a:ext cx="1550194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3F2ED71-A1E1-AF95-7E3E-1D1C8887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32737" y="3536157"/>
            <a:ext cx="1493044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220A7F96-2866-9CE8-A87B-AD9A07791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40092" y="375047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55280" y="3604164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73A0E9BE-3B89-EAE5-BF14-EC547D612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8102433" y="3750472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AA1C79A-5908-80DB-E0E6-CA5DD4830C8C}"/>
              </a:ext>
            </a:extLst>
          </p:cNvPr>
          <p:cNvSpPr/>
          <p:nvPr/>
        </p:nvSpPr>
        <p:spPr>
          <a:xfrm>
            <a:off x="971600" y="548680"/>
            <a:ext cx="3278929" cy="1673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ΡΗΜΑΤΑ</a:t>
            </a:r>
            <a:endParaRPr lang="el-CY" sz="4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313119A-DA6D-A857-A394-E58FEE5C0E23}"/>
              </a:ext>
            </a:extLst>
          </p:cNvPr>
          <p:cNvSpPr/>
          <p:nvPr/>
        </p:nvSpPr>
        <p:spPr>
          <a:xfrm>
            <a:off x="2287848" y="2241508"/>
            <a:ext cx="1126681" cy="131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85919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58DBA-248C-5CA0-48B9-4B723D3C4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1832741-D5B9-3129-F853-810F2D38F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914651-0D9D-13DC-DDF2-897442AB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6562AC-7779-4A7B-6625-E21A57DE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55903C2-20FB-7AB5-3392-89D2A79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529" y="857251"/>
            <a:ext cx="14001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CC2B8B7-ED75-69B8-5DB6-DE01150D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2100" y="857251"/>
            <a:ext cx="1335881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7EC9301-A78A-592D-A7A9-B686EDC0E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6525" y="857251"/>
            <a:ext cx="1514475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38E46C3-830C-8554-7D3B-978FCB38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250273"/>
            <a:ext cx="1385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BA5A3636-610C-2B1B-FC8C-E45C02C2B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5283" y="2357431"/>
            <a:ext cx="1107281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619ED3E-959C-9B37-4A6F-4B601327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6853" y="2303852"/>
            <a:ext cx="163591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EC4498C6-D660-22F8-33C6-0AAD1BAA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32736" y="2357430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D1BBAFB-D05F-0365-C359-A3A84E59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9356" y="2357430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B3FC6F6E-0D4F-BEEA-E24E-31FFEA4F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03712" y="3696894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D297D7F-AFEA-EE66-D81E-AFFA40D7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89597" y="3643315"/>
            <a:ext cx="113585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AA5DC93C-340D-A010-5B02-0422F90D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7588" y="3643314"/>
            <a:ext cx="1550194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44DAA4B-F654-249B-01E8-DD72A3EA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32737" y="3536157"/>
            <a:ext cx="1493044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F1AD6556-45CD-D8B1-F36A-BC6CF2B2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40092" y="375047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2B77DC5C-26F7-5791-6B4F-DBFDD1C08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55280" y="3604164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57036192-0B2E-96B5-4A52-8CC3F121B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8102433" y="3750472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4F924E5-6C54-DFCB-07AD-24BB5D5DA09D}"/>
              </a:ext>
            </a:extLst>
          </p:cNvPr>
          <p:cNvSpPr/>
          <p:nvPr/>
        </p:nvSpPr>
        <p:spPr>
          <a:xfrm>
            <a:off x="971600" y="548680"/>
            <a:ext cx="3343223" cy="1673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ΡΗΜΑΤΑ</a:t>
            </a:r>
            <a:endParaRPr lang="el-CY" sz="4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7C6142C-04D6-B06B-D760-BB1B1D52FC47}"/>
              </a:ext>
            </a:extLst>
          </p:cNvPr>
          <p:cNvSpPr/>
          <p:nvPr/>
        </p:nvSpPr>
        <p:spPr>
          <a:xfrm>
            <a:off x="2287848" y="2241508"/>
            <a:ext cx="1126681" cy="131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14374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μαντεύω — LexiLaLa">
            <a:extLst>
              <a:ext uri="{FF2B5EF4-FFF2-40B4-BE49-F238E27FC236}">
                <a16:creationId xmlns:a16="http://schemas.microsoft.com/office/drawing/2014/main" id="{E4AA1BC4-6F7F-47B8-A8A0-3D844242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85725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53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1"/>
            <a:ext cx="1657350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51"/>
            <a:ext cx="1157288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539" y="857250"/>
            <a:ext cx="1293019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0529" y="857251"/>
            <a:ext cx="14001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2100" y="857251"/>
            <a:ext cx="1335881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86525" y="857251"/>
            <a:ext cx="1514475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250273"/>
            <a:ext cx="1385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5283" y="2357431"/>
            <a:ext cx="1107281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46853" y="2303852"/>
            <a:ext cx="163591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32736" y="2357430"/>
            <a:ext cx="1485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9356" y="2357430"/>
            <a:ext cx="1235869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03712" y="3696894"/>
            <a:ext cx="1257300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89597" y="3643315"/>
            <a:ext cx="1135856" cy="12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7588" y="3643314"/>
            <a:ext cx="1550194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32737" y="3536157"/>
            <a:ext cx="1493044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40092" y="3750472"/>
            <a:ext cx="1507331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6179355" y="3696892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0" name="19 - TextBox"/>
          <p:cNvSpPr txBox="1"/>
          <p:nvPr/>
        </p:nvSpPr>
        <p:spPr>
          <a:xfrm>
            <a:off x="6447248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1" name="20 - TextBox"/>
          <p:cNvSpPr txBox="1"/>
          <p:nvPr/>
        </p:nvSpPr>
        <p:spPr>
          <a:xfrm>
            <a:off x="5375678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2" name="21 - TextBox"/>
          <p:cNvSpPr txBox="1"/>
          <p:nvPr/>
        </p:nvSpPr>
        <p:spPr>
          <a:xfrm>
            <a:off x="4304108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3" name="22 - TextBox"/>
          <p:cNvSpPr txBox="1"/>
          <p:nvPr/>
        </p:nvSpPr>
        <p:spPr>
          <a:xfrm>
            <a:off x="3286116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4" name="23 - TextBox"/>
          <p:cNvSpPr txBox="1"/>
          <p:nvPr/>
        </p:nvSpPr>
        <p:spPr>
          <a:xfrm>
            <a:off x="2268125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5" name="24 - TextBox"/>
          <p:cNvSpPr txBox="1"/>
          <p:nvPr/>
        </p:nvSpPr>
        <p:spPr>
          <a:xfrm>
            <a:off x="1143000" y="857250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6" name="25 - TextBox"/>
          <p:cNvSpPr txBox="1"/>
          <p:nvPr/>
        </p:nvSpPr>
        <p:spPr>
          <a:xfrm>
            <a:off x="3661166" y="3589735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7" name="26 - TextBox"/>
          <p:cNvSpPr txBox="1"/>
          <p:nvPr/>
        </p:nvSpPr>
        <p:spPr>
          <a:xfrm>
            <a:off x="2321703" y="2250273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8" name="27 - TextBox"/>
          <p:cNvSpPr txBox="1"/>
          <p:nvPr/>
        </p:nvSpPr>
        <p:spPr>
          <a:xfrm>
            <a:off x="1143000" y="2303851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9" name="28 - TextBox"/>
          <p:cNvSpPr txBox="1"/>
          <p:nvPr/>
        </p:nvSpPr>
        <p:spPr>
          <a:xfrm>
            <a:off x="2536017" y="3589735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0" name="29 - TextBox"/>
          <p:cNvSpPr txBox="1"/>
          <p:nvPr/>
        </p:nvSpPr>
        <p:spPr>
          <a:xfrm>
            <a:off x="1357290" y="3643314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1" name="30 - TextBox"/>
          <p:cNvSpPr txBox="1"/>
          <p:nvPr/>
        </p:nvSpPr>
        <p:spPr>
          <a:xfrm>
            <a:off x="6125777" y="2411008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2" name="31 - TextBox"/>
          <p:cNvSpPr txBox="1"/>
          <p:nvPr/>
        </p:nvSpPr>
        <p:spPr>
          <a:xfrm>
            <a:off x="4732736" y="2411008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3" name="32 - TextBox"/>
          <p:cNvSpPr txBox="1"/>
          <p:nvPr/>
        </p:nvSpPr>
        <p:spPr>
          <a:xfrm>
            <a:off x="3446852" y="2303851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4" name="33 - TextBox"/>
          <p:cNvSpPr txBox="1"/>
          <p:nvPr/>
        </p:nvSpPr>
        <p:spPr>
          <a:xfrm>
            <a:off x="4786314" y="3536157"/>
            <a:ext cx="107157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F7EE298-405B-E831-7B41-7550C16E4E4F}"/>
              </a:ext>
            </a:extLst>
          </p:cNvPr>
          <p:cNvSpPr/>
          <p:nvPr/>
        </p:nvSpPr>
        <p:spPr>
          <a:xfrm>
            <a:off x="971600" y="548680"/>
            <a:ext cx="3343223" cy="1673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ΡΗΜΑΤΑ</a:t>
            </a:r>
            <a:endParaRPr lang="el-CY" sz="40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4E4743C-D2B6-1049-438F-0B706E99E9F0}"/>
              </a:ext>
            </a:extLst>
          </p:cNvPr>
          <p:cNvSpPr/>
          <p:nvPr/>
        </p:nvSpPr>
        <p:spPr>
          <a:xfrm>
            <a:off x="2287848" y="2241508"/>
            <a:ext cx="1126681" cy="1314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870" y="1583733"/>
            <a:ext cx="3150031" cy="37856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000" dirty="0"/>
              <a:t>τρέχ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διαβάζ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γράφ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μαγειρεύ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ζωγραφίζ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πίν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χορεύ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  <a:p>
            <a:r>
              <a:rPr lang="el-GR" sz="3000" dirty="0">
                <a:solidFill>
                  <a:schemeClr val="tx1"/>
                </a:solidFill>
              </a:rPr>
              <a:t>παίζ</a:t>
            </a:r>
            <a:r>
              <a:rPr lang="el-GR" sz="3000" dirty="0">
                <a:solidFill>
                  <a:schemeClr val="accent6"/>
                </a:solidFill>
              </a:rPr>
              <a:t>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930" y="1583733"/>
            <a:ext cx="3150031" cy="38318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4050" dirty="0"/>
              <a:t>περπατ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πηδ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κολυμπ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τραγουδ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αγαπ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  <a:p>
            <a:r>
              <a:rPr lang="el-GR" sz="4050" dirty="0">
                <a:solidFill>
                  <a:schemeClr val="tx1"/>
                </a:solidFill>
              </a:rPr>
              <a:t>μιλ</a:t>
            </a:r>
            <a:r>
              <a:rPr lang="el-GR" sz="4050" dirty="0">
                <a:solidFill>
                  <a:srgbClr val="FF0000"/>
                </a:solidFill>
              </a:rPr>
              <a:t>ώ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5956" y="967675"/>
            <a:ext cx="1301858" cy="616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950" dirty="0">
                <a:solidFill>
                  <a:srgbClr val="00B050"/>
                </a:solidFill>
              </a:rPr>
              <a:t>-ω</a:t>
            </a:r>
            <a:endParaRPr lang="en-US" sz="495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0442" y="973488"/>
            <a:ext cx="1301858" cy="337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>
                <a:solidFill>
                  <a:srgbClr val="FF0000"/>
                </a:solidFill>
              </a:rPr>
              <a:t>-</a:t>
            </a:r>
            <a:r>
              <a:rPr lang="el-GR" sz="3300" dirty="0" err="1">
                <a:solidFill>
                  <a:srgbClr val="FF0000"/>
                </a:solidFill>
              </a:rPr>
              <a:t>άω</a:t>
            </a:r>
            <a:r>
              <a:rPr lang="el-GR" sz="3300" dirty="0">
                <a:solidFill>
                  <a:srgbClr val="FF0000"/>
                </a:solidFill>
              </a:rPr>
              <a:t>/ώ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11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dor de pared con niño y niña ilustración vectorial. 2894565 Vector en  Vecteezy">
            <a:extLst>
              <a:ext uri="{FF2B5EF4-FFF2-40B4-BE49-F238E27FC236}">
                <a16:creationId xmlns:a16="http://schemas.microsoft.com/office/drawing/2014/main" id="{B8918992-024F-6ED0-B94A-2E4C35DD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86" y="968999"/>
            <a:ext cx="3959679" cy="48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89046EDE-2BD4-40E9-26A1-159781406123}"/>
              </a:ext>
            </a:extLst>
          </p:cNvPr>
          <p:cNvSpPr/>
          <p:nvPr/>
        </p:nvSpPr>
        <p:spPr>
          <a:xfrm>
            <a:off x="849086" y="857251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διαβάζεις ;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2">
            <a:extLst>
              <a:ext uri="{FF2B5EF4-FFF2-40B4-BE49-F238E27FC236}">
                <a16:creationId xmlns:a16="http://schemas.microsoft.com/office/drawing/2014/main" id="{DE8E77E5-6CA7-53C5-516F-709A692761EB}"/>
              </a:ext>
            </a:extLst>
          </p:cNvPr>
          <p:cNvSpPr/>
          <p:nvPr/>
        </p:nvSpPr>
        <p:spPr>
          <a:xfrm>
            <a:off x="5576206" y="1171575"/>
            <a:ext cx="2591049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κολυμπάς ;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1A7DEDF3-E90C-3274-7C92-34EFAEE4BD55}"/>
              </a:ext>
            </a:extLst>
          </p:cNvPr>
          <p:cNvSpPr/>
          <p:nvPr/>
        </p:nvSpPr>
        <p:spPr>
          <a:xfrm>
            <a:off x="6392635" y="3588204"/>
            <a:ext cx="2481944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κολυμπάω.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A7E1205-D2AC-C214-8D58-459D9826E85B}"/>
              </a:ext>
            </a:extLst>
          </p:cNvPr>
          <p:cNvSpPr/>
          <p:nvPr/>
        </p:nvSpPr>
        <p:spPr>
          <a:xfrm>
            <a:off x="269422" y="3498398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διαβάζω. 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90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idor de pared con niño y niña ilustración vectorial. 2894565 Vector en  Vecteezy">
            <a:extLst>
              <a:ext uri="{FF2B5EF4-FFF2-40B4-BE49-F238E27FC236}">
                <a16:creationId xmlns:a16="http://schemas.microsoft.com/office/drawing/2014/main" id="{B8918992-024F-6ED0-B94A-2E4C35DD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86" y="968999"/>
            <a:ext cx="3959679" cy="48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1">
            <a:extLst>
              <a:ext uri="{FF2B5EF4-FFF2-40B4-BE49-F238E27FC236}">
                <a16:creationId xmlns:a16="http://schemas.microsoft.com/office/drawing/2014/main" id="{89046EDE-2BD4-40E9-26A1-159781406123}"/>
              </a:ext>
            </a:extLst>
          </p:cNvPr>
          <p:cNvSpPr/>
          <p:nvPr/>
        </p:nvSpPr>
        <p:spPr>
          <a:xfrm>
            <a:off x="849086" y="857251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διαβάζ</a:t>
            </a:r>
            <a:r>
              <a:rPr lang="el-GR" sz="3600" b="1" u="sng" dirty="0">
                <a:solidFill>
                  <a:schemeClr val="tx1"/>
                </a:solidFill>
              </a:rPr>
              <a:t>εις</a:t>
            </a:r>
            <a:r>
              <a:rPr lang="el-GR" sz="3600" dirty="0">
                <a:solidFill>
                  <a:schemeClr val="tx1"/>
                </a:solidFill>
              </a:rPr>
              <a:t> ;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2">
            <a:extLst>
              <a:ext uri="{FF2B5EF4-FFF2-40B4-BE49-F238E27FC236}">
                <a16:creationId xmlns:a16="http://schemas.microsoft.com/office/drawing/2014/main" id="{DE8E77E5-6CA7-53C5-516F-709A692761EB}"/>
              </a:ext>
            </a:extLst>
          </p:cNvPr>
          <p:cNvSpPr/>
          <p:nvPr/>
        </p:nvSpPr>
        <p:spPr>
          <a:xfrm>
            <a:off x="5576206" y="1171575"/>
            <a:ext cx="2383973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-Εσύ κολυμπ</a:t>
            </a:r>
            <a:r>
              <a:rPr lang="el-GR" sz="3600" b="1" u="sng" dirty="0">
                <a:solidFill>
                  <a:schemeClr val="tx1"/>
                </a:solidFill>
              </a:rPr>
              <a:t>άς</a:t>
            </a:r>
            <a:r>
              <a:rPr lang="el-GR" sz="3600" dirty="0">
                <a:solidFill>
                  <a:schemeClr val="tx1"/>
                </a:solidFill>
              </a:rPr>
              <a:t> ;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1A7DEDF3-E90C-3274-7C92-34EFAEE4BD55}"/>
              </a:ext>
            </a:extLst>
          </p:cNvPr>
          <p:cNvSpPr/>
          <p:nvPr/>
        </p:nvSpPr>
        <p:spPr>
          <a:xfrm>
            <a:off x="6392635" y="3588204"/>
            <a:ext cx="2481944" cy="20982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κολυμπ</a:t>
            </a:r>
            <a:r>
              <a:rPr lang="el-GR" sz="3600" b="1" u="sng" dirty="0">
                <a:solidFill>
                  <a:schemeClr val="tx1"/>
                </a:solidFill>
              </a:rPr>
              <a:t>άω.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 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A7E1205-D2AC-C214-8D58-459D9826E85B}"/>
              </a:ext>
            </a:extLst>
          </p:cNvPr>
          <p:cNvSpPr/>
          <p:nvPr/>
        </p:nvSpPr>
        <p:spPr>
          <a:xfrm>
            <a:off x="269422" y="3498398"/>
            <a:ext cx="2326821" cy="218802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-Ναι, διαβάζ</a:t>
            </a:r>
            <a:r>
              <a:rPr lang="el-GR" sz="3600" b="1" u="sng" dirty="0">
                <a:solidFill>
                  <a:schemeClr val="tx1"/>
                </a:solidFill>
              </a:rPr>
              <a:t>ω</a:t>
            </a:r>
            <a:r>
              <a:rPr lang="el-GR" sz="3600" dirty="0">
                <a:solidFill>
                  <a:schemeClr val="tx1"/>
                </a:solidFill>
              </a:rPr>
              <a:t>. 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30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74" y="1583733"/>
            <a:ext cx="4201978" cy="28623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chemeClr val="accent6"/>
                </a:solidFill>
              </a:rPr>
              <a:t>Εγώ                                 -ω</a:t>
            </a:r>
          </a:p>
          <a:p>
            <a:r>
              <a:rPr lang="el-GR" sz="3000" dirty="0">
                <a:solidFill>
                  <a:schemeClr val="accent6"/>
                </a:solidFill>
              </a:rPr>
              <a:t>Εσύ                                 -εις</a:t>
            </a:r>
          </a:p>
          <a:p>
            <a:r>
              <a:rPr lang="el-GR" sz="3000" dirty="0">
                <a:solidFill>
                  <a:schemeClr val="accent6"/>
                </a:solidFill>
              </a:rPr>
              <a:t>Αυτός/Αυτή /Αυτό       -ει</a:t>
            </a:r>
          </a:p>
          <a:p>
            <a:r>
              <a:rPr lang="el-GR" sz="3000" dirty="0">
                <a:solidFill>
                  <a:schemeClr val="accent6"/>
                </a:solidFill>
              </a:rPr>
              <a:t>Εμείς                          -</a:t>
            </a:r>
            <a:r>
              <a:rPr lang="el-GR" sz="3000" dirty="0" err="1">
                <a:solidFill>
                  <a:schemeClr val="accent6"/>
                </a:solidFill>
              </a:rPr>
              <a:t>ουμε</a:t>
            </a:r>
            <a:endParaRPr lang="el-GR" sz="3000" dirty="0">
              <a:solidFill>
                <a:schemeClr val="accent6"/>
              </a:solidFill>
            </a:endParaRPr>
          </a:p>
          <a:p>
            <a:r>
              <a:rPr lang="el-GR" sz="3000" dirty="0">
                <a:solidFill>
                  <a:schemeClr val="accent6"/>
                </a:solidFill>
              </a:rPr>
              <a:t>Εσείς                              -</a:t>
            </a:r>
            <a:r>
              <a:rPr lang="el-GR" sz="3000" dirty="0" err="1">
                <a:solidFill>
                  <a:schemeClr val="accent6"/>
                </a:solidFill>
              </a:rPr>
              <a:t>ετε</a:t>
            </a:r>
            <a:endParaRPr lang="el-GR" sz="3000" dirty="0">
              <a:solidFill>
                <a:schemeClr val="accent6"/>
              </a:solidFill>
            </a:endParaRPr>
          </a:p>
          <a:p>
            <a:r>
              <a:rPr lang="el-GR" sz="3000" dirty="0">
                <a:solidFill>
                  <a:schemeClr val="accent6"/>
                </a:solidFill>
              </a:rPr>
              <a:t>Αυτοί/ Αυτές/  Αυτά  -</a:t>
            </a:r>
            <a:r>
              <a:rPr lang="el-GR" sz="3000" dirty="0" err="1">
                <a:solidFill>
                  <a:schemeClr val="accent6"/>
                </a:solidFill>
              </a:rPr>
              <a:t>ουν</a:t>
            </a:r>
            <a:endParaRPr lang="el-GR" sz="30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5930" y="1583733"/>
            <a:ext cx="4374396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FF0000"/>
                </a:solidFill>
              </a:rPr>
              <a:t>Εγώ                                 -ώ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Εσύ                                 -</a:t>
            </a:r>
            <a:r>
              <a:rPr lang="el-GR" sz="3000" dirty="0" err="1">
                <a:solidFill>
                  <a:srgbClr val="FF0000"/>
                </a:solidFill>
              </a:rPr>
              <a:t>άς</a:t>
            </a:r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Αυτός/Αυτή /Αυτό       -ά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Εμείς                            -άμε</a:t>
            </a:r>
          </a:p>
          <a:p>
            <a:r>
              <a:rPr lang="el-GR" sz="3000" dirty="0">
                <a:solidFill>
                  <a:srgbClr val="FF0000"/>
                </a:solidFill>
              </a:rPr>
              <a:t>Εσείς                            -</a:t>
            </a:r>
            <a:r>
              <a:rPr lang="el-GR" sz="3000" dirty="0" err="1">
                <a:solidFill>
                  <a:srgbClr val="FF0000"/>
                </a:solidFill>
              </a:rPr>
              <a:t>άτε</a:t>
            </a:r>
            <a:endParaRPr lang="el-GR" sz="3000" dirty="0">
              <a:solidFill>
                <a:srgbClr val="FF0000"/>
              </a:solidFill>
            </a:endParaRPr>
          </a:p>
          <a:p>
            <a:r>
              <a:rPr lang="el-GR" sz="3000" dirty="0">
                <a:solidFill>
                  <a:srgbClr val="FF0000"/>
                </a:solidFill>
              </a:rPr>
              <a:t>Αυτοί/ Αυτές/  Αυτά  -</a:t>
            </a:r>
            <a:r>
              <a:rPr lang="el-GR" sz="3000" dirty="0" err="1">
                <a:solidFill>
                  <a:srgbClr val="FF0000"/>
                </a:solidFill>
              </a:rPr>
              <a:t>άνε</a:t>
            </a:r>
            <a:endParaRPr lang="el-GR" sz="3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5956" y="967675"/>
            <a:ext cx="1301858" cy="616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950" dirty="0">
                <a:solidFill>
                  <a:srgbClr val="00B050"/>
                </a:solidFill>
              </a:rPr>
              <a:t>-ω</a:t>
            </a:r>
            <a:endParaRPr lang="en-US" sz="495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0442" y="973488"/>
            <a:ext cx="1301858" cy="337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300" dirty="0">
                <a:solidFill>
                  <a:srgbClr val="FF0000"/>
                </a:solidFill>
              </a:rPr>
              <a:t>-</a:t>
            </a:r>
            <a:r>
              <a:rPr lang="el-GR" sz="3300" dirty="0" err="1">
                <a:solidFill>
                  <a:srgbClr val="FF0000"/>
                </a:solidFill>
              </a:rPr>
              <a:t>άω</a:t>
            </a:r>
            <a:r>
              <a:rPr lang="el-GR" sz="3300" dirty="0">
                <a:solidFill>
                  <a:srgbClr val="FF0000"/>
                </a:solidFill>
              </a:rPr>
              <a:t>/ώ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1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2" y="1062572"/>
            <a:ext cx="8148679" cy="44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64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784" y="1578285"/>
            <a:ext cx="1452966" cy="2115155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μαι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σαι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ναι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μαστε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στε</a:t>
            </a:r>
          </a:p>
          <a:p>
            <a:r>
              <a:rPr lang="el-GR" sz="1800" dirty="0"/>
              <a:t>εί</a:t>
            </a:r>
            <a:r>
              <a:rPr lang="el-GR" sz="1800" dirty="0">
                <a:solidFill>
                  <a:srgbClr val="FF0000"/>
                </a:solidFill>
              </a:rPr>
              <a:t>ναι</a:t>
            </a:r>
            <a:r>
              <a:rPr lang="el-GR" sz="1800" dirty="0"/>
              <a:t> 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557418"/>
            <a:ext cx="2358648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Αυτοί/Αυτές/Αυτά  </a:t>
            </a:r>
            <a:r>
              <a:rPr lang="el-GR" sz="2100" dirty="0">
                <a:solidFill>
                  <a:srgbClr val="FF0000"/>
                </a:solidFill>
              </a:rPr>
              <a:t> </a:t>
            </a:r>
            <a:r>
              <a:rPr lang="el-GR" sz="2100" dirty="0"/>
              <a:t>     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66493" y="1557418"/>
            <a:ext cx="1452966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μέν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23129" y="1578285"/>
            <a:ext cx="1452966" cy="211515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θέλ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3794642"/>
            <a:ext cx="7647445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-Εσείς   τι  ___________;  (θέλω)  </a:t>
            </a:r>
          </a:p>
          <a:p>
            <a:r>
              <a:rPr lang="el-GR" sz="2400" dirty="0"/>
              <a:t>-Εμείς   ________  ένα τετράδιο.  (θέλω).</a:t>
            </a:r>
          </a:p>
          <a:p>
            <a:r>
              <a:rPr lang="el-GR" sz="2400" dirty="0"/>
              <a:t>-Πού  ________;   (μένω) </a:t>
            </a:r>
          </a:p>
          <a:p>
            <a:r>
              <a:rPr lang="el-GR" sz="2400" dirty="0"/>
              <a:t>-  ___________στη Λευκωσία.</a:t>
            </a:r>
          </a:p>
          <a:p>
            <a:r>
              <a:rPr lang="el-GR" sz="2400" dirty="0"/>
              <a:t>Αυτά τα δύο  παιδιά ___________ μαθητές λυκείου. (είμαι)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642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F93E2F-E856-E3AF-4878-4A494E14B32D}"/>
              </a:ext>
            </a:extLst>
          </p:cNvPr>
          <p:cNvSpPr txBox="1"/>
          <p:nvPr/>
        </p:nvSpPr>
        <p:spPr>
          <a:xfrm>
            <a:off x="611560" y="414908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Ηλικία  : </a:t>
            </a:r>
          </a:p>
          <a:p>
            <a:r>
              <a:rPr lang="el-GR" sz="3600" dirty="0"/>
              <a:t>Εθνικότητα  :</a:t>
            </a:r>
          </a:p>
          <a:p>
            <a:r>
              <a:rPr lang="el-GR" sz="3600" dirty="0"/>
              <a:t>Χώρα :</a:t>
            </a:r>
          </a:p>
          <a:p>
            <a:r>
              <a:rPr lang="el-GR" sz="3600" dirty="0"/>
              <a:t>Γλώσσα/γλώσσες : </a:t>
            </a:r>
          </a:p>
        </p:txBody>
      </p:sp>
      <p:pic>
        <p:nvPicPr>
          <p:cNvPr id="1026" name="Picture 2" descr="Large Family Vector Art, Icons, and Graphics for Free Download">
            <a:extLst>
              <a:ext uri="{FF2B5EF4-FFF2-40B4-BE49-F238E27FC236}">
                <a16:creationId xmlns:a16="http://schemas.microsoft.com/office/drawing/2014/main" id="{8CFB0B3D-B52E-3309-B779-0701A622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3895"/>
            <a:ext cx="6912768" cy="32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83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557418"/>
            <a:ext cx="2358648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Αυτοί/Αυτές/Αυτά  </a:t>
            </a:r>
            <a:r>
              <a:rPr lang="el-GR" sz="2100" dirty="0">
                <a:solidFill>
                  <a:srgbClr val="FF0000"/>
                </a:solidFill>
              </a:rPr>
              <a:t> </a:t>
            </a:r>
            <a:r>
              <a:rPr lang="el-GR" sz="2100" dirty="0"/>
              <a:t>     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5889" y="1548538"/>
            <a:ext cx="1452966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65369" y="1578285"/>
            <a:ext cx="1638946" cy="211515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3794643"/>
            <a:ext cx="764744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 </a:t>
            </a:r>
            <a:r>
              <a:rPr lang="el-GR" sz="2400" dirty="0" err="1"/>
              <a:t>Φάτμα</a:t>
            </a:r>
            <a:r>
              <a:rPr lang="el-GR" sz="2400" dirty="0"/>
              <a:t>  και </a:t>
            </a:r>
            <a:r>
              <a:rPr lang="el-GR" sz="2400" dirty="0" err="1"/>
              <a:t>Ιμάν</a:t>
            </a:r>
            <a:r>
              <a:rPr lang="el-GR" sz="2400" dirty="0"/>
              <a:t> τι  _________;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και </a:t>
            </a:r>
            <a:r>
              <a:rPr lang="el-GR" sz="2400" dirty="0" err="1"/>
              <a:t>Ιμάν</a:t>
            </a:r>
            <a:r>
              <a:rPr lang="el-GR" sz="2400" dirty="0"/>
              <a:t> :   _________ την  άσκηση.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4712639"/>
            <a:ext cx="7647445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</a:t>
            </a:r>
            <a:r>
              <a:rPr lang="el-GR" sz="2400" dirty="0" err="1"/>
              <a:t>Φάτμα</a:t>
            </a:r>
            <a:r>
              <a:rPr lang="el-GR" sz="2400" dirty="0"/>
              <a:t>,  η μαμά σου δουλεύει 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:  Όχι, η μαμά μου δεν δουλεύει.</a:t>
            </a:r>
          </a:p>
          <a:p>
            <a:r>
              <a:rPr lang="el-GR" sz="2400" dirty="0"/>
              <a:t>Αλί :          Ναι, η μαμά μου δουλεύει.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332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557418"/>
            <a:ext cx="2358648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Αυτοί/Αυτές/Αυτά  </a:t>
            </a:r>
            <a:r>
              <a:rPr lang="el-GR" sz="2100" dirty="0">
                <a:solidFill>
                  <a:srgbClr val="FF0000"/>
                </a:solidFill>
              </a:rPr>
              <a:t> </a:t>
            </a:r>
            <a:r>
              <a:rPr lang="el-GR" sz="2100" dirty="0"/>
              <a:t>     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5889" y="1548538"/>
            <a:ext cx="1452966" cy="213602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κάν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65369" y="1578285"/>
            <a:ext cx="1638946" cy="211515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800" dirty="0"/>
              <a:t>δουλεύ</a:t>
            </a:r>
            <a:r>
              <a:rPr lang="el-GR" sz="1800" dirty="0">
                <a:solidFill>
                  <a:srgbClr val="FF0000"/>
                </a:solidFill>
              </a:rPr>
              <a:t>ουν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3794643"/>
            <a:ext cx="78867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Τι κάνεις το απόγευμα 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:  Διαβάζω. Κοιμάμαι. Καθαρίζω το  σπίτι. Μαγειρεύω.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0" y="4712639"/>
            <a:ext cx="788670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   </a:t>
            </a:r>
            <a:r>
              <a:rPr lang="el-GR" sz="2400" dirty="0" err="1"/>
              <a:t>Φάτμα</a:t>
            </a:r>
            <a:r>
              <a:rPr lang="el-GR" sz="2400" dirty="0"/>
              <a:t>,  η μαμά σου δουλεύει ;</a:t>
            </a:r>
          </a:p>
          <a:p>
            <a:r>
              <a:rPr lang="el-GR" sz="2400" dirty="0" err="1"/>
              <a:t>Φάτμα</a:t>
            </a:r>
            <a:r>
              <a:rPr lang="el-GR" sz="2400" dirty="0"/>
              <a:t>  :  Όχι, η μαμά μου δεν δουλεύει.</a:t>
            </a:r>
          </a:p>
          <a:p>
            <a:r>
              <a:rPr lang="el-GR" sz="2400" dirty="0"/>
              <a:t>Αλί :          Ναι, η μαμά μου δουλεύει.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8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78247"/>
            <a:ext cx="7886700" cy="347341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ΛΩΣΣΑ Α΄ ΔΗΜΟΤΙΚΟΥ - ΕΠΑΝΑΛΗΨΗ (ασκήσεις ορθογραφίας- προσωπικές  αντωνυμίες –παρατακτική σύνδεση) - e-daskala mou">
            <a:extLst>
              <a:ext uri="{FF2B5EF4-FFF2-40B4-BE49-F238E27FC236}">
                <a16:creationId xmlns:a16="http://schemas.microsoft.com/office/drawing/2014/main" id="{7E20654A-BD80-073A-6018-B46ED218B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35" y="1899310"/>
            <a:ext cx="6849093" cy="35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28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ιαβάζω στη στιγμή - Κέντρο Αγωγής Παιδιού &amp; Εφήβ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0" y="1843673"/>
            <a:ext cx="2428915" cy="16405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ΩΣ EΜΑΘΑ ΝΑ ΜΑΓΕΙΡΕΥΩ: ΜΕ ΠΡΟΣΠAΘΕΙΑ ΚΑΙ ΠΟΛΛΗ ΑΓΑΠΗ! | Sissys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38" y="1664301"/>
            <a:ext cx="4243347" cy="199928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4.bp.blogspot.com/-VlKS1wL47TM/WskYg9nyAuI/AAAAAAAALUo/bW-27bSsxgc4cXuT49Vd0b_O3QTVEvl_gCLcBGAs/s1600/phpHnNspU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0" y="3705064"/>
            <a:ext cx="3637783" cy="16342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ΠΩΣ ΚΑΘΑΡΙΖΩ ΕΥΚΟΛΑ - WomanId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43" y="3786430"/>
            <a:ext cx="3798537" cy="17466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770" y="912912"/>
            <a:ext cx="78867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Ελένη : Τι κάνεις το απόγευμα ;</a:t>
            </a:r>
          </a:p>
          <a:p>
            <a:r>
              <a:rPr lang="el-GR" sz="2400" dirty="0" err="1"/>
              <a:t>Φάτμα</a:t>
            </a:r>
            <a:r>
              <a:rPr lang="el-GR" sz="2400"/>
              <a:t>  :……………………………………………….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72661" y="2906918"/>
            <a:ext cx="1671996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3300" dirty="0"/>
              <a:t>Διαβάζω</a:t>
            </a:r>
            <a:endParaRPr lang="en-US" sz="3300" dirty="0"/>
          </a:p>
        </p:txBody>
      </p:sp>
      <p:sp>
        <p:nvSpPr>
          <p:cNvPr id="3" name="Rectangle 2"/>
          <p:cNvSpPr/>
          <p:nvPr/>
        </p:nvSpPr>
        <p:spPr>
          <a:xfrm>
            <a:off x="453770" y="4245166"/>
            <a:ext cx="2371547" cy="7848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4500" dirty="0"/>
              <a:t>Κοιμάμαι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4484414" y="4909831"/>
            <a:ext cx="378565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Καθαρίζω το  σπίτι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322994" y="2967073"/>
            <a:ext cx="2025939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3000" dirty="0"/>
              <a:t>Μαγειρεύω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868049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4">
            <a:extLst>
              <a:ext uri="{FF2B5EF4-FFF2-40B4-BE49-F238E27FC236}">
                <a16:creationId xmlns:a16="http://schemas.microsoft.com/office/drawing/2014/main" id="{92BE46C1-0567-64A2-5685-F42881CA25E5}"/>
              </a:ext>
            </a:extLst>
          </p:cNvPr>
          <p:cNvSpPr/>
          <p:nvPr/>
        </p:nvSpPr>
        <p:spPr>
          <a:xfrm>
            <a:off x="5436097" y="998730"/>
            <a:ext cx="2228849" cy="1820636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700" dirty="0"/>
              <a:t>ΜΑΘΗΜΑ </a:t>
            </a:r>
          </a:p>
          <a:p>
            <a:pPr algn="ctr"/>
            <a:r>
              <a:rPr lang="el-GR" sz="2700" dirty="0"/>
              <a:t>2</a:t>
            </a:r>
            <a:r>
              <a:rPr lang="el-GR" sz="2700" baseline="30000" dirty="0"/>
              <a:t>ο</a:t>
            </a:r>
            <a:r>
              <a:rPr lang="el-GR" sz="2700" dirty="0"/>
              <a:t> </a:t>
            </a:r>
            <a:endParaRPr lang="el-CY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1385646" y="925160"/>
            <a:ext cx="3942438" cy="50783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Εγώ  κάνω μπάνιο.</a:t>
            </a:r>
          </a:p>
          <a:p>
            <a:r>
              <a:rPr lang="el-GR" dirty="0"/>
              <a:t>Εσύ  </a:t>
            </a:r>
            <a:r>
              <a:rPr lang="el-GR" b="1" dirty="0"/>
              <a:t>κάνεις μπάνιο.</a:t>
            </a:r>
            <a:endParaRPr lang="el-GR" dirty="0"/>
          </a:p>
          <a:p>
            <a:r>
              <a:rPr lang="el-GR" dirty="0"/>
              <a:t>Αυτός  </a:t>
            </a:r>
            <a:r>
              <a:rPr lang="el-GR" b="1" dirty="0"/>
              <a:t>κάνει  μπάνιο.</a:t>
            </a:r>
          </a:p>
          <a:p>
            <a:r>
              <a:rPr lang="el-GR" dirty="0"/>
              <a:t>Αυτή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Ο  καθηγητής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Η καθηγήτρια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Το παιδί </a:t>
            </a:r>
            <a:r>
              <a:rPr lang="el-GR" b="1" dirty="0"/>
              <a:t>κάνει  μπάνιο.</a:t>
            </a:r>
            <a:endParaRPr lang="el-GR" dirty="0"/>
          </a:p>
          <a:p>
            <a:r>
              <a:rPr lang="el-GR" dirty="0"/>
              <a:t>Εμείς   κάνουμε </a:t>
            </a:r>
            <a:r>
              <a:rPr lang="el-GR" b="1" dirty="0"/>
              <a:t>μπάνιο.</a:t>
            </a:r>
          </a:p>
          <a:p>
            <a:r>
              <a:rPr lang="el-GR" dirty="0"/>
              <a:t>Εγώ  και  εσύ  κάνουμε </a:t>
            </a:r>
            <a:r>
              <a:rPr lang="el-GR" b="1" dirty="0"/>
              <a:t>μπάνιο. ****</a:t>
            </a:r>
          </a:p>
          <a:p>
            <a:r>
              <a:rPr lang="el-GR" dirty="0"/>
              <a:t>Εγώ και αυτός </a:t>
            </a:r>
            <a:r>
              <a:rPr lang="el-GR" b="1" dirty="0"/>
              <a:t>κάνουμε μπάνιο. ****</a:t>
            </a:r>
          </a:p>
          <a:p>
            <a:r>
              <a:rPr lang="el-GR" b="1" dirty="0"/>
              <a:t>Εγώ και αυτή  κάνουμε μπάνιο. ****</a:t>
            </a:r>
          </a:p>
          <a:p>
            <a:r>
              <a:rPr lang="el-GR" dirty="0"/>
              <a:t>Εσείς   κάνετε  μπάνιο.</a:t>
            </a:r>
            <a:endParaRPr lang="el-GR" b="1" dirty="0"/>
          </a:p>
          <a:p>
            <a:r>
              <a:rPr lang="el-GR" dirty="0"/>
              <a:t>Αυτοί κάνουν  μπάνιο.</a:t>
            </a:r>
            <a:endParaRPr lang="el-GR" b="1" dirty="0"/>
          </a:p>
          <a:p>
            <a:r>
              <a:rPr lang="el-GR" dirty="0"/>
              <a:t>Αυτές κάνουν  μπάνιο.</a:t>
            </a:r>
            <a:endParaRPr lang="el-GR" b="1" dirty="0"/>
          </a:p>
          <a:p>
            <a:r>
              <a:rPr lang="el-GR" dirty="0"/>
              <a:t>Αυτά  τα παιδιά </a:t>
            </a:r>
            <a:r>
              <a:rPr lang="el-GR" b="1" dirty="0"/>
              <a:t> </a:t>
            </a:r>
            <a:r>
              <a:rPr lang="el-GR" dirty="0"/>
              <a:t>κάνουν  μπάνιο.</a:t>
            </a:r>
            <a:endParaRPr lang="el-GR" b="1" dirty="0"/>
          </a:p>
          <a:p>
            <a:r>
              <a:rPr lang="el-GR" dirty="0"/>
              <a:t>Οι  καθηγητές  κάνουν  μπάνιο.</a:t>
            </a:r>
          </a:p>
          <a:p>
            <a:r>
              <a:rPr lang="el-GR" dirty="0"/>
              <a:t>Οι καθηγήτριες  κάνουν  μπάνιο.</a:t>
            </a:r>
          </a:p>
          <a:p>
            <a:r>
              <a:rPr lang="el-GR" dirty="0"/>
              <a:t>Τα παιδιά κάνουν  μπάνιο.</a:t>
            </a:r>
          </a:p>
        </p:txBody>
      </p:sp>
      <p:pic>
        <p:nvPicPr>
          <p:cNvPr id="2050" name="Picture 2" descr="Άρρωστ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4" y="2942947"/>
            <a:ext cx="1685925" cy="168592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90102" y="4385845"/>
            <a:ext cx="1944216" cy="486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350" dirty="0"/>
              <a:t>Είμαι άρρωστ</a:t>
            </a:r>
            <a:r>
              <a:rPr lang="el-GR" sz="1350" u="sng" dirty="0"/>
              <a:t>ος</a:t>
            </a:r>
          </a:p>
          <a:p>
            <a:pPr algn="ctr"/>
            <a:r>
              <a:rPr lang="el-GR" sz="1350" dirty="0"/>
              <a:t>Είμαι άρρωστ</a:t>
            </a:r>
            <a:r>
              <a:rPr lang="el-GR" sz="1350" u="sng" dirty="0"/>
              <a:t>η</a:t>
            </a:r>
            <a:endParaRPr lang="en-US" sz="1350" u="sng" dirty="0"/>
          </a:p>
        </p:txBody>
      </p:sp>
      <p:pic>
        <p:nvPicPr>
          <p:cNvPr id="2052" name="Picture 4" descr="Περαστικά! | 40 Ευχές για Καλή Ανάρρωση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14330" r="6358" b="43831"/>
          <a:stretch/>
        </p:blipFill>
        <p:spPr bwMode="auto">
          <a:xfrm>
            <a:off x="5490102" y="5157193"/>
            <a:ext cx="2427005" cy="7000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ΚΑΝΩ ΜΠΑΝΙΟ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5" y="858454"/>
            <a:ext cx="2496014" cy="51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192" y="1666958"/>
            <a:ext cx="1452966" cy="2027339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μαι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σαι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ναι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μαστε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στε</a:t>
            </a:r>
          </a:p>
          <a:p>
            <a:r>
              <a:rPr lang="el-GR" sz="1200" dirty="0"/>
              <a:t>εί</a:t>
            </a:r>
            <a:r>
              <a:rPr lang="el-GR" sz="1200" dirty="0">
                <a:solidFill>
                  <a:srgbClr val="FF0000"/>
                </a:solidFill>
              </a:rPr>
              <a:t>ναι</a:t>
            </a:r>
            <a:r>
              <a:rPr lang="el-GR" sz="1200" dirty="0"/>
              <a:t> </a:t>
            </a:r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980" y="1655390"/>
            <a:ext cx="1479221" cy="20389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1968" y="1643063"/>
            <a:ext cx="1452966" cy="205123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6790" y="1643064"/>
            <a:ext cx="1452966" cy="205123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834B27-6BBD-5B4D-7754-78D5928EB66E}"/>
              </a:ext>
            </a:extLst>
          </p:cNvPr>
          <p:cNvSpPr txBox="1">
            <a:spLocks/>
          </p:cNvSpPr>
          <p:nvPr/>
        </p:nvSpPr>
        <p:spPr>
          <a:xfrm>
            <a:off x="6426536" y="1647621"/>
            <a:ext cx="972175" cy="204667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759D51-D7BC-CC5F-F2D7-1608BC705307}"/>
              </a:ext>
            </a:extLst>
          </p:cNvPr>
          <p:cNvSpPr txBox="1">
            <a:spLocks/>
          </p:cNvSpPr>
          <p:nvPr/>
        </p:nvSpPr>
        <p:spPr>
          <a:xfrm>
            <a:off x="7485490" y="1658880"/>
            <a:ext cx="1638946" cy="203541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0980" y="3900181"/>
            <a:ext cx="1479221" cy="200311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71192" y="3885595"/>
            <a:ext cx="1452966" cy="20177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μαι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σαι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ναι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μαστε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στε</a:t>
            </a:r>
          </a:p>
          <a:p>
            <a:r>
              <a:rPr lang="el-GR" sz="1200"/>
              <a:t>εί</a:t>
            </a:r>
            <a:r>
              <a:rPr lang="el-GR" sz="1200">
                <a:solidFill>
                  <a:srgbClr val="FF0000"/>
                </a:solidFill>
              </a:rPr>
              <a:t>ναι</a:t>
            </a:r>
            <a:r>
              <a:rPr lang="el-GR" sz="1200"/>
              <a:t> </a:t>
            </a:r>
            <a:endParaRPr lang="en-US" sz="1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95149" y="3854692"/>
            <a:ext cx="1452966" cy="204860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μέν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04806" y="3864729"/>
            <a:ext cx="1452966" cy="203856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θέλ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C834B27-6BBD-5B4D-7754-78D5928EB66E}"/>
              </a:ext>
            </a:extLst>
          </p:cNvPr>
          <p:cNvSpPr txBox="1">
            <a:spLocks/>
          </p:cNvSpPr>
          <p:nvPr/>
        </p:nvSpPr>
        <p:spPr>
          <a:xfrm>
            <a:off x="6513315" y="3864729"/>
            <a:ext cx="972175" cy="203856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κάν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1759D51-D7BC-CC5F-F2D7-1608BC705307}"/>
              </a:ext>
            </a:extLst>
          </p:cNvPr>
          <p:cNvSpPr txBox="1">
            <a:spLocks/>
          </p:cNvSpPr>
          <p:nvPr/>
        </p:nvSpPr>
        <p:spPr>
          <a:xfrm>
            <a:off x="7511745" y="3854692"/>
            <a:ext cx="1638946" cy="204860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225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1605"/>
            <a:ext cx="7886700" cy="42461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/>
              <a:t>ΡΗΜΑΤΑ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980" y="1655390"/>
            <a:ext cx="1479221" cy="200543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73570" y="1618128"/>
            <a:ext cx="1452966" cy="204270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ξέρ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0980" y="3900182"/>
            <a:ext cx="1479221" cy="194536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Εγώ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Εσύ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Αυτός / Αυτή / Αυτό 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Εμείς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Εσείς</a:t>
            </a:r>
          </a:p>
          <a:p>
            <a:pPr marL="0" indent="0">
              <a:buNone/>
            </a:pPr>
            <a:r>
              <a:rPr lang="el-GR" sz="1200" dirty="0">
                <a:solidFill>
                  <a:srgbClr val="FF0000"/>
                </a:solidFill>
              </a:rPr>
              <a:t>Αυτοί/Αυτές/Αυτά   </a:t>
            </a:r>
            <a:r>
              <a:rPr lang="el-GR" sz="1200" dirty="0"/>
              <a:t>     </a:t>
            </a:r>
            <a:r>
              <a:rPr lang="el-GR" sz="2100" dirty="0"/>
              <a:t>                           </a:t>
            </a:r>
            <a:endParaRPr lang="en-US" sz="21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1759D51-D7BC-CC5F-F2D7-1608BC705307}"/>
              </a:ext>
            </a:extLst>
          </p:cNvPr>
          <p:cNvSpPr txBox="1">
            <a:spLocks/>
          </p:cNvSpPr>
          <p:nvPr/>
        </p:nvSpPr>
        <p:spPr>
          <a:xfrm>
            <a:off x="1805109" y="3887077"/>
            <a:ext cx="1638946" cy="195846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δουλεύ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05109" y="1618128"/>
            <a:ext cx="1452966" cy="204270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05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  <a:r>
              <a:rPr lang="el-GR" sz="1200" dirty="0"/>
              <a:t> 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  <a:endParaRPr lang="el-GR" sz="1050" dirty="0">
              <a:solidFill>
                <a:srgbClr val="FF0000"/>
              </a:solidFill>
            </a:endParaRPr>
          </a:p>
          <a:p>
            <a:r>
              <a:rPr lang="el-GR" sz="1200" dirty="0"/>
              <a:t>Πηγαίν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r>
              <a:rPr lang="el-GR" sz="1200" dirty="0"/>
              <a:t> </a:t>
            </a:r>
            <a:endParaRPr lang="el-GR" sz="1050" dirty="0">
              <a:solidFill>
                <a:srgbClr val="FF0000"/>
              </a:solidFill>
            </a:endParaRPr>
          </a:p>
          <a:p>
            <a:endParaRPr lang="el-GR" sz="1200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89339" y="1618128"/>
            <a:ext cx="1452966" cy="204270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ω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εις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ει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ουμε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ετε</a:t>
            </a:r>
          </a:p>
          <a:p>
            <a:r>
              <a:rPr lang="el-GR" sz="1200" dirty="0"/>
              <a:t>έχ</a:t>
            </a:r>
            <a:r>
              <a:rPr lang="el-GR" sz="1200" dirty="0">
                <a:solidFill>
                  <a:srgbClr val="FF0000"/>
                </a:solidFill>
              </a:rPr>
              <a:t>ουν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332D-2FDD-B775-CB54-E029CD12AFD3}"/>
              </a:ext>
            </a:extLst>
          </p:cNvPr>
          <p:cNvSpPr txBox="1">
            <a:spLocks/>
          </p:cNvSpPr>
          <p:nvPr/>
        </p:nvSpPr>
        <p:spPr>
          <a:xfrm>
            <a:off x="3648963" y="3864427"/>
            <a:ext cx="1638946" cy="195846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ώ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άς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άει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άμε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άτε</a:t>
            </a:r>
          </a:p>
          <a:p>
            <a:r>
              <a:rPr lang="el-GR" sz="1200"/>
              <a:t>βοηθ</a:t>
            </a:r>
            <a:r>
              <a:rPr lang="el-GR" sz="1200">
                <a:solidFill>
                  <a:srgbClr val="FF0000"/>
                </a:solidFill>
              </a:rPr>
              <a:t>άνε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F6D6A-6FD7-76F2-23A4-A162C84A859E}"/>
              </a:ext>
            </a:extLst>
          </p:cNvPr>
          <p:cNvSpPr txBox="1">
            <a:spLocks/>
          </p:cNvSpPr>
          <p:nvPr/>
        </p:nvSpPr>
        <p:spPr>
          <a:xfrm>
            <a:off x="5492817" y="3864427"/>
            <a:ext cx="1638946" cy="195846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ώ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άς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άει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άμε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άτε</a:t>
            </a:r>
          </a:p>
          <a:p>
            <a:r>
              <a:rPr lang="el-GR" sz="1200" dirty="0"/>
              <a:t>αγαπ</a:t>
            </a:r>
            <a:r>
              <a:rPr lang="el-GR" sz="1200" dirty="0">
                <a:solidFill>
                  <a:srgbClr val="FF0000"/>
                </a:solidFill>
              </a:rPr>
              <a:t>άνε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471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B49DD-FD7B-FA15-71F4-2B5E1CE8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A49EB261-39E1-5811-3FD9-07F5E713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817176" y="1357938"/>
            <a:ext cx="4032941" cy="42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419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714744" y="887301"/>
            <a:ext cx="17680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Ρήματα</a:t>
            </a:r>
            <a:endParaRPr lang="en-US" sz="3600" dirty="0"/>
          </a:p>
        </p:txBody>
      </p:sp>
      <p:sp>
        <p:nvSpPr>
          <p:cNvPr id="4" name="3 - TextBox"/>
          <p:cNvSpPr txBox="1"/>
          <p:nvPr/>
        </p:nvSpPr>
        <p:spPr>
          <a:xfrm>
            <a:off x="1571604" y="2303851"/>
            <a:ext cx="133946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τον/τη(ν)/ το</a:t>
            </a:r>
            <a:endParaRPr lang="en-US" sz="1350" dirty="0"/>
          </a:p>
        </p:txBody>
      </p:sp>
      <p:sp>
        <p:nvSpPr>
          <p:cNvPr id="5" name="4 - TextBox"/>
          <p:cNvSpPr txBox="1"/>
          <p:nvPr/>
        </p:nvSpPr>
        <p:spPr>
          <a:xfrm>
            <a:off x="6420458" y="2299078"/>
            <a:ext cx="133946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στον/στη(ν)/στο </a:t>
            </a:r>
            <a:endParaRPr lang="en-US" sz="1350" dirty="0"/>
          </a:p>
        </p:txBody>
      </p:sp>
      <p:sp>
        <p:nvSpPr>
          <p:cNvPr id="6" name="5 - TextBox"/>
          <p:cNvSpPr txBox="1"/>
          <p:nvPr/>
        </p:nvSpPr>
        <p:spPr>
          <a:xfrm>
            <a:off x="4732735" y="2303851"/>
            <a:ext cx="1339463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τον/τη(ν)/το </a:t>
            </a:r>
            <a:endParaRPr lang="en-US" sz="1350" dirty="0"/>
          </a:p>
        </p:txBody>
      </p:sp>
      <p:sp>
        <p:nvSpPr>
          <p:cNvPr id="7" name="6 - TextBox"/>
          <p:cNvSpPr txBox="1"/>
          <p:nvPr/>
        </p:nvSpPr>
        <p:spPr>
          <a:xfrm>
            <a:off x="3178959" y="2303851"/>
            <a:ext cx="133946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τον/τη(ν)/το </a:t>
            </a:r>
            <a:endParaRPr lang="en-US" sz="1350" dirty="0"/>
          </a:p>
        </p:txBody>
      </p:sp>
      <p:sp>
        <p:nvSpPr>
          <p:cNvPr id="8" name="7 - TextBox"/>
          <p:cNvSpPr txBox="1"/>
          <p:nvPr/>
        </p:nvSpPr>
        <p:spPr>
          <a:xfrm>
            <a:off x="1571604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  <p:sp>
        <p:nvSpPr>
          <p:cNvPr id="9" name="8 - TextBox"/>
          <p:cNvSpPr txBox="1"/>
          <p:nvPr/>
        </p:nvSpPr>
        <p:spPr>
          <a:xfrm>
            <a:off x="3178959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  <p:sp>
        <p:nvSpPr>
          <p:cNvPr id="10" name="9 - TextBox"/>
          <p:cNvSpPr txBox="1"/>
          <p:nvPr/>
        </p:nvSpPr>
        <p:spPr>
          <a:xfrm>
            <a:off x="6340091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  <p:sp>
        <p:nvSpPr>
          <p:cNvPr id="11" name="10 - TextBox"/>
          <p:cNvSpPr txBox="1"/>
          <p:nvPr/>
        </p:nvSpPr>
        <p:spPr>
          <a:xfrm>
            <a:off x="4732736" y="2946794"/>
            <a:ext cx="1500198" cy="23775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l-GR" sz="1350" dirty="0"/>
          </a:p>
          <a:p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μπαμπάς και ο γιος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Ο αδερφός και η αδερφή </a:t>
            </a:r>
            <a:endParaRPr lang="en-US" dirty="0"/>
          </a:p>
        </p:txBody>
      </p:sp>
      <p:pic>
        <p:nvPicPr>
          <p:cNvPr id="18434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C80A2C34-7F5B-113E-1F22-0F57BB29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56" y="2492896"/>
            <a:ext cx="59766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6935" y="1192359"/>
            <a:ext cx="1081304" cy="15196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o</a:t>
            </a:r>
            <a:endParaRPr lang="en-GB" sz="5400" dirty="0"/>
          </a:p>
        </p:txBody>
      </p:sp>
      <p:sp>
        <p:nvSpPr>
          <p:cNvPr id="3" name="Oval 2"/>
          <p:cNvSpPr/>
          <p:nvPr/>
        </p:nvSpPr>
        <p:spPr>
          <a:xfrm>
            <a:off x="3496542" y="1192359"/>
            <a:ext cx="1081304" cy="15196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/>
              <a:t>η</a:t>
            </a:r>
            <a:endParaRPr lang="en-GB" sz="5400" dirty="0"/>
          </a:p>
        </p:txBody>
      </p:sp>
      <p:sp>
        <p:nvSpPr>
          <p:cNvPr id="4" name="Oval 3"/>
          <p:cNvSpPr/>
          <p:nvPr/>
        </p:nvSpPr>
        <p:spPr>
          <a:xfrm>
            <a:off x="5438740" y="1220755"/>
            <a:ext cx="1517723" cy="15196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dirty="0"/>
              <a:t>το</a:t>
            </a:r>
            <a:endParaRPr lang="en-GB" sz="5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70950" y="2712027"/>
            <a:ext cx="327314" cy="85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87586" y="2871787"/>
            <a:ext cx="23381" cy="1102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93807" y="2636695"/>
            <a:ext cx="272761" cy="1252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49782" y="2834120"/>
            <a:ext cx="327314" cy="85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5006" y="2901663"/>
            <a:ext cx="139302" cy="9871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60310" y="2565907"/>
            <a:ext cx="463694" cy="1003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53306" y="2834120"/>
            <a:ext cx="327314" cy="857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38470" y="2966606"/>
            <a:ext cx="122741" cy="1101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45664" y="2565907"/>
            <a:ext cx="603970" cy="829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2845" y="3888798"/>
            <a:ext cx="687746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τον</a:t>
            </a:r>
            <a:endParaRPr lang="en-GB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3254969" y="3912998"/>
            <a:ext cx="625387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τη(ν)</a:t>
            </a:r>
            <a:endParaRPr lang="en-GB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7420409" y="3569278"/>
            <a:ext cx="508505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 το</a:t>
            </a:r>
            <a:endParaRPr lang="en-GB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6366380" y="4226365"/>
            <a:ext cx="797908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στο</a:t>
            </a:r>
            <a:endParaRPr lang="en-GB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5382493" y="3985734"/>
            <a:ext cx="389660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το</a:t>
            </a:r>
            <a:endParaRPr lang="en-GB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893091" y="4069681"/>
            <a:ext cx="535769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στον</a:t>
            </a:r>
            <a:endParaRPr lang="en-GB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2571101" y="4087866"/>
            <a:ext cx="541627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τον</a:t>
            </a:r>
            <a:endParaRPr lang="en-GB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4036216" y="3929542"/>
            <a:ext cx="662410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στη(ν)</a:t>
            </a:r>
            <a:endParaRPr lang="en-GB" sz="1350" dirty="0"/>
          </a:p>
        </p:txBody>
      </p:sp>
      <p:sp>
        <p:nvSpPr>
          <p:cNvPr id="29" name="TextBox 28"/>
          <p:cNvSpPr txBox="1"/>
          <p:nvPr/>
        </p:nvSpPr>
        <p:spPr>
          <a:xfrm>
            <a:off x="4770728" y="3642016"/>
            <a:ext cx="830945" cy="30008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με τη(ν) </a:t>
            </a:r>
            <a:endParaRPr lang="en-GB" sz="1350" dirty="0"/>
          </a:p>
        </p:txBody>
      </p:sp>
      <p:cxnSp>
        <p:nvCxnSpPr>
          <p:cNvPr id="31" name="Straight Arrow Connector 7"/>
          <p:cNvCxnSpPr/>
          <p:nvPr/>
        </p:nvCxnSpPr>
        <p:spPr>
          <a:xfrm>
            <a:off x="2643175" y="1982382"/>
            <a:ext cx="272761" cy="1252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26"/>
          <p:cNvSpPr txBox="1"/>
          <p:nvPr/>
        </p:nvSpPr>
        <p:spPr>
          <a:xfrm>
            <a:off x="2750332" y="3268266"/>
            <a:ext cx="541627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τον</a:t>
            </a:r>
            <a:endParaRPr lang="en-GB" sz="1350" dirty="0"/>
          </a:p>
        </p:txBody>
      </p:sp>
      <p:cxnSp>
        <p:nvCxnSpPr>
          <p:cNvPr id="33" name="Straight Arrow Connector 13"/>
          <p:cNvCxnSpPr/>
          <p:nvPr/>
        </p:nvCxnSpPr>
        <p:spPr>
          <a:xfrm>
            <a:off x="4679157" y="1928803"/>
            <a:ext cx="463694" cy="1003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28"/>
          <p:cNvSpPr txBox="1"/>
          <p:nvPr/>
        </p:nvSpPr>
        <p:spPr>
          <a:xfrm>
            <a:off x="5107786" y="2946795"/>
            <a:ext cx="534806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τη(ν) </a:t>
            </a:r>
            <a:endParaRPr lang="en-GB" sz="1350" dirty="0"/>
          </a:p>
        </p:txBody>
      </p:sp>
      <p:cxnSp>
        <p:nvCxnSpPr>
          <p:cNvPr id="35" name="Straight Arrow Connector 18"/>
          <p:cNvCxnSpPr/>
          <p:nvPr/>
        </p:nvCxnSpPr>
        <p:spPr>
          <a:xfrm>
            <a:off x="6875877" y="1553754"/>
            <a:ext cx="603970" cy="829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22"/>
          <p:cNvSpPr txBox="1"/>
          <p:nvPr/>
        </p:nvSpPr>
        <p:spPr>
          <a:xfrm>
            <a:off x="7304505" y="2464588"/>
            <a:ext cx="508505" cy="5078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350" dirty="0"/>
              <a:t>από  το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378432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παγγελματικές κάρτες - Καθηγητές Αγγλικών - Κωδικός: 106679-1">
            <a:extLst>
              <a:ext uri="{FF2B5EF4-FFF2-40B4-BE49-F238E27FC236}">
                <a16:creationId xmlns:a16="http://schemas.microsoft.com/office/drawing/2014/main" id="{9A99D387-5793-12D3-608A-E53B4E282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3"/>
          <a:stretch>
            <a:fillRect/>
          </a:stretch>
        </p:blipFill>
        <p:spPr bwMode="auto">
          <a:xfrm>
            <a:off x="1141309" y="836712"/>
            <a:ext cx="284867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4A6CD98F-C20A-47F6-DF2B-7B89C826E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6"/>
          <a:stretch>
            <a:fillRect/>
          </a:stretch>
        </p:blipFill>
        <p:spPr bwMode="auto">
          <a:xfrm>
            <a:off x="4572000" y="692696"/>
            <a:ext cx="38164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092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0950"/>
          <a:stretch>
            <a:fillRect/>
          </a:stretch>
        </p:blipFill>
        <p:spPr bwMode="auto">
          <a:xfrm>
            <a:off x="1303711" y="1285861"/>
            <a:ext cx="6697289" cy="1010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919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0950"/>
          <a:stretch>
            <a:fillRect/>
          </a:stretch>
        </p:blipFill>
        <p:spPr bwMode="auto">
          <a:xfrm>
            <a:off x="1303711" y="1285861"/>
            <a:ext cx="6697289" cy="1010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303712" y="2456892"/>
            <a:ext cx="3925496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350" dirty="0"/>
              <a:t>Τρέχω     στον  /  στη(ν)  /  στο …………..</a:t>
            </a:r>
          </a:p>
          <a:p>
            <a:r>
              <a:rPr lang="el-GR" sz="1350" dirty="0"/>
              <a:t>Διαβάζω   τον /  τη(ν) /  το ………</a:t>
            </a:r>
          </a:p>
          <a:p>
            <a:r>
              <a:rPr lang="el-GR" sz="1350" dirty="0"/>
              <a:t>Γράφω   στον /  στη(ν) /   στο</a:t>
            </a:r>
          </a:p>
          <a:p>
            <a:r>
              <a:rPr lang="el-GR" sz="1350" dirty="0"/>
              <a:t>Μαγειρεύω  …………………… με  ….............</a:t>
            </a:r>
          </a:p>
          <a:p>
            <a:r>
              <a:rPr lang="el-GR" sz="1350" dirty="0"/>
              <a:t>Ζωγραφίζω   έναν / μια/  ένα …………….. </a:t>
            </a:r>
          </a:p>
          <a:p>
            <a:r>
              <a:rPr lang="el-GR" sz="1350" dirty="0"/>
              <a:t>Πίνω   …………… </a:t>
            </a:r>
          </a:p>
          <a:p>
            <a:r>
              <a:rPr lang="el-GR" sz="1350" dirty="0"/>
              <a:t>Χορεύω  με  τον /  με  τη(ν) / με το  …………………</a:t>
            </a:r>
          </a:p>
          <a:p>
            <a:r>
              <a:rPr lang="el-GR" sz="1350" dirty="0"/>
              <a:t>Παίζω   στον  /  στη(ν)  /  στο …………..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8742" y="2456892"/>
            <a:ext cx="2322258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50" dirty="0"/>
              <a:t>I run </a:t>
            </a:r>
            <a:r>
              <a:rPr lang="tr-TR" sz="1350" dirty="0"/>
              <a:t> </a:t>
            </a:r>
            <a:r>
              <a:rPr lang="en-US" sz="1350" dirty="0"/>
              <a:t>in the ….</a:t>
            </a:r>
            <a:endParaRPr lang="el-GR" sz="1350" dirty="0"/>
          </a:p>
          <a:p>
            <a:r>
              <a:rPr lang="en-GB" sz="1350" dirty="0"/>
              <a:t>I read</a:t>
            </a:r>
            <a:endParaRPr lang="el-GR" sz="1350" dirty="0"/>
          </a:p>
          <a:p>
            <a:r>
              <a:rPr lang="en-GB" sz="1350" dirty="0"/>
              <a:t>I write to …..</a:t>
            </a:r>
            <a:endParaRPr lang="el-GR" sz="1350" dirty="0"/>
          </a:p>
          <a:p>
            <a:r>
              <a:rPr lang="en-GB" sz="1350" dirty="0"/>
              <a:t>I cook …………………with </a:t>
            </a:r>
            <a:endParaRPr lang="el-GR" sz="1350" dirty="0"/>
          </a:p>
          <a:p>
            <a:r>
              <a:rPr lang="en-GB" sz="1350" dirty="0"/>
              <a:t>I draw a........</a:t>
            </a:r>
            <a:endParaRPr lang="el-GR" sz="1350" dirty="0"/>
          </a:p>
          <a:p>
            <a:r>
              <a:rPr lang="el-GR" sz="1350" dirty="0"/>
              <a:t>Ι </a:t>
            </a:r>
            <a:r>
              <a:rPr lang="en-GB" sz="1350" dirty="0"/>
              <a:t>drink  </a:t>
            </a:r>
            <a:endParaRPr lang="el-GR" sz="1350" dirty="0"/>
          </a:p>
          <a:p>
            <a:r>
              <a:rPr lang="el-GR" sz="1350" dirty="0"/>
              <a:t>Ι </a:t>
            </a:r>
            <a:r>
              <a:rPr lang="en-GB" sz="1350" dirty="0"/>
              <a:t>dance with </a:t>
            </a:r>
            <a:r>
              <a:rPr lang="el-GR" sz="1350" dirty="0"/>
              <a:t>…………</a:t>
            </a:r>
          </a:p>
          <a:p>
            <a:r>
              <a:rPr lang="en-GB" sz="1350" dirty="0"/>
              <a:t>I play </a:t>
            </a:r>
            <a:r>
              <a:rPr lang="el-GR" sz="1350" dirty="0"/>
              <a:t> </a:t>
            </a:r>
            <a:r>
              <a:rPr lang="en-US" sz="1350" dirty="0"/>
              <a:t> in the….</a:t>
            </a:r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3325304188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17969"/>
            <a:ext cx="6429420" cy="1349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92118" y="2610885"/>
            <a:ext cx="6359765" cy="2169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350" dirty="0"/>
              <a:t>Περπατάω στον  /  στη(ν)  /  στο ……… (</a:t>
            </a:r>
            <a:r>
              <a:rPr lang="en-GB" sz="1350" dirty="0"/>
              <a:t>walk</a:t>
            </a:r>
            <a:r>
              <a:rPr lang="el-GR" sz="1350" dirty="0"/>
              <a:t>)</a:t>
            </a:r>
          </a:p>
          <a:p>
            <a:r>
              <a:rPr lang="el-GR" sz="1350" dirty="0"/>
              <a:t>Πηδάω στον  /  στη(ν)  /  στο ………  (</a:t>
            </a:r>
            <a:r>
              <a:rPr lang="en-GB" sz="1350" dirty="0"/>
              <a:t>jump</a:t>
            </a:r>
            <a:r>
              <a:rPr lang="el-GR" sz="1350" dirty="0"/>
              <a:t>)</a:t>
            </a:r>
          </a:p>
          <a:p>
            <a:r>
              <a:rPr lang="el-GR" sz="1350" dirty="0"/>
              <a:t>Κολυμπάω στον  /  στη(ν)  /  στο ……… </a:t>
            </a:r>
            <a:r>
              <a:rPr lang="en-GB" sz="1350" dirty="0"/>
              <a:t>(swim)</a:t>
            </a:r>
            <a:endParaRPr lang="el-GR" sz="1350" dirty="0"/>
          </a:p>
          <a:p>
            <a:r>
              <a:rPr lang="el-GR" sz="1350" dirty="0"/>
              <a:t>Τραγουδάω   δυνατά  /   ψιθυριστά </a:t>
            </a:r>
            <a:r>
              <a:rPr lang="en-GB" sz="1350" dirty="0"/>
              <a:t>(sing)</a:t>
            </a:r>
            <a:endParaRPr lang="el-GR" sz="1350" dirty="0"/>
          </a:p>
          <a:p>
            <a:r>
              <a:rPr lang="el-GR" sz="1350" dirty="0"/>
              <a:t>Τηλεφωνώ στον  /  στη(ν)  /  στο (</a:t>
            </a:r>
            <a:r>
              <a:rPr lang="en-GB" sz="1350" dirty="0"/>
              <a:t>call</a:t>
            </a:r>
            <a:r>
              <a:rPr lang="el-GR" sz="1350" dirty="0"/>
              <a:t>)</a:t>
            </a:r>
          </a:p>
          <a:p>
            <a:r>
              <a:rPr lang="el-GR" sz="1350" dirty="0"/>
              <a:t>Κατοικώ στον  /  στη(ν)  /  στο (</a:t>
            </a:r>
            <a:r>
              <a:rPr lang="en-GB" sz="1350" dirty="0"/>
              <a:t>live/inhabit/dwell</a:t>
            </a:r>
            <a:r>
              <a:rPr lang="el-GR" sz="1350" dirty="0"/>
              <a:t>)</a:t>
            </a:r>
          </a:p>
          <a:p>
            <a:r>
              <a:rPr lang="el-GR" sz="1350" dirty="0"/>
              <a:t>Προσκαλώ τον /  τη(ν) /  το ………(</a:t>
            </a:r>
            <a:r>
              <a:rPr lang="en-GB" sz="1350" dirty="0"/>
              <a:t>invite</a:t>
            </a:r>
            <a:r>
              <a:rPr lang="el-GR" sz="1350" dirty="0"/>
              <a:t>)</a:t>
            </a:r>
          </a:p>
          <a:p>
            <a:r>
              <a:rPr lang="el-GR" sz="1350" dirty="0"/>
              <a:t>Φιλοξενώ τον /  τη(ν) /  το ………(</a:t>
            </a:r>
            <a:r>
              <a:rPr lang="en-GB" sz="1350" dirty="0"/>
              <a:t>host/accommodate</a:t>
            </a:r>
            <a:r>
              <a:rPr lang="el-GR" sz="1350" dirty="0"/>
              <a:t>)</a:t>
            </a:r>
          </a:p>
          <a:p>
            <a:r>
              <a:rPr lang="el-GR" sz="1350" dirty="0"/>
              <a:t>Ακολουθώ τον /  τη(ν) /  το ………(</a:t>
            </a:r>
            <a:r>
              <a:rPr lang="en-GB" sz="1350" dirty="0"/>
              <a:t>follow</a:t>
            </a:r>
            <a:r>
              <a:rPr lang="el-GR" sz="1350" dirty="0"/>
              <a:t>)</a:t>
            </a:r>
          </a:p>
          <a:p>
            <a:endParaRPr lang="el-GR" sz="1350" dirty="0"/>
          </a:p>
        </p:txBody>
      </p:sp>
    </p:spTree>
    <p:extLst>
      <p:ext uri="{BB962C8B-B14F-4D97-AF65-F5344CB8AC3E}">
        <p14:creationId xmlns:p14="http://schemas.microsoft.com/office/powerpoint/2010/main" val="29861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C7D41DD2-274B-1C09-2B35-5ABB36850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80722"/>
              </p:ext>
            </p:extLst>
          </p:nvPr>
        </p:nvGraphicFramePr>
        <p:xfrm>
          <a:off x="477610" y="1416368"/>
          <a:ext cx="2344722" cy="3232786"/>
        </p:xfrm>
        <a:graphic>
          <a:graphicData uri="http://schemas.openxmlformats.org/drawingml/2006/table">
            <a:tbl>
              <a:tblPr/>
              <a:tblGrid>
                <a:gridCol w="2344722">
                  <a:extLst>
                    <a:ext uri="{9D8B030D-6E8A-4147-A177-3AD203B41FA5}">
                      <a16:colId xmlns:a16="http://schemas.microsoft.com/office/drawing/2014/main" val="1478456870"/>
                    </a:ext>
                  </a:extLst>
                </a:gridCol>
              </a:tblGrid>
              <a:tr h="3088005">
                <a:tc>
                  <a:txBody>
                    <a:bodyPr/>
                    <a:lstStyle/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απαντώ, 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answer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γελώ,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laugh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γεννώ,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give birth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κολλώ,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stick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μιλώ,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speak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ξεχνώ,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forget </a:t>
                      </a:r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ξυπνώ,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wake up</a:t>
                      </a: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πεινώ  </a:t>
                      </a:r>
                      <a:r>
                        <a:rPr lang="tr-T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bu  </a:t>
                      </a:r>
                      <a:r>
                        <a:rPr lang="tr-TR" sz="1100" i="0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hungry</a:t>
                      </a:r>
                      <a:r>
                        <a:rPr lang="tr-T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en-US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περπατώ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walk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πετώ, 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fly  get  rid of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πηδώ,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jump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πουλώ,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sell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προτιμώ,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prefer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ρωτώ,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ask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σταματώ,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stop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τραβώ, 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drag</a:t>
                      </a:r>
                      <a:endParaRPr lang="tr-T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χαλώ :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spoil   brake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r>
                        <a:rPr lang="el-GR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χτυπώ :  </a:t>
                      </a:r>
                      <a:r>
                        <a:rPr lang="en-US" sz="1100" i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knock  hit  beat clap  </a:t>
                      </a:r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/>
                      <a:endParaRPr lang="el-GR" sz="1100" i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3813" marR="23813" marT="23813" marB="238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73638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4D20F1F-88C5-E700-7A3B-EB4FFAAA0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6" y="2974696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l-CY" altLang="el-CY" sz="1350">
                <a:latin typeface="Arial" panose="020B0604020202020204" pitchFamily="34" charset="0"/>
              </a:rPr>
            </a:br>
            <a:endParaRPr lang="el-CY" altLang="el-CY" sz="1350">
              <a:latin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555A9C1-9F11-78A9-0DE1-AADFB48C003B}"/>
              </a:ext>
            </a:extLst>
          </p:cNvPr>
          <p:cNvSpPr/>
          <p:nvPr/>
        </p:nvSpPr>
        <p:spPr>
          <a:xfrm>
            <a:off x="375557" y="938893"/>
            <a:ext cx="3143250" cy="383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350" b="1" dirty="0">
                <a:solidFill>
                  <a:srgbClr val="FF0000"/>
                </a:solidFill>
              </a:rPr>
              <a:t>-ώ   -ας    -</a:t>
            </a:r>
            <a:r>
              <a:rPr lang="el-GR" sz="1350" b="1" dirty="0" err="1">
                <a:solidFill>
                  <a:srgbClr val="FF0000"/>
                </a:solidFill>
              </a:rPr>
              <a:t>αει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r>
              <a:rPr lang="en-US" sz="1350" b="1" dirty="0">
                <a:solidFill>
                  <a:srgbClr val="FF0000"/>
                </a:solidFill>
              </a:rPr>
              <a:t>–</a:t>
            </a:r>
            <a:r>
              <a:rPr lang="el-GR" sz="1350" b="1" dirty="0" err="1">
                <a:solidFill>
                  <a:srgbClr val="FF0000"/>
                </a:solidFill>
              </a:rPr>
              <a:t>αμε</a:t>
            </a:r>
            <a:r>
              <a:rPr lang="el-GR" sz="1350" b="1" dirty="0">
                <a:solidFill>
                  <a:srgbClr val="FF0000"/>
                </a:solidFill>
              </a:rPr>
              <a:t> -</a:t>
            </a:r>
            <a:r>
              <a:rPr lang="el-GR" sz="1350" b="1" dirty="0" err="1">
                <a:solidFill>
                  <a:srgbClr val="FF0000"/>
                </a:solidFill>
              </a:rPr>
              <a:t>ατε</a:t>
            </a:r>
            <a:r>
              <a:rPr lang="el-GR" sz="1350" b="1" dirty="0">
                <a:solidFill>
                  <a:srgbClr val="FF0000"/>
                </a:solidFill>
              </a:rPr>
              <a:t> –</a:t>
            </a:r>
            <a:r>
              <a:rPr lang="el-GR" sz="1350" b="1" dirty="0" err="1">
                <a:solidFill>
                  <a:srgbClr val="FF0000"/>
                </a:solidFill>
              </a:rPr>
              <a:t>ανε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r>
              <a:rPr lang="en-US" sz="1350" b="1" dirty="0">
                <a:solidFill>
                  <a:srgbClr val="FF0000"/>
                </a:solidFill>
              </a:rPr>
              <a:t> 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endParaRPr lang="el-CY" sz="135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CB01B-F90B-C90C-DCD2-DFC405F74281}"/>
              </a:ext>
            </a:extLst>
          </p:cNvPr>
          <p:cNvSpPr txBox="1"/>
          <p:nvPr/>
        </p:nvSpPr>
        <p:spPr>
          <a:xfrm>
            <a:off x="4052940" y="1687391"/>
            <a:ext cx="4572000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αποτελώ,   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form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ζω, 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live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μπορώ, 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be able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παρακαλώ, 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please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προσπαθώ, 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  try </a:t>
            </a:r>
            <a:endParaRPr lang="el-GR" sz="135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1350" dirty="0">
                <a:solidFill>
                  <a:srgbClr val="000000"/>
                </a:solidFill>
                <a:latin typeface="Arial Black" panose="020B0A04020102020204" pitchFamily="34" charset="0"/>
              </a:rPr>
              <a:t>συγχωρώ</a:t>
            </a:r>
            <a:r>
              <a:rPr lang="en-US" sz="1350" dirty="0">
                <a:solidFill>
                  <a:srgbClr val="000000"/>
                </a:solidFill>
                <a:latin typeface="Arial Black" panose="020B0A04020102020204" pitchFamily="34" charset="0"/>
              </a:rPr>
              <a:t>  f</a:t>
            </a:r>
            <a:r>
              <a:rPr lang="en-US" sz="1350" dirty="0">
                <a:latin typeface="Arial Black" panose="020B0A04020102020204" pitchFamily="34" charset="0"/>
              </a:rPr>
              <a:t>orgive </a:t>
            </a:r>
            <a:endParaRPr lang="el-CY" sz="135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94AD9-E689-CB88-229F-397266AFBA35}"/>
              </a:ext>
            </a:extLst>
          </p:cNvPr>
          <p:cNvSpPr txBox="1"/>
          <p:nvPr/>
        </p:nvSpPr>
        <p:spPr>
          <a:xfrm>
            <a:off x="2980279" y="4235444"/>
            <a:ext cx="575048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900" dirty="0">
                <a:solidFill>
                  <a:srgbClr val="FF0000"/>
                </a:solidFill>
                <a:latin typeface="Arial Black" panose="020B0A04020102020204" pitchFamily="34" charset="0"/>
              </a:rPr>
              <a:t>Μερικά  ρήματα της Β' συζυγίας   κλίνονται σύμφωνα και με τις δύο τάξεις.</a:t>
            </a:r>
            <a:br>
              <a:rPr lang="el-GR" sz="9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l-GR" sz="900" dirty="0">
                <a:solidFill>
                  <a:srgbClr val="FF0000"/>
                </a:solidFill>
                <a:latin typeface="Arial Black" panose="020B0A04020102020204" pitchFamily="34" charset="0"/>
              </a:rPr>
              <a:t>Έχουμε, δηλαδή:</a:t>
            </a: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ακολουθώ – ακολουθάς/ακολουθείς</a:t>
            </a:r>
            <a:b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Τέτοια ρήματα είναι τα: </a:t>
            </a: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ακολουθώ,   </a:t>
            </a:r>
            <a:r>
              <a:rPr lang="en-US" sz="900" dirty="0">
                <a:solidFill>
                  <a:srgbClr val="000000"/>
                </a:solidFill>
                <a:latin typeface="Arial Black" panose="020B0A04020102020204" pitchFamily="34" charset="0"/>
              </a:rPr>
              <a:t>follow 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προχωρώ, </a:t>
            </a:r>
            <a:r>
              <a:rPr lang="en-US" sz="900" dirty="0">
                <a:latin typeface="Arial Black" panose="020B0A04020102020204" pitchFamily="34" charset="0"/>
              </a:rPr>
              <a:t>move</a:t>
            </a:r>
            <a:r>
              <a:rPr lang="el-GR" sz="900" dirty="0">
                <a:latin typeface="Arial Black" panose="020B0A04020102020204" pitchFamily="34" charset="0"/>
              </a:rPr>
              <a:t>,</a:t>
            </a:r>
            <a:r>
              <a:rPr lang="en-US" sz="900" dirty="0">
                <a:latin typeface="Arial Black" panose="020B0A04020102020204" pitchFamily="34" charset="0"/>
              </a:rPr>
              <a:t> forward</a:t>
            </a:r>
            <a:r>
              <a:rPr lang="el-GR" sz="900" dirty="0">
                <a:latin typeface="Arial Black" panose="020B0A04020102020204" pitchFamily="34" charset="0"/>
              </a:rPr>
              <a:t>, </a:t>
            </a:r>
            <a:r>
              <a:rPr lang="en-US" sz="900" dirty="0">
                <a:latin typeface="Arial Black" panose="020B0A04020102020204" pitchFamily="34" charset="0"/>
              </a:rPr>
              <a:t>advance</a:t>
            </a:r>
            <a:r>
              <a:rPr lang="el-GR" sz="900" dirty="0">
                <a:latin typeface="Arial Black" panose="020B0A04020102020204" pitchFamily="34" charset="0"/>
              </a:rPr>
              <a:t>, </a:t>
            </a:r>
            <a:r>
              <a:rPr lang="en-US" sz="900" dirty="0">
                <a:latin typeface="Arial Black" panose="020B0A04020102020204" pitchFamily="34" charset="0"/>
              </a:rPr>
              <a:t>progress, move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συζητώ, </a:t>
            </a:r>
            <a:r>
              <a:rPr lang="en-US" sz="900" dirty="0">
                <a:latin typeface="Arial Black" panose="020B0A04020102020204" pitchFamily="34" charset="0"/>
              </a:rPr>
              <a:t> discuss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συμπαθώ, </a:t>
            </a:r>
            <a:r>
              <a:rPr lang="en-US" sz="900" b="1" dirty="0">
                <a:latin typeface="Arial Black" panose="020B0A04020102020204" pitchFamily="34" charset="0"/>
              </a:rPr>
              <a:t>grow to like </a:t>
            </a:r>
            <a:r>
              <a:rPr lang="en-US" sz="900" b="1" dirty="0" err="1">
                <a:latin typeface="Arial Black" panose="020B0A04020102020204" pitchFamily="34" charset="0"/>
              </a:rPr>
              <a:t>sth</a:t>
            </a:r>
            <a:r>
              <a:rPr lang="en-US" sz="900" b="1" dirty="0">
                <a:latin typeface="Arial Black" panose="020B0A04020102020204" pitchFamily="34" charset="0"/>
              </a:rPr>
              <a:t>/</a:t>
            </a:r>
            <a:r>
              <a:rPr lang="en-US" sz="900" b="1" dirty="0" err="1">
                <a:latin typeface="Arial Black" panose="020B0A04020102020204" pitchFamily="34" charset="0"/>
              </a:rPr>
              <a:t>sb</a:t>
            </a:r>
            <a:r>
              <a:rPr lang="el-GR" sz="900" b="1" dirty="0">
                <a:latin typeface="Arial Black" panose="020B0A04020102020204" pitchFamily="34" charset="0"/>
              </a:rPr>
              <a:t>, </a:t>
            </a:r>
            <a:r>
              <a:rPr lang="en-US" sz="900" b="1" dirty="0">
                <a:latin typeface="Arial Black" panose="020B0A04020102020204" pitchFamily="34" charset="0"/>
              </a:rPr>
              <a:t>like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el-GR" sz="900" dirty="0">
                <a:solidFill>
                  <a:srgbClr val="000000"/>
                </a:solidFill>
                <a:latin typeface="Arial Black" panose="020B0A04020102020204" pitchFamily="34" charset="0"/>
              </a:rPr>
              <a:t>τηλεφωνώ κτλ. </a:t>
            </a:r>
            <a:r>
              <a:rPr lang="en-US" sz="900" dirty="0">
                <a:solidFill>
                  <a:srgbClr val="000000"/>
                </a:solidFill>
                <a:latin typeface="Arial Black" panose="020B0A04020102020204" pitchFamily="34" charset="0"/>
              </a:rPr>
              <a:t> call</a:t>
            </a:r>
            <a:endParaRPr lang="el-GR" sz="9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997" y="992254"/>
            <a:ext cx="4015887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350" b="1" dirty="0">
                <a:solidFill>
                  <a:srgbClr val="FF0000"/>
                </a:solidFill>
              </a:rPr>
              <a:t>-ώ –εις - ει –</a:t>
            </a:r>
            <a:r>
              <a:rPr lang="el-GR" sz="1350" b="1" dirty="0" err="1">
                <a:solidFill>
                  <a:srgbClr val="FF0000"/>
                </a:solidFill>
              </a:rPr>
              <a:t>ούμε</a:t>
            </a:r>
            <a:r>
              <a:rPr lang="el-GR" sz="1350" b="1" dirty="0">
                <a:solidFill>
                  <a:srgbClr val="FF0000"/>
                </a:solidFill>
              </a:rPr>
              <a:t> –είτε  -</a:t>
            </a:r>
            <a:r>
              <a:rPr lang="el-GR" sz="1350" b="1" dirty="0" err="1">
                <a:solidFill>
                  <a:srgbClr val="FF0000"/>
                </a:solidFill>
              </a:rPr>
              <a:t>ουν</a:t>
            </a:r>
            <a:r>
              <a:rPr lang="el-GR" sz="1350" b="1" dirty="0">
                <a:solidFill>
                  <a:srgbClr val="FF0000"/>
                </a:solidFill>
              </a:rPr>
              <a:t> 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14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064173" y="1282919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4489232" y="987316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587266" y="3635924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3425059" y="4602546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6428390" y="3352143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1619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παππούς και η γιαγιά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Η μητέρα και ο πατέρας</a:t>
            </a:r>
            <a:endParaRPr lang="en-US" dirty="0"/>
          </a:p>
        </p:txBody>
      </p:sp>
      <p:pic>
        <p:nvPicPr>
          <p:cNvPr id="21506" name="Picture 2" descr="58+ Thousand Family Clipart Royalty-Free Images, Stock Photos &amp; Pictures |  Shutterstock">
            <a:extLst>
              <a:ext uri="{FF2B5EF4-FFF2-40B4-BE49-F238E27FC236}">
                <a16:creationId xmlns:a16="http://schemas.microsoft.com/office/drawing/2014/main" id="{6D4BB38A-1182-E16D-C091-37A6D8033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0"/>
          <a:stretch>
            <a:fillRect/>
          </a:stretch>
        </p:blipFill>
        <p:spPr bwMode="auto">
          <a:xfrm>
            <a:off x="2411760" y="2636912"/>
            <a:ext cx="39513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Η  ΟΙΚΟΓΕΝΕΙΑ ΜΟΥ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806" y="1779402"/>
            <a:ext cx="4040188" cy="639762"/>
          </a:xfrm>
        </p:spPr>
        <p:txBody>
          <a:bodyPr/>
          <a:lstStyle/>
          <a:p>
            <a:r>
              <a:rPr lang="el-GR" dirty="0"/>
              <a:t>Η μητέρα και η κόρη</a:t>
            </a:r>
            <a:endParaRPr lang="en-US" dirty="0"/>
          </a:p>
        </p:txBody>
      </p:sp>
      <p:pic>
        <p:nvPicPr>
          <p:cNvPr id="7" name="Picture 2" descr="What Is Family? Definition, Features, Types, and 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34" y="2799319"/>
            <a:ext cx="4173860" cy="31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ΒΑΛΕ  ΜΠΡΟΣΤΑ ΑΠΟ ΚΑΘΕ  ΛΕΞΗ  ΤΟ ΣΩΣΤΟ ΑΡΘΡΟ :   ο  η το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  <a:ln>
            <a:solidFill>
              <a:schemeClr val="tx1"/>
            </a:solidFill>
            <a:prstDash val="lg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	 παππούς </a:t>
            </a:r>
          </a:p>
          <a:p>
            <a:pPr marL="0" indent="0">
              <a:buNone/>
            </a:pPr>
            <a:r>
              <a:rPr lang="el-GR" dirty="0"/>
              <a:t>	γιαγιά </a:t>
            </a:r>
          </a:p>
          <a:p>
            <a:pPr marL="0" indent="0">
              <a:buNone/>
            </a:pPr>
            <a:r>
              <a:rPr lang="el-GR" dirty="0"/>
              <a:t>	μαμά</a:t>
            </a:r>
          </a:p>
          <a:p>
            <a:pPr marL="0" indent="0">
              <a:buNone/>
            </a:pPr>
            <a:r>
              <a:rPr lang="el-GR" dirty="0"/>
              <a:t>	μπαμπάς</a:t>
            </a:r>
          </a:p>
          <a:p>
            <a:pPr marL="0" indent="0">
              <a:buNone/>
            </a:pPr>
            <a:r>
              <a:rPr lang="el-GR" dirty="0"/>
              <a:t>	αδερφός</a:t>
            </a:r>
          </a:p>
          <a:p>
            <a:pPr marL="0" indent="0">
              <a:buNone/>
            </a:pPr>
            <a:r>
              <a:rPr lang="el-GR" dirty="0"/>
              <a:t>	αδερφή</a:t>
            </a:r>
          </a:p>
          <a:p>
            <a:pPr marL="0" indent="0">
              <a:buNone/>
            </a:pPr>
            <a:r>
              <a:rPr lang="el-GR" dirty="0"/>
              <a:t>	κόρη</a:t>
            </a:r>
          </a:p>
          <a:p>
            <a:pPr marL="0" indent="0">
              <a:buNone/>
            </a:pPr>
            <a:r>
              <a:rPr lang="el-GR" dirty="0"/>
              <a:t>	γιος </a:t>
            </a:r>
          </a:p>
          <a:p>
            <a:endParaRPr lang="en-US" dirty="0"/>
          </a:p>
        </p:txBody>
      </p:sp>
      <p:pic>
        <p:nvPicPr>
          <p:cNvPr id="22530" name="Picture 2" descr="οικογένεια Στοκ Εικονογραφήσεις, Vectors, &amp; Clipart – (1,789,277 Στοκ  Εικονογραφήσεις)">
            <a:extLst>
              <a:ext uri="{FF2B5EF4-FFF2-40B4-BE49-F238E27FC236}">
                <a16:creationId xmlns:a16="http://schemas.microsoft.com/office/drawing/2014/main" id="{21D2747F-AFDC-C65C-EC60-35D864C4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2850"/>
            <a:ext cx="4104456" cy="46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4963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1689</Words>
  <Application>Microsoft Office PowerPoint</Application>
  <PresentationFormat>Προβολή στην οθόνη (4:3)</PresentationFormat>
  <Paragraphs>557</Paragraphs>
  <Slides>67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67</vt:i4>
      </vt:variant>
    </vt:vector>
  </HeadingPairs>
  <TitlesOfParts>
    <vt:vector size="71" baseType="lpstr">
      <vt:lpstr>Arial</vt:lpstr>
      <vt:lpstr>Arial Black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 ΟΙΚΟΓΕΝΕΙΑ ΜΟΥ</vt:lpstr>
      <vt:lpstr>Η  ΟΙΚΟΓΕΝΕΙΑ ΜΟΥ</vt:lpstr>
      <vt:lpstr>Η  ΟΙΚΟΓΕΝΕΙΑ ΜΟΥ</vt:lpstr>
      <vt:lpstr>ΒΑΛΕ  ΜΠΡΟΣΤΑ ΑΠΟ ΚΑΘΕ  ΛΕΞΗ  ΤΟ ΣΩΣΤΟ ΑΡΘΡΟ :   ο  η το</vt:lpstr>
      <vt:lpstr>Παρουσίαση του PowerPoint</vt:lpstr>
      <vt:lpstr>Με ποιους κάνεις παρέα ; </vt:lpstr>
      <vt:lpstr>Παρουσίαση του PowerPoint</vt:lpstr>
      <vt:lpstr>Έχεις  αδέρφια;</vt:lpstr>
      <vt:lpstr>Έχεις  αδέρφια; Πόσα  αδέρφια έχεις;</vt:lpstr>
      <vt:lpstr>Η  ΟΙΚΟΓΕΝΕΙΑ ΜΟΥ</vt:lpstr>
      <vt:lpstr>Η  ΟΙΚΟΓΕΝΕΙΑ ΜΟΥ</vt:lpstr>
      <vt:lpstr>Η  ΟΙΚΟΓΕΝΕΙΑ ΜΟΥ</vt:lpstr>
      <vt:lpstr>Παρουσίαση του PowerPoint</vt:lpstr>
      <vt:lpstr>Η  μαμά  είναι  </vt:lpstr>
      <vt:lpstr>Η  μαμά  είναι  </vt:lpstr>
      <vt:lpstr>Η  μαμά  είναι  </vt:lpstr>
      <vt:lpstr>Η  μαμά  είναι  </vt:lpstr>
      <vt:lpstr>Ο  μπαμπάς  είναι  </vt:lpstr>
      <vt:lpstr>Ο  μπαμπάς  είναι </vt:lpstr>
      <vt:lpstr>Ο  μπαμπάς  είναι </vt:lpstr>
      <vt:lpstr>Ο  μπαμπάς  είναι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Κτητικές αντωνυμίες</vt:lpstr>
      <vt:lpstr>Παρουσίαση του PowerPoint</vt:lpstr>
      <vt:lpstr>Παρουσίαση του PowerPoint</vt:lpstr>
      <vt:lpstr>Κτητικές αντωνυμίες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ΡΗΜΑΤΑ</vt:lpstr>
      <vt:lpstr>ΡΗΜΑΤΑ</vt:lpstr>
      <vt:lpstr>ΡΗΜΑΤΑ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ΡΗΜΑΤΑ</vt:lpstr>
      <vt:lpstr>ΡΗΜΑΤΑ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ELENI CHARALAMBOUS</dc:creator>
  <cp:lastModifiedBy>Ελένη Χαραλάμπους</cp:lastModifiedBy>
  <cp:revision>138</cp:revision>
  <dcterms:created xsi:type="dcterms:W3CDTF">2021-11-21T12:08:33Z</dcterms:created>
  <dcterms:modified xsi:type="dcterms:W3CDTF">2026-03-11T13:25:32Z</dcterms:modified>
</cp:coreProperties>
</file>