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30" r:id="rId2"/>
    <p:sldId id="553" r:id="rId3"/>
    <p:sldId id="451" r:id="rId4"/>
    <p:sldId id="612" r:id="rId5"/>
    <p:sldId id="559" r:id="rId6"/>
    <p:sldId id="561" r:id="rId7"/>
    <p:sldId id="565" r:id="rId8"/>
    <p:sldId id="566" r:id="rId9"/>
    <p:sldId id="615" r:id="rId10"/>
    <p:sldId id="564" r:id="rId11"/>
    <p:sldId id="620" r:id="rId12"/>
    <p:sldId id="617" r:id="rId13"/>
    <p:sldId id="618" r:id="rId14"/>
    <p:sldId id="614" r:id="rId15"/>
    <p:sldId id="440" r:id="rId16"/>
    <p:sldId id="616" r:id="rId17"/>
    <p:sldId id="557" r:id="rId18"/>
    <p:sldId id="619" r:id="rId19"/>
    <p:sldId id="548" r:id="rId20"/>
    <p:sldId id="549" r:id="rId21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03/11/2026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11174" y="5364971"/>
            <a:ext cx="6901542" cy="797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67.Θεματικός κύκλος  : 4  Ελεύθερος χρόνος και ψυχαγωγία _ Τηλεφωνική παραγγελία για φαγητό ή μια τηλεφωνική κράτηση σε έναν χώρο εστίασης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Το φιλοδώρημα σε 10 διαφορετικές χώρες του κόσμου.">
            <a:extLst>
              <a:ext uri="{FF2B5EF4-FFF2-40B4-BE49-F238E27FC236}">
                <a16:creationId xmlns:a16="http://schemas.microsoft.com/office/drawing/2014/main" id="{04C3ADC3-3A0C-C5B3-58BE-1F4812B3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59" y="1109663"/>
            <a:ext cx="5287602" cy="41590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C2B2B7-C7B4-48DB-E0F5-596F62CE1BA4}"/>
              </a:ext>
            </a:extLst>
          </p:cNvPr>
          <p:cNvSpPr txBox="1"/>
          <p:nvPr/>
        </p:nvSpPr>
        <p:spPr>
          <a:xfrm rot="9986347" flipV="1">
            <a:off x="7021286" y="3460056"/>
            <a:ext cx="290648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i="0" dirty="0">
                <a:solidFill>
                  <a:srgbClr val="0A0A0A"/>
                </a:solidFill>
                <a:effectLst/>
                <a:latin typeface="Google Sans"/>
              </a:rPr>
              <a:t>Κρατήστε τα ρέστα για φιλοδώρημα, ευχαριστούμε πολύ!</a:t>
            </a:r>
            <a:endParaRPr lang="el-GR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C79A53-3993-1920-9E20-647781AA0C94}"/>
              </a:ext>
            </a:extLst>
          </p:cNvPr>
          <p:cNvSpPr txBox="1"/>
          <p:nvPr/>
        </p:nvSpPr>
        <p:spPr>
          <a:xfrm rot="524653">
            <a:off x="7434942" y="840473"/>
            <a:ext cx="41148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i="0" dirty="0">
                <a:solidFill>
                  <a:srgbClr val="0A0A0A"/>
                </a:solidFill>
                <a:effectLst/>
                <a:latin typeface="Google Sans"/>
              </a:rPr>
              <a:t>Θα ήθελα να σας δώσω ένα μικρό φιλοδώρημα γιατί η εξυπηρέτηση ήταν εξαιρετική.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60137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venLabs_2026-03-11T12_44_02_Kyriakos - Soft, Narrational and Calm_pvc_sp100_s30_sb100_v3">
            <a:hlinkClick r:id="" action="ppaction://media"/>
            <a:extLst>
              <a:ext uri="{FF2B5EF4-FFF2-40B4-BE49-F238E27FC236}">
                <a16:creationId xmlns:a16="http://schemas.microsoft.com/office/drawing/2014/main" id="{AB921995-A3A5-D9E2-13D4-7E18CBF84722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022670" y="1433286"/>
            <a:ext cx="406400" cy="406400"/>
          </a:xfrm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2EEEB22-7870-F9A6-E854-6B5697D37116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7C7712E3-3B4A-E57A-0275-3DB7DE08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6CC84959-184A-70C8-4127-79DE1A512D53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D2655D-605F-4AE9-F8FB-7B29D3DED887}"/>
              </a:ext>
            </a:extLst>
          </p:cNvPr>
          <p:cNvSpPr txBox="1"/>
          <p:nvPr/>
        </p:nvSpPr>
        <p:spPr>
          <a:xfrm>
            <a:off x="2752724" y="2538167"/>
            <a:ext cx="9168492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υπάλληλος: Γεια σας, εστιατόριο «ΤΟ ΣΟΥΒΛΑΚΙ», πώς μπορώ να σας βοηθήσω;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Καλησπέρα. Σας τηλεφωνώ για την παραγγελία μου. Έχω ένα ________.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Τι συμβαίνει; Υπάρχει κάποιο πρόβλημα;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Ναι, η _________ άργησε μία ώρα και το φαγητό ήρθε πολύ κρύο.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Λυπάμαι πολύ, ζητάμε συγγνώμη. Σήμερα έχουμε πάρα πολλή ______ και καθυστερήσαμε.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Το καταλαβαίνω, αλλά το φαγητό δεν είναι καλό έτσι.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Έχετε δίκιο. Θέλετε να σας ξαναστείλουμε  την παραγγελία σας  ή να σας κάνουμε μια __________ στην επόμενη παραγγελία;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Θα προτιμούσα να μου ξαναστείλετε την παραγγελία μου  τώρα, αν γίνεται.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Βεβαίως. Θα την έχετε σε δέκα λεπτά. Συγγνώμη και πάλι για την ταλαιπωρία.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Εντάξει, σας_____________. Γεια σας.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0527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2D748-1D7C-71A4-71EE-948A2A3B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1F87E87-92EB-E1A8-09EA-37A5FC2B9B77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pic>
        <p:nvPicPr>
          <p:cNvPr id="6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16DC6D61-974C-9739-DAAA-EFEA63423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3" y="2922815"/>
            <a:ext cx="1633879" cy="26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90E6AC3-D9BA-9AE6-BC4A-7862ECD4867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Άκουσε!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E9B16-3D7F-3B05-C747-40FCA9D39B6E}"/>
              </a:ext>
            </a:extLst>
          </p:cNvPr>
          <p:cNvSpPr txBox="1"/>
          <p:nvPr/>
        </p:nvSpPr>
        <p:spPr>
          <a:xfrm>
            <a:off x="2963635" y="2408323"/>
            <a:ext cx="86840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υπάλληλος: Γεια σας, εστιατόριο «ΤΟ ΣΟΥΒΛΑΚΙ», πώς μπορώ να σας βοηθήσω;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Καλησπέρα. Σας τηλεφωνώ για την παραγγελία μου. Έχω ένα παράπονο.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Τι συμβαίνει; Υπάρχει κάποιο πρόβλημα;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Ναι, η παραγγελία άργησε μία ώρα και το φαγητό ήρθε πολύ κρύο.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Λυπάμαι πολύ, ζητάμε συγγνώμη. Σήμερα έχουμε πάρα πολλή δουλειά και καθυστερήσαμε.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Το καταλαβαίνω, αλλά το φαγητό δεν είναι καλό έτσι.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Έχετε δίκιο. Θέλετε να σας ξαναστείλουμε  την παραγγελία σας  ή να σας κάνουμε μια έκπτωση στην επόμενη παραγγελία;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Θα προτιμούσα να μου ξαναστείλετε την παραγγελία μου  τώρα, αν γίνεται.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Βεβαίως. Θα την έχετε σε δέκα λεπτά. Συγγνώμη και πάλι για την ταλαιπωρία.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Εντάξει, σας ευχαριστώ. Γεια σας.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840634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2D748-1D7C-71A4-71EE-948A2A3BA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1F87E87-92EB-E1A8-09EA-37A5FC2B9B77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890E6AC3-D9BA-9AE6-BC4A-7862ECD4867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FF0000"/>
                </a:solidFill>
              </a:rPr>
              <a:t>Εσύ πώς θα αντιδρούσες;</a:t>
            </a:r>
            <a:endParaRPr lang="el-GR" sz="1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A2858A-C9D9-5293-03C6-FD792771F36D}"/>
              </a:ext>
            </a:extLst>
          </p:cNvPr>
          <p:cNvSpPr txBox="1"/>
          <p:nvPr/>
        </p:nvSpPr>
        <p:spPr>
          <a:xfrm>
            <a:off x="2963635" y="2408323"/>
            <a:ext cx="868407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/>
              <a:t>υπάλληλος: Γεια σας, εστιατόριο «ΤΟ ΣΟΥΒΛΑΚΙ», πώς μπορώ να σας βοηθήσω;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Καλησπέρα. Σας τηλεφωνώ για την παραγγελία μου. Έχω ένα παράπονο.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Τι συμβαίνει; Υπάρχει κάποιο πρόβλημα;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Ναι, η παραγγελία άργησε μία ώρα και το φαγητό ήρθε πολύ κρύο.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Λυπάμαι πολύ, ζητάμε συγγνώμη. Σήμερα έχουμε πάρα πολλή δουλειά και καθυστερήσαμε.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Το καταλαβαίνω, αλλά το φαγητό δεν είναι καλό έτσι.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Έχετε δίκιο. Θέλετε να σας ξαναστείλουμε  την παραγγελία σας  ή να σας κάνουμε μια έκπτωση στην επόμενη παραγγελία;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Θα προτιμούσα να μου ξαναστείλετε την παραγγελία μου  τώρα, αν γίνεται.</a:t>
            </a:r>
            <a:br>
              <a:rPr lang="el-GR" sz="2000" dirty="0"/>
            </a:br>
            <a:r>
              <a:rPr lang="el-GR" sz="2000" dirty="0"/>
              <a:t>υ</a:t>
            </a:r>
            <a:r>
              <a:rPr lang="el-GR" dirty="0"/>
              <a:t>πάλληλος: Βεβαίως. Θα την έχετε σε δέκα λεπτά. Συγγνώμη και πάλι για την ταλαιπωρία.</a:t>
            </a:r>
            <a:br>
              <a:rPr lang="el-GR" sz="2000" dirty="0"/>
            </a:br>
            <a:r>
              <a:rPr lang="el-GR" sz="2000" dirty="0"/>
              <a:t>π</a:t>
            </a:r>
            <a:r>
              <a:rPr lang="el-GR" dirty="0"/>
              <a:t>ελάτης: Εντάξει, σας ευχαριστώ. Γεια σας.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03603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F8678-D783-6AEF-19F0-9A03A91A6B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32CFD191-1862-07AA-B408-0445DC186599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551F509-954F-E4BB-9046-243B75C2A870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Γράψε!</a:t>
            </a:r>
          </a:p>
        </p:txBody>
      </p:sp>
      <p:pic>
        <p:nvPicPr>
          <p:cNvPr id="7170" name="Picture 2" descr="Μαθητής που γράφει την εργασία στο: Vector στοκ (χωρίς ...">
            <a:extLst>
              <a:ext uri="{FF2B5EF4-FFF2-40B4-BE49-F238E27FC236}">
                <a16:creationId xmlns:a16="http://schemas.microsoft.com/office/drawing/2014/main" id="{8351C262-3AB8-B643-BD73-2368AAC5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16"/>
          <a:stretch>
            <a:fillRect/>
          </a:stretch>
        </p:blipFill>
        <p:spPr bwMode="auto">
          <a:xfrm>
            <a:off x="321128" y="2748643"/>
            <a:ext cx="2476500" cy="237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A26A8-09AE-C04B-20B9-631C23779F60}"/>
              </a:ext>
            </a:extLst>
          </p:cNvPr>
          <p:cNvSpPr txBox="1"/>
          <p:nvPr/>
        </p:nvSpPr>
        <p:spPr>
          <a:xfrm>
            <a:off x="3720194" y="5789163"/>
            <a:ext cx="81506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Στείλτε ένα γραπτό μήνυμα στο εστιατόριο από το οποίο παραγγείλατε φαγητό.</a:t>
            </a:r>
          </a:p>
          <a:p>
            <a:r>
              <a:rPr lang="el-GR" b="1" i="0" dirty="0">
                <a:solidFill>
                  <a:srgbClr val="0A0A0A"/>
                </a:solidFill>
                <a:effectLst/>
                <a:latin typeface="Google Sans"/>
              </a:rPr>
              <a:t> Γράψτε ένα παράπονο!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994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21E05B8-417B-8158-A4BF-13456F28B21C}"/>
              </a:ext>
            </a:extLst>
          </p:cNvPr>
          <p:cNvSpPr/>
          <p:nvPr/>
        </p:nvSpPr>
        <p:spPr>
          <a:xfrm>
            <a:off x="7190012" y="1600200"/>
            <a:ext cx="3096987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λογαριασμός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3B40E060-7B69-C2F4-EB9A-E5F82B39EF02}"/>
              </a:ext>
            </a:extLst>
          </p:cNvPr>
          <p:cNvSpPr/>
          <p:nvPr/>
        </p:nvSpPr>
        <p:spPr>
          <a:xfrm>
            <a:off x="7228111" y="2656114"/>
            <a:ext cx="305888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κράτηση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D43B47D-8786-1FA1-5751-7A6F47E4B3AC}"/>
              </a:ext>
            </a:extLst>
          </p:cNvPr>
          <p:cNvSpPr/>
          <p:nvPr/>
        </p:nvSpPr>
        <p:spPr>
          <a:xfrm>
            <a:off x="7228110" y="3712028"/>
            <a:ext cx="3096987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φιλοδώρημα</a:t>
            </a:r>
          </a:p>
        </p:txBody>
      </p:sp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A64B009E-3349-6EA6-4472-C2078AD1412E}"/>
              </a:ext>
            </a:extLst>
          </p:cNvPr>
          <p:cNvSpPr/>
          <p:nvPr/>
        </p:nvSpPr>
        <p:spPr>
          <a:xfrm>
            <a:off x="7228109" y="4626429"/>
            <a:ext cx="3096987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μενού</a:t>
            </a:r>
          </a:p>
        </p:txBody>
      </p:sp>
      <p:pic>
        <p:nvPicPr>
          <p:cNvPr id="1026" name="Picture 2" descr="Table Reservation Vector Art, Icons, and Graphics for Free Download">
            <a:extLst>
              <a:ext uri="{FF2B5EF4-FFF2-40B4-BE49-F238E27FC236}">
                <a16:creationId xmlns:a16="http://schemas.microsoft.com/office/drawing/2014/main" id="{15EBADE0-DDA2-7C49-1AF7-D7B956993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11" y="989239"/>
            <a:ext cx="4671332" cy="4671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142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03483-35BD-56A5-E2EA-1F4C246C5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1BE837-23C8-B6B6-42C3-E8DEE0F51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4" y="1105287"/>
            <a:ext cx="8240486" cy="464742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3200" b="1" dirty="0">
                <a:solidFill>
                  <a:srgbClr val="FF0000"/>
                </a:solidFill>
              </a:rPr>
              <a:t>Πόσο αλάτι θέλεις;</a:t>
            </a:r>
            <a:endParaRPr lang="el-GR" altLang="el-GR" sz="3200" b="1" dirty="0">
              <a:solidFill>
                <a:srgbClr val="FF0000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Βάλε ______, μου αρέσουν τα αλμυρά.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Θέλω ____, προσέχω την πίεσή μου.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Μη βάλεις _____, θα προσθέσω εγώ μετά.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Θα ήθελα λίγο ______ από την προηγούμενη φορά.</a:t>
            </a:r>
          </a:p>
          <a:p>
            <a:pPr lvl="0"/>
            <a:r>
              <a:rPr lang="el-GR" sz="3600" dirty="0">
                <a:latin typeface="+mn-lt"/>
              </a:rPr>
              <a:t>Ο γιατρός είπε να βάζω _________ αλάτι.</a:t>
            </a:r>
            <a:endParaRPr kumimoji="0" lang="el-GR" altLang="el-GR" sz="36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F269C-4292-C124-025D-60BEF3784D13}"/>
              </a:ext>
            </a:extLst>
          </p:cNvPr>
          <p:cNvSpPr txBox="1"/>
          <p:nvPr/>
        </p:nvSpPr>
        <p:spPr>
          <a:xfrm>
            <a:off x="9209315" y="1875748"/>
            <a:ext cx="26887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Ποσοτικά επιρρήματα :</a:t>
            </a:r>
          </a:p>
          <a:p>
            <a:endParaRPr lang="el-GR" b="1" dirty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  <a:p>
            <a:r>
              <a:rPr lang="el-GR" dirty="0"/>
              <a:t> λίγο</a:t>
            </a:r>
          </a:p>
          <a:p>
            <a:r>
              <a:rPr lang="el-GR" dirty="0"/>
              <a:t> πολύ</a:t>
            </a:r>
          </a:p>
          <a:p>
            <a:r>
              <a:rPr lang="el-GR" dirty="0"/>
              <a:t> περισσότερο</a:t>
            </a:r>
          </a:p>
          <a:p>
            <a:r>
              <a:rPr lang="el-GR" dirty="0"/>
              <a:t>  λιγότερο</a:t>
            </a:r>
          </a:p>
          <a:p>
            <a:r>
              <a:rPr lang="el-GR" dirty="0"/>
              <a:t>  καθόλου </a:t>
            </a:r>
          </a:p>
        </p:txBody>
      </p:sp>
      <p:pic>
        <p:nvPicPr>
          <p:cNvPr id="6" name="Picture 3" descr="αλάτι Στοκ Εικονογραφήσεις, Vectors, &amp; Clipart – (62,450 Στοκ  Εικονογραφήσεις)">
            <a:extLst>
              <a:ext uri="{FF2B5EF4-FFF2-40B4-BE49-F238E27FC236}">
                <a16:creationId xmlns:a16="http://schemas.microsoft.com/office/drawing/2014/main" id="{0FEA8247-BF78-E577-DDD5-ED874F974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72" y="4459116"/>
            <a:ext cx="1937657" cy="193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166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13945-9FA6-24BF-40C9-B9F76EAC8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D1E06C-AC7A-CE13-91BD-BFF9253D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914" y="828288"/>
            <a:ext cx="8240486" cy="520142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l-GR" sz="3200" b="1" dirty="0">
                <a:solidFill>
                  <a:srgbClr val="FF0000"/>
                </a:solidFill>
              </a:rPr>
              <a:t>Πόσο αλάτι θέλεις;</a:t>
            </a:r>
            <a:endParaRPr lang="el-GR" altLang="el-GR" sz="3200" b="1" dirty="0">
              <a:solidFill>
                <a:srgbClr val="FF0000"/>
              </a:solidFill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Βάλε 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πολύ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, μου αρέσουν τα αλμυρά.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Θέλω 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λίγο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, προσέχω την πίεσή μου.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Μη βάλεις 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καθόλου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, θα προσθέσω εγώ μετά.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Θα ήθελα λίγο 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περισσότερο</a:t>
            </a:r>
            <a:r>
              <a:rPr kumimoji="0" lang="el-GR" altLang="el-GR" sz="36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+mn-lt"/>
              </a:rPr>
              <a:t> από την προηγούμενη φορά.</a:t>
            </a:r>
          </a:p>
          <a:p>
            <a:pPr lvl="0"/>
            <a:r>
              <a:rPr lang="el-GR" sz="3600" dirty="0">
                <a:latin typeface="+mn-lt"/>
              </a:rPr>
              <a:t>Ο γιατρός είπε να βάζω </a:t>
            </a:r>
            <a:r>
              <a:rPr lang="el-GR" sz="3600" dirty="0">
                <a:solidFill>
                  <a:srgbClr val="FF0000"/>
                </a:solidFill>
                <a:latin typeface="+mn-lt"/>
              </a:rPr>
              <a:t>λιγότερο</a:t>
            </a:r>
            <a:r>
              <a:rPr lang="el-GR" sz="3600" dirty="0">
                <a:latin typeface="+mn-lt"/>
              </a:rPr>
              <a:t> αλάτι.</a:t>
            </a:r>
            <a:endParaRPr kumimoji="0" lang="el-GR" altLang="el-GR" sz="36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AEB863-9E3E-5C45-CDA2-229BD9C30FBE}"/>
              </a:ext>
            </a:extLst>
          </p:cNvPr>
          <p:cNvSpPr txBox="1"/>
          <p:nvPr/>
        </p:nvSpPr>
        <p:spPr>
          <a:xfrm>
            <a:off x="9209315" y="1875748"/>
            <a:ext cx="268877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Ποσοτικά επιρρήματα :</a:t>
            </a:r>
          </a:p>
          <a:p>
            <a:endParaRPr lang="el-GR" b="1" dirty="0">
              <a:solidFill>
                <a:srgbClr val="FF0000"/>
              </a:solidFill>
            </a:endParaRPr>
          </a:p>
          <a:p>
            <a:endParaRPr lang="el-GR" b="1" dirty="0">
              <a:solidFill>
                <a:srgbClr val="FF0000"/>
              </a:solidFill>
            </a:endParaRPr>
          </a:p>
          <a:p>
            <a:r>
              <a:rPr lang="el-GR" dirty="0"/>
              <a:t> λίγο</a:t>
            </a:r>
          </a:p>
          <a:p>
            <a:r>
              <a:rPr lang="el-GR" dirty="0"/>
              <a:t> πολύ</a:t>
            </a:r>
          </a:p>
          <a:p>
            <a:r>
              <a:rPr lang="el-GR" dirty="0"/>
              <a:t> περισσότερο</a:t>
            </a:r>
          </a:p>
          <a:p>
            <a:r>
              <a:rPr lang="el-GR" dirty="0"/>
              <a:t>  λιγότερο</a:t>
            </a:r>
          </a:p>
          <a:p>
            <a:r>
              <a:rPr lang="el-GR" dirty="0"/>
              <a:t>  καθόλου </a:t>
            </a:r>
          </a:p>
        </p:txBody>
      </p:sp>
      <p:pic>
        <p:nvPicPr>
          <p:cNvPr id="6" name="Picture 3" descr="αλάτι Στοκ Εικονογραφήσεις, Vectors, &amp; Clipart – (62,450 Στοκ  Εικονογραφήσεις)">
            <a:extLst>
              <a:ext uri="{FF2B5EF4-FFF2-40B4-BE49-F238E27FC236}">
                <a16:creationId xmlns:a16="http://schemas.microsoft.com/office/drawing/2014/main" id="{19A379F1-64CD-6F73-7FC4-27254B0C0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272" y="4459116"/>
            <a:ext cx="1937657" cy="193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61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DD08E40E-8250-09EB-6F5A-D0121D202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E930069-6EFE-DC67-6F68-6E209853F64C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Εφαρμογή smartphone με ποδήλατο παράδοσης και: Vector στοκ (χωρίς  δικαιώματα) 2695200893 | Shutterstock">
            <a:extLst>
              <a:ext uri="{FF2B5EF4-FFF2-40B4-BE49-F238E27FC236}">
                <a16:creationId xmlns:a16="http://schemas.microsoft.com/office/drawing/2014/main" id="{B4461AE2-7010-32C1-CB14-91011C191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64" y="3304168"/>
            <a:ext cx="2257425" cy="2028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food delivery - 71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E1F42B24-5C3B-8F59-1073-54CF64E66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15" y="3913731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alking Pizza Στοκ Εικονογραφήσεις, Vectors, &amp; Clipart – (250 Στοκ  Εικονογραφήσεις)">
            <a:extLst>
              <a:ext uri="{FF2B5EF4-FFF2-40B4-BE49-F238E27FC236}">
                <a16:creationId xmlns:a16="http://schemas.microsoft.com/office/drawing/2014/main" id="{F9BB29C1-EF8A-82FB-17AD-CD8DA9AEE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16" y="2767720"/>
            <a:ext cx="3246437" cy="3428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747B4D-B8C9-3496-DA15-30BB8498F5DD}"/>
              </a:ext>
            </a:extLst>
          </p:cNvPr>
          <p:cNvSpPr txBox="1"/>
          <p:nvPr/>
        </p:nvSpPr>
        <p:spPr>
          <a:xfrm>
            <a:off x="5808776" y="11069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Τηλεφωνική κράτηση σε έναν χώρο εστίασης</a:t>
            </a:r>
          </a:p>
        </p:txBody>
      </p: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AF9A846D-404B-3310-9ECA-C20475D080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171" y="598096"/>
            <a:ext cx="228600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4B8969-56A3-0326-527D-6C82AD4DCA5E}"/>
              </a:ext>
            </a:extLst>
          </p:cNvPr>
          <p:cNvSpPr txBox="1"/>
          <p:nvPr/>
        </p:nvSpPr>
        <p:spPr>
          <a:xfrm>
            <a:off x="3768953" y="5869441"/>
            <a:ext cx="4079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Τηλεφωνική παραγγελία για φαγητό </a:t>
            </a:r>
          </a:p>
        </p:txBody>
      </p:sp>
    </p:spTree>
    <p:extLst>
      <p:ext uri="{BB962C8B-B14F-4D97-AF65-F5344CB8AC3E}">
        <p14:creationId xmlns:p14="http://schemas.microsoft.com/office/powerpoint/2010/main" val="2320245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828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Μαρτίου 2026 (__/03/2026).Τώρα είμαστε στην άνοιξη.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A9CBC-AE6D-58DB-9515-EC7E095071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6C7C0CF5-2645-001B-B5B4-9B048ACE433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Κατανόηση  γραπτού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D87FFEE1-6A8E-3823-C041-ECA7BB528FC2}"/>
              </a:ext>
            </a:extLst>
          </p:cNvPr>
          <p:cNvSpPr/>
          <p:nvPr/>
        </p:nvSpPr>
        <p:spPr>
          <a:xfrm>
            <a:off x="321128" y="5780314"/>
            <a:ext cx="2264228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Διάβασε!</a:t>
            </a:r>
          </a:p>
        </p:txBody>
      </p:sp>
      <p:pic>
        <p:nvPicPr>
          <p:cNvPr id="5122" name="Picture 2" descr="Παιδί Διαβάζει Βιβλίο Παιδί Που Κάθεται Ένα Σωρό Βιβλία Μου ...">
            <a:extLst>
              <a:ext uri="{FF2B5EF4-FFF2-40B4-BE49-F238E27FC236}">
                <a16:creationId xmlns:a16="http://schemas.microsoft.com/office/drawing/2014/main" id="{C428F8C5-A3DE-4574-CDEA-A5EF7578F1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3"/>
          <a:stretch>
            <a:fillRect/>
          </a:stretch>
        </p:blipFill>
        <p:spPr bwMode="auto">
          <a:xfrm>
            <a:off x="566738" y="3114973"/>
            <a:ext cx="2143805" cy="204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001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FFDE855-BA34-BAAE-7B17-9612CCF02684}"/>
              </a:ext>
            </a:extLst>
          </p:cNvPr>
          <p:cNvSpPr/>
          <p:nvPr/>
        </p:nvSpPr>
        <p:spPr>
          <a:xfrm>
            <a:off x="446313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Συνομιλία με τον σερβιτόρο 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E0FB8A85-447A-1E79-5F2A-7392FDBE8C84}"/>
              </a:ext>
            </a:extLst>
          </p:cNvPr>
          <p:cNvSpPr/>
          <p:nvPr/>
        </p:nvSpPr>
        <p:spPr>
          <a:xfrm>
            <a:off x="432162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κράτηση σε έναν χώρο εστίασης</a:t>
            </a:r>
            <a:endParaRPr lang="el-GR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A36E845-0FDC-D022-CE19-FDCE0683B2CF}"/>
              </a:ext>
            </a:extLst>
          </p:cNvPr>
          <p:cNvSpPr/>
          <p:nvPr/>
        </p:nvSpPr>
        <p:spPr>
          <a:xfrm>
            <a:off x="838199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παραγγελία για φαγητό </a:t>
            </a:r>
            <a:endParaRPr lang="el-GR" b="1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0ADFF88-151F-8B87-5A33-350E2EFB84FC}"/>
              </a:ext>
            </a:extLst>
          </p:cNvPr>
          <p:cNvSpPr/>
          <p:nvPr/>
        </p:nvSpPr>
        <p:spPr>
          <a:xfrm>
            <a:off x="1698171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D9BA2BBB-4D57-4333-AC43-A46C4A940A71}"/>
              </a:ext>
            </a:extLst>
          </p:cNvPr>
          <p:cNvSpPr/>
          <p:nvPr/>
        </p:nvSpPr>
        <p:spPr>
          <a:xfrm>
            <a:off x="9829800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62328AA6-66FD-447C-8080-0F867AAC39E5}"/>
              </a:ext>
            </a:extLst>
          </p:cNvPr>
          <p:cNvSpPr/>
          <p:nvPr/>
        </p:nvSpPr>
        <p:spPr>
          <a:xfrm>
            <a:off x="5954485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3CDC13-D653-575D-C87A-AE39B6D6ABF6}"/>
              </a:ext>
            </a:extLst>
          </p:cNvPr>
          <p:cNvSpPr txBox="1"/>
          <p:nvPr/>
        </p:nvSpPr>
        <p:spPr>
          <a:xfrm>
            <a:off x="446313" y="3273915"/>
            <a:ext cx="11288485" cy="3031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4400" b="1" i="0" dirty="0">
                <a:solidFill>
                  <a:srgbClr val="0A0A0A"/>
                </a:solidFill>
                <a:effectLst/>
                <a:latin typeface="Google Sans"/>
              </a:rPr>
              <a:t>Μπορώ να ρωτήσω πού είναι η τουαλέτα;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4400" b="1" dirty="0"/>
              <a:t>Παρακαλώ, θέλω να κλείσω ένα τραπέζι για αύριο στις οκτώ το βράδυ.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4400" b="1" dirty="0"/>
              <a:t>Ποια είναι τα πιάτα ημέρας; </a:t>
            </a:r>
          </a:p>
        </p:txBody>
      </p:sp>
      <p:pic>
        <p:nvPicPr>
          <p:cNvPr id="4100" name="Picture 4" descr="Office Woman Telephone Conversation Cartoon Images – Browse 5,449 Stock  Photos, Vectors, and Video | Adobe Stock">
            <a:extLst>
              <a:ext uri="{FF2B5EF4-FFF2-40B4-BE49-F238E27FC236}">
                <a16:creationId xmlns:a16="http://schemas.microsoft.com/office/drawing/2014/main" id="{CF476A79-9FB1-E176-2C3D-4A108525E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8" y="1813197"/>
            <a:ext cx="1502229" cy="13436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artoon food delivery - 71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5CEB10C2-BBC7-BE0C-5042-1B178CC94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372" y="1869657"/>
            <a:ext cx="1088571" cy="10885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χαρούμενος σερβιτόρος Στοκ Εικονογραφήσεις, Vectors, &amp; Clipart – (8,822  Στοκ Εικονογραφήσεις)">
            <a:extLst>
              <a:ext uri="{FF2B5EF4-FFF2-40B4-BE49-F238E27FC236}">
                <a16:creationId xmlns:a16="http://schemas.microsoft.com/office/drawing/2014/main" id="{59F51D6B-06C5-1C1F-8662-F7B782D1C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5" y="1800618"/>
            <a:ext cx="1226648" cy="1226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62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C5200-FEA7-3A30-8B59-89E04181B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6581DD8-1A01-F2F9-8943-6E32E91B4E18}"/>
              </a:ext>
            </a:extLst>
          </p:cNvPr>
          <p:cNvSpPr/>
          <p:nvPr/>
        </p:nvSpPr>
        <p:spPr>
          <a:xfrm>
            <a:off x="446313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Συνομιλία με τον σερβιτόρο 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71D5E0-E00F-AE87-D0D7-307A72C0B3B4}"/>
              </a:ext>
            </a:extLst>
          </p:cNvPr>
          <p:cNvSpPr/>
          <p:nvPr/>
        </p:nvSpPr>
        <p:spPr>
          <a:xfrm>
            <a:off x="432162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κράτηση σε έναν χώρο εστίασης</a:t>
            </a:r>
            <a:endParaRPr lang="el-GR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B747DA3-8F09-0613-CF56-89BC5FE4B5EE}"/>
              </a:ext>
            </a:extLst>
          </p:cNvPr>
          <p:cNvSpPr/>
          <p:nvPr/>
        </p:nvSpPr>
        <p:spPr>
          <a:xfrm>
            <a:off x="838199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παραγγελία για φαγητό </a:t>
            </a:r>
            <a:endParaRPr lang="el-GR" b="1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9989A560-85A9-63C1-3586-38AFD83941B5}"/>
              </a:ext>
            </a:extLst>
          </p:cNvPr>
          <p:cNvSpPr/>
          <p:nvPr/>
        </p:nvSpPr>
        <p:spPr>
          <a:xfrm>
            <a:off x="1698171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C44FF4C7-0528-6993-20A4-D47707D78558}"/>
              </a:ext>
            </a:extLst>
          </p:cNvPr>
          <p:cNvSpPr/>
          <p:nvPr/>
        </p:nvSpPr>
        <p:spPr>
          <a:xfrm>
            <a:off x="9829800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25E1175E-229A-9B81-0177-48F2ECA5F9E2}"/>
              </a:ext>
            </a:extLst>
          </p:cNvPr>
          <p:cNvSpPr/>
          <p:nvPr/>
        </p:nvSpPr>
        <p:spPr>
          <a:xfrm>
            <a:off x="5954485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4AF82D-0B78-AC4E-FEF0-5E8BAD9D2097}"/>
              </a:ext>
            </a:extLst>
          </p:cNvPr>
          <p:cNvSpPr txBox="1"/>
          <p:nvPr/>
        </p:nvSpPr>
        <p:spPr>
          <a:xfrm>
            <a:off x="446313" y="3273915"/>
            <a:ext cx="11288485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3600" b="1" dirty="0"/>
              <a:t>Θα ήθελα να κάνω μια κράτηση για ένα τραπέζι δύο ατόμων για απόψε το βράδυ στις εννέα.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3600" b="1" dirty="0">
                <a:solidFill>
                  <a:srgbClr val="0A0A0A"/>
                </a:solidFill>
              </a:rPr>
              <a:t>Θα θέλατε  να σας φέρω  λίγο ψωμί;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3600" b="1" dirty="0"/>
              <a:t>Να σας βάλω και ψωμί στο πακέτο;</a:t>
            </a:r>
            <a:endParaRPr lang="el-GR" sz="3600" b="1" dirty="0">
              <a:solidFill>
                <a:srgbClr val="0A0A0A"/>
              </a:solidFill>
            </a:endParaRPr>
          </a:p>
        </p:txBody>
      </p:sp>
      <p:pic>
        <p:nvPicPr>
          <p:cNvPr id="5" name="Picture 4" descr="Office Woman Telephone Conversation Cartoon Images – Browse 5,449 Stock  Photos, Vectors, and Video | Adobe Stock">
            <a:extLst>
              <a:ext uri="{FF2B5EF4-FFF2-40B4-BE49-F238E27FC236}">
                <a16:creationId xmlns:a16="http://schemas.microsoft.com/office/drawing/2014/main" id="{B2713BE7-0AA2-F192-14B6-83662A18D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6" y="1915886"/>
            <a:ext cx="1491341" cy="1358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food delivery - 71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2CC82749-0AA8-DF0D-9BD0-47A9B1AFE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31" y="1942476"/>
            <a:ext cx="1016770" cy="10167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χαρούμενος σερβιτόρος Στοκ Εικονογραφήσεις, Vectors, &amp; Clipart – (8,822  Στοκ Εικονογραφήσεις)">
            <a:extLst>
              <a:ext uri="{FF2B5EF4-FFF2-40B4-BE49-F238E27FC236}">
                <a16:creationId xmlns:a16="http://schemas.microsoft.com/office/drawing/2014/main" id="{C52F6833-556C-1EC5-FAA0-A97F87408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5" y="1800618"/>
            <a:ext cx="1226648" cy="1226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3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570B9-7553-0673-FE48-74C39FB57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116777B-6AB1-C4AB-76CB-CD69B6423937}"/>
              </a:ext>
            </a:extLst>
          </p:cNvPr>
          <p:cNvSpPr/>
          <p:nvPr/>
        </p:nvSpPr>
        <p:spPr>
          <a:xfrm>
            <a:off x="446313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Συνομιλία με τον σερβιτόρο 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CFAB083-8FD1-8D34-62E7-BBA483D94024}"/>
              </a:ext>
            </a:extLst>
          </p:cNvPr>
          <p:cNvSpPr/>
          <p:nvPr/>
        </p:nvSpPr>
        <p:spPr>
          <a:xfrm>
            <a:off x="432162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κράτηση σε έναν χώρο εστίασης</a:t>
            </a:r>
            <a:endParaRPr lang="el-GR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B8B0801-8E8A-D7BB-0C58-044AF0AD8D9E}"/>
              </a:ext>
            </a:extLst>
          </p:cNvPr>
          <p:cNvSpPr/>
          <p:nvPr/>
        </p:nvSpPr>
        <p:spPr>
          <a:xfrm>
            <a:off x="838199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παραγγελία για φαγητό </a:t>
            </a:r>
            <a:endParaRPr lang="el-GR" b="1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3BB9D1D8-96A8-578D-BC47-54E946A29577}"/>
              </a:ext>
            </a:extLst>
          </p:cNvPr>
          <p:cNvSpPr/>
          <p:nvPr/>
        </p:nvSpPr>
        <p:spPr>
          <a:xfrm>
            <a:off x="1698171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B60FA447-21B2-EE1C-C70D-1259AB5F7FE7}"/>
              </a:ext>
            </a:extLst>
          </p:cNvPr>
          <p:cNvSpPr/>
          <p:nvPr/>
        </p:nvSpPr>
        <p:spPr>
          <a:xfrm>
            <a:off x="9829800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CFFBD7FA-E013-D85C-E2F1-A0E626DB45A1}"/>
              </a:ext>
            </a:extLst>
          </p:cNvPr>
          <p:cNvSpPr/>
          <p:nvPr/>
        </p:nvSpPr>
        <p:spPr>
          <a:xfrm>
            <a:off x="5954485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1ED94-FCDE-3C04-95A5-2F912A50B230}"/>
              </a:ext>
            </a:extLst>
          </p:cNvPr>
          <p:cNvSpPr txBox="1"/>
          <p:nvPr/>
        </p:nvSpPr>
        <p:spPr>
          <a:xfrm>
            <a:off x="244926" y="4256520"/>
            <a:ext cx="11685815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l-GR" sz="3600" b="1" dirty="0">
                <a:solidFill>
                  <a:srgbClr val="0A0A0A"/>
                </a:solidFill>
              </a:rPr>
              <a:t>Μπορώ </a:t>
            </a:r>
            <a:r>
              <a:rPr lang="el-GR" sz="3600" b="1" i="0" dirty="0">
                <a:solidFill>
                  <a:srgbClr val="0A0A0A"/>
                </a:solidFill>
                <a:effectLst/>
              </a:rPr>
              <a:t> να </a:t>
            </a:r>
            <a:r>
              <a:rPr lang="el-GR" sz="3600" b="1" dirty="0">
                <a:solidFill>
                  <a:srgbClr val="0A0A0A"/>
                </a:solidFill>
              </a:rPr>
              <a:t>φέρω</a:t>
            </a:r>
            <a:r>
              <a:rPr lang="el-GR" sz="3600" b="1" i="0" dirty="0">
                <a:solidFill>
                  <a:srgbClr val="0A0A0A"/>
                </a:solidFill>
                <a:effectLst/>
              </a:rPr>
              <a:t>  στο εστιατόριο  τον σκύλο μου;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3600" b="1" dirty="0"/>
              <a:t>Θα θέλαμε να παραγγείλουμε μια πίτσα για τις 20:00.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3600" b="1" dirty="0"/>
              <a:t>Μας φέρνετε, σας παρακαλώ, το μενού;</a:t>
            </a:r>
          </a:p>
        </p:txBody>
      </p:sp>
      <p:pic>
        <p:nvPicPr>
          <p:cNvPr id="9" name="Picture 4" descr="Office Woman Telephone Conversation Cartoon Images – Browse 5,449 Stock  Photos, Vectors, and Video | Adobe Stock">
            <a:extLst>
              <a:ext uri="{FF2B5EF4-FFF2-40B4-BE49-F238E27FC236}">
                <a16:creationId xmlns:a16="http://schemas.microsoft.com/office/drawing/2014/main" id="{6CE99D07-12FA-79F0-AAE6-1786771E9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8" y="2068286"/>
            <a:ext cx="1959429" cy="16221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artoon food delivery - 71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E72D9382-7CE3-226F-7D89-F5A1DEFBE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799" y="2267473"/>
            <a:ext cx="1321570" cy="1321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χαρούμενος σερβιτόρος Στοκ Εικονογραφήσεις, Vectors, &amp; Clipart – (8,822  Στοκ Εικονογραφήσεις)">
            <a:extLst>
              <a:ext uri="{FF2B5EF4-FFF2-40B4-BE49-F238E27FC236}">
                <a16:creationId xmlns:a16="http://schemas.microsoft.com/office/drawing/2014/main" id="{F4EC6376-E187-B611-4019-5E9B44105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5" y="1800618"/>
            <a:ext cx="1226648" cy="1226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5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F9B9-03E4-3994-4F29-B0B2BE736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DCBFD683-10C4-366F-BE52-7DE16E244768}"/>
              </a:ext>
            </a:extLst>
          </p:cNvPr>
          <p:cNvSpPr/>
          <p:nvPr/>
        </p:nvSpPr>
        <p:spPr>
          <a:xfrm>
            <a:off x="446313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/>
              <a:t>Συνομιλία με τον σερβιτόρο </a:t>
            </a: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5179A299-43E7-CB28-13C4-0630B25B94CF}"/>
              </a:ext>
            </a:extLst>
          </p:cNvPr>
          <p:cNvSpPr/>
          <p:nvPr/>
        </p:nvSpPr>
        <p:spPr>
          <a:xfrm>
            <a:off x="432162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κράτηση σε έναν χώρο εστίασης</a:t>
            </a:r>
            <a:endParaRPr lang="el-GR" b="1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8129F6E-1FD6-B348-0663-580132BF4104}"/>
              </a:ext>
            </a:extLst>
          </p:cNvPr>
          <p:cNvSpPr/>
          <p:nvPr/>
        </p:nvSpPr>
        <p:spPr>
          <a:xfrm>
            <a:off x="8381998" y="293914"/>
            <a:ext cx="3548743" cy="9144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b="1"/>
              <a:t>Τηλεφωνική παραγγελία για φαγητό </a:t>
            </a:r>
            <a:endParaRPr lang="el-GR" b="1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5C76B6CB-1CE8-E3DB-AF32-41AC5002B232}"/>
              </a:ext>
            </a:extLst>
          </p:cNvPr>
          <p:cNvSpPr/>
          <p:nvPr/>
        </p:nvSpPr>
        <p:spPr>
          <a:xfrm>
            <a:off x="1698171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3E946748-48FE-7ED8-EF64-E506D8896452}"/>
              </a:ext>
            </a:extLst>
          </p:cNvPr>
          <p:cNvSpPr/>
          <p:nvPr/>
        </p:nvSpPr>
        <p:spPr>
          <a:xfrm>
            <a:off x="9829800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3</a:t>
            </a:r>
          </a:p>
        </p:txBody>
      </p:sp>
      <p:sp>
        <p:nvSpPr>
          <p:cNvPr id="8" name="Οβάλ 7">
            <a:extLst>
              <a:ext uri="{FF2B5EF4-FFF2-40B4-BE49-F238E27FC236}">
                <a16:creationId xmlns:a16="http://schemas.microsoft.com/office/drawing/2014/main" id="{091D8DE6-C1B0-FA99-43D4-71CDBA580B34}"/>
              </a:ext>
            </a:extLst>
          </p:cNvPr>
          <p:cNvSpPr/>
          <p:nvPr/>
        </p:nvSpPr>
        <p:spPr>
          <a:xfrm>
            <a:off x="5954485" y="1001486"/>
            <a:ext cx="936172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5D00D9-E7C8-82C1-46E1-410A5EA4651A}"/>
              </a:ext>
            </a:extLst>
          </p:cNvPr>
          <p:cNvSpPr txBox="1"/>
          <p:nvPr/>
        </p:nvSpPr>
        <p:spPr>
          <a:xfrm>
            <a:off x="707569" y="3635553"/>
            <a:ext cx="1122317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3600" b="1" dirty="0"/>
              <a:t>Έρχεστε λίγο;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3600" b="1" dirty="0"/>
              <a:t>Ευχαριστώ πολύ που ήρθατε μέσα στη βροχή! Κρατήστε τα ρέστα.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l-GR" sz="3600" b="1" dirty="0"/>
              <a:t>Θα είστε ανοιχτά την Κυριακή;</a:t>
            </a:r>
          </a:p>
        </p:txBody>
      </p:sp>
      <p:pic>
        <p:nvPicPr>
          <p:cNvPr id="10" name="Picture 4" descr="Office Woman Telephone Conversation Cartoon Images – Browse 5,449 Stock  Photos, Vectors, and Video | Adobe Stock">
            <a:extLst>
              <a:ext uri="{FF2B5EF4-FFF2-40B4-BE49-F238E27FC236}">
                <a16:creationId xmlns:a16="http://schemas.microsoft.com/office/drawing/2014/main" id="{F96657AA-7285-E5BC-949C-FA13A86CB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142" y="2220686"/>
            <a:ext cx="1959429" cy="1719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artoon food delivery - 71 χιλιάδες εικόνες, εικονογραφήσεις και  φωτογραφίες στοκ χωρίς δικαιώματα | Shutterstock">
            <a:extLst>
              <a:ext uri="{FF2B5EF4-FFF2-40B4-BE49-F238E27FC236}">
                <a16:creationId xmlns:a16="http://schemas.microsoft.com/office/drawing/2014/main" id="{5FEF2DA6-F712-20C3-7B87-CB732E39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886" y="2357526"/>
            <a:ext cx="1278027" cy="12780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χαρούμενος σερβιτόρος Στοκ Εικονογραφήσεις, Vectors, &amp; Clipart – (8,822  Στοκ Εικονογραφήσεις)">
            <a:extLst>
              <a:ext uri="{FF2B5EF4-FFF2-40B4-BE49-F238E27FC236}">
                <a16:creationId xmlns:a16="http://schemas.microsoft.com/office/drawing/2014/main" id="{4AF4996A-5624-2DF5-B528-57D549780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95" y="1800618"/>
            <a:ext cx="1226648" cy="12266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6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381CC-190A-3B58-1B5E-3B73AFA20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B6BC4B4C-AAEB-0B81-2657-A4427E8360FC}"/>
              </a:ext>
            </a:extLst>
          </p:cNvPr>
          <p:cNvSpPr/>
          <p:nvPr/>
        </p:nvSpPr>
        <p:spPr>
          <a:xfrm>
            <a:off x="0" y="500743"/>
            <a:ext cx="7097486" cy="133894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Παραγωγή  προφορικού λόγου 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77C6F45F-77A1-DFB9-60FE-1D145B15C866}"/>
              </a:ext>
            </a:extLst>
          </p:cNvPr>
          <p:cNvSpPr/>
          <p:nvPr/>
        </p:nvSpPr>
        <p:spPr>
          <a:xfrm>
            <a:off x="636303" y="5867399"/>
            <a:ext cx="3228126" cy="66403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dirty="0"/>
              <a:t>Παιχνίδι ρόλων</a:t>
            </a:r>
          </a:p>
        </p:txBody>
      </p:sp>
      <p:pic>
        <p:nvPicPr>
          <p:cNvPr id="1026" name="Picture 2" descr="Download Ai Generated, Man, Waiter. Royalty-Free Stock Illustration Image -  Pixabay">
            <a:extLst>
              <a:ext uri="{FF2B5EF4-FFF2-40B4-BE49-F238E27FC236}">
                <a16:creationId xmlns:a16="http://schemas.microsoft.com/office/drawing/2014/main" id="{11C32969-E379-9E6B-238E-8B523BAC5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95" y="333715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845046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914</Words>
  <Application>Microsoft Office PowerPoint</Application>
  <PresentationFormat>Ευρεία οθόνη</PresentationFormat>
  <Paragraphs>105</Paragraphs>
  <Slides>20</Slides>
  <Notes>1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Google Sans</vt:lpstr>
      <vt:lpstr>Wingdings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Ελένη Χαραλάμπους</cp:lastModifiedBy>
  <cp:revision>245</cp:revision>
  <cp:lastPrinted>2025-03-10T05:24:13Z</cp:lastPrinted>
  <dcterms:created xsi:type="dcterms:W3CDTF">2025-02-12T05:42:48Z</dcterms:created>
  <dcterms:modified xsi:type="dcterms:W3CDTF">2026-03-11T14:16:53Z</dcterms:modified>
</cp:coreProperties>
</file>