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430" r:id="rId2"/>
    <p:sldId id="553" r:id="rId3"/>
    <p:sldId id="451" r:id="rId4"/>
    <p:sldId id="640" r:id="rId5"/>
    <p:sldId id="641" r:id="rId6"/>
    <p:sldId id="645" r:id="rId7"/>
    <p:sldId id="647" r:id="rId8"/>
    <p:sldId id="642" r:id="rId9"/>
    <p:sldId id="643" r:id="rId10"/>
    <p:sldId id="644" r:id="rId11"/>
    <p:sldId id="646" r:id="rId12"/>
    <p:sldId id="548" r:id="rId13"/>
    <p:sldId id="549" r:id="rId14"/>
  </p:sldIdLst>
  <p:sldSz cx="12192000" cy="6858000"/>
  <p:notesSz cx="7010400" cy="92964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4E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4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2A32B8-9B16-4432-B8E1-FD3A79EF5D81}" type="datetimeFigureOut">
              <a:rPr lang="el-CY" smtClean="0"/>
              <a:t>03/12/2026</a:t>
            </a:fld>
            <a:endParaRPr lang="el-CY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l-CY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77F4B48-6750-40C4-8785-678CB7E3BB9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74686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F4B48-6750-40C4-8785-678CB7E3BB9C}" type="slidenum">
              <a:rPr lang="el-CY" smtClean="0"/>
              <a:t>1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1595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9D48AE-0A34-1AD0-DE75-4D3385EEF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A5BF954-F970-B5DA-98CD-F418CBB94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BB177F-C41E-0222-533A-92B6118E2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03/12/2026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932C90-3650-0DEB-0CC4-DDAD5E72E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C3A8799-995D-139D-2E7C-CF5792CA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996853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59EDDE-DD79-8A23-912A-CA19649D0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E0F6EC0-3D48-EB89-0B61-9F63AE4D4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3917C78-D020-84AD-06AB-A1F87A72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03/12/2026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C878C93-E90D-0E58-65C6-EE98EBAC1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846B60-0DF2-2617-8F4E-5E4B7D45F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84360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19CC27D-CBEC-267A-1837-FF7619FE4B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B27BF71-17CF-B325-E769-A24FA0A6D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EFA7DB7-54FB-7FE8-ADD4-252DA302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03/12/2026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73C582-ACAE-2E73-BFE5-E428B4E6D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3F30325-4857-42F8-DEA4-065B48BA2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57236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D5E37A-5CD5-29D4-2143-5D0F9FE9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A89D895-9D28-0066-568C-167543F80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9210F7-1E15-C8D1-58E6-7B98FDB76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03/12/2026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4BAD916-39ED-1481-75B9-085B2E2B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8931F5C-8F3E-BB4C-83D5-4AD249D1B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394795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62C524-FE82-30E0-0A9A-9ECCBE217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D084F15-CFE3-99E1-422D-19E5D6B2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8563F4E-A626-16F4-FED1-FF0E5A34C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03/12/2026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7D9D462-6F38-9A54-F4F8-5A167F1A7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8568C06-0E94-BAAD-F1CC-A67A7067B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5870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3BF075-4D79-065D-E65F-8ED6DE171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833033-0DE5-F221-FE65-1D69F4094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AFE518B-D38A-D2F9-1B2D-29DD98656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B647FE7-70B7-6649-559D-FAF1F652E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03/12/2026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ADF1353-792D-E066-6E3A-406FF8749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B50C8C3-60E9-EDA2-0E14-393B25534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5503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0579EA-76FE-D11E-F12A-3BDCC1CBD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AE195C0-5E9F-C285-ED12-B9BDAF2FD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0ED59D7-ECD7-AAE7-4D12-3FBCABBBE2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51EFAB3-4CAB-D27A-89D9-FAF6B20B7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2FEF899-289F-5315-7D5A-6CFF12FF0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4B2EF73-FF83-0969-B4C5-1CCC32658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03/12/2026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F50148B-852D-5421-912A-33486FF3A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78447AD-86BE-D896-D8CA-008599CAC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6497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298ADE-CEDB-E948-A0C0-770C480F3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83E37CF8-E9FD-D2B4-E224-07B47545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03/12/2026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617B3A2-4F58-2D12-D229-E08F87165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5684628-9B86-0FDB-CD1C-1EE2DAC8D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42041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5216CB07-1719-C387-6BFC-DE508D47A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03/12/2026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CF82915-809A-37A8-B586-C1482CF24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B54BEA6-B907-C6D8-A5D8-6E42D33E4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21048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8030C4-36FC-58EC-E4AB-6243B0C0C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676D63-9BCD-2771-2D78-C080FD5E6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2DD2B1B-A886-1C5B-A0EC-8542DF286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A66C72B-0B16-F511-E4FA-2257529F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03/12/2026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8C82C32-47DB-6747-F8AA-9EF9332D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800592E-09B5-CB2C-D6A9-DE4AFE0B2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3930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412277-8EDE-2FBA-8E56-59E345609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A3B39FE-3162-FB11-91D1-541743FC61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2E76131-0C5A-207F-6C79-A75127344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D913E78-42DC-A977-E341-822F508B7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03/12/2026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2E936C0-67B0-BA5E-D927-ADF4347C7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03D727F-36CD-FE55-6BEA-03FCBD4F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06812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BA06497-C93A-CEF5-4672-DF53D3C8E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10BA97B-74F4-6B17-5260-6B8202A21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29B602D-991B-656E-1783-E4033B7445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EC341A-B424-4232-856C-59CB96D37032}" type="datetimeFigureOut">
              <a:rPr lang="el-CY" smtClean="0"/>
              <a:t>03/12/2026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9D4C19B-0E89-A68B-4837-61603D532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3FB69BA-4FF7-1DB5-150A-D37FCD5D98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70219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811174" y="5364971"/>
            <a:ext cx="6901542" cy="7972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>
                <a:solidFill>
                  <a:schemeClr val="tx1"/>
                </a:solidFill>
              </a:rPr>
              <a:t>64. Θεματικός κύκλος 3: Διαμονή και κατοικία _ Διαγώνισμα</a:t>
            </a:r>
          </a:p>
          <a:p>
            <a:r>
              <a:rPr lang="el-GR" dirty="0">
                <a:solidFill>
                  <a:schemeClr val="tx1"/>
                </a:solidFill>
              </a:rPr>
              <a:t>_Ενοικίαση και αγορά σπιτιού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1C0A2-6540-9CD2-3FBA-E78914429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5BB630-86F2-EF41-A235-679087B8C8CB}"/>
              </a:ext>
            </a:extLst>
          </p:cNvPr>
          <p:cNvSpPr txBox="1"/>
          <p:nvPr/>
        </p:nvSpPr>
        <p:spPr>
          <a:xfrm>
            <a:off x="141514" y="267678"/>
            <a:ext cx="108312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baseline="30000" dirty="0">
                <a:solidFill>
                  <a:srgbClr val="0A0A0A"/>
                </a:solidFill>
                <a:latin typeface="Google Sans"/>
              </a:rPr>
              <a:t>2η  Δραστηριότητα </a:t>
            </a:r>
            <a:r>
              <a:rPr lang="el-GR" sz="2400" b="1" dirty="0">
                <a:solidFill>
                  <a:srgbClr val="0A0A0A"/>
                </a:solidFill>
                <a:latin typeface="Google Sans"/>
              </a:rPr>
              <a:t> 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Ο νέος  σου γείτονας θέλει να πάει  στο νοσοκομείο.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Βοήθησέ τον !</a:t>
            </a:r>
            <a:endParaRPr lang="el-GR" sz="2400" b="1" dirty="0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6C34E195-0730-71E2-A317-C3F571726A36}"/>
              </a:ext>
            </a:extLst>
          </p:cNvPr>
          <p:cNvSpPr/>
          <p:nvPr/>
        </p:nvSpPr>
        <p:spPr>
          <a:xfrm>
            <a:off x="344511" y="1987599"/>
            <a:ext cx="6368175" cy="4276171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l-GR" dirty="0"/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endParaRPr lang="el-GR" dirty="0"/>
          </a:p>
        </p:txBody>
      </p:sp>
      <p:pic>
        <p:nvPicPr>
          <p:cNvPr id="1026" name="Picture 2" descr="Simple illustrated city map with locations including grocery, park ...">
            <a:extLst>
              <a:ext uri="{FF2B5EF4-FFF2-40B4-BE49-F238E27FC236}">
                <a16:creationId xmlns:a16="http://schemas.microsoft.com/office/drawing/2014/main" id="{D2BFB8F2-86CB-6DA6-2974-A37BC7D035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163" y="1822677"/>
            <a:ext cx="4257675" cy="425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3C92130-0EB6-F0F2-330F-0CE0F67CC67C}"/>
              </a:ext>
            </a:extLst>
          </p:cNvPr>
          <p:cNvSpPr/>
          <p:nvPr/>
        </p:nvSpPr>
        <p:spPr>
          <a:xfrm>
            <a:off x="7946570" y="4027714"/>
            <a:ext cx="729343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ΣΧΟΛΕΙΟ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45B1C53E-84E0-A6C5-7301-95FEE1441BE5}"/>
              </a:ext>
            </a:extLst>
          </p:cNvPr>
          <p:cNvSpPr/>
          <p:nvPr/>
        </p:nvSpPr>
        <p:spPr>
          <a:xfrm>
            <a:off x="7761514" y="2396354"/>
            <a:ext cx="979712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ΚΑΤΑΣΤΗΜΑ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C1219C95-BD83-3359-4514-E7546D30EFCD}"/>
              </a:ext>
            </a:extLst>
          </p:cNvPr>
          <p:cNvSpPr/>
          <p:nvPr/>
        </p:nvSpPr>
        <p:spPr>
          <a:xfrm>
            <a:off x="9241972" y="3060382"/>
            <a:ext cx="979712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ΠΑΡΚΟ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BBD3200A-3497-F1E9-192C-135EC5B2A4B7}"/>
              </a:ext>
            </a:extLst>
          </p:cNvPr>
          <p:cNvSpPr/>
          <p:nvPr/>
        </p:nvSpPr>
        <p:spPr>
          <a:xfrm rot="10800000" flipV="1">
            <a:off x="7625440" y="3324701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2C012BD0-0677-CDC5-4DB0-EF2BC884A8CF}"/>
              </a:ext>
            </a:extLst>
          </p:cNvPr>
          <p:cNvSpPr/>
          <p:nvPr/>
        </p:nvSpPr>
        <p:spPr>
          <a:xfrm rot="10800000" flipV="1">
            <a:off x="8962685" y="4405502"/>
            <a:ext cx="2590800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ADF0C4F3-149C-98BE-F8B7-01859E616077}"/>
              </a:ext>
            </a:extLst>
          </p:cNvPr>
          <p:cNvSpPr/>
          <p:nvPr/>
        </p:nvSpPr>
        <p:spPr>
          <a:xfrm rot="10800000" flipV="1">
            <a:off x="7625439" y="5632472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3E11F38E-3FC3-867C-BD19-BB8CB9AD5602}"/>
              </a:ext>
            </a:extLst>
          </p:cNvPr>
          <p:cNvSpPr/>
          <p:nvPr/>
        </p:nvSpPr>
        <p:spPr>
          <a:xfrm rot="16200000" flipV="1">
            <a:off x="7914679" y="4366657"/>
            <a:ext cx="2286557" cy="235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3AFD3EF1-ED0B-0D75-45DC-D7E8FA250D8F}"/>
              </a:ext>
            </a:extLst>
          </p:cNvPr>
          <p:cNvSpPr/>
          <p:nvPr/>
        </p:nvSpPr>
        <p:spPr>
          <a:xfrm rot="16200000" flipV="1">
            <a:off x="8909578" y="4521312"/>
            <a:ext cx="2286557" cy="235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pic>
        <p:nvPicPr>
          <p:cNvPr id="1030" name="Picture 6" descr="Man Driving Vintage Car Cartoon Vector Clipart - FriendlyStock">
            <a:extLst>
              <a:ext uri="{FF2B5EF4-FFF2-40B4-BE49-F238E27FC236}">
                <a16:creationId xmlns:a16="http://schemas.microsoft.com/office/drawing/2014/main" id="{872BA378-5040-0409-7CF9-DA38935E1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914" y="5351728"/>
            <a:ext cx="1095063" cy="551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Ευθύγραμμο βέλος σύνδεσης 13">
            <a:extLst>
              <a:ext uri="{FF2B5EF4-FFF2-40B4-BE49-F238E27FC236}">
                <a16:creationId xmlns:a16="http://schemas.microsoft.com/office/drawing/2014/main" id="{8B454EBB-BCE6-C6E0-0F48-F887EC1BD320}"/>
              </a:ext>
            </a:extLst>
          </p:cNvPr>
          <p:cNvCxnSpPr/>
          <p:nvPr/>
        </p:nvCxnSpPr>
        <p:spPr>
          <a:xfrm>
            <a:off x="8311241" y="5730444"/>
            <a:ext cx="6514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Ευθύγραμμο βέλος σύνδεσης 15">
            <a:extLst>
              <a:ext uri="{FF2B5EF4-FFF2-40B4-BE49-F238E27FC236}">
                <a16:creationId xmlns:a16="http://schemas.microsoft.com/office/drawing/2014/main" id="{D17EFE86-CC86-A0D9-E2A0-CF920AF56854}"/>
              </a:ext>
            </a:extLst>
          </p:cNvPr>
          <p:cNvCxnSpPr>
            <a:cxnSpLocks/>
          </p:cNvCxnSpPr>
          <p:nvPr/>
        </p:nvCxnSpPr>
        <p:spPr>
          <a:xfrm flipH="1" flipV="1">
            <a:off x="9057957" y="4631336"/>
            <a:ext cx="1" cy="11240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Ευθύγραμμο βέλος σύνδεσης 17">
            <a:extLst>
              <a:ext uri="{FF2B5EF4-FFF2-40B4-BE49-F238E27FC236}">
                <a16:creationId xmlns:a16="http://schemas.microsoft.com/office/drawing/2014/main" id="{9A6CEC78-D83A-BBF8-2D02-CF6496F9E8BF}"/>
              </a:ext>
            </a:extLst>
          </p:cNvPr>
          <p:cNvCxnSpPr/>
          <p:nvPr/>
        </p:nvCxnSpPr>
        <p:spPr>
          <a:xfrm>
            <a:off x="9241972" y="4503474"/>
            <a:ext cx="81088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Ευθύγραμμο βέλος σύνδεσης 19">
            <a:extLst>
              <a:ext uri="{FF2B5EF4-FFF2-40B4-BE49-F238E27FC236}">
                <a16:creationId xmlns:a16="http://schemas.microsoft.com/office/drawing/2014/main" id="{2407A2E1-D768-E5EC-031F-B38E90EE10F9}"/>
              </a:ext>
            </a:extLst>
          </p:cNvPr>
          <p:cNvCxnSpPr/>
          <p:nvPr/>
        </p:nvCxnSpPr>
        <p:spPr>
          <a:xfrm flipV="1">
            <a:off x="10052856" y="3422672"/>
            <a:ext cx="0" cy="9828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Ευθύγραμμο βέλος σύνδεσης 21">
            <a:extLst>
              <a:ext uri="{FF2B5EF4-FFF2-40B4-BE49-F238E27FC236}">
                <a16:creationId xmlns:a16="http://schemas.microsoft.com/office/drawing/2014/main" id="{919E39FE-08F2-99EA-174E-2B0857DB7304}"/>
              </a:ext>
            </a:extLst>
          </p:cNvPr>
          <p:cNvCxnSpPr/>
          <p:nvPr/>
        </p:nvCxnSpPr>
        <p:spPr>
          <a:xfrm>
            <a:off x="10258085" y="3422672"/>
            <a:ext cx="56231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2" name="Picture 8" descr="An Exterior of a Coffee Shop or Restaurant on a City Street. a ...">
            <a:extLst>
              <a:ext uri="{FF2B5EF4-FFF2-40B4-BE49-F238E27FC236}">
                <a16:creationId xmlns:a16="http://schemas.microsoft.com/office/drawing/2014/main" id="{DD00BA5F-10F7-10AB-0075-CD71C97B36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8129" y="3502213"/>
            <a:ext cx="1342813" cy="1001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ost Office Cartoon Images – Browse 64,223 Stock Photos, Vectors ...">
            <a:extLst>
              <a:ext uri="{FF2B5EF4-FFF2-40B4-BE49-F238E27FC236}">
                <a16:creationId xmlns:a16="http://schemas.microsoft.com/office/drawing/2014/main" id="{8C66050A-436B-DD62-D834-D60930476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3771" y="4638939"/>
            <a:ext cx="703271" cy="917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Οβάλ 5">
            <a:extLst>
              <a:ext uri="{FF2B5EF4-FFF2-40B4-BE49-F238E27FC236}">
                <a16:creationId xmlns:a16="http://schemas.microsoft.com/office/drawing/2014/main" id="{CF4FC39E-19D0-0105-960C-6C3BE54F269F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17D4EEF7-DC13-05F7-75A6-DB41DBEF1740}"/>
              </a:ext>
            </a:extLst>
          </p:cNvPr>
          <p:cNvSpPr/>
          <p:nvPr/>
        </p:nvSpPr>
        <p:spPr>
          <a:xfrm rot="10800000" flipV="1">
            <a:off x="7625438" y="4433790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cxnSp>
        <p:nvCxnSpPr>
          <p:cNvPr id="17" name="Ευθύγραμμο βέλος σύνδεσης 16">
            <a:extLst>
              <a:ext uri="{FF2B5EF4-FFF2-40B4-BE49-F238E27FC236}">
                <a16:creationId xmlns:a16="http://schemas.microsoft.com/office/drawing/2014/main" id="{311DE58E-E6A3-DDCB-FECF-078D07229DE3}"/>
              </a:ext>
            </a:extLst>
          </p:cNvPr>
          <p:cNvCxnSpPr/>
          <p:nvPr/>
        </p:nvCxnSpPr>
        <p:spPr>
          <a:xfrm>
            <a:off x="9119553" y="4531762"/>
            <a:ext cx="81088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3115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B99DA-C519-483A-D450-231E88136C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E051EA-E063-014B-43C7-99FACF57BBBF}"/>
              </a:ext>
            </a:extLst>
          </p:cNvPr>
          <p:cNvSpPr txBox="1"/>
          <p:nvPr/>
        </p:nvSpPr>
        <p:spPr>
          <a:xfrm>
            <a:off x="141514" y="267678"/>
            <a:ext cx="108312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baseline="30000" dirty="0">
                <a:solidFill>
                  <a:srgbClr val="0A0A0A"/>
                </a:solidFill>
                <a:latin typeface="Google Sans"/>
              </a:rPr>
              <a:t>2η  Δραστηριότητα </a:t>
            </a:r>
            <a:r>
              <a:rPr lang="el-GR" sz="2400" b="1" dirty="0">
                <a:solidFill>
                  <a:srgbClr val="0A0A0A"/>
                </a:solidFill>
                <a:latin typeface="Google Sans"/>
              </a:rPr>
              <a:t> 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Ο νέος  σου γείτονας θέλει να πάει  στο νοσοκομείο.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Βοήθησέ τον !</a:t>
            </a:r>
            <a:endParaRPr lang="el-GR" sz="2400" b="1" dirty="0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832CD106-35E7-DBBE-85C3-9D6FE7930B36}"/>
              </a:ext>
            </a:extLst>
          </p:cNvPr>
          <p:cNvSpPr/>
          <p:nvPr/>
        </p:nvSpPr>
        <p:spPr>
          <a:xfrm>
            <a:off x="257936" y="1468007"/>
            <a:ext cx="7069238" cy="4435390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1400" b="1" dirty="0"/>
              <a:t>ΟΔΗΓΟΣ  ΔΙΟΡΘΩΣΗΣ </a:t>
            </a:r>
          </a:p>
          <a:p>
            <a:r>
              <a:rPr lang="el-GR" sz="1400" dirty="0"/>
              <a:t>Πρέπει να πάει ευθεία; (Πήγαινε ευθεία! ) (1μον.)  </a:t>
            </a:r>
            <a:endParaRPr lang="el-GR" sz="1400" b="1" dirty="0"/>
          </a:p>
          <a:p>
            <a:r>
              <a:rPr lang="el-GR" sz="1400" dirty="0"/>
              <a:t>Πρέπει  να στρίψει  αριστερά; ( Στρίψε  αριστερά! 1μον.)</a:t>
            </a:r>
          </a:p>
          <a:p>
            <a:r>
              <a:rPr lang="el-GR" sz="1400" dirty="0"/>
              <a:t>Πρέπει  να στρίψει δεξιά; ( Στρίψε δεξιά! 1 </a:t>
            </a:r>
            <a:r>
              <a:rPr lang="el-GR" sz="1400" dirty="0" err="1"/>
              <a:t>μον</a:t>
            </a:r>
            <a:r>
              <a:rPr lang="el-GR" sz="1400" dirty="0"/>
              <a:t>.)</a:t>
            </a:r>
          </a:p>
          <a:p>
            <a:r>
              <a:rPr lang="el-GR" sz="1400" dirty="0"/>
              <a:t>Το νοσοκομείο είναι απέναντι από κάποιο γνωστό σημείο;</a:t>
            </a:r>
          </a:p>
          <a:p>
            <a:r>
              <a:rPr lang="el-GR" sz="1400" dirty="0"/>
              <a:t>Το νοσοκομείο είναι δίπλα  σε κάποιο γνωστό σημείο;</a:t>
            </a:r>
          </a:p>
          <a:p>
            <a:r>
              <a:rPr lang="el-GR" sz="1400" dirty="0"/>
              <a:t>(Το νοσοκομείο είναι δίπλα στο πάρκο. (1 </a:t>
            </a:r>
            <a:r>
              <a:rPr lang="el-GR" sz="1400" dirty="0" err="1"/>
              <a:t>μον</a:t>
            </a:r>
            <a:r>
              <a:rPr lang="el-GR" sz="1400" dirty="0"/>
              <a:t>.))</a:t>
            </a:r>
          </a:p>
          <a:p>
            <a:r>
              <a:rPr lang="el-GR" sz="1400" dirty="0"/>
              <a:t>Τι υπάρχει στα δεξιά του; (Στα δεξιά σου  υπάρχει  ένα ταχυδρομείο.) (1μον.) (Στα δεξιά σου  υπάρχει  μία καφετέρια.) (1μον.)</a:t>
            </a:r>
          </a:p>
          <a:p>
            <a:r>
              <a:rPr lang="el-GR" sz="1400" dirty="0"/>
              <a:t>Τι υπάρχει στα αριστερά του;</a:t>
            </a:r>
          </a:p>
          <a:p>
            <a:r>
              <a:rPr lang="el-GR" sz="1400" dirty="0"/>
              <a:t>Όταν φτάσει στο  σταυροδρόμι, προς ποια κατεύθυνση πρέπει να στρίψει;   (Όταν  φτάσεις  στο σταυροδρόμι,  πρέπει να στρίψεις  δεξιά!) (1μον.) (Όταν  φτάσεις  στο σταυροδρόμι,  πρέπει να στρίψεις  αριστερά!) (1μον.)</a:t>
            </a:r>
          </a:p>
          <a:p>
            <a:endParaRPr lang="el-GR" dirty="0"/>
          </a:p>
          <a:p>
            <a:r>
              <a:rPr lang="el-GR" dirty="0"/>
              <a:t>ορθογραφία 1 μονάδα</a:t>
            </a:r>
          </a:p>
          <a:p>
            <a:r>
              <a:rPr lang="el-GR" dirty="0"/>
              <a:t>επιρρήματα – προθέσεις  1 μονάδα</a:t>
            </a:r>
          </a:p>
        </p:txBody>
      </p:sp>
      <p:pic>
        <p:nvPicPr>
          <p:cNvPr id="1026" name="Picture 2" descr="Simple illustrated city map with locations including grocery, park ...">
            <a:extLst>
              <a:ext uri="{FF2B5EF4-FFF2-40B4-BE49-F238E27FC236}">
                <a16:creationId xmlns:a16="http://schemas.microsoft.com/office/drawing/2014/main" id="{274E3430-24B8-1735-CBEA-974DA3BA07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163" y="1822677"/>
            <a:ext cx="4257675" cy="425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74AE8E1-486D-08E6-6A14-82CF1EE65A29}"/>
              </a:ext>
            </a:extLst>
          </p:cNvPr>
          <p:cNvSpPr/>
          <p:nvPr/>
        </p:nvSpPr>
        <p:spPr>
          <a:xfrm>
            <a:off x="7946570" y="4027714"/>
            <a:ext cx="729343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ΣΧΟΛΕΙΟ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596BBAB-CCC6-23B2-1537-1CE90ECEA279}"/>
              </a:ext>
            </a:extLst>
          </p:cNvPr>
          <p:cNvSpPr/>
          <p:nvPr/>
        </p:nvSpPr>
        <p:spPr>
          <a:xfrm>
            <a:off x="7761514" y="2396354"/>
            <a:ext cx="979712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ΚΑΤΑΣΤΗΜΑ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394E0E07-1B91-7F57-896F-34F832EBDCD6}"/>
              </a:ext>
            </a:extLst>
          </p:cNvPr>
          <p:cNvSpPr/>
          <p:nvPr/>
        </p:nvSpPr>
        <p:spPr>
          <a:xfrm>
            <a:off x="9241972" y="3060382"/>
            <a:ext cx="979712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ΠΑΡΚΟ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7762F2B4-4AB9-3181-E698-86106006D5EB}"/>
              </a:ext>
            </a:extLst>
          </p:cNvPr>
          <p:cNvSpPr/>
          <p:nvPr/>
        </p:nvSpPr>
        <p:spPr>
          <a:xfrm rot="10800000" flipV="1">
            <a:off x="7625440" y="3324701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4D710FA2-2D38-6E48-E0B8-EF80C0E351FA}"/>
              </a:ext>
            </a:extLst>
          </p:cNvPr>
          <p:cNvSpPr/>
          <p:nvPr/>
        </p:nvSpPr>
        <p:spPr>
          <a:xfrm rot="10800000" flipV="1">
            <a:off x="8962685" y="4405502"/>
            <a:ext cx="2590800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4A6D9C4E-6AF9-EE23-A9B7-3132F79A8229}"/>
              </a:ext>
            </a:extLst>
          </p:cNvPr>
          <p:cNvSpPr/>
          <p:nvPr/>
        </p:nvSpPr>
        <p:spPr>
          <a:xfrm rot="10800000" flipV="1">
            <a:off x="7625439" y="5632472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B35F26A7-CF7E-7910-9F65-2F63E0985B0B}"/>
              </a:ext>
            </a:extLst>
          </p:cNvPr>
          <p:cNvSpPr/>
          <p:nvPr/>
        </p:nvSpPr>
        <p:spPr>
          <a:xfrm rot="16200000" flipV="1">
            <a:off x="7914679" y="4366657"/>
            <a:ext cx="2286557" cy="235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5B518BB9-1ED4-DDEA-0BB1-0E92E593498B}"/>
              </a:ext>
            </a:extLst>
          </p:cNvPr>
          <p:cNvSpPr/>
          <p:nvPr/>
        </p:nvSpPr>
        <p:spPr>
          <a:xfrm rot="16200000" flipV="1">
            <a:off x="8909578" y="4521312"/>
            <a:ext cx="2286557" cy="235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pic>
        <p:nvPicPr>
          <p:cNvPr id="1030" name="Picture 6" descr="Man Driving Vintage Car Cartoon Vector Clipart - FriendlyStock">
            <a:extLst>
              <a:ext uri="{FF2B5EF4-FFF2-40B4-BE49-F238E27FC236}">
                <a16:creationId xmlns:a16="http://schemas.microsoft.com/office/drawing/2014/main" id="{A9D09BEB-0AA8-ACA7-E3E2-DECDD556D2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914" y="5351728"/>
            <a:ext cx="1095063" cy="551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Ευθύγραμμο βέλος σύνδεσης 13">
            <a:extLst>
              <a:ext uri="{FF2B5EF4-FFF2-40B4-BE49-F238E27FC236}">
                <a16:creationId xmlns:a16="http://schemas.microsoft.com/office/drawing/2014/main" id="{078CC957-672F-5A41-B417-292ED863BEA0}"/>
              </a:ext>
            </a:extLst>
          </p:cNvPr>
          <p:cNvCxnSpPr/>
          <p:nvPr/>
        </p:nvCxnSpPr>
        <p:spPr>
          <a:xfrm>
            <a:off x="8311241" y="5730444"/>
            <a:ext cx="6514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Ευθύγραμμο βέλος σύνδεσης 15">
            <a:extLst>
              <a:ext uri="{FF2B5EF4-FFF2-40B4-BE49-F238E27FC236}">
                <a16:creationId xmlns:a16="http://schemas.microsoft.com/office/drawing/2014/main" id="{9BA5F972-2FC7-15FC-D5A5-F7D86A8507BE}"/>
              </a:ext>
            </a:extLst>
          </p:cNvPr>
          <p:cNvCxnSpPr>
            <a:stCxn id="11" idx="1"/>
          </p:cNvCxnSpPr>
          <p:nvPr/>
        </p:nvCxnSpPr>
        <p:spPr>
          <a:xfrm flipH="1" flipV="1">
            <a:off x="9057957" y="4503474"/>
            <a:ext cx="1" cy="11240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Ευθύγραμμο βέλος σύνδεσης 19">
            <a:extLst>
              <a:ext uri="{FF2B5EF4-FFF2-40B4-BE49-F238E27FC236}">
                <a16:creationId xmlns:a16="http://schemas.microsoft.com/office/drawing/2014/main" id="{E58F6699-9312-D9EC-D44B-D5B6E7842764}"/>
              </a:ext>
            </a:extLst>
          </p:cNvPr>
          <p:cNvCxnSpPr/>
          <p:nvPr/>
        </p:nvCxnSpPr>
        <p:spPr>
          <a:xfrm flipV="1">
            <a:off x="10052856" y="3422672"/>
            <a:ext cx="0" cy="9828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Ευθύγραμμο βέλος σύνδεσης 21">
            <a:extLst>
              <a:ext uri="{FF2B5EF4-FFF2-40B4-BE49-F238E27FC236}">
                <a16:creationId xmlns:a16="http://schemas.microsoft.com/office/drawing/2014/main" id="{7096745E-9CC1-218F-9AB6-F07BCE38DE71}"/>
              </a:ext>
            </a:extLst>
          </p:cNvPr>
          <p:cNvCxnSpPr/>
          <p:nvPr/>
        </p:nvCxnSpPr>
        <p:spPr>
          <a:xfrm>
            <a:off x="10258085" y="3422672"/>
            <a:ext cx="56231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2" name="Picture 8" descr="An Exterior of a Coffee Shop or Restaurant on a City Street. a ...">
            <a:extLst>
              <a:ext uri="{FF2B5EF4-FFF2-40B4-BE49-F238E27FC236}">
                <a16:creationId xmlns:a16="http://schemas.microsoft.com/office/drawing/2014/main" id="{41B1059C-6CC9-4538-BA2F-4584548A85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8129" y="3502213"/>
            <a:ext cx="1342813" cy="1001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ost Office Cartoon Images – Browse 64,223 Stock Photos, Vectors ...">
            <a:extLst>
              <a:ext uri="{FF2B5EF4-FFF2-40B4-BE49-F238E27FC236}">
                <a16:creationId xmlns:a16="http://schemas.microsoft.com/office/drawing/2014/main" id="{9B67B767-AFF5-35B5-1F4B-9A818E6541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3771" y="4638939"/>
            <a:ext cx="703271" cy="917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7B31AD64-502B-4FB4-3A5A-1DB2973C8D69}"/>
              </a:ext>
            </a:extLst>
          </p:cNvPr>
          <p:cNvSpPr/>
          <p:nvPr/>
        </p:nvSpPr>
        <p:spPr>
          <a:xfrm rot="10800000" flipV="1">
            <a:off x="7625438" y="4433790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cxnSp>
        <p:nvCxnSpPr>
          <p:cNvPr id="18" name="Ευθύγραμμο βέλος σύνδεσης 17">
            <a:extLst>
              <a:ext uri="{FF2B5EF4-FFF2-40B4-BE49-F238E27FC236}">
                <a16:creationId xmlns:a16="http://schemas.microsoft.com/office/drawing/2014/main" id="{7EC4EBBB-B1CB-5452-1E7E-B2C833A99863}"/>
              </a:ext>
            </a:extLst>
          </p:cNvPr>
          <p:cNvCxnSpPr/>
          <p:nvPr/>
        </p:nvCxnSpPr>
        <p:spPr>
          <a:xfrm>
            <a:off x="9119553" y="4531762"/>
            <a:ext cx="81088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3737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DD08E40E-8250-09EB-6F5A-D0121D202E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7E930069-6EFE-DC67-6F68-6E209853F64C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pic>
        <p:nvPicPr>
          <p:cNvPr id="2050" name="Picture 2" descr="Kid Writing Exam: Over 4,820 Royalty-Free Licensable Stock ...">
            <a:extLst>
              <a:ext uri="{FF2B5EF4-FFF2-40B4-BE49-F238E27FC236}">
                <a16:creationId xmlns:a16="http://schemas.microsoft.com/office/drawing/2014/main" id="{083CB66E-5EDD-70D5-02EB-30CFB709A3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24"/>
          <a:stretch>
            <a:fillRect/>
          </a:stretch>
        </p:blipFill>
        <p:spPr bwMode="auto">
          <a:xfrm>
            <a:off x="4194175" y="1211125"/>
            <a:ext cx="7388770" cy="419312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ity crossroads with traffic lights, intersection. cartoon illustration of ...">
            <a:extLst>
              <a:ext uri="{FF2B5EF4-FFF2-40B4-BE49-F238E27FC236}">
                <a16:creationId xmlns:a16="http://schemas.microsoft.com/office/drawing/2014/main" id="{2DF9F559-3FA9-8714-B779-2EF8BC5E97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86" y="2523505"/>
            <a:ext cx="3190059" cy="226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0245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8828" y="125333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Μαρτίου 2026 (__/03/2026).Τώρα είμαστε στην άνοιξη.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62FD3A-D4C2-9EEA-3FF8-FE489E34B380}"/>
              </a:ext>
            </a:extLst>
          </p:cNvPr>
          <p:cNvSpPr txBox="1"/>
          <p:nvPr/>
        </p:nvSpPr>
        <p:spPr>
          <a:xfrm>
            <a:off x="337457" y="560004"/>
            <a:ext cx="11397344" cy="554831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ΥΠΟΥΡΓΕΙΟ ΠΑΙΔΕΙΑΣ, ΑΘΛΗΤΙΣΜΟΥ ΚΑΙ ΝΕΟΛΑΙΑΣ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ΔΙΕΥΘΥΝΣΗ ΜΕΣΗΣ ΓΕΝΙΚΗΣ ΕΚΠΑΙΔΕΥΣΗΣ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ΓΥΜΝΑΣΙΟ ΠΑΛΟΥΡΙΩΤΙΣΣΑΣ / ΣΧΟΛΙΚΗ ΧΡΟΝΙΑ: 2025-2026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baseline="300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3ο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 ΔΙΑΓΩΝΙΣΜΑ </a:t>
            </a:r>
            <a:r>
              <a:rPr lang="en-US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B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΄ ΤΕΤΡΑΜΗΝΟΥ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Μάθημα/ Ενότητα </a:t>
            </a:r>
            <a:r>
              <a:rPr lang="el-GR" sz="1400" b="1">
                <a:effectLst/>
                <a:ea typeface="SimSun" panose="02010600030101010101" pitchFamily="2" charset="-122"/>
                <a:cs typeface="Arial" panose="020B0604020202020204" pitchFamily="34" charset="0"/>
              </a:rPr>
              <a:t>: </a:t>
            </a:r>
            <a:r>
              <a:rPr lang="el-GR" sz="1400"/>
              <a:t>Διαμονή και κατοικία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Διάρκεια διαγωνίσματος: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45 ΛΕΠΤΑ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		Ημερομηνία: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  06/03/26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Όνομα διδάσκοντος/-</a:t>
            </a:r>
            <a:r>
              <a:rPr lang="el-GR" sz="1400" b="1" dirty="0" err="1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ουσας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 ΕΛΕΝΗ ΧΑΡΑΛΑΜΠΟΥΣ  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Υπογραφή: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Βαθμός ολογράφως: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_______________________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	Βαθμός αριθμητικά: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______________________/20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Όνομα μαθητή/</a:t>
            </a:r>
            <a:r>
              <a:rPr lang="el-GR" sz="1400" b="1" dirty="0" err="1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τριας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:</a:t>
            </a: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 _________________________________________________</a:t>
            </a:r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endParaRPr lang="el-GR" sz="1400" dirty="0"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algn="just">
              <a:lnSpc>
                <a:spcPts val="2000"/>
              </a:lnSpc>
              <a:spcAft>
                <a:spcPts val="800"/>
              </a:spcAft>
            </a:pPr>
            <a:r>
              <a:rPr lang="el-GR" sz="1400" b="1" dirty="0"/>
              <a:t>ΤΟ ΕΞΕΤΑΣΤΙΚΟ ΔΟΚΙΜΙΟ ΑΠΟΤΕΛΕΙΤΑΙ ΑΠΟ  ΕΞΙ  (6) ΣΕΛΙΔΕΣ</a:t>
            </a:r>
            <a:endParaRPr lang="el-GR" sz="1400" dirty="0"/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625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0F199F-2D4F-E0FA-0C5C-C2FDA15B11D1}"/>
              </a:ext>
            </a:extLst>
          </p:cNvPr>
          <p:cNvSpPr txBox="1"/>
          <p:nvPr/>
        </p:nvSpPr>
        <p:spPr>
          <a:xfrm>
            <a:off x="141514" y="267678"/>
            <a:ext cx="1083128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1</a:t>
            </a:r>
            <a:r>
              <a:rPr lang="el-GR" sz="2400" b="1" baseline="30000" dirty="0">
                <a:solidFill>
                  <a:srgbClr val="0A0A0A"/>
                </a:solidFill>
                <a:latin typeface="Google Sans"/>
              </a:rPr>
              <a:t>η  Δραστηριότητα </a:t>
            </a:r>
            <a:r>
              <a:rPr lang="el-GR" sz="2400" b="1" dirty="0">
                <a:solidFill>
                  <a:srgbClr val="0A0A0A"/>
                </a:solidFill>
                <a:latin typeface="Google Sans"/>
              </a:rPr>
              <a:t> 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Η θεία σου δεν  ξέρει ελληνικά. Θέλει  να ενοικιάσει το διαμέρισμά της.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Μπορείς να τη βοηθήσεις;</a:t>
            </a:r>
          </a:p>
          <a:p>
            <a:r>
              <a:rPr lang="el-GR" sz="2400" b="1" i="0" dirty="0">
                <a:solidFill>
                  <a:srgbClr val="0A0A0A"/>
                </a:solidFill>
                <a:effectLst/>
                <a:latin typeface="Google Sans"/>
              </a:rPr>
              <a:t>Φτιάξε μια αγγελία!</a:t>
            </a:r>
          </a:p>
          <a:p>
            <a:r>
              <a:rPr lang="el-GR" sz="2400" b="1" i="0" dirty="0">
                <a:solidFill>
                  <a:srgbClr val="0A0A0A"/>
                </a:solidFill>
                <a:effectLst/>
                <a:latin typeface="Google Sans"/>
              </a:rPr>
              <a:t>Βάλε  </a:t>
            </a:r>
            <a:r>
              <a:rPr lang="el-GR" sz="2400" b="1" dirty="0">
                <a:solidFill>
                  <a:srgbClr val="0A0A0A"/>
                </a:solidFill>
                <a:latin typeface="Google Sans"/>
              </a:rPr>
              <a:t>το ενοικιαστήριο</a:t>
            </a:r>
            <a:r>
              <a:rPr lang="el-GR" sz="2400" b="1" i="0" dirty="0">
                <a:solidFill>
                  <a:srgbClr val="0A0A0A"/>
                </a:solidFill>
                <a:effectLst/>
                <a:latin typeface="Google Sans"/>
              </a:rPr>
              <a:t> χαρτί στην είσοδο της πολυκατοικίας.</a:t>
            </a:r>
            <a:endParaRPr lang="el-GR" sz="2400" b="1" dirty="0"/>
          </a:p>
        </p:txBody>
      </p:sp>
      <p:pic>
        <p:nvPicPr>
          <p:cNvPr id="6" name="Picture 4" descr="Τελικά, συμφέρει το ενοίκιο ή η αγορά σπιτιού; | Η ΚΑΘΗΜΕΡΙΝΗ">
            <a:extLst>
              <a:ext uri="{FF2B5EF4-FFF2-40B4-BE49-F238E27FC236}">
                <a16:creationId xmlns:a16="http://schemas.microsoft.com/office/drawing/2014/main" id="{57CF4AF2-EFC4-EF28-EC1D-2D4656A8CC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76" r="12862"/>
          <a:stretch>
            <a:fillRect/>
          </a:stretch>
        </p:blipFill>
        <p:spPr bwMode="auto">
          <a:xfrm>
            <a:off x="9873343" y="3429000"/>
            <a:ext cx="2024742" cy="298715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E41C3868-CD80-4E96-0096-CA176FB45F82}"/>
              </a:ext>
            </a:extLst>
          </p:cNvPr>
          <p:cNvSpPr/>
          <p:nvPr/>
        </p:nvSpPr>
        <p:spPr>
          <a:xfrm>
            <a:off x="293915" y="3127060"/>
            <a:ext cx="9361714" cy="3433464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br>
              <a:rPr lang="el-GR" dirty="0"/>
            </a:br>
            <a:br>
              <a:rPr lang="el-GR" dirty="0"/>
            </a:br>
            <a:endParaRPr lang="el-GR" dirty="0"/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7EE574B3-569B-C492-9E1C-82667727F6AB}"/>
              </a:ext>
            </a:extLst>
          </p:cNvPr>
          <p:cNvSpPr/>
          <p:nvPr/>
        </p:nvSpPr>
        <p:spPr>
          <a:xfrm>
            <a:off x="10036629" y="413657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/10</a:t>
            </a: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98DA6A4-2E40-06DA-FADA-C422E0494146}"/>
              </a:ext>
            </a:extLst>
          </p:cNvPr>
          <p:cNvSpPr/>
          <p:nvPr/>
        </p:nvSpPr>
        <p:spPr>
          <a:xfrm>
            <a:off x="293915" y="2197821"/>
            <a:ext cx="11114314" cy="83099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l-CY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/>
              <a:t>πόλη, όροφος, αριθμός διαμερίσματος, δωμάτια,  ενοίκιο,  ηλεκτρικές συσκευές, έπιπλα, γειτονιά 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9FA2FB63-51A2-0C82-774D-EE8B7A281192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83752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CCC1817B-9C89-4079-AE63-6067574CB111}"/>
              </a:ext>
            </a:extLst>
          </p:cNvPr>
          <p:cNvSpPr/>
          <p:nvPr/>
        </p:nvSpPr>
        <p:spPr>
          <a:xfrm>
            <a:off x="293915" y="1066800"/>
            <a:ext cx="9470571" cy="562435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l-GR" dirty="0"/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4B43D60-5C8F-60F7-924A-ACD8AE7ABB48}"/>
              </a:ext>
            </a:extLst>
          </p:cNvPr>
          <p:cNvSpPr/>
          <p:nvPr/>
        </p:nvSpPr>
        <p:spPr>
          <a:xfrm>
            <a:off x="293915" y="166847"/>
            <a:ext cx="11114314" cy="83099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l-CY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/>
              <a:t>πόλη, όροφος, αριθμός διαμερίσματος, δωμάτια,  ενοίκιο,  ηλεκτρικές συσκευές, έπιπλα, γειτονιά 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74CE5DD2-76EE-4D3A-FA81-95A06FDF4E19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241785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A2FAD-F09A-420F-1C48-F2740CF402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F94D0B6-20A8-6EE1-00D2-36EBFFEF1388}"/>
              </a:ext>
            </a:extLst>
          </p:cNvPr>
          <p:cNvSpPr/>
          <p:nvPr/>
        </p:nvSpPr>
        <p:spPr>
          <a:xfrm>
            <a:off x="293915" y="1066800"/>
            <a:ext cx="9470571" cy="562435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dirty="0">
                <a:solidFill>
                  <a:srgbClr val="FF0000"/>
                </a:solidFill>
              </a:rPr>
              <a:t>ΟΔΗΓΟΣ  ΔΙΟΡΘΩΣΗΣ </a:t>
            </a:r>
          </a:p>
          <a:p>
            <a:r>
              <a:rPr lang="el-GR" dirty="0"/>
              <a:t>ΕΝΟΙΚΙΑΖΕΤΑΙ ΔΙΑΜΕΡΙΣΜΑ (1μον.)</a:t>
            </a:r>
          </a:p>
          <a:p>
            <a:r>
              <a:rPr lang="el-GR" dirty="0"/>
              <a:t>Ενοικιάζεται άνετο διαμέρισμα στη Λευκωσία. (1μον.)</a:t>
            </a:r>
          </a:p>
          <a:p>
            <a:r>
              <a:rPr lang="el-GR" dirty="0"/>
              <a:t>Βρίσκεται  στον δεύτερο  όροφο. Είναι  το διαμέρισμα 201. (2.μον)</a:t>
            </a:r>
          </a:p>
          <a:p>
            <a:r>
              <a:rPr lang="el-GR" dirty="0"/>
              <a:t>Έχει δύο υπνοδωμάτια, ένα σαλόνι, μία κουζίνα και ένα μπάνιο. (1 </a:t>
            </a:r>
            <a:r>
              <a:rPr lang="el-GR" dirty="0" err="1"/>
              <a:t>μον</a:t>
            </a:r>
            <a:r>
              <a:rPr lang="el-GR" dirty="0"/>
              <a:t>.)</a:t>
            </a:r>
          </a:p>
          <a:p>
            <a:r>
              <a:rPr lang="el-GR" dirty="0"/>
              <a:t>Το διαμέρισμα  έχει κρεβάτι,  καναπέ, τραπέζι  και 6 καρέκλες. (1 </a:t>
            </a:r>
            <a:r>
              <a:rPr lang="el-GR" dirty="0" err="1"/>
              <a:t>μον</a:t>
            </a:r>
            <a:r>
              <a:rPr lang="el-GR" dirty="0"/>
              <a:t>.)</a:t>
            </a:r>
          </a:p>
          <a:p>
            <a:r>
              <a:rPr lang="el-GR" dirty="0"/>
              <a:t>Διαθέτει καινούριες ηλεκτρικές συσκευές (ψυγείο, πλυντήριο, κουζίνα). (1μον.)</a:t>
            </a:r>
            <a:br>
              <a:rPr lang="el-GR" dirty="0"/>
            </a:br>
            <a:r>
              <a:rPr lang="el-GR" dirty="0"/>
              <a:t>Βρίσκεται σε μια ήσυχη γειτονιά, κοντά σε σχολείο, υπεραγορά και φαρμακείο. (1μον.)</a:t>
            </a:r>
          </a:p>
          <a:p>
            <a:r>
              <a:rPr lang="el-GR" dirty="0"/>
              <a:t>Ενοίκιο:  €300 (1μον.)</a:t>
            </a:r>
          </a:p>
          <a:p>
            <a:br>
              <a:rPr lang="el-GR" dirty="0"/>
            </a:br>
            <a:r>
              <a:rPr lang="el-GR" dirty="0"/>
              <a:t>Τηλέφωνο:  99097898 (0,5 </a:t>
            </a:r>
            <a:r>
              <a:rPr lang="el-GR" dirty="0" err="1"/>
              <a:t>μον</a:t>
            </a:r>
            <a:r>
              <a:rPr lang="el-GR" dirty="0"/>
              <a:t>.)</a:t>
            </a:r>
            <a:br>
              <a:rPr lang="el-GR" dirty="0"/>
            </a:br>
            <a:r>
              <a:rPr lang="el-GR" dirty="0"/>
              <a:t>Όνομα: Μαρία </a:t>
            </a:r>
            <a:r>
              <a:rPr lang="el-GR" dirty="0" err="1"/>
              <a:t>Αντρέου</a:t>
            </a:r>
            <a:r>
              <a:rPr lang="el-GR" dirty="0"/>
              <a:t>  (0,5 </a:t>
            </a:r>
            <a:r>
              <a:rPr lang="el-GR" dirty="0" err="1"/>
              <a:t>μον</a:t>
            </a:r>
            <a:r>
              <a:rPr lang="el-GR" dirty="0"/>
              <a:t>.)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20F1E8DE-EA4F-B7E0-131A-A22B55E82CBB}"/>
              </a:ext>
            </a:extLst>
          </p:cNvPr>
          <p:cNvSpPr/>
          <p:nvPr/>
        </p:nvSpPr>
        <p:spPr>
          <a:xfrm>
            <a:off x="293915" y="166847"/>
            <a:ext cx="11114314" cy="83099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l-CY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/>
              <a:t>πόλη, όροφος, αριθμός διαμερίσματος, δωμάτια,  ενοίκιο,  ηλεκτρικές συσκευές, έπιπλα, γειτονιά 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6C0F7CAE-1866-E26A-1636-829162A6A9BF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220851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2949B6-C8C7-B607-92B3-302C3D1AA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0DDA760-8EAB-509A-BA0E-04474AE16537}"/>
              </a:ext>
            </a:extLst>
          </p:cNvPr>
          <p:cNvSpPr txBox="1"/>
          <p:nvPr/>
        </p:nvSpPr>
        <p:spPr>
          <a:xfrm>
            <a:off x="141514" y="267678"/>
            <a:ext cx="108312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baseline="30000" dirty="0">
                <a:solidFill>
                  <a:srgbClr val="0A0A0A"/>
                </a:solidFill>
                <a:latin typeface="Google Sans"/>
              </a:rPr>
              <a:t>2η  Δραστηριότητα </a:t>
            </a:r>
            <a:r>
              <a:rPr lang="el-GR" sz="2400" b="1" dirty="0">
                <a:solidFill>
                  <a:srgbClr val="0A0A0A"/>
                </a:solidFill>
                <a:latin typeface="Google Sans"/>
              </a:rPr>
              <a:t> 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Ο νέος  σου γείτονας θέλει να πάει  στο νοσοκομείο.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Βοήθησέ τον !</a:t>
            </a:r>
            <a:endParaRPr lang="el-GR" sz="2400" b="1" dirty="0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D96E34FF-D03E-C185-E073-297482E6F69E}"/>
              </a:ext>
            </a:extLst>
          </p:cNvPr>
          <p:cNvSpPr/>
          <p:nvPr/>
        </p:nvSpPr>
        <p:spPr>
          <a:xfrm>
            <a:off x="257936" y="1987599"/>
            <a:ext cx="6368175" cy="4276171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dirty="0"/>
              <a:t>Πρέπει να πάει ευθεία;</a:t>
            </a:r>
          </a:p>
          <a:p>
            <a:r>
              <a:rPr lang="el-GR" dirty="0"/>
              <a:t>Πρέπει  να στρίψει  αριστερά;</a:t>
            </a:r>
          </a:p>
          <a:p>
            <a:r>
              <a:rPr lang="el-GR" dirty="0"/>
              <a:t>Πρέπει  να στρίψει δεξιά;</a:t>
            </a:r>
          </a:p>
          <a:p>
            <a:r>
              <a:rPr lang="el-GR" dirty="0"/>
              <a:t>Το νοσοκομείο είναι απέναντι από κάποιο γνωστό σημείο;</a:t>
            </a:r>
          </a:p>
          <a:p>
            <a:r>
              <a:rPr lang="el-GR" dirty="0"/>
              <a:t>Το νοσοκομείο είναι δίπλα  σε κάποιο γνωστό σημείο;</a:t>
            </a:r>
          </a:p>
          <a:p>
            <a:r>
              <a:rPr lang="el-GR" dirty="0"/>
              <a:t>Τι υπάρχει στα δεξιά του;</a:t>
            </a:r>
          </a:p>
          <a:p>
            <a:r>
              <a:rPr lang="el-GR" dirty="0"/>
              <a:t>Τι υπάρχει στα αριστερά του;</a:t>
            </a:r>
          </a:p>
          <a:p>
            <a:r>
              <a:rPr lang="el-GR" dirty="0"/>
              <a:t>Όταν φτάσει στο  σταυροδρόμι, προς ποια κατεύθυνση πρέπει να στρίψει;  </a:t>
            </a:r>
          </a:p>
        </p:txBody>
      </p:sp>
      <p:pic>
        <p:nvPicPr>
          <p:cNvPr id="1026" name="Picture 2" descr="Simple illustrated city map with locations including grocery, park ...">
            <a:extLst>
              <a:ext uri="{FF2B5EF4-FFF2-40B4-BE49-F238E27FC236}">
                <a16:creationId xmlns:a16="http://schemas.microsoft.com/office/drawing/2014/main" id="{C9910D5C-2056-D6C0-28A5-7DEB0EC042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163" y="1822677"/>
            <a:ext cx="4257675" cy="425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75A6522D-403C-9AA7-A0C4-43A490648FCC}"/>
              </a:ext>
            </a:extLst>
          </p:cNvPr>
          <p:cNvSpPr/>
          <p:nvPr/>
        </p:nvSpPr>
        <p:spPr>
          <a:xfrm>
            <a:off x="7946570" y="4027714"/>
            <a:ext cx="729343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ΣΧΟΛΕΙΟ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7B5519EB-143E-B32D-031F-CFF0E8C12F15}"/>
              </a:ext>
            </a:extLst>
          </p:cNvPr>
          <p:cNvSpPr/>
          <p:nvPr/>
        </p:nvSpPr>
        <p:spPr>
          <a:xfrm>
            <a:off x="7761514" y="2396354"/>
            <a:ext cx="979712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ΚΑΤΑΣΤΗΜΑ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A3F46D35-C013-3820-DA28-25BF5FD7C2B3}"/>
              </a:ext>
            </a:extLst>
          </p:cNvPr>
          <p:cNvSpPr/>
          <p:nvPr/>
        </p:nvSpPr>
        <p:spPr>
          <a:xfrm>
            <a:off x="9241972" y="3060382"/>
            <a:ext cx="979712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ΠΑΡΚΟ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CFA72703-4D3B-5E13-596D-2B378A3C6081}"/>
              </a:ext>
            </a:extLst>
          </p:cNvPr>
          <p:cNvSpPr/>
          <p:nvPr/>
        </p:nvSpPr>
        <p:spPr>
          <a:xfrm rot="10800000" flipV="1">
            <a:off x="7625440" y="3324701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2A6C82A7-DD66-2DE2-0C0B-181017B899C3}"/>
              </a:ext>
            </a:extLst>
          </p:cNvPr>
          <p:cNvSpPr/>
          <p:nvPr/>
        </p:nvSpPr>
        <p:spPr>
          <a:xfrm rot="10800000" flipV="1">
            <a:off x="8962685" y="4405502"/>
            <a:ext cx="2590800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EF132F87-99C4-9845-16C0-F3DF7A6E91A2}"/>
              </a:ext>
            </a:extLst>
          </p:cNvPr>
          <p:cNvSpPr/>
          <p:nvPr/>
        </p:nvSpPr>
        <p:spPr>
          <a:xfrm rot="10800000" flipV="1">
            <a:off x="7625439" y="5632472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5BC1F136-BF16-E355-C26F-6E789A416AA1}"/>
              </a:ext>
            </a:extLst>
          </p:cNvPr>
          <p:cNvSpPr/>
          <p:nvPr/>
        </p:nvSpPr>
        <p:spPr>
          <a:xfrm rot="16200000" flipV="1">
            <a:off x="7914679" y="4366657"/>
            <a:ext cx="2286557" cy="235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2A1917B4-E699-A402-6A7E-755A45A8A7C4}"/>
              </a:ext>
            </a:extLst>
          </p:cNvPr>
          <p:cNvSpPr/>
          <p:nvPr/>
        </p:nvSpPr>
        <p:spPr>
          <a:xfrm rot="16200000" flipV="1">
            <a:off x="8909578" y="4521312"/>
            <a:ext cx="2286557" cy="235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pic>
        <p:nvPicPr>
          <p:cNvPr id="1030" name="Picture 6" descr="Man Driving Vintage Car Cartoon Vector Clipart - FriendlyStock">
            <a:extLst>
              <a:ext uri="{FF2B5EF4-FFF2-40B4-BE49-F238E27FC236}">
                <a16:creationId xmlns:a16="http://schemas.microsoft.com/office/drawing/2014/main" id="{3AF00AEC-55EE-7C16-F0F4-2AA5EDFCDF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914" y="5351728"/>
            <a:ext cx="1095063" cy="551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Ευθύγραμμο βέλος σύνδεσης 13">
            <a:extLst>
              <a:ext uri="{FF2B5EF4-FFF2-40B4-BE49-F238E27FC236}">
                <a16:creationId xmlns:a16="http://schemas.microsoft.com/office/drawing/2014/main" id="{BE44DC00-89F4-0A12-B047-B855056A9300}"/>
              </a:ext>
            </a:extLst>
          </p:cNvPr>
          <p:cNvCxnSpPr/>
          <p:nvPr/>
        </p:nvCxnSpPr>
        <p:spPr>
          <a:xfrm>
            <a:off x="8311241" y="5730444"/>
            <a:ext cx="6514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Ευθύγραμμο βέλος σύνδεσης 15">
            <a:extLst>
              <a:ext uri="{FF2B5EF4-FFF2-40B4-BE49-F238E27FC236}">
                <a16:creationId xmlns:a16="http://schemas.microsoft.com/office/drawing/2014/main" id="{5E891910-D2E6-077E-7CF9-67CF5242382E}"/>
              </a:ext>
            </a:extLst>
          </p:cNvPr>
          <p:cNvCxnSpPr>
            <a:stCxn id="11" idx="1"/>
          </p:cNvCxnSpPr>
          <p:nvPr/>
        </p:nvCxnSpPr>
        <p:spPr>
          <a:xfrm flipH="1" flipV="1">
            <a:off x="9057957" y="4503474"/>
            <a:ext cx="1" cy="11240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Ευθύγραμμο βέλος σύνδεσης 17">
            <a:extLst>
              <a:ext uri="{FF2B5EF4-FFF2-40B4-BE49-F238E27FC236}">
                <a16:creationId xmlns:a16="http://schemas.microsoft.com/office/drawing/2014/main" id="{F8B41AB8-CB29-C2FE-E2EE-191B390B6F5A}"/>
              </a:ext>
            </a:extLst>
          </p:cNvPr>
          <p:cNvCxnSpPr/>
          <p:nvPr/>
        </p:nvCxnSpPr>
        <p:spPr>
          <a:xfrm>
            <a:off x="9241972" y="4503474"/>
            <a:ext cx="81088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Ευθύγραμμο βέλος σύνδεσης 19">
            <a:extLst>
              <a:ext uri="{FF2B5EF4-FFF2-40B4-BE49-F238E27FC236}">
                <a16:creationId xmlns:a16="http://schemas.microsoft.com/office/drawing/2014/main" id="{C9F96679-F21B-0FF2-D7C4-2589E8403579}"/>
              </a:ext>
            </a:extLst>
          </p:cNvPr>
          <p:cNvCxnSpPr/>
          <p:nvPr/>
        </p:nvCxnSpPr>
        <p:spPr>
          <a:xfrm flipV="1">
            <a:off x="10052856" y="3422672"/>
            <a:ext cx="0" cy="9828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Ευθύγραμμο βέλος σύνδεσης 21">
            <a:extLst>
              <a:ext uri="{FF2B5EF4-FFF2-40B4-BE49-F238E27FC236}">
                <a16:creationId xmlns:a16="http://schemas.microsoft.com/office/drawing/2014/main" id="{00FA8838-D74A-BC0E-4AD4-EE70CCBFBC9E}"/>
              </a:ext>
            </a:extLst>
          </p:cNvPr>
          <p:cNvCxnSpPr/>
          <p:nvPr/>
        </p:nvCxnSpPr>
        <p:spPr>
          <a:xfrm>
            <a:off x="10258085" y="3422672"/>
            <a:ext cx="56231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2" name="Picture 8" descr="An Exterior of a Coffee Shop or Restaurant on a City Street. a ...">
            <a:extLst>
              <a:ext uri="{FF2B5EF4-FFF2-40B4-BE49-F238E27FC236}">
                <a16:creationId xmlns:a16="http://schemas.microsoft.com/office/drawing/2014/main" id="{C8ECFB4E-2C73-F5AD-3BFB-3E85C4F1B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8129" y="3502213"/>
            <a:ext cx="1342813" cy="1001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ost Office Cartoon Images – Browse 64,223 Stock Photos, Vectors ...">
            <a:extLst>
              <a:ext uri="{FF2B5EF4-FFF2-40B4-BE49-F238E27FC236}">
                <a16:creationId xmlns:a16="http://schemas.microsoft.com/office/drawing/2014/main" id="{0540562F-08C1-6EB2-BF3F-3DB7076C7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3771" y="4638939"/>
            <a:ext cx="703271" cy="917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Οβάλ 22">
            <a:extLst>
              <a:ext uri="{FF2B5EF4-FFF2-40B4-BE49-F238E27FC236}">
                <a16:creationId xmlns:a16="http://schemas.microsoft.com/office/drawing/2014/main" id="{C14B3AEE-8955-2732-FAFA-0FB1FB3E9CFD}"/>
              </a:ext>
            </a:extLst>
          </p:cNvPr>
          <p:cNvSpPr/>
          <p:nvPr/>
        </p:nvSpPr>
        <p:spPr>
          <a:xfrm>
            <a:off x="10036629" y="413657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/10</a:t>
            </a:r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3EDEB41E-1FE4-07BE-07C2-6C2F62358C7B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13759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7CF00-3647-7953-DDEB-CF3409CCE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DF707AF-FD00-E60D-B113-667C03526B55}"/>
              </a:ext>
            </a:extLst>
          </p:cNvPr>
          <p:cNvSpPr txBox="1"/>
          <p:nvPr/>
        </p:nvSpPr>
        <p:spPr>
          <a:xfrm>
            <a:off x="141514" y="267678"/>
            <a:ext cx="108312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baseline="30000" dirty="0">
                <a:solidFill>
                  <a:srgbClr val="0A0A0A"/>
                </a:solidFill>
                <a:latin typeface="Google Sans"/>
              </a:rPr>
              <a:t>2η  Δραστηριότητα </a:t>
            </a:r>
            <a:r>
              <a:rPr lang="el-GR" sz="2400" b="1" dirty="0">
                <a:solidFill>
                  <a:srgbClr val="0A0A0A"/>
                </a:solidFill>
                <a:latin typeface="Google Sans"/>
              </a:rPr>
              <a:t> 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Ο νέος  σου γείτονας θέλει να πάει  στο νοσοκομείο.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Βοήθησέ τον !</a:t>
            </a:r>
            <a:endParaRPr lang="el-GR" sz="2400" b="1" dirty="0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E1E7594A-11E3-0959-CAE7-1766C7A70276}"/>
              </a:ext>
            </a:extLst>
          </p:cNvPr>
          <p:cNvSpPr/>
          <p:nvPr/>
        </p:nvSpPr>
        <p:spPr>
          <a:xfrm>
            <a:off x="344511" y="1987599"/>
            <a:ext cx="6368175" cy="4276171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l-GR" b="1" dirty="0"/>
          </a:p>
          <a:p>
            <a:r>
              <a:rPr lang="el-GR" b="1" dirty="0"/>
              <a:t>-</a:t>
            </a:r>
            <a:r>
              <a:rPr lang="el-GR" dirty="0"/>
              <a:t>Γεια σου, γείτονα! Μην ανησυχείς, το νοσοκομείο είναι πολύ κοντά. Πήγαινε_________________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endParaRPr lang="el-GR" dirty="0"/>
          </a:p>
        </p:txBody>
      </p:sp>
      <p:pic>
        <p:nvPicPr>
          <p:cNvPr id="1026" name="Picture 2" descr="Simple illustrated city map with locations including grocery, park ...">
            <a:extLst>
              <a:ext uri="{FF2B5EF4-FFF2-40B4-BE49-F238E27FC236}">
                <a16:creationId xmlns:a16="http://schemas.microsoft.com/office/drawing/2014/main" id="{2BDEE238-0CB3-79C1-0CA0-B00DE0C97E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163" y="1822677"/>
            <a:ext cx="4257675" cy="425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8FD925D3-F20D-6F42-7BE0-93F6BF3F4188}"/>
              </a:ext>
            </a:extLst>
          </p:cNvPr>
          <p:cNvSpPr/>
          <p:nvPr/>
        </p:nvSpPr>
        <p:spPr>
          <a:xfrm>
            <a:off x="7946570" y="4027714"/>
            <a:ext cx="729343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ΣΧΟΛΕΙΟ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4C935D62-07C2-8309-F8AA-CEE363E0A8D3}"/>
              </a:ext>
            </a:extLst>
          </p:cNvPr>
          <p:cNvSpPr/>
          <p:nvPr/>
        </p:nvSpPr>
        <p:spPr>
          <a:xfrm>
            <a:off x="7761514" y="2396354"/>
            <a:ext cx="979712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ΚΑΤΑΣΤΗΜΑ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25654890-3997-A2B0-CDB5-0826FBED0777}"/>
              </a:ext>
            </a:extLst>
          </p:cNvPr>
          <p:cNvSpPr/>
          <p:nvPr/>
        </p:nvSpPr>
        <p:spPr>
          <a:xfrm>
            <a:off x="9241972" y="3060382"/>
            <a:ext cx="979712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ΠΑΡΚΟ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C983D26C-0445-F829-0896-8727235A90CA}"/>
              </a:ext>
            </a:extLst>
          </p:cNvPr>
          <p:cNvSpPr/>
          <p:nvPr/>
        </p:nvSpPr>
        <p:spPr>
          <a:xfrm rot="10800000" flipV="1">
            <a:off x="7625440" y="3324701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CC5E3A91-C7A6-F412-1CDF-FD8F6F2AD38D}"/>
              </a:ext>
            </a:extLst>
          </p:cNvPr>
          <p:cNvSpPr/>
          <p:nvPr/>
        </p:nvSpPr>
        <p:spPr>
          <a:xfrm rot="10800000" flipV="1">
            <a:off x="8962685" y="4405502"/>
            <a:ext cx="2590800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B511E9C0-5708-E802-0866-6233C7DD1F78}"/>
              </a:ext>
            </a:extLst>
          </p:cNvPr>
          <p:cNvSpPr/>
          <p:nvPr/>
        </p:nvSpPr>
        <p:spPr>
          <a:xfrm rot="10800000" flipV="1">
            <a:off x="7625439" y="5632472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9DF6E77E-17C8-94A2-C15E-1FC4F1D39118}"/>
              </a:ext>
            </a:extLst>
          </p:cNvPr>
          <p:cNvSpPr/>
          <p:nvPr/>
        </p:nvSpPr>
        <p:spPr>
          <a:xfrm rot="16200000" flipV="1">
            <a:off x="7914679" y="4366657"/>
            <a:ext cx="2286557" cy="235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34B08F98-623D-21A9-F097-651B474793EC}"/>
              </a:ext>
            </a:extLst>
          </p:cNvPr>
          <p:cNvSpPr/>
          <p:nvPr/>
        </p:nvSpPr>
        <p:spPr>
          <a:xfrm rot="16200000" flipV="1">
            <a:off x="8909578" y="4521312"/>
            <a:ext cx="2286557" cy="235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pic>
        <p:nvPicPr>
          <p:cNvPr id="1030" name="Picture 6" descr="Man Driving Vintage Car Cartoon Vector Clipart - FriendlyStock">
            <a:extLst>
              <a:ext uri="{FF2B5EF4-FFF2-40B4-BE49-F238E27FC236}">
                <a16:creationId xmlns:a16="http://schemas.microsoft.com/office/drawing/2014/main" id="{2E0BF8DC-4F48-FE17-B63C-D5CF7A0248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914" y="5351728"/>
            <a:ext cx="1095063" cy="551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Ευθύγραμμο βέλος σύνδεσης 13">
            <a:extLst>
              <a:ext uri="{FF2B5EF4-FFF2-40B4-BE49-F238E27FC236}">
                <a16:creationId xmlns:a16="http://schemas.microsoft.com/office/drawing/2014/main" id="{7975D150-4889-9C6F-4AF3-44B7926E7D27}"/>
              </a:ext>
            </a:extLst>
          </p:cNvPr>
          <p:cNvCxnSpPr/>
          <p:nvPr/>
        </p:nvCxnSpPr>
        <p:spPr>
          <a:xfrm>
            <a:off x="8311241" y="5730444"/>
            <a:ext cx="6514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Ευθύγραμμο βέλος σύνδεσης 15">
            <a:extLst>
              <a:ext uri="{FF2B5EF4-FFF2-40B4-BE49-F238E27FC236}">
                <a16:creationId xmlns:a16="http://schemas.microsoft.com/office/drawing/2014/main" id="{0CED7171-9F05-C177-2A9E-DA24CB33166D}"/>
              </a:ext>
            </a:extLst>
          </p:cNvPr>
          <p:cNvCxnSpPr>
            <a:cxnSpLocks/>
          </p:cNvCxnSpPr>
          <p:nvPr/>
        </p:nvCxnSpPr>
        <p:spPr>
          <a:xfrm flipH="1" flipV="1">
            <a:off x="9045380" y="4631336"/>
            <a:ext cx="1" cy="11240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Ευθύγραμμο βέλος σύνδεσης 17">
            <a:extLst>
              <a:ext uri="{FF2B5EF4-FFF2-40B4-BE49-F238E27FC236}">
                <a16:creationId xmlns:a16="http://schemas.microsoft.com/office/drawing/2014/main" id="{4B353D6A-E5BA-4225-6699-6CA7758FA626}"/>
              </a:ext>
            </a:extLst>
          </p:cNvPr>
          <p:cNvCxnSpPr/>
          <p:nvPr/>
        </p:nvCxnSpPr>
        <p:spPr>
          <a:xfrm>
            <a:off x="9241972" y="4503474"/>
            <a:ext cx="81088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Ευθύγραμμο βέλος σύνδεσης 19">
            <a:extLst>
              <a:ext uri="{FF2B5EF4-FFF2-40B4-BE49-F238E27FC236}">
                <a16:creationId xmlns:a16="http://schemas.microsoft.com/office/drawing/2014/main" id="{2D99F64E-4EB4-C136-5281-9403DBE70545}"/>
              </a:ext>
            </a:extLst>
          </p:cNvPr>
          <p:cNvCxnSpPr/>
          <p:nvPr/>
        </p:nvCxnSpPr>
        <p:spPr>
          <a:xfrm flipV="1">
            <a:off x="10052856" y="3422672"/>
            <a:ext cx="0" cy="9828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Ευθύγραμμο βέλος σύνδεσης 21">
            <a:extLst>
              <a:ext uri="{FF2B5EF4-FFF2-40B4-BE49-F238E27FC236}">
                <a16:creationId xmlns:a16="http://schemas.microsoft.com/office/drawing/2014/main" id="{B12013DA-AF10-70E0-43E8-9D18A6222022}"/>
              </a:ext>
            </a:extLst>
          </p:cNvPr>
          <p:cNvCxnSpPr/>
          <p:nvPr/>
        </p:nvCxnSpPr>
        <p:spPr>
          <a:xfrm>
            <a:off x="10258085" y="3422672"/>
            <a:ext cx="56231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2" name="Picture 8" descr="An Exterior of a Coffee Shop or Restaurant on a City Street. a ...">
            <a:extLst>
              <a:ext uri="{FF2B5EF4-FFF2-40B4-BE49-F238E27FC236}">
                <a16:creationId xmlns:a16="http://schemas.microsoft.com/office/drawing/2014/main" id="{EF418F0A-E55F-CE38-B53E-8C5BBE5660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8129" y="3502213"/>
            <a:ext cx="1342813" cy="1001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ost Office Cartoon Images – Browse 64,223 Stock Photos, Vectors ...">
            <a:extLst>
              <a:ext uri="{FF2B5EF4-FFF2-40B4-BE49-F238E27FC236}">
                <a16:creationId xmlns:a16="http://schemas.microsoft.com/office/drawing/2014/main" id="{B3289894-3856-8F67-D96F-89A4CC5208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3771" y="4638939"/>
            <a:ext cx="703271" cy="917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Οβάλ 5">
            <a:extLst>
              <a:ext uri="{FF2B5EF4-FFF2-40B4-BE49-F238E27FC236}">
                <a16:creationId xmlns:a16="http://schemas.microsoft.com/office/drawing/2014/main" id="{9629F386-E598-7C8F-0DC3-A0C61DC7F117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66C774C7-E45C-3DA3-1077-39C033F7AB9C}"/>
              </a:ext>
            </a:extLst>
          </p:cNvPr>
          <p:cNvSpPr/>
          <p:nvPr/>
        </p:nvSpPr>
        <p:spPr>
          <a:xfrm rot="10800000" flipV="1">
            <a:off x="7438634" y="4435392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cxnSp>
        <p:nvCxnSpPr>
          <p:cNvPr id="13" name="Ευθύγραμμο βέλος σύνδεσης 12">
            <a:extLst>
              <a:ext uri="{FF2B5EF4-FFF2-40B4-BE49-F238E27FC236}">
                <a16:creationId xmlns:a16="http://schemas.microsoft.com/office/drawing/2014/main" id="{766B7C9D-B5D8-12BD-C8C0-5A67B7AAF966}"/>
              </a:ext>
            </a:extLst>
          </p:cNvPr>
          <p:cNvCxnSpPr/>
          <p:nvPr/>
        </p:nvCxnSpPr>
        <p:spPr>
          <a:xfrm>
            <a:off x="9203771" y="4503474"/>
            <a:ext cx="81088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525917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1357</TotalTime>
  <Words>656</Words>
  <Application>Microsoft Office PowerPoint</Application>
  <PresentationFormat>Ευρεία οθόνη</PresentationFormat>
  <Paragraphs>137</Paragraphs>
  <Slides>13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20" baseType="lpstr">
      <vt:lpstr>SimSun</vt:lpstr>
      <vt:lpstr>Aptos</vt:lpstr>
      <vt:lpstr>Aptos Display</vt:lpstr>
      <vt:lpstr>Arial</vt:lpstr>
      <vt:lpstr>Calibri</vt:lpstr>
      <vt:lpstr>Google Sans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Eleni Charalambous</dc:creator>
  <cp:lastModifiedBy>Ελένη Χαραλάμπους</cp:lastModifiedBy>
  <cp:revision>203</cp:revision>
  <cp:lastPrinted>2025-03-10T05:24:13Z</cp:lastPrinted>
  <dcterms:created xsi:type="dcterms:W3CDTF">2025-02-12T05:42:48Z</dcterms:created>
  <dcterms:modified xsi:type="dcterms:W3CDTF">2026-03-12T03:43:53Z</dcterms:modified>
</cp:coreProperties>
</file>