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4" r:id="rId18"/>
    <p:sldId id="275" r:id="rId19"/>
    <p:sldId id="276" r:id="rId20"/>
    <p:sldId id="277" r:id="rId21"/>
    <p:sldId id="279" r:id="rId22"/>
    <p:sldId id="281" r:id="rId2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1E794-5B9E-47A7-A064-FB6CD0ED47E9}" type="datetimeFigureOut">
              <a:rPr lang="el-GR" smtClean="0"/>
              <a:t>14/3/2026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2DB01-3C0D-40CB-AFFA-3137A98D94CC}" type="slidenum">
              <a:rPr lang="el-GR" smtClean="0"/>
              <a:t>‹#›</a:t>
            </a:fld>
            <a:endParaRPr lang="el-GR"/>
          </a:p>
        </p:txBody>
      </p:sp>
    </p:spTree>
    <p:extLst>
      <p:ext uri="{BB962C8B-B14F-4D97-AF65-F5344CB8AC3E}">
        <p14:creationId xmlns:p14="http://schemas.microsoft.com/office/powerpoint/2010/main" val="262652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03/14/2026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03/14/2026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ucy.cypruslibraries.ac.cy/search~S2*gre?/cPL248.A863Z98+1997/cpl++248+a863+z98+1997/-3,-1,,E/browse" TargetMode="External"/><Relationship Id="rId2" Type="http://schemas.openxmlformats.org/officeDocument/2006/relationships/hyperlink" Target="http://ucy.cypruslibraries.ac.cy/search~S2*gre?/cPL248.B446S55+1983/cpl++248+b446+s55+1983/-3,-1,,E/browse"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endParaRPr lang="en-US" b="1" u="sng" dirty="0">
              <a:solidFill>
                <a:schemeClr val="tx1"/>
              </a:solidFill>
            </a:endParaRPr>
          </a:p>
          <a:p>
            <a:pPr algn="r"/>
            <a:r>
              <a:rPr lang="el-GR" b="1" dirty="0"/>
              <a:t>ΤΟΜ 417_Σεμινάριο Τουρκικής Λογοτεχνίας_</a:t>
            </a:r>
            <a:r>
              <a:rPr lang="en-US" b="1" dirty="0"/>
              <a:t>Türkiye </a:t>
            </a:r>
            <a:r>
              <a:rPr lang="en-US" b="1" dirty="0" err="1"/>
              <a:t>Edebiyatçılar</a:t>
            </a:r>
            <a:r>
              <a:rPr lang="en-US" b="1" dirty="0"/>
              <a:t>  &amp; </a:t>
            </a:r>
            <a:r>
              <a:rPr lang="en-US" b="1" dirty="0" err="1"/>
              <a:t>Kıbrıs</a:t>
            </a:r>
            <a:r>
              <a:rPr lang="tr-TR" b="1" dirty="0"/>
              <a:t> </a:t>
            </a:r>
            <a:r>
              <a:rPr lang="el-GR" b="1" dirty="0"/>
              <a:t>/ Η Κύπρος στην Τουρκική Λογοτεχνία</a:t>
            </a:r>
            <a:r>
              <a:rPr lang="el-GR" dirty="0"/>
              <a:t> </a:t>
            </a:r>
            <a:endParaRPr lang="en-US"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FA7270-824B-9565-177B-A99CDC3CC4A7}"/>
              </a:ext>
            </a:extLst>
          </p:cNvPr>
          <p:cNvSpPr txBox="1"/>
          <p:nvPr/>
        </p:nvSpPr>
        <p:spPr>
          <a:xfrm>
            <a:off x="304799" y="449274"/>
            <a:ext cx="8806543" cy="5959452"/>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Günaydın Yavru Kıbrıs</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[….]"Bayraktar, Bayraktar</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Ey adsız kahramanların adsızı,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Ey Lefkoşa’yı dize getiren yiğit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Büyük ümit, büyük şehit,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 büyük destan,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 büyük… Hey, hey…"(</a:t>
            </a:r>
            <a:r>
              <a:rPr lang="tr-TR" sz="1800" kern="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1959, </a:t>
            </a:r>
            <a:r>
              <a:rPr lang="el-G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 37)</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 Millet Bahçesinde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Kış aylarından beri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Süzüldü içine yeşil yeşil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Donandım birdenbire…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Gönülcüğüm bahar,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Bahar şimdi alabildiğine…" (</a:t>
            </a:r>
            <a:r>
              <a:rPr lang="tr-TR" sz="1800" kern="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1959 </a:t>
            </a:r>
            <a:r>
              <a:rPr lang="el-G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 53)</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FB025A55-F936-6204-7352-36A4AB343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78994" y="1787396"/>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897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20D37F-CB57-EB6E-182D-EDDE117D1610}"/>
              </a:ext>
            </a:extLst>
          </p:cNvPr>
          <p:cNvSpPr txBox="1"/>
          <p:nvPr/>
        </p:nvSpPr>
        <p:spPr>
          <a:xfrm>
            <a:off x="304800" y="1002520"/>
            <a:ext cx="6096000" cy="4352217"/>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“Günaydın Yavru Kıbrıs” kitabı, Burdurlu’nun, Kıbrıs’ta yaşadığı yıllarda Türkiye’ye duyduğu özlemi dile getirdiği şiirlerden oluşmaktadır. Bu kitapta yer alan şiirlerden biri olan “Yıldızlı Mektup” ta şairin özlemini duygu dolu bir ifadeyle aktardığı görülür: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"Bitmiyor,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Akışlarımdan kalan ömürlü hüzün;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İki kelimeyle; sensiz yalnızım,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Toprağın, gökyüzün uzasa Kıbrıs’a kadar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Olsa yıldızın yıldızım."</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1959: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 162)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28641E1D-15A0-AB12-40CC-F0EFB28D7B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8844" y="1537024"/>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4108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EAB805-F871-7812-9889-8381FE989077}"/>
              </a:ext>
            </a:extLst>
          </p:cNvPr>
          <p:cNvSpPr txBox="1"/>
          <p:nvPr/>
        </p:nvSpPr>
        <p:spPr>
          <a:xfrm>
            <a:off x="827314" y="1084584"/>
            <a:ext cx="6096000" cy="5058949"/>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[…]Kalk, yerinden kop da gel</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Dinleyelim</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Söylesin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hikâyelerini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bize</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Sokaklar,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evler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deniz</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İşte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tam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önündeyiz</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hürriyet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kasidesini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Duysun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zindanın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hatırasından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Namık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Kemal</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Sesin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hürriyeti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söyleyebilen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sesini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utancından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Karanlığı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yaratan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fikirle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beraber</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Belki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önümüzde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eğilir</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zindan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1959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2010:147-148)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A59209AE-2E78-FC71-510D-79271D053D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058" y="2054817"/>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18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D47D4C-CCA5-097E-5FCB-4E00BCF63DF3}"/>
              </a:ext>
            </a:extLst>
          </p:cNvPr>
          <p:cNvSpPr txBox="1"/>
          <p:nvPr/>
        </p:nvSpPr>
        <p:spPr>
          <a:xfrm>
            <a:off x="326835" y="448893"/>
            <a:ext cx="6096000" cy="6312754"/>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Açmıyor mu Kıbrıs’ımın Gülleri</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İbrahim Zeki Burdurlu’nun, Kıbrıs’la ilgili son kitabı Türkiye’deyken yayınladığı </a:t>
            </a:r>
            <a:r>
              <a:rPr lang="tr-T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Açıyor mu Kıbrıs’ımın Gülleri’dir</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Bugün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için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anlamlı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isim</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için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nostaljiden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öte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sanki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vefa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borcu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gibidir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kitapta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önceki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üç</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kitabında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seçme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yaparak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duyduğu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özlemi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canlı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tutmak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ister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Öte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yandan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Kıbrıs’ta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gelişen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sosyal</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toplumsal</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olaylara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dikkat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çekmek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ister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Zaten,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kitaba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adını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veren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Açmıyor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mu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Kıbrıs’ımın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Gülleri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olaylar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karşısındaki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tavrını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belirtmek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için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kaleme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alınmıştır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Şiirde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geçen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kurumuş</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yaprak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Tarihin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avuçlarında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konunun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önemini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biçimde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ortaya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koymaktadır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Bu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kitapta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şairin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duygularını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daha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somut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biçimde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ortaya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koyan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başka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Vatandır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adını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taşımaktadır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burada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Anadolu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karşılaştıran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canlı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örnekler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vererek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Çukurova’yla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Mesarya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ovasını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Lefkoşa’yı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karşılaştırır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Ertuğrul Aydın, 2005</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:244)</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3C6A8B2C-EA0B-A4E2-5F46-EA2C6F823D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058" y="2054817"/>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09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F63316-338E-B814-8E93-F307EAAA71D7}"/>
              </a:ext>
            </a:extLst>
          </p:cNvPr>
          <p:cNvSpPr txBox="1"/>
          <p:nvPr/>
        </p:nvSpPr>
        <p:spPr>
          <a:xfrm>
            <a:off x="437920" y="1224330"/>
            <a:ext cx="3121709" cy="4585871"/>
          </a:xfrm>
          <a:prstGeom prst="rect">
            <a:avLst/>
          </a:prstGeom>
          <a:noFill/>
          <a:ln w="57150">
            <a:solidFill>
              <a:schemeClr val="tx1"/>
            </a:solidFill>
          </a:ln>
        </p:spPr>
        <p:txBody>
          <a:bodyPr wrap="square">
            <a:spAutoFit/>
          </a:bodyPr>
          <a:lstStyle/>
          <a:p>
            <a:pPr marL="179705" marR="179705" algn="just">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Bir gelincik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duyarsa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açılıyorken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Tam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ortasında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Anadolu’nun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Başka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gelincik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tatla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toprağında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baharı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Kanında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renkler</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gelinlik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serçe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duyarsa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Uçuyorken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Ovasında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Burdur’un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Başka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serçe</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hızla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kanatlanır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maviliği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serçe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gibi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Gökyüzünün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sahibi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BBAC146F-048D-3CB5-FDF6-81B19E4627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2286" y="1875661"/>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9F04161-1669-2C9E-164F-693C171433BE}"/>
              </a:ext>
            </a:extLst>
          </p:cNvPr>
          <p:cNvSpPr txBox="1"/>
          <p:nvPr/>
        </p:nvSpPr>
        <p:spPr>
          <a:xfrm>
            <a:off x="4269692" y="1956801"/>
            <a:ext cx="3121709" cy="2944396"/>
          </a:xfrm>
          <a:prstGeom prst="rect">
            <a:avLst/>
          </a:prstGeom>
          <a:noFill/>
          <a:ln w="57150">
            <a:solidFill>
              <a:schemeClr val="tx1"/>
            </a:solidFill>
          </a:ln>
        </p:spPr>
        <p:txBody>
          <a:bodyPr wrap="square">
            <a:spAutoFit/>
          </a:bodyPr>
          <a:lstStyle/>
          <a:p>
            <a:pPr marL="179705" marR="179705" algn="just">
              <a:spcAft>
                <a:spcPts val="800"/>
              </a:spcAft>
              <a:buNone/>
            </a:pP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Bir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bayrak</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ne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verirse</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Dalgalanıyorken</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Maviliğinde</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Türkiye’nin</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bayrak</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renkle</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büyür</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büyür</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Tüm</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Kıbrıs’ı</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kucaklayarak</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Bakar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çevresine</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Vatan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vatan</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Toprak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aynı</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toprak</a:t>
            </a:r>
            <a:r>
              <a:rPr lang="en-US"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tr-TR" sz="1200" kern="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Burdurlu, 1968 </a:t>
            </a:r>
            <a:r>
              <a:rPr lang="el-G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Hüseyin Yayla, 2010:104-105)</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8102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98827C-9CCD-F70D-D683-D8DD23941301}"/>
              </a:ext>
            </a:extLst>
          </p:cNvPr>
          <p:cNvSpPr txBox="1"/>
          <p:nvPr/>
        </p:nvSpPr>
        <p:spPr>
          <a:xfrm>
            <a:off x="609599" y="551866"/>
            <a:ext cx="8044543" cy="5754268"/>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[…]İmza, pek derin, engin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Harfler birer yanık can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Heceler kalkmış bayrağa doğru</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Son söz: "Bu beni, beni</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Türkiye’ m unutma emi?[…](</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1968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2010:101)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[…]Senin sıcak tenin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Ateş gözlerin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Hele hele Akdeniz’imi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Yeşil yeşil salındıran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Gündüzlerin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Senin bir alev olan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Sözlerin Kıbrıs!..[…] (</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1968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2010:184)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169E8184-BF92-A36D-8481-65F41281AB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1010" y="1913697"/>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785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9323DA-3277-DDE2-C707-2E206CE9C976}"/>
              </a:ext>
            </a:extLst>
          </p:cNvPr>
          <p:cNvSpPr txBox="1"/>
          <p:nvPr/>
        </p:nvSpPr>
        <p:spPr>
          <a:xfrm>
            <a:off x="533400" y="581923"/>
            <a:ext cx="4582886" cy="5945217"/>
          </a:xfrm>
          <a:prstGeom prst="rect">
            <a:avLst/>
          </a:prstGeom>
          <a:noFill/>
          <a:ln w="57150">
            <a:solidFill>
              <a:schemeClr val="tx1"/>
            </a:solidFill>
          </a:ln>
        </p:spPr>
        <p:txBody>
          <a:bodyPr wrap="square">
            <a:spAutoFit/>
          </a:bodyPr>
          <a:lstStyle/>
          <a:p>
            <a:pPr marL="179705" marR="179705">
              <a:spcAft>
                <a:spcPts val="800"/>
              </a:spcAft>
              <a:buNone/>
            </a:pPr>
            <a:r>
              <a:rPr lang="el-G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Εφημερίδα </a:t>
            </a:r>
            <a:r>
              <a:rPr lang="tr-TR" sz="12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Halkın Sesi,</a:t>
            </a: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29 Ekim 1963.</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50"/>
              </a:spcAft>
              <a:buNone/>
            </a:pP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Kıbrıs Aynı Vatan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gelincik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 duyarsa  açılıyorken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Tam ortasında Anadolu’ nun,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Başka bir gelincik</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lezzetle Kıbrıs toprağında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 aynı baharı</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Kanunda aynı renkler</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gelincik.</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tohum, de dilerse filizlenirken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Kara toprağında Çukurova’ nın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renkle  bir tohum</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dilekle Mesarya Ovası’nda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Çeker içini, boy  verir</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 Sana doğru sana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 yolculuğum.</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serçe, ne duyarsa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6CA28028-26BD-21A4-46D1-C0FAA0519433}"/>
              </a:ext>
            </a:extLst>
          </p:cNvPr>
          <p:cNvSpPr txBox="1"/>
          <p:nvPr/>
        </p:nvSpPr>
        <p:spPr>
          <a:xfrm>
            <a:off x="5780315" y="130661"/>
            <a:ext cx="6096000" cy="6596678"/>
          </a:xfrm>
          <a:prstGeom prst="rect">
            <a:avLst/>
          </a:prstGeom>
          <a:noFill/>
          <a:ln w="57150">
            <a:solidFill>
              <a:schemeClr val="tx1"/>
            </a:solidFill>
          </a:ln>
        </p:spPr>
        <p:txBody>
          <a:bodyPr wrap="square">
            <a:spAutoFit/>
          </a:bodyPr>
          <a:lstStyle/>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Uçuyorken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Ovasında Burdur’ un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Başka bir serçe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hızla kanatlanır  Lefkoşa’ da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Duyar maviliği bu serçe gibi</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anda, bir anda, bir andadır</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Gökyüzünün sahibi.</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kaynak, ne söylerse uyanırken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Yükseğinde Ulu Dağ’ ın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Ayrı bir kaynak</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türküyle yürür Trodos’ ta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Arar ilk damlalarını</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Hayal  hayal</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Karşıdan selâmladığı Toros’ ta</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bayrak, ne virirse dalgalanıyorken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Maviliğinde Türkiye’nin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bayrak</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Aynı renkle büyür büyür de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Bütün  Kıbrıs’ ı kucaklayarak</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Bakar çevresine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Vatan aynı vatan,</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Toprak aynı toprak….</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Burdurlu</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5592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E3E6D8-2200-96C4-06C5-C67F9A97AEAA}"/>
              </a:ext>
            </a:extLst>
          </p:cNvPr>
          <p:cNvSpPr txBox="1"/>
          <p:nvPr/>
        </p:nvSpPr>
        <p:spPr>
          <a:xfrm>
            <a:off x="315685" y="424608"/>
            <a:ext cx="10297886" cy="5717463"/>
          </a:xfrm>
          <a:prstGeom prst="rect">
            <a:avLst/>
          </a:prstGeom>
          <a:noFill/>
          <a:ln w="57150">
            <a:solidFill>
              <a:schemeClr val="tx1"/>
            </a:solidFill>
          </a:ln>
        </p:spPr>
        <p:txBody>
          <a:bodyPr wrap="square">
            <a:spAutoFit/>
          </a:bodyPr>
          <a:lstStyle/>
          <a:p>
            <a:pPr marL="179705" marR="179705">
              <a:lnSpc>
                <a:spcPct val="107000"/>
              </a:lnSpc>
              <a:spcAft>
                <a:spcPts val="800"/>
              </a:spcAft>
              <a:buNone/>
            </a:pPr>
            <a:r>
              <a:rPr lang="el-G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Εφημερίδα </a:t>
            </a:r>
            <a:r>
              <a:rPr lang="tr-TR" sz="1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Bozkurt</a:t>
            </a:r>
            <a:r>
              <a:rPr lang="tr-T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16 Mart 1953.</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50"/>
              </a:spcAft>
              <a:buNone/>
            </a:pPr>
            <a:r>
              <a:rPr lang="tr-TR"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 da on yedi  şiir var. Bunlardan "Lefkoşa" isimli’ si üç bölümden  meydana gelmiş oldukça uzunca  bir  şiir… Böyle  başlıyor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"Duyuyor musun? - Kanlı Tapyalar, ötesinde - Halâ açık  gözlerle konuşan, - Halâ  bir  alışkanlıkla koşan - Evlerin, tarihle büyüyen sesinde – Lefkoşa’yı duyuyor musun?"</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Kitabın  en  uzun  şiiri  "Bir Han"  ismini taşıyor ve beş büyük  sayfayı  kaplıyor. Gayet kuvvetli  yerleri olan  bu  şiirin  bilhassa sonu çok  güzel….</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Alın, okuyunuz bu  kitabı. Bilhassa her Lefkoşalının, her Lefkoşa’yı seven  Kıbrıslı Türkün evinde bu kitap bulunmalıdır. Aşağıya örnek olarak aldığım mısralar benim o kadar hoşuma gitti ki ezberledim. Lefkoşa’ da dolaşırken  aklıma geliyor, etraftaki insanların "Deli mi nedir?"</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demesine aldırmıyor yüksek sesle okuyorum </a:t>
            </a:r>
            <a:r>
              <a:rPr lang="en-US"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kuşluk vakti</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Vurdum kendimi yollara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Burası, Girne Kapısı,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Baf Kapısı şurası,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 orada, Mağusa Kapısı…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Kapı, kapı, kapı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nSpc>
                <a:spcPct val="107000"/>
              </a:lnSpc>
              <a:spcAft>
                <a:spcPts val="800"/>
              </a:spcAft>
              <a:buNone/>
            </a:pPr>
            <a:r>
              <a:rPr lang="tr-T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8194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E5D8ED-B44E-5A22-846D-2C19A6A252AD}"/>
              </a:ext>
            </a:extLst>
          </p:cNvPr>
          <p:cNvSpPr txBox="1"/>
          <p:nvPr/>
        </p:nvSpPr>
        <p:spPr>
          <a:xfrm>
            <a:off x="555171" y="361413"/>
            <a:ext cx="6096000" cy="5873916"/>
          </a:xfrm>
          <a:prstGeom prst="rect">
            <a:avLst/>
          </a:prstGeom>
          <a:noFill/>
          <a:ln w="57150">
            <a:solidFill>
              <a:schemeClr val="tx1"/>
            </a:solidFill>
          </a:ln>
        </p:spPr>
        <p:txBody>
          <a:bodyPr wrap="square">
            <a:spAutoFit/>
          </a:bodyPr>
          <a:lstStyle/>
          <a:p>
            <a:pPr>
              <a:lnSpc>
                <a:spcPct val="107000"/>
              </a:lnSpc>
              <a:spcAft>
                <a:spcPts val="150"/>
              </a:spcAft>
              <a:buNone/>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II.IV.</a:t>
            </a:r>
            <a:r>
              <a:rPr lang="el-G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Ι</a:t>
            </a: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Ι</a:t>
            </a: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a:t>
            </a:r>
            <a:r>
              <a:rPr lang="tr-T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Arif Nihat Asya</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50"/>
              </a:spcAft>
              <a:buNone/>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1964, he published his book, the Rubai of Cyprus, and said that he did not break his ties with Cyprus and that on his deathbed at the hospital before his death (5 January 1975), whose last poem was about Cyprus. Arif Nihat Asia's poem which he wrote in the last days of his life is as follows: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Who would say, the history we spent together,</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One day Cyprus would be fairy tale!</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But do not grieve, a part of your existence</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the end of his book titled “Cypriot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Rubaids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he added the writings titled “How do we lose Cyprus?”, “This is the language they speak” and “The Road to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Kyrenia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these writings, Asya stated that it is necessary to raise the issue of islands from time to time in order not to let the world forget that we have a right to all Mediterranean and Aegean islands. (Esra  Karabacak, 2019:6)</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4" descr="TDK E-Mağaza">
            <a:extLst>
              <a:ext uri="{FF2B5EF4-FFF2-40B4-BE49-F238E27FC236}">
                <a16:creationId xmlns:a16="http://schemas.microsoft.com/office/drawing/2014/main" id="{1CD494EB-C1D7-D85C-EA16-14773384DD2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8922"/>
          <a:stretch>
            <a:fillRect/>
          </a:stretch>
        </p:blipFill>
        <p:spPr bwMode="auto">
          <a:xfrm>
            <a:off x="7667959" y="1294763"/>
            <a:ext cx="3150605" cy="40072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564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ABAB1D-489F-050D-E4AF-A173EC3D2811}"/>
              </a:ext>
            </a:extLst>
          </p:cNvPr>
          <p:cNvSpPr txBox="1"/>
          <p:nvPr/>
        </p:nvSpPr>
        <p:spPr>
          <a:xfrm>
            <a:off x="359228" y="1487603"/>
            <a:ext cx="3150605" cy="3882794"/>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Cyprus in Blood</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[…]Tell me, O Islet why</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sky and ground is in smoke?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Where is the past and future;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all happened in the moment!</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Ağla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Arif Nihat, cry […]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are victims in Cyprus,</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Who float in blood!</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Some would be brave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After growing over time;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AA188A4-FEF8-CC2C-B18B-122E5FC995A6}"/>
              </a:ext>
            </a:extLst>
          </p:cNvPr>
          <p:cNvSpPr txBox="1"/>
          <p:nvPr/>
        </p:nvSpPr>
        <p:spPr>
          <a:xfrm>
            <a:off x="3807945" y="1719395"/>
            <a:ext cx="4171720" cy="3582584"/>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Some are golden already</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Were honeycombs in the beehive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Your wild and tour bandits</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among those who shoot in the heart</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How did they slaughter this one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He carried a life in her life!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It means two martyrs at the same time</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 victim inside a victim!</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Cry Arif Nihat, cry</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For those who cannot cry! (Esra  Karabacak, 2019:5)</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4" descr="TDK E-Mağaza">
            <a:extLst>
              <a:ext uri="{FF2B5EF4-FFF2-40B4-BE49-F238E27FC236}">
                <a16:creationId xmlns:a16="http://schemas.microsoft.com/office/drawing/2014/main" id="{A1A544AF-4D80-90C0-C737-4113FC08F3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8922"/>
          <a:stretch>
            <a:fillRect/>
          </a:stretch>
        </p:blipFill>
        <p:spPr bwMode="auto">
          <a:xfrm>
            <a:off x="8277777" y="1425392"/>
            <a:ext cx="3150605" cy="40072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9466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878F3-9EA8-95DB-C811-1224778C5DD2}"/>
              </a:ext>
            </a:extLst>
          </p:cNvPr>
          <p:cNvSpPr txBox="1"/>
          <p:nvPr/>
        </p:nvSpPr>
        <p:spPr>
          <a:xfrm>
            <a:off x="87086" y="2813884"/>
            <a:ext cx="6096000" cy="773032"/>
          </a:xfrm>
          <a:prstGeom prst="rect">
            <a:avLst/>
          </a:prstGeom>
          <a:noFill/>
          <a:ln w="57150">
            <a:solidFill>
              <a:schemeClr val="tx1"/>
            </a:solidFill>
          </a:ln>
        </p:spPr>
        <p:txBody>
          <a:bodyPr wrap="square">
            <a:spAutoFit/>
          </a:bodyPr>
          <a:lstStyle/>
          <a:p>
            <a:pPr algn="just">
              <a:lnSpc>
                <a:spcPct val="107000"/>
              </a:lnSpc>
              <a:spcAft>
                <a:spcPts val="800"/>
              </a:spcAft>
              <a:buNone/>
            </a:pPr>
            <a:r>
              <a:rPr lang="tr-T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II.</a:t>
            </a:r>
            <a:r>
              <a:rPr lang="el-GR" sz="1800" b="1" kern="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İkinci</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bölümde</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18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Semboller</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Edebiyat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II.IV. Türkiye </a:t>
            </a:r>
            <a:r>
              <a:rPr lang="en-US"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Edebiyatçılar</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en-US" sz="18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Mehmetçik Kıbrısta">
            <a:extLst>
              <a:ext uri="{FF2B5EF4-FFF2-40B4-BE49-F238E27FC236}">
                <a16:creationId xmlns:a16="http://schemas.microsoft.com/office/drawing/2014/main" id="{C5F4FC11-ED04-300E-7C08-FD26200A7C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5845" y="1007784"/>
            <a:ext cx="3618484" cy="51582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9404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31B9A0-7D24-3D3B-5CFF-5B249959120D}"/>
              </a:ext>
            </a:extLst>
          </p:cNvPr>
          <p:cNvSpPr txBox="1"/>
          <p:nvPr/>
        </p:nvSpPr>
        <p:spPr>
          <a:xfrm>
            <a:off x="304798" y="252457"/>
            <a:ext cx="8012937" cy="6353086"/>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Boynunu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anavatana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do</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ğ</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uzatmış</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kurbanlık</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kuzu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(Saadettin Yıldız, 1997:379)</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Kalmış bize Kıbrıs o büyük hünkârdan</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Bayraklarımız dalgalanır rüzgârdan</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Tarîh gelip başka bugün fark  edemez</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Bayrak taşıyan  oğlunu Bayraktar’dan (Saadettin Yıldız, 1997:125)</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Gelmiş</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selâm</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sanki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hedef</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Akdeniz!"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diyen</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sesli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yolcudan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hamledir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havzı</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ilâhî</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Rodos’lar</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ı,</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Kıbrıs’larıyla fethe çıkan şanlı ordudan. (Saadettin Yıldız, 1997:397)</a:t>
            </a: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Kıbrıs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sana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ey</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gül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"Hala Sultan"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diyecek</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Serdârına fethin, "Lala Sultan" diyecek….</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Kirpikle dikip, işleyip ay-yıldızını</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Bin rengin içinde ala "Sultan" diyecek.(Saadettin Yıldız, 1997:551)</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4" descr="TDK E-Mağaza">
            <a:extLst>
              <a:ext uri="{FF2B5EF4-FFF2-40B4-BE49-F238E27FC236}">
                <a16:creationId xmlns:a16="http://schemas.microsoft.com/office/drawing/2014/main" id="{6D9BD66F-C13E-5B18-ECD1-76FE2427A7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8922"/>
          <a:stretch>
            <a:fillRect/>
          </a:stretch>
        </p:blipFill>
        <p:spPr bwMode="auto">
          <a:xfrm>
            <a:off x="8736597" y="1425392"/>
            <a:ext cx="3150605" cy="40072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0621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4CD0A8-9FEC-0242-9562-09068B58D8EB}"/>
              </a:ext>
            </a:extLst>
          </p:cNvPr>
          <p:cNvSpPr txBox="1"/>
          <p:nvPr/>
        </p:nvSpPr>
        <p:spPr>
          <a:xfrm>
            <a:off x="653143" y="363266"/>
            <a:ext cx="3698520" cy="6327758"/>
          </a:xfrm>
          <a:prstGeom prst="rect">
            <a:avLst/>
          </a:prstGeom>
          <a:noFill/>
          <a:ln w="57150">
            <a:solidFill>
              <a:schemeClr val="tx1"/>
            </a:solidFill>
          </a:ln>
        </p:spPr>
        <p:txBody>
          <a:bodyPr wrap="square">
            <a:spAutoFit/>
          </a:bodyPr>
          <a:lstStyle/>
          <a:p>
            <a:pPr>
              <a:lnSpc>
                <a:spcPct val="107000"/>
              </a:lnSpc>
              <a:spcAft>
                <a:spcPts val="150"/>
              </a:spcAft>
              <a:buNone/>
            </a:pP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II.IV.</a:t>
            </a:r>
            <a:r>
              <a:rPr lang="el-G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Ι</a:t>
            </a: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Türkiye Edebiyatçılar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150"/>
              </a:spcAft>
              <a:buNone/>
            </a:pPr>
            <a:r>
              <a:rPr lang="tr-TR"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el-G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Εφημερίδα </a:t>
            </a: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Halkın Sesi,  1 Mayıs 1958.</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15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Onlara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15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[…]Antiseptik değildir, cahil, süngünün ucu</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Deydi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yavrucuğum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asla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ferman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dinlemez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Dünyada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erittik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önce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demiri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tuncu</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Kıbrısımla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kimseler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öyle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şaka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edemez</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 de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çabuk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unuttun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söyle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gafil</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bizleri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Bütün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Türkler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ölmeden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Biraz</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toprak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Sana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mezar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etmi</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ştik, bir zaman denizleri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Aklımı başına al, uykundan uyanarak.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Adam yolla sahile, Türklerden koyun  çalsın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  kaldınsa gitsene, kızıl  haç  kapısına.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İmkânsız emellerin, bırak  kursakta kalsın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 diyeyim  bilmem ki, o beyninin  tasına.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Bizde var, sizde var mı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Mangal  gibi  yürekler</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Yurduma göz dikenin, silâhlarına karşı</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Kazma ile  gideriz, olmasa da tüfekler</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Türklerin  işte böyle, namı dolaştı arşı</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Aytekin Çevik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İstanbul</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CBD83641-C4DE-2ACB-3499-A50D20A6917D}"/>
              </a:ext>
            </a:extLst>
          </p:cNvPr>
          <p:cNvSpPr txBox="1"/>
          <p:nvPr/>
        </p:nvSpPr>
        <p:spPr>
          <a:xfrm>
            <a:off x="5236028" y="189651"/>
            <a:ext cx="4358745" cy="6478697"/>
          </a:xfrm>
          <a:prstGeom prst="rect">
            <a:avLst/>
          </a:prstGeom>
          <a:noFill/>
          <a:ln w="57150">
            <a:solidFill>
              <a:schemeClr val="tx1"/>
            </a:solidFill>
          </a:ln>
        </p:spPr>
        <p:txBody>
          <a:bodyPr wrap="square">
            <a:spAutoFit/>
          </a:bodyPr>
          <a:lstStyle/>
          <a:p>
            <a:pPr algn="just">
              <a:lnSpc>
                <a:spcPct val="107000"/>
              </a:lnSpc>
              <a:spcAft>
                <a:spcPts val="800"/>
              </a:spcAft>
              <a:buNone/>
            </a:pP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Ataol Behramoğlu</a:t>
            </a:r>
            <a:r>
              <a:rPr lang="el-G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Tatilde aşk  şiiri</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b="1"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Zar tutmak bana vergi, aynaya baktım biraz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Uyanıp duruyorum her sabah şurada burada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İnsanları düşündüm şubat ayı zarfında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Arkadaş, yanlış hesap artık bağdata varmaz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 saçlar bana vergi, kahveye çıktım biraz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Türk kalacaktır gaza yeni zam filan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Cebimde yüz bin lira geziyorum durmadan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Yağma yol, umutsuzluk her adamı kurtarmaz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Şaşırmak bana vergi, elmaya baktım biraz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Elmaya baktım biraz ve şaşırmadım valla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elma bir insanı şaşırtabilir oysa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Şimdi herhalde kimse beni ciddiye almaz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Ozanlık bana vergi, dünyaya baktım biraz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Benim en son  sevgilim beni hiç özledin m</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Yüreğimin  sol  yanı  köroğlu sağı ayvaz</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buNone/>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Göklerdeki babamız bizi korusun e mi … (1964)</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buNone/>
            </a:pPr>
            <a:r>
              <a:rPr lang="el-G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Ataol</a:t>
            </a:r>
            <a:r>
              <a:rPr lang="tr-TR" sz="1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Behramoğlu</a:t>
            </a:r>
            <a:r>
              <a:rPr lang="el-G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1983:40)</a:t>
            </a:r>
            <a:endParaRPr lang="el-GR"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9609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88F0F-17FB-9C4C-0CF1-35D254D74B32}"/>
              </a:ext>
            </a:extLst>
          </p:cNvPr>
          <p:cNvSpPr txBox="1"/>
          <p:nvPr/>
        </p:nvSpPr>
        <p:spPr>
          <a:xfrm>
            <a:off x="304801" y="973969"/>
            <a:ext cx="11386457" cy="5218736"/>
          </a:xfrm>
          <a:prstGeom prst="rect">
            <a:avLst/>
          </a:prstGeom>
          <a:noFill/>
        </p:spPr>
        <p:txBody>
          <a:bodyPr wrap="square">
            <a:spAutoFit/>
          </a:bodyPr>
          <a:lstStyle/>
          <a:p>
            <a:pPr>
              <a:lnSpc>
                <a:spcPct val="107000"/>
              </a:lnSpc>
              <a:spcAft>
                <a:spcPts val="800"/>
              </a:spcAft>
              <a:buNone/>
            </a:pPr>
            <a:r>
              <a:rPr lang="el-G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Βιβλιογραφία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150"/>
              </a:spcAft>
              <a:buNone/>
            </a:pP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15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Arsanbaş, S. (2019). Kıbrıs’ta “Türkçe-Edebiyat Öğretimi”nde Türkiye Aydınlarının Rolü (1873-1960).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Araştırmaları ve İncelemeleri Dergisi</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2(4)53-59.</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Aydın, E. (2005). İbrahim Zeki Burdurlunun Kıbrıs yılları ve Kıbrıs’la ilgili kitaplarında Kıbrıs.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Burdur Sempozyumu</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Bildiriler, (1)241-244.</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Behramoğlu, A. (1983).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Şiirler 1959-1982.</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İstanbul: Adam Yayınları. </a:t>
            </a:r>
            <a:r>
              <a:rPr lang="en-US" sz="1200"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2"/>
              </a:rPr>
              <a:t>PL248.B446S55 1983</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Beratlı, N. (2008).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Hoşçakal Kıbrıs: Turnalar Nereden Gelirdi?,</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İstanbul </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Kalkedon Yayınları.</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Çintaş, D. (2009).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İBRAHİM ZEKİ BURDURLU’NUN ESERLERİNDE ÇOCUK EĞİTİMİ İLE İLGİLİ EVRENSEL DEĞERLER.</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Konya: T.C. SELÇUK ÜNİVERSİTESİ SOSYAL BİLİMLER ENSTİTÜSÜ TÜRKÇE EĞİTİMİ ANA BİLİM DALI TÜRKÇE ÖĞRETMENLİĞİ BİLİM DALI,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AYINLANMAMIŞ Yüksek Lisans Tezi.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Çintaş, D. (2011). İbrahim Zeki Burdurlu’nun Eserlerinde Sevgi Değeri.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TÜRKİYAT ARAŞTIRMALARI DERGİS</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.(29)203-230.</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Karabacak, E.(2019).Cyprus in Turkish Poetry İbrahim Zeki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Arif Nihat Asya the Impact of Cyprus. </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SHS Web of Conferences ERPA International Congresses on Education,(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66)1-7.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None/>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Karakartal</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 (2010). </a:t>
            </a:r>
            <a:r>
              <a:rPr lang="en-US" sz="1200" i="1" dirty="0" err="1">
                <a:effectLst/>
                <a:latin typeface="Times New Roman" panose="02020603050405020304" pitchFamily="18" charset="0"/>
                <a:ea typeface="Calibri" panose="020F0502020204030204" pitchFamily="34" charset="0"/>
                <a:cs typeface="Times New Roman" panose="02020603050405020304" pitchFamily="18" charset="0"/>
              </a:rPr>
              <a:t>Kıbrıs’ta</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 Türkiye </a:t>
            </a:r>
            <a:r>
              <a:rPr lang="en-US" sz="1200" i="1" dirty="0" err="1">
                <a:effectLst/>
                <a:latin typeface="Times New Roman" panose="02020603050405020304" pitchFamily="18" charset="0"/>
                <a:ea typeface="Calibri" panose="020F0502020204030204" pitchFamily="34" charset="0"/>
                <a:cs typeface="Times New Roman" panose="02020603050405020304" pitchFamily="18" charset="0"/>
              </a:rPr>
              <a:t>Kültür</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effectLst/>
                <a:latin typeface="Times New Roman" panose="02020603050405020304" pitchFamily="18" charset="0"/>
                <a:ea typeface="Calibri" panose="020F0502020204030204" pitchFamily="34" charset="0"/>
                <a:cs typeface="Times New Roman" panose="02020603050405020304" pitchFamily="18" charset="0"/>
              </a:rPr>
              <a:t>Adamları</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effectLst/>
                <a:latin typeface="Times New Roman" panose="02020603050405020304" pitchFamily="18" charset="0"/>
                <a:ea typeface="Calibri" panose="020F0502020204030204" pitchFamily="34" charset="0"/>
                <a:cs typeface="Times New Roman" panose="02020603050405020304" pitchFamily="18" charset="0"/>
              </a:rPr>
              <a:t>ve</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effectLst/>
                <a:latin typeface="Times New Roman" panose="02020603050405020304" pitchFamily="18" charset="0"/>
                <a:ea typeface="Calibri" panose="020F0502020204030204" pitchFamily="34" charset="0"/>
                <a:cs typeface="Times New Roman" panose="02020603050405020304" pitchFamily="18" charset="0"/>
              </a:rPr>
              <a:t>Eserleri</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İstanbul: Doğan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Yayıncılık</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818.4208 KAR 2010</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Şafak, E. </a:t>
            </a:r>
            <a:r>
              <a:rPr lang="en-US"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(2022).</a:t>
            </a:r>
            <a:r>
              <a:rPr lang="el-GR" sz="1200" i="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t>
            </a:r>
            <a:r>
              <a:rPr lang="el-GR" sz="1200" i="1" kern="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Island</a:t>
            </a:r>
            <a:r>
              <a:rPr lang="el-GR" sz="1200" i="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el-GR" sz="1200" i="1" kern="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Missing</a:t>
            </a:r>
            <a:r>
              <a:rPr lang="el-GR" sz="1200" i="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1200" i="1" kern="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Trees</a:t>
            </a:r>
            <a:r>
              <a:rPr lang="en-US" sz="1200" i="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Penguin Books.</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Sağlam, M. H. &amp;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 (2021). Arif Nihat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Asya’nın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iirlerinde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Çocuk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Anne. </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MECMUA - </a:t>
            </a:r>
            <a:r>
              <a:rPr lang="en-US" sz="12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Uluslararası</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Sosyal</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Bilimler</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Dergisi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6(12)63-77.</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Uysal, F. (2021). İsmail Hikmet Ertaylan’dan Bir Alfabe: Kıbrıs Türk Alfabesi (1934).</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Araştırmaları ve İncelemeleri Dergisi</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4(8) 108-117.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Yayla, H. (2010).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İBRAHİM ZEKİ BURDURLU’NUN HAYATI, SANATI, ESERLERİ</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AFYONKARAHİSAR  : T.C. AFYON KOCATEPE ÜNİVERSİTESİ SOSYAL BİLİMLER ENSTİTÜSÜ TÜRK DİLİ VE EDEBİYATI ANA BİLİM DALI,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AYINLANMAMIŞ YÜKSEK LİSANS TEZİ.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Yıldız, S. (1997).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Arif Nihat Asya</a:t>
            </a:r>
            <a:r>
              <a:rPr lang="en-US"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nın Şiir Dünyası.</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İstanbul: Milli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Eğitim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Basımevi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3"/>
              </a:rPr>
              <a:t>PL248.A863Z98 1997</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Yılmaz, 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2021</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TÜRKÇÜLÜK YARGILAMALARINDAN BİR PORTRE CEMAL OĞUZ ÖCAL. </a:t>
            </a:r>
            <a:r>
              <a:rPr lang="tr-T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 Dünyası Araştırmaları</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.128(252)13-32.</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328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A8748E-5B7D-BA4F-7C0B-50D896A733F4}"/>
              </a:ext>
            </a:extLst>
          </p:cNvPr>
          <p:cNvSpPr txBox="1"/>
          <p:nvPr/>
        </p:nvSpPr>
        <p:spPr>
          <a:xfrm>
            <a:off x="272143" y="274402"/>
            <a:ext cx="8850086" cy="6322885"/>
          </a:xfrm>
          <a:prstGeom prst="rect">
            <a:avLst/>
          </a:prstGeom>
          <a:noFill/>
          <a:ln w="57150">
            <a:solidFill>
              <a:schemeClr val="tx1"/>
            </a:solidFill>
          </a:ln>
        </p:spPr>
        <p:txBody>
          <a:bodyPr wrap="square">
            <a:spAutoFit/>
          </a:bodyPr>
          <a:lstStyle/>
          <a:p>
            <a:pPr>
              <a:lnSpc>
                <a:spcPct val="107000"/>
              </a:lnSpc>
              <a:spcAft>
                <a:spcPts val="800"/>
              </a:spcAft>
              <a:buNone/>
            </a:pPr>
            <a:r>
              <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II.IV.I </a:t>
            </a:r>
            <a:r>
              <a:rPr lang="tr-TR" sz="1200" b="1" dirty="0">
                <a:effectLst/>
                <a:latin typeface="Times New Roman" panose="02020603050405020304" pitchFamily="18" charset="0"/>
                <a:ea typeface="Calibri" panose="020F0502020204030204" pitchFamily="34" charset="0"/>
                <a:cs typeface="Times New Roman" panose="02020603050405020304" pitchFamily="18" charset="0"/>
              </a:rPr>
              <a:t>"ada gençlerini eğitmesi için tecrübeleri öğretmenlerini Kıbrıs’a yollar"</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buNone/>
            </a:pPr>
            <a:r>
              <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Genç Türkiye Cumhuriyeti de bu geleneksel öğretmen politikasını sürdürür. Başta Türkçe ve edebiyat olmak üzere birçok alanda ada gençlerini eğitmesi için tecrübeleri öğretmenlerini Kıbrıs’a yollar. Bu isimlerin başında yazar ve eğitimci Kâzım Nâmi Duru gelir. O zaman ki Lefkoşa İslam Lisesi’nde müdürlük yapan Kâzım Nâmi’nin Türkçenin doğru öğretimi, düzgün kullanımı ile Türkiye şair ve yazarlarının Kıbrıs Türklerine tanıtma çabası söz konusudur. […]Kâzım Nâmi, Kıbrıs’ı sevmesine rağmen memleket özlemi sebebiyle 1925’te geldiği adadan 1927’de ayrılır.[..] 1927’de Kâzım Nâmi Duru’nun Lefkoşa Erkek Lisesi Müdürlüğü’nden ayrılmasından sonra okulda bir süre İngiliz müdür görev yaptıysa da, Kıbrıs Türklerinin Türkiye’den bir öğretmen ısrarı üzerine, öğretmen ve edebiyat tarihçisi İsmail Hikmet Ertaylan adaya gelir. […] Adada Türk edebiyatının tanıtılması ve yerli edebiyatın gelişmesi konusunda önemli hizmet görmüş şair öğretmen İbrahim Zeki Burdurlu olmuştur. 1950-1960 yılları arasında İbrahim Zeki Burdurlu, Naim Buluç, Mehmet Durulgan, Halit Akarca, Orhan Ural ve Arif Nihat Asya gibi öğretmenler adada görev yapar.[…] İbrahim Zeki Burdurlu 1950-1954 yılları arasında Türkçe edebiyat öğretmeni olarak adada görev yapmış, yerel gazetelerde yazılar yazmış daha sonra tanınmış gazeteci yazar ve şair olacak Bener Hakkı Hakeri, İsmet Kotak, Numan Ali Levent ve benzer isimler İbrahim Zeki Burdurlu tarafından yetiştirilmiştir. Kıbrıs’ta şiir geceleri düzenleyen İbrahim Zeki Bey Kıbrıs’ta Türk dili ve edebiyatı öğretiminde derin izler bırakmıştır. Bu bağlamda onunla karşılaştırabilecek isim Namık Kemal’dir.[…] YUSUF ZİYA BEYZADEOĞLU (1925-2006) 1957-1961 yılları arasında Magosa Namık Kemal Lisesi’nde Türkçe edebiyat öğretmeni olarak çalışan eğitimci ve bürokrat Yusuf Ziya Beyzadeoğlu gerek verdiği Türkçe-edebiyat dersleri, gerekse lisede kurduğu Türk halk müziği korosu aracılığıyla Kıbrıs Türk gençlerinin Türk dili ve kültürü ile buluşmasını sağlamıştır.[…] Bayrak şairi Arif Nihat Asya, 1959-1961 yılları arasında Lefkoşa Türk Lisesi’ne edebiyat hocası olarak tayin edilir. Şair, Kıbrıs Türklerinin sorunlarıyla yakından ilgilenir. Kıbrıs Türkleri arasında Türk edebiyatının yayılıp sevilmesinde Arif Nihat’ın payı büyüktür. O bir yandan tanınmış Kıbrıs Türk şairi Özker Yaşın ile ahbaplık kurmuş, bir yandan da Kıbrıs Türk gençlerinden Süleyman Uluçamgil’in şiire yönelmesinde birinci derecede rol oynamıştır. […]Arif Nihat Asya ile aynı dönemde adada öğretmenlik görevinde bulunan Hikmet İlaydın dersler dışında boş durmamış, iki önemli eser kazandırmıştır (Selman Arsanbaş,2019: 54-57)</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Post-Republican Turkish poetry In classical Turkish poetry, place names, motives, and historical events have an important place. Emerging movements, under the influence of historical conditions, has gave the Turkish didactic poetry a different shape. […]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brahim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Zeki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Arif Nihat Asya, teachers in Cyprus, expressed their impressions of Cyprus and shared the suffering of the Turkish Cypriots. [..] In his writings with social content, he used the alias "Z. Nuri Dağdaş". (Esra  Karabacak, 2019: 1-2)</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6" name="Picture 2" descr="BURDUR TARİHİ----PROF.DR. METİN ÖZATA: BURDUR LİSESİ ÖĞRETMENİ ŞAİR_YAZAR İBRAHİM  ZEKİ BURDURLU (ÖNCEKİ SOYADI ÖCAL)">
            <a:extLst>
              <a:ext uri="{FF2B5EF4-FFF2-40B4-BE49-F238E27FC236}">
                <a16:creationId xmlns:a16="http://schemas.microsoft.com/office/drawing/2014/main" id="{11207229-A2C9-56F7-A331-A3EA5A2FB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9978" y="274402"/>
            <a:ext cx="1685925" cy="3154598"/>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descr="TDK E-Mağaza">
            <a:extLst>
              <a:ext uri="{FF2B5EF4-FFF2-40B4-BE49-F238E27FC236}">
                <a16:creationId xmlns:a16="http://schemas.microsoft.com/office/drawing/2014/main" id="{38780DBE-21D4-FE47-F506-FB786288B0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39979" y="3580482"/>
            <a:ext cx="1685925" cy="301680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0525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C833F1-F131-23EA-6C3E-9304A04C97BF}"/>
              </a:ext>
            </a:extLst>
          </p:cNvPr>
          <p:cNvSpPr txBox="1"/>
          <p:nvPr/>
        </p:nvSpPr>
        <p:spPr>
          <a:xfrm>
            <a:off x="217713" y="1068241"/>
            <a:ext cx="7511143" cy="5138714"/>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İsmail Hikmet Ertaylan, Kıbrıs Türk Alfabesi kitabını 1934 yılında Lefkoşa’da yazmış, fakat basımını İstanbul Resimli Ay Matbaası’nda gerçekleştirmiştir. İsmail Hikmet Bey, Kıbrıslılara verdiği değeri ve önemi çıkarmış olduğu bu alfabe kitabı ile gözler önüne sermektedir. Nitekim alfabe kitabında seçmiş olduğu kelimeler ve örnekler tamamen Kıbrıs adasıyla ilgili ve Kıbrıs adasını över niteliktedir. […]</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İsmail Hikmet Bey’in macerasını Özker Yaşın hazin bir öykü olarak neticelendirerek şiire dökmüştür. Özker Yaşın, onun Kıbrıs Türk halkına hizmetini şöyle ifade eder: "Kitaplarından birinin adı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Türk Alfabesi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İsmail Hikmet’i biz</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Ardından teneke çaldırıp</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Uğurlamış olsak bile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 yine de ilgilenmiş alfabemizle." […] (Furkan Uysal, 2021:111-113)</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108 İsmail Hikmet Ertaylan'dan Bir Alfabe: Kıbrıs Türk Alfabesi (1934)**  “Bütün cihan edebiyatını bir kül olarak g">
            <a:extLst>
              <a:ext uri="{FF2B5EF4-FFF2-40B4-BE49-F238E27FC236}">
                <a16:creationId xmlns:a16="http://schemas.microsoft.com/office/drawing/2014/main" id="{C3733867-D5E4-6F74-AA82-CB485F4C42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2138" y="1102666"/>
            <a:ext cx="2852565" cy="274166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108 İsmail Hikmet Ertaylan'dan Bir Alfabe: Kıbrıs Türk Alfabesi (1934)**  “Bütün cihan edebiyatını bir kül olarak g">
            <a:extLst>
              <a:ext uri="{FF2B5EF4-FFF2-40B4-BE49-F238E27FC236}">
                <a16:creationId xmlns:a16="http://schemas.microsoft.com/office/drawing/2014/main" id="{4141AA5F-EC21-7929-E0A9-EAE32AF498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2138" y="4210338"/>
            <a:ext cx="2852565" cy="199661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80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AFB102-88BA-D58F-01DC-79687D443B8E}"/>
              </a:ext>
            </a:extLst>
          </p:cNvPr>
          <p:cNvSpPr txBox="1"/>
          <p:nvPr/>
        </p:nvSpPr>
        <p:spPr>
          <a:xfrm>
            <a:off x="198304" y="145793"/>
            <a:ext cx="9221118" cy="6566413"/>
          </a:xfrm>
          <a:prstGeom prst="rect">
            <a:avLst/>
          </a:prstGeom>
          <a:noFill/>
          <a:ln w="57150">
            <a:solidFill>
              <a:schemeClr val="tx1"/>
            </a:solidFill>
          </a:ln>
        </p:spPr>
        <p:txBody>
          <a:bodyPr wrap="square">
            <a:spAutoFit/>
          </a:bodyPr>
          <a:lstStyle/>
          <a:p>
            <a:pPr>
              <a:lnSpc>
                <a:spcPct val="107000"/>
              </a:lnSpc>
              <a:spcAft>
                <a:spcPts val="150"/>
              </a:spcAft>
              <a:buNone/>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II.IV.</a:t>
            </a:r>
            <a:r>
              <a:rPr lang="el-G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Ι</a:t>
            </a: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a:t>
            </a:r>
            <a:r>
              <a:rPr lang="tr-TR" sz="18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Burdurlu</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 (1953) Kıbrıs’ın başkenti olan Lefkoşa’yı değişik yönleriyle anlatan bir şiir kitabıdır. [….]Minnacık Ada (1954) Burdurlu’ nun Kıbrıs’ta bulunduğu yıllarda yayımladığı bu kitabında Kıbrıs’ın Türk toplumu için ifade ettiklerinin yanında bölgenin doğal ve tarihi güzelliklerini de işlemiştir. […] Günaydın Yavru Kıbrıs (1959) Şairin, Kıbrıs’ta görev yaptığı yıllarda yazdığı eserlerden biri olan kitapta kırk dört şiir yer almaktadır. (Derya Çintaş, 2009:12)</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kuşluk vakti</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Dolandım kapılardan, kapılardan;</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Girne kapısı, varır denize</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Denizde soluk alır Baf kapısı;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Mağusa yollarının sonu da deniz;</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Deniz, yollar, kapılar sonu deniz,</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Deniz, deniz bizim Akdeniz.[…] (</a:t>
            </a:r>
            <a:r>
              <a:rPr lang="tr-TR"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1953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2010:103)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descr="BURDUR TARİHİ----PROF.DR. METİN ÖZATA: BURDUR LİSESİ ÖĞRETMENİ ŞAİR_YAZAR İBRAHİM  ZEKİ BURDURLU (ÖNCEKİ SOYADI ÖCAL)">
            <a:extLst>
              <a:ext uri="{FF2B5EF4-FFF2-40B4-BE49-F238E27FC236}">
                <a16:creationId xmlns:a16="http://schemas.microsoft.com/office/drawing/2014/main" id="{D88D862E-093D-BE76-DD45-5CAAA84D1F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08706" y="145792"/>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LEFKOŞA - İBRAHİM ZEKİ BURDURLU - İkinci El Kitap - kitantik | #281190610667">
            <a:extLst>
              <a:ext uri="{FF2B5EF4-FFF2-40B4-BE49-F238E27FC236}">
                <a16:creationId xmlns:a16="http://schemas.microsoft.com/office/drawing/2014/main" id="{D515AC7F-0B12-FF35-E46D-25DE37AEB8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321" t="13450" r="17225" b="12553"/>
          <a:stretch>
            <a:fillRect/>
          </a:stretch>
        </p:blipFill>
        <p:spPr bwMode="auto">
          <a:xfrm>
            <a:off x="9708705" y="3789803"/>
            <a:ext cx="2046223" cy="29224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14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22E29F-E386-4EA9-0A86-369BA2AD3683}"/>
              </a:ext>
            </a:extLst>
          </p:cNvPr>
          <p:cNvSpPr txBox="1"/>
          <p:nvPr/>
        </p:nvSpPr>
        <p:spPr>
          <a:xfrm>
            <a:off x="183352" y="1101664"/>
            <a:ext cx="7847682" cy="4654672"/>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Teeny-Weeny Island</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b="1" i="1">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marine country                        A blindfolded freedom ... </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tiny island                                       Close, very close to Turkey. </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Teeny, weeny.                                    In this tiny country</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is tiny but                              Opens, winter-summer starved with a rose Humpback over humpback                Says, "Still, I'm waiting for you," to the </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problem is bigger than bigger.     Turk</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tiny country</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(Esra  Karabacak, 2019:2)</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b="1" i="1">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b="1" i="1">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7A53D63E-3F0D-FF30-542A-D01552F570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5491" y="1787396"/>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541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E2EDCB-56E1-F17B-52CF-D5D0E562E5B2}"/>
              </a:ext>
            </a:extLst>
          </p:cNvPr>
          <p:cNvSpPr txBox="1"/>
          <p:nvPr/>
        </p:nvSpPr>
        <p:spPr>
          <a:xfrm>
            <a:off x="348868" y="394027"/>
            <a:ext cx="6096000" cy="5973045"/>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endParaRPr lang="en-US"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 Ada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[…]Şair, Kıbrıs’ı "Minnacık Ada" şeklinde tanımlar. </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küçük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olmasına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rağmen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çok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soruna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sahiptir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Bu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sorunların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başında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hürriyet</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isteği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gelir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ülkede</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kış-yaz</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hasrete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gül</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"Hala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bekliyorum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diye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1954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135)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[…]"OSMANLI ZAMANI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"Sonra" diyordu toprak “sonra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Osmanlı zamanı doldurur yıllarımı</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Koca, dağ imparatorluğun sevincindeydim,</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Köylerim, şehirlerim mesuttu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Osmanlı adıyla şakıyordu.” […]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Kıbrıs, eski günleri anarak mutlu olur. Aslında o günleri anan Burdurlu’dur: "Toprağın gözleri bulanmıştı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Örtülmüştü sanki gözbebekleri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Dönmüştü, içine doğru bakıyordu."(</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1954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 151-152)</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6AFCE635-8D83-E559-AC1B-71FF5508D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2624" y="1787396"/>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777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1BB6B4-DDE7-7611-B787-C5BFBE928FAB}"/>
              </a:ext>
            </a:extLst>
          </p:cNvPr>
          <p:cNvSpPr txBox="1"/>
          <p:nvPr/>
        </p:nvSpPr>
        <p:spPr>
          <a:xfrm>
            <a:off x="304799" y="547762"/>
            <a:ext cx="8044543" cy="5367239"/>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[…]"Lefkoşa’nın çok uzağında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Sarmıştı beni içim, dönmüştüm kendime,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Dilim hiçbir şey söylemiyordu,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Çevremi alan özlemliler adına al gelincik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 bayrağı" diyordu da başka bir şey demiyordu."(</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1954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Derya Çintaş, 2009: 161)</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[…]Geceyle beraber indik Limasol’a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Batıdan deniz ışıkları getiren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Şehrin kalbine deniz kızları götüren</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geceyle beraber indik Limasol</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gece… Denizden de yumuşak,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gece… Derin karanlığından parlak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Boydan boya deniz kokuyordu rıhtım</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Sular içmişti geceyle beraber kıyıları…</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Sarhoş çalkantılardan sonra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Uykular tutmuştu Akdeniz’i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Uyanmıştı meyhaneler içre her dudak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 dudakta aydınlığa sığmayan bir merak. (</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1954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2010:100-101)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CE075D19-5871-F1F1-4683-C69BA71EB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1681" y="1589777"/>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102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398E81-6F8B-CC19-C457-CA28F792FE47}"/>
              </a:ext>
            </a:extLst>
          </p:cNvPr>
          <p:cNvSpPr txBox="1"/>
          <p:nvPr/>
        </p:nvSpPr>
        <p:spPr>
          <a:xfrm>
            <a:off x="381918" y="221626"/>
            <a:ext cx="8000082" cy="6280822"/>
          </a:xfrm>
          <a:prstGeom prst="rect">
            <a:avLst/>
          </a:prstGeom>
          <a:noFill/>
          <a:ln w="57150">
            <a:solidFill>
              <a:schemeClr val="tx1"/>
            </a:solidFill>
          </a:ln>
        </p:spPr>
        <p:txBody>
          <a:bodyPr wrap="square">
            <a:spAutoFit/>
          </a:bodyPr>
          <a:lstStyle/>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[…]Küçücük bir tarih</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noktacık sanki</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Bak, Toroslardan Akdeniz’e</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Yanan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kitap</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var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orada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satırı</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ateş</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mâna</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yığın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kor.[…]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Bir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deniz</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ülkesi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Kendi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ama</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Kambur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kambur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üstüne</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Dert</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büyükten</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büyük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minnacık</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ülkede</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Açar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kış-yaz</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hasrete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gül</a:t>
            </a:r>
            <a:endParaRPr lang="el-G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Türk’e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Hâlâ</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seni</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bekliyorum</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diye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tr-TR" sz="12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Burdurlu, 1954 </a:t>
            </a:r>
            <a:r>
              <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Hüseyin Yayla, 2010:101-102)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[…]Bir elimle tuttum Kıbrıs’ı</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Bir kolumu doladım boynuna Anadolu’nun</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Emzirttim anasından yavru Kıbrıs’a</a:t>
            </a:r>
            <a:endParaRPr lang="el-GR" sz="1200" dirty="0">
              <a:latin typeface="Times New Roman" panose="02020603050405020304" pitchFamily="18"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Hürriyet, hürriyet, hürriyet.[…] (</a:t>
            </a:r>
            <a:r>
              <a:rPr lang="tr-TR" sz="1200" kern="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İbrahim Zeki </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Burdurlu, 1954 </a:t>
            </a:r>
            <a:r>
              <a:rPr lang="el-G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στο</a:t>
            </a:r>
            <a:r>
              <a:rPr lang="tr-TR" sz="1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Hüseyin Yayla, 2010:148)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2" descr="BURDUR TARİHİ----PROF.DR. METİN ÖZATA: BURDUR LİSESİ ÖĞRETMENİ ŞAİR_YAZAR İBRAHİM  ZEKİ BURDURLU (ÖNCEKİ SOYADI ÖCAL)">
            <a:extLst>
              <a:ext uri="{FF2B5EF4-FFF2-40B4-BE49-F238E27FC236}">
                <a16:creationId xmlns:a16="http://schemas.microsoft.com/office/drawing/2014/main" id="{A300189D-730F-92C3-DDAB-EAD6A6FBFF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4083" y="1667653"/>
            <a:ext cx="2046224" cy="328320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09716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443</TotalTime>
  <Words>3270</Words>
  <Application>Microsoft Office PowerPoint</Application>
  <PresentationFormat>Ευρεία οθόνη</PresentationFormat>
  <Paragraphs>351</Paragraphs>
  <Slides>22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22</vt:i4>
      </vt:variant>
    </vt:vector>
  </HeadingPairs>
  <TitlesOfParts>
    <vt:vector size="28" baseType="lpstr">
      <vt:lpstr>Aptos</vt:lpstr>
      <vt:lpstr>Aptos Display</vt:lpstr>
      <vt:lpstr>Arial</vt:lpstr>
      <vt:lpstr>Calibri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54</cp:revision>
  <dcterms:created xsi:type="dcterms:W3CDTF">2026-01-19T12:41:24Z</dcterms:created>
  <dcterms:modified xsi:type="dcterms:W3CDTF">2026-03-14T16:45:14Z</dcterms:modified>
</cp:coreProperties>
</file>