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337" r:id="rId2"/>
    <p:sldId id="278" r:id="rId3"/>
    <p:sldId id="279" r:id="rId4"/>
    <p:sldId id="268" r:id="rId5"/>
    <p:sldId id="269" r:id="rId6"/>
    <p:sldId id="280" r:id="rId7"/>
    <p:sldId id="271" r:id="rId8"/>
    <p:sldId id="282" r:id="rId9"/>
    <p:sldId id="284" r:id="rId10"/>
    <p:sldId id="283" r:id="rId11"/>
    <p:sldId id="338" r:id="rId12"/>
    <p:sldId id="289" r:id="rId13"/>
    <p:sldId id="311" r:id="rId14"/>
    <p:sldId id="304" r:id="rId15"/>
    <p:sldId id="319" r:id="rId16"/>
    <p:sldId id="325" r:id="rId17"/>
    <p:sldId id="328" r:id="rId18"/>
    <p:sldId id="305" r:id="rId19"/>
    <p:sldId id="285" r:id="rId20"/>
    <p:sldId id="292" r:id="rId21"/>
    <p:sldId id="288" r:id="rId22"/>
    <p:sldId id="293" r:id="rId23"/>
    <p:sldId id="294" r:id="rId24"/>
    <p:sldId id="299" r:id="rId25"/>
    <p:sldId id="290" r:id="rId26"/>
    <p:sldId id="295" r:id="rId27"/>
    <p:sldId id="336" r:id="rId28"/>
    <p:sldId id="296" r:id="rId29"/>
    <p:sldId id="286" r:id="rId30"/>
    <p:sldId id="297" r:id="rId31"/>
    <p:sldId id="291" r:id="rId32"/>
    <p:sldId id="298" r:id="rId33"/>
    <p:sldId id="307" r:id="rId34"/>
    <p:sldId id="548" r:id="rId35"/>
    <p:sldId id="549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20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3/15/2026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τάξη Στοκ Εικονογραφήσεις, Vectors, &amp; Clipart – (165,976 Στοκ  Εικονογραφήσεις)">
            <a:extLst>
              <a:ext uri="{FF2B5EF4-FFF2-40B4-BE49-F238E27FC236}">
                <a16:creationId xmlns:a16="http://schemas.microsoft.com/office/drawing/2014/main" id="{25FFB929-0AC0-D967-CA41-FB0416175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" y="490220"/>
            <a:ext cx="5877560" cy="587756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765EE370-0A3C-DB53-A1FF-33942EA1272B}"/>
              </a:ext>
            </a:extLst>
          </p:cNvPr>
          <p:cNvSpPr/>
          <p:nvPr/>
        </p:nvSpPr>
        <p:spPr>
          <a:xfrm>
            <a:off x="4201477" y="1910080"/>
            <a:ext cx="1175861" cy="92456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l-GR" sz="1200" dirty="0" err="1">
                <a:solidFill>
                  <a:schemeClr val="tx1"/>
                </a:solidFill>
              </a:rPr>
              <a:t>Δρ</a:t>
            </a:r>
            <a:r>
              <a:rPr lang="el-GR" sz="1200" dirty="0">
                <a:solidFill>
                  <a:schemeClr val="tx1"/>
                </a:solidFill>
              </a:rPr>
              <a:t> Ελένη Χαραλάμπους 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E00C843-170A-8AEA-8802-785453687C93}"/>
              </a:ext>
            </a:extLst>
          </p:cNvPr>
          <p:cNvSpPr/>
          <p:nvPr/>
        </p:nvSpPr>
        <p:spPr>
          <a:xfrm>
            <a:off x="1645920" y="952500"/>
            <a:ext cx="1175861" cy="11506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1"/>
                </a:solidFill>
              </a:rPr>
              <a:t>Ε5.</a:t>
            </a:r>
            <a:r>
              <a:rPr lang="tr-TR" sz="1600" dirty="0"/>
              <a:t> </a:t>
            </a:r>
            <a:r>
              <a:rPr lang="tr-TR" sz="1600" dirty="0">
                <a:solidFill>
                  <a:schemeClr val="tx1"/>
                </a:solidFill>
              </a:rPr>
              <a:t>BUGÜNKÜ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tr-TR" sz="1600" dirty="0">
                <a:solidFill>
                  <a:schemeClr val="tx1"/>
                </a:solidFill>
              </a:rPr>
              <a:t> İNSAN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tr-TR" sz="1600" dirty="0">
                <a:solidFill>
                  <a:schemeClr val="tx1"/>
                </a:solidFill>
              </a:rPr>
              <a:t> İLİŞKİLERİ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030" name="Picture 6" descr="Duygu Odaklı Terapi Nedir? - Şişli Terapi Enstitüsü">
            <a:extLst>
              <a:ext uri="{FF2B5EF4-FFF2-40B4-BE49-F238E27FC236}">
                <a16:creationId xmlns:a16="http://schemas.microsoft.com/office/drawing/2014/main" id="{F4052ED4-2234-2AFD-528D-A613DCA5A5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37" y="490220"/>
            <a:ext cx="5155883" cy="34925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İnsan olarak hepimizin ihtiyaçları temelde aynıdır ve tüm duygularımız  ihtiyaçlarımızdan türemektedir. İnsanoğlunun açlık ve barınak dışındaki  temel insani ihtiyaçları şu dört madde ile açıklanıyor: ❣ İlgi çekme ❣  Sevilme ❣ Takdir Edilme">
            <a:extLst>
              <a:ext uri="{FF2B5EF4-FFF2-40B4-BE49-F238E27FC236}">
                <a16:creationId xmlns:a16="http://schemas.microsoft.com/office/drawing/2014/main" id="{FDFBB716-6BD5-4563-A6C5-DBF0D85608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00"/>
          <a:stretch>
            <a:fillRect/>
          </a:stretch>
        </p:blipFill>
        <p:spPr bwMode="auto">
          <a:xfrm>
            <a:off x="6751637" y="4138128"/>
            <a:ext cx="1251902" cy="22296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İnsan olarak hepimizin ihtiyaçları temelde aynıdır ve tüm duygularımız  ihtiyaçlarımızdan türemektedir. İnsanoğlunun açlık ve barınak dışındaki  temel insani ihtiyaçları şu dört madde ile açıklanıyor: ❣ İlgi çekme ❣  Sevilme ❣ Takdir Edilme">
            <a:extLst>
              <a:ext uri="{FF2B5EF4-FFF2-40B4-BE49-F238E27FC236}">
                <a16:creationId xmlns:a16="http://schemas.microsoft.com/office/drawing/2014/main" id="{3AF8C1F4-10AF-77B2-18EB-2F9DA9A65B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39"/>
          <a:stretch>
            <a:fillRect/>
          </a:stretch>
        </p:blipFill>
        <p:spPr bwMode="auto">
          <a:xfrm>
            <a:off x="8174355" y="4138128"/>
            <a:ext cx="1914525" cy="22296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İnsan olarak hepimizin ihtiyaçları temelde aynıdır ve tüm duygularımız  ihtiyaçlarımızdan türemektedir. İnsanoğlunun açlık ve barınak dışındaki  temel insani ihtiyaçları şu dört madde ile açıklanıyor: ❣ İlgi çekme ❣  Sevilme ❣ Takdir Edilme">
            <a:extLst>
              <a:ext uri="{FF2B5EF4-FFF2-40B4-BE49-F238E27FC236}">
                <a16:creationId xmlns:a16="http://schemas.microsoft.com/office/drawing/2014/main" id="{4956DFF5-D7D3-28D5-AD0E-769B05773B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71"/>
          <a:stretch>
            <a:fillRect/>
          </a:stretch>
        </p:blipFill>
        <p:spPr bwMode="auto">
          <a:xfrm>
            <a:off x="10175875" y="4138128"/>
            <a:ext cx="1731645" cy="22296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751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7516" y="589547"/>
            <a:ext cx="9926052" cy="552458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düşündüklerimizi yazalım</a:t>
            </a: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mbria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kumimoji="0" lang="en-GB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mbria" pitchFamily="18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tartup koleksiyonundan çözüm ikonu 3d çizimi Web tasarım şablonları  infografikleri ve daha fazlası için Yaratıcı Çözüm 3d ikonu | Premium vektör">
            <a:extLst>
              <a:ext uri="{FF2B5EF4-FFF2-40B4-BE49-F238E27FC236}">
                <a16:creationId xmlns:a16="http://schemas.microsoft.com/office/drawing/2014/main" id="{D5AFFCC0-8CBD-99A9-1BC5-843BA6177F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1398" y="777399"/>
            <a:ext cx="5303202" cy="530320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194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b="1" dirty="0">
                <a:solidFill>
                  <a:srgbClr val="FF0000"/>
                </a:solidFill>
              </a:rPr>
              <a:t>-Ι</a:t>
            </a:r>
            <a:r>
              <a:rPr lang="en-GB" b="1" dirty="0">
                <a:solidFill>
                  <a:srgbClr val="FF0000"/>
                </a:solidFill>
              </a:rPr>
              <a:t>p  -</a:t>
            </a:r>
            <a:r>
              <a:rPr lang="en-GB" b="1" dirty="0" err="1">
                <a:solidFill>
                  <a:srgbClr val="FF0000"/>
                </a:solidFill>
              </a:rPr>
              <a:t>mAdI</a:t>
            </a:r>
            <a:r>
              <a:rPr lang="tr-TR" b="1" dirty="0">
                <a:solidFill>
                  <a:srgbClr val="FF0000"/>
                </a:solidFill>
              </a:rPr>
              <a:t>ğI</a:t>
            </a:r>
            <a:r>
              <a:rPr lang="en-GB" b="1" dirty="0" err="1">
                <a:solidFill>
                  <a:srgbClr val="FF0000"/>
                </a:solidFill>
              </a:rPr>
              <a:t>nI</a:t>
            </a:r>
            <a:r>
              <a:rPr lang="tr-TR" b="1" dirty="0">
                <a:solidFill>
                  <a:srgbClr val="FF0000"/>
                </a:solidFill>
              </a:rPr>
              <a:t>  sordu  </a:t>
            </a:r>
            <a:r>
              <a:rPr lang="el-GR" b="1" dirty="0">
                <a:solidFill>
                  <a:srgbClr val="FF0000"/>
                </a:solidFill>
              </a:rPr>
              <a:t>ρώτησε αν ……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6475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1800" dirty="0"/>
              <a:t>[</a:t>
            </a:r>
            <a:r>
              <a:rPr lang="tr-TR" sz="2400" dirty="0"/>
              <a:t>Eşim </a:t>
            </a:r>
            <a:r>
              <a:rPr lang="en-US" sz="2400" dirty="0"/>
              <a:t>]</a:t>
            </a:r>
            <a:r>
              <a:rPr lang="tr-TR" sz="2400" dirty="0"/>
              <a:t>        bana        [ </a:t>
            </a:r>
            <a:r>
              <a:rPr lang="el-GR" sz="2400" dirty="0"/>
              <a:t>(</a:t>
            </a:r>
            <a:r>
              <a:rPr lang="tr-TR" sz="2400" dirty="0"/>
              <a:t>benim</a:t>
            </a:r>
            <a:r>
              <a:rPr lang="el-GR" sz="2400" dirty="0"/>
              <a:t>)</a:t>
            </a:r>
            <a:r>
              <a:rPr lang="tr-TR" sz="2400" dirty="0"/>
              <a:t> </a:t>
            </a:r>
            <a:r>
              <a:rPr lang="en-GB" sz="2400" dirty="0"/>
              <a:t>e</a:t>
            </a:r>
            <a:r>
              <a:rPr lang="tr-TR" sz="2400" dirty="0"/>
              <a:t>ve   var-ıp  var-ma-dığ-ım-ı ]  sor-du</a:t>
            </a:r>
            <a:r>
              <a:rPr lang="tr-TR" sz="2400" dirty="0">
                <a:solidFill>
                  <a:schemeClr val="tx1"/>
                </a:solidFill>
              </a:rPr>
              <a:t>.</a:t>
            </a:r>
            <a:r>
              <a:rPr lang="el-GR" sz="2400" dirty="0">
                <a:solidFill>
                  <a:srgbClr val="FF0000"/>
                </a:solidFill>
              </a:rPr>
              <a:t> Ρώτησε αν έφτασα 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sz="2400" dirty="0"/>
              <a:t>Müsteri   memura  </a:t>
            </a:r>
            <a:r>
              <a:rPr lang="en-US" sz="2400" dirty="0"/>
              <a:t>[</a:t>
            </a:r>
            <a:r>
              <a:rPr lang="tr-TR" sz="2400" dirty="0"/>
              <a:t> onun  paket -i-nin  </a:t>
            </a:r>
            <a:r>
              <a:rPr lang="en-GB" sz="2400" dirty="0" err="1"/>
              <a:t>teslim</a:t>
            </a:r>
            <a:r>
              <a:rPr lang="en-GB" sz="2400" dirty="0"/>
              <a:t> </a:t>
            </a:r>
            <a:r>
              <a:rPr lang="en-GB" sz="2400" dirty="0" err="1"/>
              <a:t>edil-ip</a:t>
            </a:r>
            <a:r>
              <a:rPr lang="en-GB" sz="2400" dirty="0"/>
              <a:t> </a:t>
            </a:r>
            <a:r>
              <a:rPr lang="en-GB" sz="2400" dirty="0" err="1"/>
              <a:t>teslim</a:t>
            </a:r>
            <a:r>
              <a:rPr lang="en-GB" sz="2400" dirty="0"/>
              <a:t>  </a:t>
            </a:r>
            <a:r>
              <a:rPr lang="en-GB" sz="2400" dirty="0" err="1"/>
              <a:t>edil</a:t>
            </a:r>
            <a:r>
              <a:rPr lang="en-GB" sz="2400" dirty="0"/>
              <a:t>-me-d</a:t>
            </a:r>
            <a:r>
              <a:rPr lang="tr-TR" sz="2400" dirty="0"/>
              <a:t>iğ-i-n-i</a:t>
            </a:r>
            <a:r>
              <a:rPr lang="en-US" sz="2400" dirty="0"/>
              <a:t>] </a:t>
            </a:r>
            <a:r>
              <a:rPr lang="tr-TR" sz="2400" dirty="0"/>
              <a:t>sordu</a:t>
            </a:r>
            <a:r>
              <a:rPr lang="el-GR" sz="2400" dirty="0"/>
              <a:t>.</a:t>
            </a:r>
            <a:r>
              <a:rPr lang="tr-TR" sz="2400" dirty="0"/>
              <a:t>	</a:t>
            </a:r>
            <a:r>
              <a:rPr lang="el-GR" sz="2400" dirty="0">
                <a:solidFill>
                  <a:srgbClr val="FF0000"/>
                </a:solidFill>
              </a:rPr>
              <a:t> Ρώτησε αν το πακέτο του έχει παραληφθεί </a:t>
            </a:r>
            <a:r>
              <a:rPr lang="tr-TR" sz="2400" dirty="0">
                <a:solidFill>
                  <a:srgbClr val="FF0000"/>
                </a:solidFill>
              </a:rPr>
              <a:t>					</a:t>
            </a:r>
            <a:r>
              <a:rPr lang="tr-TR" sz="2400" dirty="0"/>
              <a:t>				</a:t>
            </a:r>
            <a:endParaRPr lang="en-US" sz="2400" dirty="0"/>
          </a:p>
          <a:p>
            <a:pPr>
              <a:buNone/>
            </a:pPr>
            <a:r>
              <a:rPr lang="tr-TR" sz="2400" dirty="0"/>
              <a:t>Anne-m  bana  </a:t>
            </a:r>
            <a:r>
              <a:rPr lang="en-US" sz="2400" dirty="0"/>
              <a:t>[</a:t>
            </a:r>
            <a:r>
              <a:rPr lang="tr-TR" sz="2400" dirty="0"/>
              <a:t>     </a:t>
            </a:r>
            <a:r>
              <a:rPr lang="en-US" sz="2400" dirty="0"/>
              <a:t>(</a:t>
            </a:r>
            <a:r>
              <a:rPr lang="tr-TR" sz="2400" dirty="0"/>
              <a:t>benim </a:t>
            </a:r>
            <a:r>
              <a:rPr lang="en-US" sz="2400" dirty="0"/>
              <a:t>)</a:t>
            </a:r>
            <a:r>
              <a:rPr lang="tr-TR" sz="2400" dirty="0"/>
              <a:t>     ona dayan-ıp   dayan-ma-dığ-ım-ı</a:t>
            </a:r>
            <a:r>
              <a:rPr lang="en-US" sz="2400" dirty="0"/>
              <a:t>]   </a:t>
            </a:r>
            <a:r>
              <a:rPr lang="tr-TR" sz="2400" dirty="0"/>
              <a:t>sordu</a:t>
            </a:r>
            <a:r>
              <a:rPr lang="en-US" sz="2400" dirty="0"/>
              <a:t>.</a:t>
            </a:r>
            <a:r>
              <a:rPr lang="el-GR" sz="2400" dirty="0"/>
              <a:t>  </a:t>
            </a:r>
            <a:r>
              <a:rPr lang="el-GR" sz="2400" dirty="0">
                <a:solidFill>
                  <a:srgbClr val="FF0000"/>
                </a:solidFill>
              </a:rPr>
              <a:t>Ρώτησε αν τον εμπιστεύομαι  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sz="2400" dirty="0"/>
              <a:t>Öğretmen  öğrenciler-e   </a:t>
            </a:r>
            <a:r>
              <a:rPr lang="en-US" sz="2400" dirty="0"/>
              <a:t>[</a:t>
            </a:r>
            <a:r>
              <a:rPr lang="tr-TR" sz="2400" dirty="0"/>
              <a:t>paranın   sadece   bir  araç ol-up ol-ma-dığ-ın-ı </a:t>
            </a:r>
            <a:r>
              <a:rPr lang="en-US" sz="2400" dirty="0"/>
              <a:t>]</a:t>
            </a:r>
            <a:r>
              <a:rPr lang="tr-TR" sz="2400" dirty="0"/>
              <a:t>  </a:t>
            </a:r>
            <a:r>
              <a:rPr lang="en-US" sz="2400" dirty="0"/>
              <a:t> </a:t>
            </a:r>
            <a:r>
              <a:rPr lang="tr-TR" sz="2400" dirty="0">
                <a:solidFill>
                  <a:schemeClr val="tx1"/>
                </a:solidFill>
              </a:rPr>
              <a:t>sordu</a:t>
            </a:r>
            <a:r>
              <a:rPr lang="el-GR" sz="2400" dirty="0">
                <a:solidFill>
                  <a:schemeClr val="tx1"/>
                </a:solidFill>
              </a:rPr>
              <a:t>.  </a:t>
            </a:r>
            <a:r>
              <a:rPr lang="el-GR" sz="2400" dirty="0">
                <a:solidFill>
                  <a:srgbClr val="FF0000"/>
                </a:solidFill>
              </a:rPr>
              <a:t>Ρώτησε αν  τα χρήματα είναι  μόνο ένα μέσο</a:t>
            </a:r>
            <a:r>
              <a:rPr lang="tr-TR" sz="2400" dirty="0">
                <a:solidFill>
                  <a:srgbClr val="FF0000"/>
                </a:solidFill>
              </a:rPr>
              <a:t>  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sz="2400" dirty="0"/>
              <a:t>M</a:t>
            </a:r>
            <a:r>
              <a:rPr lang="el-GR" sz="2400" dirty="0"/>
              <a:t>ü</a:t>
            </a:r>
            <a:r>
              <a:rPr lang="en-GB" sz="2400" dirty="0"/>
              <a:t>d</a:t>
            </a:r>
            <a:r>
              <a:rPr lang="el-GR" sz="2400" dirty="0"/>
              <a:t>ü</a:t>
            </a:r>
            <a:r>
              <a:rPr lang="en-GB" sz="2400" dirty="0"/>
              <a:t>r</a:t>
            </a:r>
            <a:r>
              <a:rPr lang="el-GR" sz="2400" dirty="0"/>
              <a:t>  </a:t>
            </a:r>
            <a:r>
              <a:rPr lang="el-GR" sz="2400" dirty="0" err="1"/>
              <a:t>öğ</a:t>
            </a:r>
            <a:r>
              <a:rPr lang="en-GB" sz="2400" dirty="0" err="1"/>
              <a:t>retmene</a:t>
            </a:r>
            <a:r>
              <a:rPr lang="el-GR" sz="2400" dirty="0"/>
              <a:t>  [</a:t>
            </a:r>
            <a:r>
              <a:rPr lang="tr-TR" sz="2400" dirty="0"/>
              <a:t>    öğrenciler-in         yeni bir  sınıf arkadaş-ları-n-ı  / sınıftaşlarını kabul edip  etmediğini / et-me-dik-leri-n-i  </a:t>
            </a:r>
            <a:r>
              <a:rPr lang="el-GR" sz="2400" dirty="0"/>
              <a:t>] </a:t>
            </a:r>
            <a:r>
              <a:rPr lang="tr-TR" sz="2400" dirty="0"/>
              <a:t>sordu</a:t>
            </a:r>
            <a:r>
              <a:rPr lang="el-GR" sz="2400" dirty="0"/>
              <a:t>. </a:t>
            </a:r>
            <a:r>
              <a:rPr lang="el-GR" sz="2400" dirty="0">
                <a:solidFill>
                  <a:srgbClr val="FF0000"/>
                </a:solidFill>
              </a:rPr>
              <a:t>Ρώτησε αν  έχουν  αποδεχθεί  τον νέο τους συμμαθητή 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87230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Ortaç  </a:t>
            </a:r>
            <a:r>
              <a:rPr lang="el-GR" b="1" dirty="0">
                <a:solidFill>
                  <a:srgbClr val="FF0000"/>
                </a:solidFill>
              </a:rPr>
              <a:t> επιθετικές  μετοχές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42123"/>
            <a:ext cx="10210800" cy="3977957"/>
          </a:xfrm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l-GR" sz="6400" dirty="0">
                <a:solidFill>
                  <a:srgbClr val="FF0000"/>
                </a:solidFill>
              </a:rPr>
              <a:t>-(</a:t>
            </a:r>
            <a:r>
              <a:rPr lang="tr-TR" sz="6400" dirty="0">
                <a:solidFill>
                  <a:srgbClr val="FF0000"/>
                </a:solidFill>
              </a:rPr>
              <a:t>y</a:t>
            </a:r>
            <a:r>
              <a:rPr lang="el-GR" sz="6400" dirty="0">
                <a:solidFill>
                  <a:srgbClr val="FF0000"/>
                </a:solidFill>
              </a:rPr>
              <a:t>)</a:t>
            </a:r>
            <a:r>
              <a:rPr lang="tr-TR" sz="6400" dirty="0">
                <a:solidFill>
                  <a:srgbClr val="FF0000"/>
                </a:solidFill>
              </a:rPr>
              <a:t>An               </a:t>
            </a:r>
            <a:r>
              <a:rPr lang="el-GR" sz="6400" dirty="0">
                <a:solidFill>
                  <a:srgbClr val="FF0000"/>
                </a:solidFill>
              </a:rPr>
              <a:t>: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tr-TR" sz="6400" dirty="0"/>
              <a:t>Yen</a:t>
            </a:r>
            <a:r>
              <a:rPr lang="tr-TR" sz="6400" dirty="0">
                <a:solidFill>
                  <a:srgbClr val="FF0000"/>
                </a:solidFill>
              </a:rPr>
              <a:t>en</a:t>
            </a:r>
            <a:r>
              <a:rPr lang="tr-TR" sz="6400" dirty="0"/>
              <a:t>  </a:t>
            </a:r>
            <a:r>
              <a:rPr lang="tr-TR" sz="6400" u="sng" dirty="0"/>
              <a:t>takım</a:t>
            </a:r>
            <a:r>
              <a:rPr lang="tr-TR" sz="6400" dirty="0"/>
              <a:t> benimdir. H </a:t>
            </a:r>
            <a:r>
              <a:rPr lang="el-GR" sz="6400" dirty="0"/>
              <a:t>ομάδα η οποία νίκησε </a:t>
            </a:r>
          </a:p>
          <a:p>
            <a:pPr marL="0" indent="0">
              <a:buNone/>
            </a:pPr>
            <a:endParaRPr lang="tr-TR" sz="6400" dirty="0"/>
          </a:p>
          <a:p>
            <a:pPr marL="0" indent="0">
              <a:buNone/>
            </a:pPr>
            <a:r>
              <a:rPr lang="tr-TR" sz="6400" dirty="0">
                <a:solidFill>
                  <a:srgbClr val="FF0000"/>
                </a:solidFill>
              </a:rPr>
              <a:t>-DIğI   -AcAğI    </a:t>
            </a:r>
            <a:r>
              <a:rPr lang="en-US" sz="6400" dirty="0">
                <a:solidFill>
                  <a:srgbClr val="FF0000"/>
                </a:solidFill>
              </a:rPr>
              <a:t>+ 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el-GR" sz="6400" dirty="0">
                <a:solidFill>
                  <a:srgbClr val="FF0000"/>
                </a:solidFill>
              </a:rPr>
              <a:t>ουσιαστικό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el-GR" sz="6400" dirty="0">
                <a:solidFill>
                  <a:srgbClr val="FF0000"/>
                </a:solidFill>
              </a:rPr>
              <a:t>: </a:t>
            </a:r>
            <a:r>
              <a:rPr lang="tr-TR" sz="6400" dirty="0">
                <a:solidFill>
                  <a:srgbClr val="FF0000"/>
                </a:solidFill>
              </a:rPr>
              <a:t>(</a:t>
            </a:r>
            <a:r>
              <a:rPr lang="tr-TR" sz="6400" u="sng" dirty="0">
                <a:solidFill>
                  <a:srgbClr val="FF0000"/>
                </a:solidFill>
              </a:rPr>
              <a:t>Senin</a:t>
            </a:r>
            <a:r>
              <a:rPr lang="tr-TR" sz="6400" dirty="0">
                <a:solidFill>
                  <a:srgbClr val="FF0000"/>
                </a:solidFill>
              </a:rPr>
              <a:t> )</a:t>
            </a:r>
            <a:r>
              <a:rPr lang="el-GR" sz="6400" dirty="0">
                <a:solidFill>
                  <a:srgbClr val="FF0000"/>
                </a:solidFill>
              </a:rPr>
              <a:t> </a:t>
            </a:r>
            <a:r>
              <a:rPr lang="tr-TR" sz="6400" dirty="0"/>
              <a:t>Takım</a:t>
            </a:r>
            <a:r>
              <a:rPr lang="tr-TR" sz="6400" dirty="0">
                <a:solidFill>
                  <a:srgbClr val="FF0000"/>
                </a:solidFill>
              </a:rPr>
              <a:t>-</a:t>
            </a:r>
            <a:r>
              <a:rPr lang="tr-TR" sz="6400" u="sng" dirty="0">
                <a:solidFill>
                  <a:srgbClr val="FF0000"/>
                </a:solidFill>
              </a:rPr>
              <a:t>ın</a:t>
            </a:r>
            <a:r>
              <a:rPr lang="tr-TR" sz="6400" dirty="0">
                <a:solidFill>
                  <a:srgbClr val="FF0000"/>
                </a:solidFill>
              </a:rPr>
              <a:t>-</a:t>
            </a:r>
            <a:r>
              <a:rPr lang="tr-TR" sz="6400" dirty="0">
                <a:solidFill>
                  <a:srgbClr val="00B050"/>
                </a:solidFill>
              </a:rPr>
              <a:t>ın</a:t>
            </a:r>
            <a:r>
              <a:rPr lang="tr-TR" sz="6400" dirty="0">
                <a:solidFill>
                  <a:srgbClr val="FF0000"/>
                </a:solidFill>
              </a:rPr>
              <a:t>  </a:t>
            </a:r>
            <a:r>
              <a:rPr lang="tr-TR" sz="6400" dirty="0"/>
              <a:t>yen</a:t>
            </a:r>
            <a:r>
              <a:rPr lang="tr-TR" sz="6400" dirty="0">
                <a:solidFill>
                  <a:srgbClr val="00B050"/>
                </a:solidFill>
              </a:rPr>
              <a:t>diği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tr-TR" sz="6400" dirty="0"/>
              <a:t>takım</a:t>
            </a:r>
            <a:r>
              <a:rPr lang="tr-TR" sz="6400" dirty="0">
                <a:solidFill>
                  <a:srgbClr val="FF0000"/>
                </a:solidFill>
              </a:rPr>
              <a:t>  </a:t>
            </a:r>
            <a:r>
              <a:rPr lang="tr-TR" sz="6400" dirty="0"/>
              <a:t>benimdir</a:t>
            </a:r>
            <a:r>
              <a:rPr lang="tr-TR" sz="6400" dirty="0">
                <a:solidFill>
                  <a:srgbClr val="FF0000"/>
                </a:solidFill>
              </a:rPr>
              <a:t>.</a:t>
            </a:r>
            <a:r>
              <a:rPr lang="el-GR" sz="6400" dirty="0">
                <a:solidFill>
                  <a:srgbClr val="FF0000"/>
                </a:solidFill>
              </a:rPr>
              <a:t> </a:t>
            </a:r>
            <a:r>
              <a:rPr lang="el-GR" sz="6400" dirty="0"/>
              <a:t>Η ομάδα την οποία νίκησε η ομάδα σου </a:t>
            </a:r>
          </a:p>
          <a:p>
            <a:pPr marL="0" indent="0">
              <a:buNone/>
            </a:pPr>
            <a:endParaRPr lang="tr-TR" sz="6400" dirty="0"/>
          </a:p>
          <a:p>
            <a:pPr marL="0" indent="0">
              <a:buNone/>
            </a:pPr>
            <a:r>
              <a:rPr lang="tr-TR" sz="6400" dirty="0">
                <a:solidFill>
                  <a:srgbClr val="FF0000"/>
                </a:solidFill>
              </a:rPr>
              <a:t>-DIğI   -AcAğI    </a:t>
            </a:r>
            <a:r>
              <a:rPr lang="en-US" sz="6400" dirty="0">
                <a:solidFill>
                  <a:srgbClr val="FF0000"/>
                </a:solidFill>
              </a:rPr>
              <a:t>+ 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el-GR" sz="6400" dirty="0">
                <a:solidFill>
                  <a:srgbClr val="FF0000"/>
                </a:solidFill>
              </a:rPr>
              <a:t>παθητικό ρήμα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el-GR" sz="6400" dirty="0">
                <a:solidFill>
                  <a:srgbClr val="FF0000"/>
                </a:solidFill>
              </a:rPr>
              <a:t>: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tr-TR" sz="6400" dirty="0"/>
              <a:t>Benim takım</a:t>
            </a:r>
            <a:r>
              <a:rPr lang="tr-TR" sz="6400" dirty="0">
                <a:solidFill>
                  <a:srgbClr val="FF0000"/>
                </a:solidFill>
              </a:rPr>
              <a:t>ın</a:t>
            </a:r>
            <a:r>
              <a:rPr lang="tr-TR" sz="6400" dirty="0"/>
              <a:t>     yen</a:t>
            </a:r>
            <a:r>
              <a:rPr lang="tr-TR" sz="6400" dirty="0">
                <a:solidFill>
                  <a:srgbClr val="FF0000"/>
                </a:solidFill>
              </a:rPr>
              <a:t>diği </a:t>
            </a:r>
            <a:r>
              <a:rPr lang="tr-TR" sz="6400" dirty="0"/>
              <a:t> söyle</a:t>
            </a:r>
            <a:r>
              <a:rPr lang="tr-TR" sz="6400" dirty="0">
                <a:solidFill>
                  <a:srgbClr val="FF0000"/>
                </a:solidFill>
              </a:rPr>
              <a:t>n</a:t>
            </a:r>
            <a:r>
              <a:rPr lang="tr-TR" sz="6400" dirty="0"/>
              <a:t>di.    </a:t>
            </a:r>
            <a:r>
              <a:rPr lang="el-GR" sz="6400" dirty="0"/>
              <a:t>Λέχθηκε  ότι η  ομάδα μου νίκησε.</a:t>
            </a:r>
            <a:endParaRPr lang="tr-TR" sz="6400" dirty="0"/>
          </a:p>
          <a:p>
            <a:pPr marL="0" indent="0">
              <a:buNone/>
            </a:pPr>
            <a:r>
              <a:rPr lang="tr-TR" sz="6400" dirty="0"/>
              <a:t>                              Benim takım</a:t>
            </a:r>
            <a:r>
              <a:rPr lang="tr-TR" sz="6400" dirty="0">
                <a:solidFill>
                  <a:srgbClr val="FF0000"/>
                </a:solidFill>
              </a:rPr>
              <a:t>ın</a:t>
            </a:r>
            <a:r>
              <a:rPr lang="tr-TR" sz="6400" dirty="0"/>
              <a:t>     yen</a:t>
            </a:r>
            <a:r>
              <a:rPr lang="tr-TR" sz="6400" dirty="0">
                <a:solidFill>
                  <a:srgbClr val="FF0000"/>
                </a:solidFill>
              </a:rPr>
              <a:t>eceği </a:t>
            </a:r>
            <a:r>
              <a:rPr lang="tr-TR" sz="6400" dirty="0"/>
              <a:t> söyle</a:t>
            </a:r>
            <a:r>
              <a:rPr lang="tr-TR" sz="6400" dirty="0">
                <a:solidFill>
                  <a:srgbClr val="FF0000"/>
                </a:solidFill>
              </a:rPr>
              <a:t>n</a:t>
            </a:r>
            <a:r>
              <a:rPr lang="tr-TR" sz="6400" dirty="0"/>
              <a:t>di.     </a:t>
            </a:r>
            <a:r>
              <a:rPr lang="el-GR" sz="6400" dirty="0"/>
              <a:t>Λέχθηκε  ότι η  ομάδα μου θα νικήσει.</a:t>
            </a:r>
            <a:r>
              <a:rPr lang="tr-TR" sz="6400" dirty="0"/>
              <a:t>    </a:t>
            </a:r>
            <a:endParaRPr lang="el-GR" sz="6400" dirty="0"/>
          </a:p>
          <a:p>
            <a:pPr marL="0" indent="0">
              <a:buNone/>
            </a:pPr>
            <a:r>
              <a:rPr lang="tr-TR" sz="6400" dirty="0"/>
              <a:t>                                  </a:t>
            </a:r>
          </a:p>
          <a:p>
            <a:pPr marL="0" indent="0">
              <a:buNone/>
            </a:pPr>
            <a:r>
              <a:rPr lang="tr-TR" sz="6400" dirty="0">
                <a:solidFill>
                  <a:srgbClr val="FF0000"/>
                </a:solidFill>
              </a:rPr>
              <a:t>-DIğInI  - AcAğInI </a:t>
            </a:r>
            <a:r>
              <a:rPr lang="el-GR" sz="6400" dirty="0">
                <a:solidFill>
                  <a:srgbClr val="FF0000"/>
                </a:solidFill>
              </a:rPr>
              <a:t>: </a:t>
            </a:r>
            <a:r>
              <a:rPr lang="tr-TR" sz="6400" dirty="0"/>
              <a:t>Komşum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tr-TR" sz="6400" dirty="0"/>
              <a:t>benim takım</a:t>
            </a:r>
            <a:r>
              <a:rPr lang="tr-TR" sz="6400" dirty="0">
                <a:solidFill>
                  <a:srgbClr val="FF0000"/>
                </a:solidFill>
              </a:rPr>
              <a:t>ın</a:t>
            </a:r>
            <a:r>
              <a:rPr lang="tr-TR" sz="6400" dirty="0"/>
              <a:t>     yen</a:t>
            </a:r>
            <a:r>
              <a:rPr lang="tr-TR" sz="6400" dirty="0">
                <a:solidFill>
                  <a:srgbClr val="FF0000"/>
                </a:solidFill>
              </a:rPr>
              <a:t>diğini </a:t>
            </a:r>
            <a:r>
              <a:rPr lang="tr-TR" sz="6400" dirty="0"/>
              <a:t> söyle</a:t>
            </a:r>
            <a:r>
              <a:rPr lang="tr-TR" sz="6400" dirty="0">
                <a:solidFill>
                  <a:srgbClr val="FF0000"/>
                </a:solidFill>
              </a:rPr>
              <a:t>di.</a:t>
            </a:r>
            <a:r>
              <a:rPr lang="el-GR" sz="6400" dirty="0">
                <a:solidFill>
                  <a:srgbClr val="FF0000"/>
                </a:solidFill>
              </a:rPr>
              <a:t> </a:t>
            </a:r>
            <a:r>
              <a:rPr lang="el-GR" sz="6400" dirty="0"/>
              <a:t>Ο γείτονάς μου  είπε ότι η ομάδα μου νίκησε.</a:t>
            </a:r>
            <a:endParaRPr lang="tr-TR" sz="6400" dirty="0"/>
          </a:p>
          <a:p>
            <a:pPr marL="0" indent="0">
              <a:buNone/>
            </a:pPr>
            <a:r>
              <a:rPr lang="tr-TR" sz="6400" dirty="0"/>
              <a:t>                             Komşum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tr-TR" sz="6400" dirty="0"/>
              <a:t>benim takım</a:t>
            </a:r>
            <a:r>
              <a:rPr lang="tr-TR" sz="6400" dirty="0">
                <a:solidFill>
                  <a:srgbClr val="FF0000"/>
                </a:solidFill>
              </a:rPr>
              <a:t>ın</a:t>
            </a:r>
            <a:r>
              <a:rPr lang="tr-TR" sz="6400" dirty="0"/>
              <a:t>     yen</a:t>
            </a:r>
            <a:r>
              <a:rPr lang="tr-TR" sz="6400" dirty="0">
                <a:solidFill>
                  <a:srgbClr val="FF0000"/>
                </a:solidFill>
              </a:rPr>
              <a:t>eceğini </a:t>
            </a:r>
            <a:r>
              <a:rPr lang="tr-TR" sz="6400" dirty="0"/>
              <a:t> söyle</a:t>
            </a:r>
            <a:r>
              <a:rPr lang="tr-TR" sz="6400" dirty="0">
                <a:solidFill>
                  <a:srgbClr val="FF0000"/>
                </a:solidFill>
              </a:rPr>
              <a:t>di.</a:t>
            </a:r>
            <a:r>
              <a:rPr lang="el-GR" sz="6400" dirty="0">
                <a:solidFill>
                  <a:srgbClr val="FF0000"/>
                </a:solidFill>
              </a:rPr>
              <a:t> </a:t>
            </a:r>
            <a:r>
              <a:rPr lang="el-GR" sz="6400" dirty="0"/>
              <a:t>Ο γείτονάς μου είπε ότι η ομάδα μου θα νικήσει.</a:t>
            </a:r>
            <a:endParaRPr lang="tr-TR" sz="6400" dirty="0"/>
          </a:p>
          <a:p>
            <a:pPr marL="0" indent="0">
              <a:buNone/>
            </a:pPr>
            <a:endParaRPr lang="tr-TR" sz="6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6400" dirty="0">
                <a:solidFill>
                  <a:srgbClr val="FF0000"/>
                </a:solidFill>
              </a:rPr>
              <a:t>Nerede </a:t>
            </a:r>
            <a:r>
              <a:rPr lang="el-GR" sz="6400" dirty="0">
                <a:solidFill>
                  <a:srgbClr val="FF0000"/>
                </a:solidFill>
              </a:rPr>
              <a:t>-</a:t>
            </a:r>
            <a:r>
              <a:rPr lang="tr-TR" sz="6400" dirty="0">
                <a:solidFill>
                  <a:srgbClr val="FF0000"/>
                </a:solidFill>
              </a:rPr>
              <a:t>DIğInI </a:t>
            </a:r>
            <a:r>
              <a:rPr lang="el-GR" sz="6400" dirty="0">
                <a:solidFill>
                  <a:srgbClr val="FF0000"/>
                </a:solidFill>
              </a:rPr>
              <a:t>/ </a:t>
            </a:r>
            <a:r>
              <a:rPr lang="tr-TR" sz="6400" dirty="0">
                <a:solidFill>
                  <a:srgbClr val="FF0000"/>
                </a:solidFill>
              </a:rPr>
              <a:t>Nerede </a:t>
            </a:r>
            <a:r>
              <a:rPr lang="el-GR" sz="6400" dirty="0">
                <a:solidFill>
                  <a:srgbClr val="FF0000"/>
                </a:solidFill>
              </a:rPr>
              <a:t>-</a:t>
            </a:r>
            <a:r>
              <a:rPr lang="tr-TR" sz="6400" dirty="0">
                <a:solidFill>
                  <a:srgbClr val="FF0000"/>
                </a:solidFill>
              </a:rPr>
              <a:t>AcAğInI </a:t>
            </a:r>
            <a:r>
              <a:rPr lang="el-GR" sz="6400" dirty="0">
                <a:solidFill>
                  <a:srgbClr val="FF0000"/>
                </a:solidFill>
              </a:rPr>
              <a:t>: </a:t>
            </a:r>
            <a:r>
              <a:rPr lang="tr-TR" sz="6400" dirty="0"/>
              <a:t>Komşum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tr-TR" sz="6400" dirty="0"/>
              <a:t>benim takım</a:t>
            </a:r>
            <a:r>
              <a:rPr lang="tr-TR" sz="6400" dirty="0">
                <a:solidFill>
                  <a:srgbClr val="FF0000"/>
                </a:solidFill>
              </a:rPr>
              <a:t>ın</a:t>
            </a:r>
            <a:r>
              <a:rPr lang="tr-TR" sz="6400" dirty="0"/>
              <a:t>   ne zaman   yen</a:t>
            </a:r>
            <a:r>
              <a:rPr lang="tr-TR" sz="6400" dirty="0">
                <a:solidFill>
                  <a:srgbClr val="FF0000"/>
                </a:solidFill>
              </a:rPr>
              <a:t>diğini </a:t>
            </a:r>
            <a:r>
              <a:rPr lang="tr-TR" sz="6400" dirty="0"/>
              <a:t> sordu.</a:t>
            </a:r>
            <a:r>
              <a:rPr lang="el-GR" sz="6400" dirty="0"/>
              <a:t> Ρώτησε πότε  νίκησε </a:t>
            </a:r>
            <a:endParaRPr lang="tr-TR" sz="6400" dirty="0"/>
          </a:p>
          <a:p>
            <a:pPr marL="0" indent="0">
              <a:buNone/>
            </a:pPr>
            <a:r>
              <a:rPr lang="tr-TR" sz="6400" dirty="0">
                <a:solidFill>
                  <a:srgbClr val="FF0000"/>
                </a:solidFill>
              </a:rPr>
              <a:t>                                              </a:t>
            </a:r>
            <a:r>
              <a:rPr lang="tr-TR" sz="6400" dirty="0"/>
              <a:t>Komşum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tr-TR" sz="6400" dirty="0"/>
              <a:t>benim takım</a:t>
            </a:r>
            <a:r>
              <a:rPr lang="tr-TR" sz="6400" dirty="0">
                <a:solidFill>
                  <a:srgbClr val="FF0000"/>
                </a:solidFill>
              </a:rPr>
              <a:t>ın</a:t>
            </a:r>
            <a:r>
              <a:rPr lang="tr-TR" sz="6400" dirty="0"/>
              <a:t>   ne zaman   yen</a:t>
            </a:r>
            <a:r>
              <a:rPr lang="tr-TR" sz="6400" dirty="0">
                <a:solidFill>
                  <a:srgbClr val="FF0000"/>
                </a:solidFill>
              </a:rPr>
              <a:t>eceğini</a:t>
            </a:r>
            <a:r>
              <a:rPr lang="tr-TR" sz="6400" dirty="0"/>
              <a:t> sordu</a:t>
            </a:r>
            <a:r>
              <a:rPr lang="tr-TR" sz="6400" dirty="0">
                <a:solidFill>
                  <a:srgbClr val="FF0000"/>
                </a:solidFill>
              </a:rPr>
              <a:t>.</a:t>
            </a:r>
            <a:r>
              <a:rPr lang="el-GR" sz="6400" dirty="0">
                <a:solidFill>
                  <a:srgbClr val="FF0000"/>
                </a:solidFill>
              </a:rPr>
              <a:t> </a:t>
            </a:r>
            <a:r>
              <a:rPr lang="el-GR" sz="6400" dirty="0"/>
              <a:t>Ρώτησε πότε  θα νικήσει </a:t>
            </a:r>
          </a:p>
          <a:p>
            <a:pPr marL="0" indent="0">
              <a:buNone/>
            </a:pPr>
            <a:endParaRPr lang="tr-TR" sz="6400" dirty="0"/>
          </a:p>
          <a:p>
            <a:pPr marL="0" indent="0">
              <a:buNone/>
            </a:pPr>
            <a:r>
              <a:rPr lang="tr-TR" sz="6400" dirty="0">
                <a:solidFill>
                  <a:srgbClr val="FF0000"/>
                </a:solidFill>
              </a:rPr>
              <a:t>-</a:t>
            </a:r>
            <a:r>
              <a:rPr lang="tr-TR" sz="6400" dirty="0" err="1">
                <a:solidFill>
                  <a:srgbClr val="FF0000"/>
                </a:solidFill>
              </a:rPr>
              <a:t>Ip</a:t>
            </a:r>
            <a:r>
              <a:rPr lang="tr-TR" sz="6400" dirty="0">
                <a:solidFill>
                  <a:srgbClr val="FF0000"/>
                </a:solidFill>
              </a:rPr>
              <a:t> m</a:t>
            </a:r>
            <a:r>
              <a:rPr lang="el-GR" sz="6400" dirty="0">
                <a:solidFill>
                  <a:srgbClr val="FF0000"/>
                </a:solidFill>
              </a:rPr>
              <a:t>Α</a:t>
            </a:r>
            <a:r>
              <a:rPr lang="tr-TR" sz="6400" dirty="0">
                <a:solidFill>
                  <a:srgbClr val="FF0000"/>
                </a:solidFill>
              </a:rPr>
              <a:t>d</a:t>
            </a:r>
            <a:r>
              <a:rPr lang="el-GR" sz="6400" dirty="0">
                <a:solidFill>
                  <a:srgbClr val="FF0000"/>
                </a:solidFill>
              </a:rPr>
              <a:t>Ι</a:t>
            </a:r>
            <a:r>
              <a:rPr lang="tr-TR" sz="6400" dirty="0">
                <a:solidFill>
                  <a:srgbClr val="FF0000"/>
                </a:solidFill>
              </a:rPr>
              <a:t>ğ</a:t>
            </a:r>
            <a:r>
              <a:rPr lang="el-GR" sz="6400" dirty="0">
                <a:solidFill>
                  <a:srgbClr val="FF0000"/>
                </a:solidFill>
              </a:rPr>
              <a:t>Ι</a:t>
            </a:r>
            <a:r>
              <a:rPr lang="tr-TR" sz="6400" dirty="0">
                <a:solidFill>
                  <a:srgbClr val="FF0000"/>
                </a:solidFill>
              </a:rPr>
              <a:t>n</a:t>
            </a:r>
            <a:r>
              <a:rPr lang="el-GR" sz="6400" dirty="0">
                <a:solidFill>
                  <a:srgbClr val="FF0000"/>
                </a:solidFill>
              </a:rPr>
              <a:t>Ι</a:t>
            </a:r>
            <a:r>
              <a:rPr lang="tr-TR" sz="6400" dirty="0">
                <a:solidFill>
                  <a:srgbClr val="FF0000"/>
                </a:solidFill>
              </a:rPr>
              <a:t>  </a:t>
            </a:r>
            <a:r>
              <a:rPr lang="el-GR" sz="6400" dirty="0">
                <a:solidFill>
                  <a:srgbClr val="FF0000"/>
                </a:solidFill>
              </a:rPr>
              <a:t>-</a:t>
            </a:r>
            <a:r>
              <a:rPr lang="tr-TR" sz="6400" dirty="0" err="1">
                <a:solidFill>
                  <a:srgbClr val="FF0000"/>
                </a:solidFill>
              </a:rPr>
              <a:t>Ip</a:t>
            </a:r>
            <a:r>
              <a:rPr lang="tr-TR" sz="6400" dirty="0">
                <a:solidFill>
                  <a:srgbClr val="FF0000"/>
                </a:solidFill>
              </a:rPr>
              <a:t> m</a:t>
            </a:r>
            <a:r>
              <a:rPr lang="el-GR" sz="6400" dirty="0">
                <a:solidFill>
                  <a:srgbClr val="FF0000"/>
                </a:solidFill>
              </a:rPr>
              <a:t>Α</a:t>
            </a:r>
            <a:r>
              <a:rPr lang="tr-TR" sz="6400" dirty="0">
                <a:solidFill>
                  <a:srgbClr val="FF0000"/>
                </a:solidFill>
              </a:rPr>
              <a:t>y</a:t>
            </a:r>
            <a:r>
              <a:rPr lang="el-GR" sz="6400" dirty="0">
                <a:solidFill>
                  <a:srgbClr val="FF0000"/>
                </a:solidFill>
              </a:rPr>
              <a:t>Α</a:t>
            </a:r>
            <a:r>
              <a:rPr lang="tr-TR" sz="6400" dirty="0">
                <a:solidFill>
                  <a:srgbClr val="FF0000"/>
                </a:solidFill>
              </a:rPr>
              <a:t>c</a:t>
            </a:r>
            <a:r>
              <a:rPr lang="el-GR" sz="6400" dirty="0">
                <a:solidFill>
                  <a:srgbClr val="FF0000"/>
                </a:solidFill>
              </a:rPr>
              <a:t>Α</a:t>
            </a:r>
            <a:r>
              <a:rPr lang="tr-TR" sz="6400" dirty="0">
                <a:solidFill>
                  <a:srgbClr val="FF0000"/>
                </a:solidFill>
              </a:rPr>
              <a:t>ğ</a:t>
            </a:r>
            <a:r>
              <a:rPr lang="el-GR" sz="6400" dirty="0">
                <a:solidFill>
                  <a:srgbClr val="FF0000"/>
                </a:solidFill>
              </a:rPr>
              <a:t>Ι</a:t>
            </a:r>
            <a:r>
              <a:rPr lang="tr-TR" sz="6400" dirty="0">
                <a:solidFill>
                  <a:srgbClr val="FF0000"/>
                </a:solidFill>
              </a:rPr>
              <a:t>n</a:t>
            </a:r>
            <a:r>
              <a:rPr lang="el-GR" sz="6400" dirty="0">
                <a:solidFill>
                  <a:srgbClr val="FF0000"/>
                </a:solidFill>
              </a:rPr>
              <a:t>Ι</a:t>
            </a:r>
            <a:r>
              <a:rPr lang="tr-TR" sz="6400" dirty="0">
                <a:solidFill>
                  <a:srgbClr val="FF0000"/>
                </a:solidFill>
              </a:rPr>
              <a:t> </a:t>
            </a:r>
            <a:r>
              <a:rPr lang="el-GR" sz="6400" dirty="0">
                <a:solidFill>
                  <a:srgbClr val="FF0000"/>
                </a:solidFill>
              </a:rPr>
              <a:t>: </a:t>
            </a:r>
            <a:r>
              <a:rPr lang="tr-TR" sz="6400" dirty="0"/>
              <a:t>Komşum</a:t>
            </a:r>
            <a:r>
              <a:rPr lang="tr-TR" sz="6400" dirty="0">
                <a:solidFill>
                  <a:srgbClr val="FF0000"/>
                </a:solidFill>
              </a:rPr>
              <a:t> bana </a:t>
            </a:r>
            <a:r>
              <a:rPr lang="tr-TR" sz="6400" dirty="0"/>
              <a:t>benim takım</a:t>
            </a:r>
            <a:r>
              <a:rPr lang="tr-TR" sz="6400" dirty="0">
                <a:solidFill>
                  <a:srgbClr val="FF0000"/>
                </a:solidFill>
              </a:rPr>
              <a:t>ın</a:t>
            </a:r>
            <a:r>
              <a:rPr lang="tr-TR" sz="6400" dirty="0"/>
              <a:t>   yen</a:t>
            </a:r>
            <a:r>
              <a:rPr lang="tr-TR" sz="6400" dirty="0">
                <a:solidFill>
                  <a:srgbClr val="FF0000"/>
                </a:solidFill>
              </a:rPr>
              <a:t>ip </a:t>
            </a:r>
            <a:r>
              <a:rPr lang="tr-TR" sz="6400" dirty="0"/>
              <a:t>yen</a:t>
            </a:r>
            <a:r>
              <a:rPr lang="tr-TR" sz="6400" dirty="0">
                <a:solidFill>
                  <a:srgbClr val="FF0000"/>
                </a:solidFill>
              </a:rPr>
              <a:t>mediğini </a:t>
            </a:r>
            <a:r>
              <a:rPr lang="tr-TR" sz="6400" dirty="0"/>
              <a:t> sordu</a:t>
            </a:r>
            <a:r>
              <a:rPr lang="tr-TR" sz="6400" dirty="0">
                <a:solidFill>
                  <a:srgbClr val="FF0000"/>
                </a:solidFill>
              </a:rPr>
              <a:t>.   </a:t>
            </a:r>
            <a:r>
              <a:rPr lang="el-GR" sz="6400" dirty="0"/>
              <a:t>Ρώτησε αν νίκησε</a:t>
            </a:r>
            <a:r>
              <a:rPr lang="tr-TR" sz="6400" dirty="0"/>
              <a:t>                     </a:t>
            </a:r>
            <a:endParaRPr lang="el-GR" sz="6400" dirty="0"/>
          </a:p>
          <a:p>
            <a:pPr marL="0" indent="0">
              <a:buNone/>
            </a:pPr>
            <a:r>
              <a:rPr lang="tr-TR" sz="6400" dirty="0"/>
              <a:t>Komşum</a:t>
            </a:r>
            <a:r>
              <a:rPr lang="tr-TR" sz="6400" dirty="0">
                <a:solidFill>
                  <a:srgbClr val="FF0000"/>
                </a:solidFill>
              </a:rPr>
              <a:t> bana </a:t>
            </a:r>
            <a:r>
              <a:rPr lang="tr-TR" sz="6400" dirty="0"/>
              <a:t>benim takım</a:t>
            </a:r>
            <a:r>
              <a:rPr lang="tr-TR" sz="6400" dirty="0">
                <a:solidFill>
                  <a:srgbClr val="FF0000"/>
                </a:solidFill>
              </a:rPr>
              <a:t>ın</a:t>
            </a:r>
            <a:r>
              <a:rPr lang="tr-TR" sz="6400" dirty="0"/>
              <a:t>   yen</a:t>
            </a:r>
            <a:r>
              <a:rPr lang="tr-TR" sz="6400" dirty="0">
                <a:solidFill>
                  <a:srgbClr val="FF0000"/>
                </a:solidFill>
              </a:rPr>
              <a:t>ip </a:t>
            </a:r>
            <a:r>
              <a:rPr lang="tr-TR" sz="6400" dirty="0"/>
              <a:t>yen</a:t>
            </a:r>
            <a:r>
              <a:rPr lang="tr-TR" sz="6400" dirty="0">
                <a:solidFill>
                  <a:srgbClr val="FF0000"/>
                </a:solidFill>
              </a:rPr>
              <a:t>meyeceğini </a:t>
            </a:r>
            <a:r>
              <a:rPr lang="tr-TR" sz="6400" dirty="0"/>
              <a:t> sordu</a:t>
            </a:r>
            <a:r>
              <a:rPr lang="tr-TR" sz="6400" dirty="0">
                <a:solidFill>
                  <a:srgbClr val="FF0000"/>
                </a:solidFill>
              </a:rPr>
              <a:t>.</a:t>
            </a:r>
            <a:r>
              <a:rPr lang="el-GR" sz="64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l-GR" sz="6400" dirty="0"/>
              <a:t>Ρώτησε αν θα νικήσει </a:t>
            </a:r>
            <a:endParaRPr lang="en-US" sz="6400" dirty="0"/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427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324853" y="555140"/>
            <a:ext cx="11369842" cy="286232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Uzmanlar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sigara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içen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birey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vücudun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eski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hâlini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al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...............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açıkladı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dığı  / </a:t>
            </a:r>
            <a:r>
              <a:rPr lang="tr-T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en-GB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ama</a:t>
            </a:r>
            <a:r>
              <a:rPr lang="tr-T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dığını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/ alıp almadığını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Sigaranın c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ildi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izi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boz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.................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sordu.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oz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duğu/ bozduğunu/   </a:t>
            </a:r>
            <a:r>
              <a:rPr lang="tr-T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bozup bozmadığını </a:t>
            </a:r>
            <a:endParaRPr lang="el-G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l-GR" b="1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İnternette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sohbet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odalarında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....................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insanlar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güvenilir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ol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amaz.</a:t>
            </a:r>
          </a:p>
          <a:p>
            <a:r>
              <a:rPr lang="tr-T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anıştığı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tanıştığı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nı 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tanış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ıp tanışmadığını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b="1" dirty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İnternette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sohbet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odalarında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tanıştığı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ız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insanlar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ın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derece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güvenilir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ol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............. sordu.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olduğu/ </a:t>
            </a:r>
            <a:r>
              <a:rPr lang="tr-T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olduğunu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/ olup olmadığını 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b="1" dirty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Sigaranın    k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emik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iskelet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hastalıklarına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sebep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ol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................... anlaşılır.  </a:t>
            </a:r>
          </a:p>
          <a:p>
            <a:r>
              <a:rPr lang="tr-T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olduğu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/ olduğunu/ olup olmadığını 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2 - Ορθογώνιο"/>
          <p:cNvSpPr/>
          <p:nvPr/>
        </p:nvSpPr>
        <p:spPr>
          <a:xfrm>
            <a:off x="324852" y="3514490"/>
            <a:ext cx="11369842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b="1" dirty="0"/>
              <a:t>6. </a:t>
            </a:r>
            <a:r>
              <a:rPr lang="en-US" b="1" dirty="0" err="1"/>
              <a:t>Eğer</a:t>
            </a:r>
            <a:r>
              <a:rPr lang="en-US" b="1" dirty="0"/>
              <a:t> </a:t>
            </a:r>
            <a:r>
              <a:rPr lang="en-US" b="1" dirty="0" err="1"/>
              <a:t>insanlarla</a:t>
            </a:r>
            <a:r>
              <a:rPr lang="en-US" b="1" dirty="0"/>
              <a:t> </a:t>
            </a:r>
            <a:r>
              <a:rPr lang="en-US" b="1" dirty="0" err="1"/>
              <a:t>iyi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iletişim</a:t>
            </a:r>
            <a:r>
              <a:rPr lang="en-US" b="1" dirty="0"/>
              <a:t> </a:t>
            </a:r>
            <a:r>
              <a:rPr lang="en-US" b="1" dirty="0" err="1"/>
              <a:t>kuramıyorsan</a:t>
            </a:r>
            <a:r>
              <a:rPr lang="en-US" b="1" dirty="0"/>
              <a:t>, </a:t>
            </a:r>
            <a:r>
              <a:rPr lang="en-US" b="1" dirty="0" err="1"/>
              <a:t>hiçbir</a:t>
            </a:r>
            <a:r>
              <a:rPr lang="en-US" b="1" dirty="0"/>
              <a:t> </a:t>
            </a:r>
            <a:r>
              <a:rPr lang="en-US" b="1" dirty="0" err="1"/>
              <a:t>yere</a:t>
            </a:r>
            <a:r>
              <a:rPr lang="en-US" b="1" dirty="0"/>
              <a:t> </a:t>
            </a:r>
            <a:r>
              <a:rPr lang="en-US" b="1" dirty="0" err="1"/>
              <a:t>varamazsın</a:t>
            </a:r>
            <a:r>
              <a:rPr lang="en-US" b="1" dirty="0"/>
              <a:t>.</a:t>
            </a:r>
            <a:r>
              <a:rPr lang="tr-TR" b="1" dirty="0"/>
              <a:t> </a:t>
            </a:r>
            <a:r>
              <a:rPr lang="en-US" b="1" dirty="0" err="1"/>
              <a:t>Dünyayı</a:t>
            </a:r>
            <a:r>
              <a:rPr lang="en-US" b="1" dirty="0"/>
              <a:t> </a:t>
            </a:r>
            <a:r>
              <a:rPr lang="tr-TR" b="1" dirty="0"/>
              <a:t> ..................</a:t>
            </a:r>
            <a:r>
              <a:rPr lang="en-US" b="1" dirty="0" err="1"/>
              <a:t>şey</a:t>
            </a:r>
            <a:r>
              <a:rPr lang="en-US" b="1" dirty="0"/>
              <a:t>, </a:t>
            </a:r>
            <a:r>
              <a:rPr lang="en-US" b="1" dirty="0" err="1"/>
              <a:t>ilişkilerdir</a:t>
            </a:r>
            <a:r>
              <a:rPr lang="en-US" b="1" dirty="0"/>
              <a:t>.</a:t>
            </a:r>
            <a:endParaRPr lang="tr-TR" dirty="0"/>
          </a:p>
          <a:p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döndüren</a:t>
            </a:r>
            <a:r>
              <a:rPr lang="tr-TR" dirty="0"/>
              <a:t>             </a:t>
            </a:r>
            <a:r>
              <a:rPr lang="el-GR" dirty="0"/>
              <a:t>/</a:t>
            </a:r>
            <a:r>
              <a:rPr lang="tr-TR" dirty="0"/>
              <a:t>      </a:t>
            </a:r>
            <a:r>
              <a:rPr lang="en-US" dirty="0" err="1"/>
              <a:t>döndür</a:t>
            </a:r>
            <a:r>
              <a:rPr lang="tr-TR" dirty="0"/>
              <a:t>düğü  </a:t>
            </a:r>
            <a:r>
              <a:rPr lang="en-US" dirty="0"/>
              <a:t> </a:t>
            </a:r>
            <a:r>
              <a:rPr lang="el-GR" dirty="0"/>
              <a:t>/</a:t>
            </a:r>
            <a:r>
              <a:rPr lang="en-US" dirty="0" err="1"/>
              <a:t>döndür</a:t>
            </a:r>
            <a:r>
              <a:rPr lang="tr-TR" dirty="0"/>
              <a:t>ecek</a:t>
            </a:r>
          </a:p>
          <a:p>
            <a:r>
              <a:rPr lang="el-GR" b="1" dirty="0"/>
              <a:t>7.</a:t>
            </a:r>
            <a:r>
              <a:rPr lang="tr-TR" b="1" dirty="0"/>
              <a:t>............................ y</a:t>
            </a:r>
            <a:r>
              <a:rPr lang="en-US" b="1" dirty="0" err="1"/>
              <a:t>önetme</a:t>
            </a:r>
            <a:r>
              <a:rPr lang="tr-TR" b="1" dirty="0"/>
              <a:t>miz gerek.</a:t>
            </a:r>
            <a:endParaRPr lang="tr-TR" dirty="0"/>
          </a:p>
          <a:p>
            <a:r>
              <a:rPr lang="en-US" dirty="0" err="1"/>
              <a:t>Duyguları</a:t>
            </a:r>
            <a:r>
              <a:rPr lang="tr-TR" dirty="0"/>
              <a:t>nı         </a:t>
            </a:r>
            <a:r>
              <a:rPr lang="el-GR" dirty="0"/>
              <a:t>/</a:t>
            </a:r>
            <a:r>
              <a:rPr lang="tr-TR" dirty="0"/>
              <a:t>      </a:t>
            </a:r>
            <a:r>
              <a:rPr lang="en-US" dirty="0" err="1"/>
              <a:t>Duygular</a:t>
            </a:r>
            <a:r>
              <a:rPr lang="tr-TR" dirty="0"/>
              <a:t>a</a:t>
            </a:r>
            <a:r>
              <a:rPr lang="en-US" dirty="0"/>
              <a:t> </a:t>
            </a:r>
            <a:r>
              <a:rPr lang="tr-TR" dirty="0"/>
              <a:t>  </a:t>
            </a:r>
            <a:r>
              <a:rPr lang="el-GR" dirty="0"/>
              <a:t>/</a:t>
            </a:r>
            <a:r>
              <a:rPr lang="tr-TR" dirty="0"/>
              <a:t>          </a:t>
            </a:r>
            <a:r>
              <a:rPr lang="en-US" dirty="0" err="1">
                <a:solidFill>
                  <a:srgbClr val="FF0000"/>
                </a:solidFill>
              </a:rPr>
              <a:t>Duyguları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el-GR" b="1" dirty="0"/>
              <a:t>8. </a:t>
            </a:r>
            <a:r>
              <a:rPr lang="tr-TR" b="1" dirty="0"/>
              <a:t>İ</a:t>
            </a:r>
            <a:r>
              <a:rPr lang="en-US" b="1" dirty="0" err="1"/>
              <a:t>nsanlarla</a:t>
            </a:r>
            <a:r>
              <a:rPr lang="en-US" b="1" dirty="0"/>
              <a:t>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en-US" b="1" dirty="0" err="1"/>
              <a:t>çalışma</a:t>
            </a:r>
            <a:r>
              <a:rPr lang="tr-TR" b="1" dirty="0"/>
              <a:t>mız</a:t>
            </a:r>
            <a:r>
              <a:rPr lang="en-US" b="1" dirty="0"/>
              <a:t> </a:t>
            </a:r>
            <a:r>
              <a:rPr lang="tr-TR" b="1" dirty="0"/>
              <a:t>.............................. </a:t>
            </a:r>
            <a:r>
              <a:rPr lang="en-US" b="1" dirty="0" err="1"/>
              <a:t>mutlaka</a:t>
            </a:r>
            <a:r>
              <a:rPr lang="en-US" b="1" dirty="0"/>
              <a:t> </a:t>
            </a:r>
            <a:r>
              <a:rPr lang="en-US" b="1" dirty="0" err="1"/>
              <a:t>öğrenmeli</a:t>
            </a:r>
            <a:r>
              <a:rPr lang="tr-TR" b="1" dirty="0"/>
              <a:t>yiz.</a:t>
            </a:r>
            <a:r>
              <a:rPr lang="en-US" b="1" dirty="0"/>
              <a:t> </a:t>
            </a:r>
            <a:endParaRPr lang="tr-TR" dirty="0"/>
          </a:p>
          <a:p>
            <a:r>
              <a:rPr lang="tr-TR" dirty="0"/>
              <a:t>g</a:t>
            </a:r>
            <a:r>
              <a:rPr lang="en-US" dirty="0" err="1"/>
              <a:t>erektiği</a:t>
            </a:r>
            <a:r>
              <a:rPr lang="tr-TR" dirty="0"/>
              <a:t>         </a:t>
            </a:r>
            <a:r>
              <a:rPr lang="en-GB" dirty="0"/>
              <a:t>/</a:t>
            </a:r>
            <a:r>
              <a:rPr lang="tr-TR" dirty="0"/>
              <a:t>       </a:t>
            </a:r>
            <a:r>
              <a:rPr lang="en-US" dirty="0" err="1">
                <a:solidFill>
                  <a:srgbClr val="FF0000"/>
                </a:solidFill>
              </a:rPr>
              <a:t>gerektiğini</a:t>
            </a:r>
            <a:r>
              <a:rPr lang="en-US" dirty="0"/>
              <a:t> </a:t>
            </a:r>
            <a:r>
              <a:rPr lang="tr-TR" dirty="0"/>
              <a:t>      </a:t>
            </a:r>
            <a:r>
              <a:rPr lang="en-GB" dirty="0"/>
              <a:t>/</a:t>
            </a:r>
            <a:r>
              <a:rPr lang="tr-TR" dirty="0"/>
              <a:t>      </a:t>
            </a:r>
            <a:r>
              <a:rPr lang="en-US" dirty="0" err="1"/>
              <a:t>gerek</a:t>
            </a:r>
            <a:r>
              <a:rPr lang="tr-TR" dirty="0"/>
              <a:t>ip   gerekmedi</a:t>
            </a:r>
            <a:r>
              <a:rPr lang="en-US" dirty="0"/>
              <a:t>ğ</a:t>
            </a:r>
            <a:r>
              <a:rPr lang="tr-TR" dirty="0"/>
              <a:t>i</a:t>
            </a:r>
            <a:r>
              <a:rPr lang="en-US" dirty="0"/>
              <a:t>n</a:t>
            </a:r>
            <a:r>
              <a:rPr lang="tr-TR" dirty="0"/>
              <a:t>i</a:t>
            </a:r>
            <a:r>
              <a:rPr lang="en-US" dirty="0"/>
              <a:t> </a:t>
            </a:r>
            <a:endParaRPr lang="tr-TR" dirty="0"/>
          </a:p>
          <a:p>
            <a:r>
              <a:rPr lang="el-GR" b="1" dirty="0"/>
              <a:t>9. </a:t>
            </a:r>
            <a:r>
              <a:rPr lang="en-US" b="1" dirty="0" err="1"/>
              <a:t>Empati</a:t>
            </a:r>
            <a:r>
              <a:rPr lang="en-US" b="1" dirty="0"/>
              <a:t> </a:t>
            </a:r>
            <a:r>
              <a:rPr lang="en-US" b="1" dirty="0" err="1"/>
              <a:t>ise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başkasını</a:t>
            </a:r>
            <a:r>
              <a:rPr lang="en-US" b="1" dirty="0"/>
              <a:t> </a:t>
            </a:r>
            <a:r>
              <a:rPr lang="tr-TR" b="1" dirty="0"/>
              <a:t>...............................</a:t>
            </a:r>
            <a:r>
              <a:rPr lang="en-US" b="1" dirty="0"/>
              <a:t> </a:t>
            </a:r>
            <a:r>
              <a:rPr lang="en-US" b="1" dirty="0" err="1"/>
              <a:t>onun</a:t>
            </a:r>
            <a:r>
              <a:rPr lang="en-US" b="1" dirty="0"/>
              <a:t> </a:t>
            </a:r>
            <a:r>
              <a:rPr lang="en-US" b="1" dirty="0" err="1"/>
              <a:t>perspektifinden</a:t>
            </a:r>
            <a:r>
              <a:rPr lang="en-US" b="1" dirty="0"/>
              <a:t>, </a:t>
            </a:r>
            <a:r>
              <a:rPr lang="en-US" b="1" dirty="0" err="1"/>
              <a:t>onun</a:t>
            </a:r>
            <a:r>
              <a:rPr lang="en-US" b="1" dirty="0"/>
              <a:t> </a:t>
            </a:r>
            <a:r>
              <a:rPr lang="en-US" b="1" dirty="0" err="1"/>
              <a:t>açısından</a:t>
            </a:r>
            <a:r>
              <a:rPr lang="en-US" b="1" dirty="0"/>
              <a:t> </a:t>
            </a:r>
            <a:r>
              <a:rPr lang="en-US" b="1" dirty="0" err="1"/>
              <a:t>olaya</a:t>
            </a:r>
            <a:r>
              <a:rPr lang="en-US" b="1" dirty="0"/>
              <a:t> </a:t>
            </a:r>
            <a:r>
              <a:rPr lang="en-US" b="1" dirty="0" err="1"/>
              <a:t>bakabilmektir</a:t>
            </a:r>
            <a:r>
              <a:rPr lang="en-US" b="1" dirty="0"/>
              <a:t>. </a:t>
            </a: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y</a:t>
            </a:r>
            <a:r>
              <a:rPr lang="en-US" dirty="0" err="1">
                <a:solidFill>
                  <a:srgbClr val="FF0000"/>
                </a:solidFill>
              </a:rPr>
              <a:t>argılamadan</a:t>
            </a:r>
            <a:r>
              <a:rPr lang="tr-TR" dirty="0">
                <a:solidFill>
                  <a:srgbClr val="FF0000"/>
                </a:solidFill>
              </a:rPr>
              <a:t>        </a:t>
            </a:r>
            <a:r>
              <a:rPr lang="el-GR" dirty="0"/>
              <a:t>/</a:t>
            </a:r>
            <a:r>
              <a:rPr lang="tr-TR" dirty="0"/>
              <a:t>    yarışmadan   </a:t>
            </a:r>
            <a:r>
              <a:rPr lang="el-GR" dirty="0"/>
              <a:t>/</a:t>
            </a:r>
            <a:r>
              <a:rPr lang="tr-TR" dirty="0"/>
              <a:t>  yasallaştırmak</a:t>
            </a:r>
            <a:r>
              <a:rPr lang="tr-TR" b="1" dirty="0"/>
              <a:t> </a:t>
            </a:r>
          </a:p>
          <a:p>
            <a:r>
              <a:rPr lang="el-GR" b="1" dirty="0"/>
              <a:t>10. </a:t>
            </a:r>
            <a:r>
              <a:rPr lang="tr-TR" b="1" dirty="0"/>
              <a:t>G</a:t>
            </a:r>
            <a:r>
              <a:rPr lang="en-US" b="1" dirty="0" err="1"/>
              <a:t>erçekten</a:t>
            </a:r>
            <a:r>
              <a:rPr lang="en-US" b="1" dirty="0"/>
              <a:t>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tr-TR" b="1" dirty="0"/>
              <a:t>................................</a:t>
            </a:r>
            <a:r>
              <a:rPr lang="en-US" b="1" dirty="0" err="1"/>
              <a:t>söylemeyi</a:t>
            </a:r>
            <a:r>
              <a:rPr lang="en-US" b="1" dirty="0"/>
              <a:t> </a:t>
            </a:r>
            <a:r>
              <a:rPr lang="en-US" b="1" dirty="0" err="1"/>
              <a:t>denemelisin</a:t>
            </a:r>
            <a:r>
              <a:rPr lang="en-US" b="1" dirty="0"/>
              <a:t>. </a:t>
            </a:r>
            <a:endParaRPr lang="tr-TR" b="1" dirty="0"/>
          </a:p>
          <a:p>
            <a:r>
              <a:rPr lang="en-GB" dirty="0"/>
              <a:t>h</a:t>
            </a:r>
            <a:r>
              <a:rPr lang="en-US" dirty="0" err="1"/>
              <a:t>issettiği</a:t>
            </a:r>
            <a:r>
              <a:rPr lang="tr-TR" dirty="0"/>
              <a:t>               </a:t>
            </a:r>
            <a:r>
              <a:rPr lang="en-GB" dirty="0"/>
              <a:t>/</a:t>
            </a:r>
            <a:r>
              <a:rPr lang="tr-TR" dirty="0"/>
              <a:t>      </a:t>
            </a:r>
            <a:r>
              <a:rPr lang="en-US" dirty="0" err="1">
                <a:solidFill>
                  <a:srgbClr val="FF0000"/>
                </a:solidFill>
              </a:rPr>
              <a:t>hissettiğini</a:t>
            </a:r>
            <a:r>
              <a:rPr lang="en-US" dirty="0"/>
              <a:t> </a:t>
            </a:r>
            <a:r>
              <a:rPr lang="tr-TR" dirty="0"/>
              <a:t>      </a:t>
            </a:r>
            <a:r>
              <a:rPr lang="en-GB" dirty="0"/>
              <a:t>/</a:t>
            </a:r>
            <a:r>
              <a:rPr lang="tr-TR" dirty="0"/>
              <a:t>     </a:t>
            </a:r>
            <a:r>
              <a:rPr lang="en-US" dirty="0" err="1"/>
              <a:t>hissettiğin</a:t>
            </a:r>
            <a:r>
              <a:rPr lang="tr-TR" dirty="0"/>
              <a:t>e</a:t>
            </a:r>
            <a:r>
              <a:rPr lang="tr-TR" b="1" dirty="0"/>
              <a:t> </a:t>
            </a:r>
            <a:endParaRPr lang="el-GR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475380" y="232951"/>
            <a:ext cx="11411819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11. </a:t>
            </a:r>
            <a:r>
              <a:rPr lang="en-US" b="1" dirty="0" err="1"/>
              <a:t>İnsanlar</a:t>
            </a:r>
            <a:r>
              <a:rPr lang="en-US" b="1" dirty="0"/>
              <a:t> en </a:t>
            </a:r>
            <a:r>
              <a:rPr lang="en-US" b="1" dirty="0" err="1"/>
              <a:t>çok</a:t>
            </a:r>
            <a:r>
              <a:rPr lang="en-US" b="1" dirty="0"/>
              <a:t> </a:t>
            </a:r>
            <a:r>
              <a:rPr lang="en-US" b="1" dirty="0" err="1"/>
              <a:t>hangi</a:t>
            </a:r>
            <a:r>
              <a:rPr lang="en-US" b="1" dirty="0"/>
              <a:t> </a:t>
            </a:r>
            <a:r>
              <a:rPr lang="en-US" b="1" dirty="0" err="1"/>
              <a:t>konu</a:t>
            </a:r>
            <a:r>
              <a:rPr lang="en-US" b="1" dirty="0"/>
              <a:t> </a:t>
            </a:r>
            <a:r>
              <a:rPr lang="en-US" b="1" dirty="0" err="1"/>
              <a:t>hakkında</a:t>
            </a:r>
            <a:r>
              <a:rPr lang="en-US" b="1" dirty="0"/>
              <a:t> </a:t>
            </a:r>
            <a:r>
              <a:rPr lang="tr-TR" b="1" dirty="0"/>
              <a:t>................................ </a:t>
            </a:r>
            <a:r>
              <a:rPr lang="en-US" b="1" dirty="0"/>
              <a:t> </a:t>
            </a:r>
            <a:r>
              <a:rPr lang="en-US" b="1" dirty="0" err="1"/>
              <a:t>hoşlanırlar</a:t>
            </a:r>
            <a:r>
              <a:rPr lang="en-US" b="1" dirty="0"/>
              <a:t>? </a:t>
            </a:r>
            <a:endParaRPr lang="tr-TR" b="1" dirty="0"/>
          </a:p>
          <a:p>
            <a:r>
              <a:rPr lang="tr-TR" dirty="0"/>
              <a:t>k</a:t>
            </a:r>
            <a:r>
              <a:rPr lang="en-US" dirty="0" err="1"/>
              <a:t>onuşmakta</a:t>
            </a:r>
            <a:r>
              <a:rPr lang="tr-TR" dirty="0"/>
              <a:t>     </a:t>
            </a:r>
            <a:r>
              <a:rPr lang="en-GB" dirty="0"/>
              <a:t>/</a:t>
            </a:r>
            <a:r>
              <a:rPr lang="tr-TR" dirty="0"/>
              <a:t>      </a:t>
            </a:r>
            <a:r>
              <a:rPr lang="en-US" dirty="0" err="1">
                <a:solidFill>
                  <a:srgbClr val="FF0000"/>
                </a:solidFill>
              </a:rPr>
              <a:t>konuşmaktan</a:t>
            </a:r>
            <a:r>
              <a:rPr lang="en-US" dirty="0"/>
              <a:t> </a:t>
            </a:r>
            <a:r>
              <a:rPr lang="tr-TR" dirty="0"/>
              <a:t>     </a:t>
            </a:r>
            <a:r>
              <a:rPr lang="en-GB" dirty="0"/>
              <a:t>/</a:t>
            </a:r>
            <a:r>
              <a:rPr lang="tr-TR" dirty="0"/>
              <a:t>   </a:t>
            </a:r>
            <a:r>
              <a:rPr lang="en-US" dirty="0" err="1"/>
              <a:t>konuşma</a:t>
            </a:r>
            <a:r>
              <a:rPr lang="tr-TR" dirty="0"/>
              <a:t>ğa</a:t>
            </a:r>
          </a:p>
          <a:p>
            <a:r>
              <a:rPr lang="en-US" dirty="0"/>
              <a:t>12</a:t>
            </a:r>
            <a:r>
              <a:rPr lang="en-US" b="1" dirty="0"/>
              <a:t>. </a:t>
            </a:r>
            <a:r>
              <a:rPr lang="en-US" b="1" dirty="0" err="1"/>
              <a:t>Tabii</a:t>
            </a:r>
            <a:r>
              <a:rPr lang="en-US" b="1" dirty="0"/>
              <a:t> ki, </a:t>
            </a:r>
            <a:r>
              <a:rPr lang="en-US" b="1" dirty="0" err="1"/>
              <a:t>kendileri</a:t>
            </a:r>
            <a:r>
              <a:rPr lang="en-US" b="1" dirty="0"/>
              <a:t> </a:t>
            </a:r>
            <a:r>
              <a:rPr lang="en-US" b="1" dirty="0" err="1"/>
              <a:t>hakkında</a:t>
            </a:r>
            <a:r>
              <a:rPr lang="en-US" b="1" dirty="0"/>
              <a:t>.</a:t>
            </a:r>
            <a:r>
              <a:rPr lang="tr-TR" b="1" dirty="0"/>
              <a:t>......................</a:t>
            </a:r>
            <a:r>
              <a:rPr lang="en-US" b="1" dirty="0"/>
              <a:t>ne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/>
              <a:t>başkasına</a:t>
            </a:r>
            <a:r>
              <a:rPr lang="en-US" b="1" dirty="0"/>
              <a:t> </a:t>
            </a:r>
            <a:r>
              <a:rPr lang="en-US" b="1" dirty="0" err="1"/>
              <a:t>ilgi</a:t>
            </a:r>
            <a:r>
              <a:rPr lang="en-US" b="1" dirty="0"/>
              <a:t> </a:t>
            </a:r>
            <a:r>
              <a:rPr lang="en-US" b="1" dirty="0" err="1"/>
              <a:t>gösterirsen</a:t>
            </a:r>
            <a:r>
              <a:rPr lang="en-US" b="1" dirty="0"/>
              <a:t>, o </a:t>
            </a:r>
            <a:r>
              <a:rPr lang="en-US" b="1" dirty="0" err="1"/>
              <a:t>kişi</a:t>
            </a:r>
            <a:r>
              <a:rPr lang="en-US" b="1" dirty="0"/>
              <a:t> de </a:t>
            </a:r>
            <a:r>
              <a:rPr lang="en-US" b="1" dirty="0" err="1"/>
              <a:t>seni</a:t>
            </a:r>
            <a:r>
              <a:rPr lang="en-US" b="1" dirty="0"/>
              <a:t> o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/>
              <a:t>ilginç</a:t>
            </a:r>
            <a:r>
              <a:rPr lang="en-US" b="1" dirty="0"/>
              <a:t> </a:t>
            </a:r>
            <a:r>
              <a:rPr lang="en-US" b="1" dirty="0" err="1"/>
              <a:t>bulur</a:t>
            </a:r>
            <a:r>
              <a:rPr lang="en-US" b="1" dirty="0"/>
              <a:t>.</a:t>
            </a:r>
            <a:endParaRPr lang="tr-TR" b="1" dirty="0"/>
          </a:p>
          <a:p>
            <a:r>
              <a:rPr lang="tr-TR" dirty="0" err="1">
                <a:solidFill>
                  <a:srgbClr val="FF0000"/>
                </a:solidFill>
              </a:rPr>
              <a:t>y</a:t>
            </a:r>
            <a:r>
              <a:rPr lang="en-US" dirty="0" err="1">
                <a:solidFill>
                  <a:srgbClr val="FF0000"/>
                </a:solidFill>
              </a:rPr>
              <a:t>ani</a:t>
            </a:r>
            <a:r>
              <a:rPr lang="tr-TR" dirty="0">
                <a:solidFill>
                  <a:srgbClr val="FF0000"/>
                </a:solidFill>
              </a:rPr>
              <a:t>        </a:t>
            </a:r>
            <a:r>
              <a:rPr lang="en-GB" dirty="0"/>
              <a:t>/</a:t>
            </a:r>
            <a:r>
              <a:rPr lang="tr-TR" dirty="0"/>
              <a:t>   güya  </a:t>
            </a:r>
            <a:r>
              <a:rPr lang="el-GR" dirty="0"/>
              <a:t> </a:t>
            </a:r>
            <a:r>
              <a:rPr lang="en-GB" dirty="0"/>
              <a:t>/ </a:t>
            </a:r>
            <a:r>
              <a:rPr lang="tr-TR" dirty="0"/>
              <a:t>      m</a:t>
            </a:r>
            <a:r>
              <a:rPr lang="en-US" dirty="0" err="1"/>
              <a:t>adem</a:t>
            </a:r>
            <a:r>
              <a:rPr lang="en-US" dirty="0"/>
              <a:t> </a:t>
            </a:r>
            <a:endParaRPr lang="el-GR" dirty="0"/>
          </a:p>
          <a:p>
            <a:r>
              <a:rPr lang="en-US" b="1" dirty="0"/>
              <a:t>13.İletişim </a:t>
            </a:r>
            <a:r>
              <a:rPr lang="en-US" b="1" dirty="0" err="1"/>
              <a:t>Uzmanı</a:t>
            </a:r>
            <a:r>
              <a:rPr lang="en-US" b="1" dirty="0"/>
              <a:t> Pınar </a:t>
            </a:r>
            <a:r>
              <a:rPr lang="en-US" b="1" dirty="0" err="1"/>
              <a:t>Pişirgen</a:t>
            </a:r>
            <a:r>
              <a:rPr lang="tr-TR" b="1" dirty="0"/>
              <a:t> </a:t>
            </a:r>
            <a:r>
              <a:rPr lang="en-US" b="1" dirty="0"/>
              <a:t>, </a:t>
            </a:r>
            <a:r>
              <a:rPr lang="en-US" b="1" dirty="0" err="1"/>
              <a:t>mutluluğun</a:t>
            </a:r>
            <a:r>
              <a:rPr lang="en-US" b="1" dirty="0"/>
              <a:t> </a:t>
            </a:r>
            <a:r>
              <a:rPr lang="en-US" b="1" dirty="0" err="1"/>
              <a:t>sırrının</a:t>
            </a:r>
            <a:r>
              <a:rPr lang="en-US" b="1" dirty="0"/>
              <a:t> </a:t>
            </a:r>
            <a:r>
              <a:rPr lang="en-US" b="1" dirty="0" err="1"/>
              <a:t>doğru</a:t>
            </a:r>
            <a:r>
              <a:rPr lang="en-US" b="1" dirty="0"/>
              <a:t> </a:t>
            </a:r>
            <a:r>
              <a:rPr lang="en-US" b="1" dirty="0" err="1"/>
              <a:t>iletişim</a:t>
            </a:r>
            <a:r>
              <a:rPr lang="tr-TR" b="1" dirty="0"/>
              <a:t>  </a:t>
            </a:r>
            <a:r>
              <a:rPr lang="en-US" b="1" dirty="0" err="1"/>
              <a:t>kurabilmekte</a:t>
            </a:r>
            <a:r>
              <a:rPr lang="en-US" b="1" dirty="0"/>
              <a:t> </a:t>
            </a:r>
            <a:r>
              <a:rPr lang="en-US" b="1" dirty="0" err="1"/>
              <a:t>saklı</a:t>
            </a:r>
            <a:r>
              <a:rPr lang="en-US" b="1" dirty="0"/>
              <a:t> </a:t>
            </a:r>
            <a:r>
              <a:rPr lang="el-GR" b="1" dirty="0"/>
              <a:t>ο</a:t>
            </a:r>
            <a:r>
              <a:rPr lang="en-US" b="1" dirty="0" err="1">
                <a:solidFill>
                  <a:schemeClr val="tx1"/>
                </a:solidFill>
              </a:rPr>
              <a:t>lduğunu</a:t>
            </a:r>
            <a:r>
              <a:rPr lang="el-GR" b="1" dirty="0"/>
              <a:t> </a:t>
            </a:r>
            <a:r>
              <a:rPr lang="en-US" b="1" dirty="0" err="1"/>
              <a:t>belirterek</a:t>
            </a:r>
            <a:r>
              <a:rPr lang="en-US" b="1" dirty="0"/>
              <a:t> </a:t>
            </a:r>
            <a:r>
              <a:rPr lang="en-US" b="1" dirty="0" err="1"/>
              <a:t>insanlar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iletişim</a:t>
            </a:r>
            <a:r>
              <a:rPr lang="en-US" b="1" dirty="0"/>
              <a:t> </a:t>
            </a:r>
            <a:r>
              <a:rPr lang="en-US" b="1" dirty="0" err="1"/>
              <a:t>hakkındaki</a:t>
            </a:r>
            <a:r>
              <a:rPr lang="en-US" b="1" dirty="0"/>
              <a:t> </a:t>
            </a:r>
            <a:r>
              <a:rPr lang="en-US" b="1" dirty="0" err="1"/>
              <a:t>görüşlerini</a:t>
            </a:r>
            <a:r>
              <a:rPr lang="en-US" b="1" dirty="0"/>
              <a:t> </a:t>
            </a:r>
            <a:r>
              <a:rPr lang="en-US" b="1" dirty="0" err="1"/>
              <a:t>açıkladı</a:t>
            </a:r>
            <a:r>
              <a:rPr lang="tr-TR" b="1" dirty="0"/>
              <a:t>.</a:t>
            </a:r>
            <a:endParaRPr lang="el-GR" b="1" dirty="0"/>
          </a:p>
          <a:p>
            <a:r>
              <a:rPr lang="el-GR" dirty="0">
                <a:solidFill>
                  <a:srgbClr val="FF0000"/>
                </a:solidFill>
              </a:rPr>
              <a:t>ο</a:t>
            </a:r>
            <a:r>
              <a:rPr lang="en-US" dirty="0" err="1">
                <a:solidFill>
                  <a:srgbClr val="FF0000"/>
                </a:solidFill>
              </a:rPr>
              <a:t>lduğunu</a:t>
            </a:r>
            <a:r>
              <a:rPr lang="el-GR" dirty="0"/>
              <a:t> /</a:t>
            </a:r>
            <a:r>
              <a:rPr lang="en-US" dirty="0"/>
              <a:t> </a:t>
            </a:r>
            <a:r>
              <a:rPr lang="en-US" dirty="0" err="1"/>
              <a:t>olduğun</a:t>
            </a:r>
            <a:r>
              <a:rPr lang="en-GB" dirty="0"/>
              <a:t>a</a:t>
            </a:r>
            <a:r>
              <a:rPr lang="el-GR" dirty="0"/>
              <a:t>/</a:t>
            </a:r>
            <a:r>
              <a:rPr lang="en-GB" dirty="0"/>
              <a:t> </a:t>
            </a:r>
            <a:r>
              <a:rPr lang="en-US" dirty="0" err="1"/>
              <a:t>olduğu</a:t>
            </a:r>
            <a:r>
              <a:rPr lang="el-GR" dirty="0"/>
              <a:t> </a:t>
            </a:r>
            <a:br>
              <a:rPr lang="el-GR" dirty="0"/>
            </a:br>
            <a:r>
              <a:rPr lang="en-US" b="1" dirty="0"/>
              <a:t>14.Sabah </a:t>
            </a:r>
            <a:r>
              <a:rPr lang="tr-TR" b="1" dirty="0">
                <a:solidFill>
                  <a:schemeClr val="tx1"/>
                </a:solidFill>
              </a:rPr>
              <a:t>u</a:t>
            </a:r>
            <a:r>
              <a:rPr lang="en-US" b="1" dirty="0" err="1">
                <a:solidFill>
                  <a:schemeClr val="tx1"/>
                </a:solidFill>
              </a:rPr>
              <a:t>yandığımız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/>
              <a:t>andan</a:t>
            </a:r>
            <a:r>
              <a:rPr lang="en-US" b="1" dirty="0"/>
              <a:t> </a:t>
            </a:r>
            <a:r>
              <a:rPr lang="en-US" b="1" dirty="0" err="1"/>
              <a:t>gece</a:t>
            </a:r>
            <a:r>
              <a:rPr lang="en-US" b="1" dirty="0"/>
              <a:t> </a:t>
            </a:r>
            <a:r>
              <a:rPr lang="en-US" b="1" dirty="0" err="1"/>
              <a:t>yattığımız</a:t>
            </a:r>
            <a:r>
              <a:rPr lang="en-US" b="1" dirty="0"/>
              <a:t> </a:t>
            </a:r>
            <a:r>
              <a:rPr lang="en-US" b="1" dirty="0" err="1"/>
              <a:t>ana</a:t>
            </a:r>
            <a:r>
              <a:rPr lang="en-US" b="1" dirty="0"/>
              <a:t>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/>
              <a:t>bütün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günümüz</a:t>
            </a:r>
            <a:r>
              <a:rPr lang="en-US" b="1" dirty="0"/>
              <a:t> </a:t>
            </a:r>
            <a:r>
              <a:rPr lang="en-US" b="1" dirty="0" err="1"/>
              <a:t>iletişimle</a:t>
            </a:r>
            <a:r>
              <a:rPr lang="en-US" b="1" dirty="0"/>
              <a:t> </a:t>
            </a:r>
            <a:r>
              <a:rPr lang="en-US" b="1" dirty="0" err="1"/>
              <a:t>doludur</a:t>
            </a:r>
            <a:r>
              <a:rPr lang="en-US" b="1" dirty="0"/>
              <a:t>. </a:t>
            </a:r>
          </a:p>
          <a:p>
            <a:r>
              <a:rPr lang="tr-TR" dirty="0">
                <a:solidFill>
                  <a:srgbClr val="FF0000"/>
                </a:solidFill>
              </a:rPr>
              <a:t>u</a:t>
            </a:r>
            <a:r>
              <a:rPr lang="en-US" dirty="0" err="1">
                <a:solidFill>
                  <a:srgbClr val="FF0000"/>
                </a:solidFill>
              </a:rPr>
              <a:t>yandığımız</a:t>
            </a:r>
            <a:r>
              <a:rPr lang="en-US" dirty="0"/>
              <a:t> / </a:t>
            </a:r>
            <a:r>
              <a:rPr lang="en-US" dirty="0" err="1"/>
              <a:t>uyandığımız</a:t>
            </a:r>
            <a:r>
              <a:rPr lang="tr-TR" dirty="0"/>
              <a:t>ı/ </a:t>
            </a:r>
            <a:r>
              <a:rPr lang="en-US" dirty="0" err="1"/>
              <a:t>uyan</a:t>
            </a:r>
            <a:r>
              <a:rPr lang="tr-TR" dirty="0"/>
              <a:t>an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75381" y="3176950"/>
            <a:ext cx="11411819" cy="32905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b="1" dirty="0">
                <a:solidFill>
                  <a:schemeClr val="tx1"/>
                </a:solidFill>
              </a:rPr>
              <a:t>15. </a:t>
            </a:r>
            <a:r>
              <a:rPr lang="en-US" sz="1400" b="1" dirty="0" err="1">
                <a:solidFill>
                  <a:schemeClr val="tx1"/>
                </a:solidFill>
              </a:rPr>
              <a:t>Eğer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kişi</a:t>
            </a:r>
            <a:r>
              <a:rPr lang="en-US" sz="1400" b="1" dirty="0">
                <a:solidFill>
                  <a:schemeClr val="tx1"/>
                </a:solidFill>
              </a:rPr>
              <a:t>   </a:t>
            </a:r>
            <a:r>
              <a:rPr lang="en-US" sz="1400" b="1" dirty="0" err="1">
                <a:solidFill>
                  <a:schemeClr val="tx1"/>
                </a:solidFill>
              </a:rPr>
              <a:t>kendisiyle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mutlu</a:t>
            </a:r>
            <a:r>
              <a:rPr lang="en-GB" sz="1400" b="1" dirty="0" err="1">
                <a:solidFill>
                  <a:schemeClr val="tx1"/>
                </a:solidFill>
              </a:rPr>
              <a:t>ysa</a:t>
            </a:r>
            <a:r>
              <a:rPr lang="en-US" sz="1400" b="1" dirty="0">
                <a:solidFill>
                  <a:schemeClr val="tx1"/>
                </a:solidFill>
              </a:rPr>
              <a:t>, </a:t>
            </a:r>
            <a:r>
              <a:rPr lang="en-US" sz="1400" b="1" dirty="0" err="1">
                <a:solidFill>
                  <a:schemeClr val="tx1"/>
                </a:solidFill>
              </a:rPr>
              <a:t>tüm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bu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tr-TR" sz="1400" b="1" dirty="0">
                <a:solidFill>
                  <a:schemeClr val="tx1"/>
                </a:solidFill>
              </a:rPr>
              <a:t>v</a:t>
            </a:r>
            <a:r>
              <a:rPr lang="en-US" sz="1400" b="1" dirty="0" err="1">
                <a:solidFill>
                  <a:schemeClr val="tx1"/>
                </a:solidFill>
              </a:rPr>
              <a:t>erilen</a:t>
            </a:r>
            <a:r>
              <a:rPr lang="tr-TR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örneklerde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ve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yaşamı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boyunca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diğer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bireyler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ile</a:t>
            </a:r>
            <a:r>
              <a:rPr lang="en-US" sz="1400" b="1" dirty="0">
                <a:solidFill>
                  <a:schemeClr val="tx1"/>
                </a:solidFill>
              </a:rPr>
              <a:t> de </a:t>
            </a:r>
            <a:r>
              <a:rPr lang="en-US" sz="1400" b="1" dirty="0" err="1">
                <a:solidFill>
                  <a:schemeClr val="tx1"/>
                </a:solidFill>
              </a:rPr>
              <a:t>doğru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iletişi</a:t>
            </a:r>
            <a:r>
              <a:rPr lang="tr-TR" sz="1400" b="1" dirty="0">
                <a:solidFill>
                  <a:schemeClr val="tx1"/>
                </a:solidFill>
              </a:rPr>
              <a:t>m 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kurabilir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ve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stressiz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bir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gün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ve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hatta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bir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ömür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geçirebilir</a:t>
            </a:r>
            <a:r>
              <a:rPr lang="en-US" sz="1400" b="1" dirty="0">
                <a:solidFill>
                  <a:schemeClr val="tx1"/>
                </a:solidFill>
              </a:rPr>
              <a:t>.</a:t>
            </a:r>
            <a:endParaRPr lang="tr-TR" sz="1400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tr-TR" sz="1400" dirty="0" err="1">
                <a:solidFill>
                  <a:srgbClr val="FF0000"/>
                </a:solidFill>
              </a:rPr>
              <a:t>v</a:t>
            </a:r>
            <a:r>
              <a:rPr lang="en-US" sz="1400" dirty="0" err="1">
                <a:solidFill>
                  <a:srgbClr val="FF0000"/>
                </a:solidFill>
              </a:rPr>
              <a:t>erilen</a:t>
            </a:r>
            <a:r>
              <a:rPr lang="tr-TR" sz="1400" dirty="0"/>
              <a:t> / </a:t>
            </a:r>
            <a:r>
              <a:rPr lang="en-US" sz="1400" dirty="0" err="1"/>
              <a:t>veril</a:t>
            </a:r>
            <a:r>
              <a:rPr lang="tr-TR" sz="1400" dirty="0"/>
              <a:t>diği</a:t>
            </a:r>
            <a:r>
              <a:rPr lang="en-US" sz="1400" dirty="0"/>
              <a:t> </a:t>
            </a:r>
            <a:r>
              <a:rPr lang="tr-TR" sz="1400" dirty="0"/>
              <a:t>/ </a:t>
            </a:r>
            <a:r>
              <a:rPr lang="en-US" sz="1400" dirty="0" err="1"/>
              <a:t>veril</a:t>
            </a:r>
            <a:r>
              <a:rPr lang="tr-TR" sz="1400" dirty="0"/>
              <a:t>diğini</a:t>
            </a:r>
            <a:endParaRPr lang="el-GR" sz="1400" dirty="0"/>
          </a:p>
          <a:p>
            <a:pPr>
              <a:lnSpc>
                <a:spcPct val="150000"/>
              </a:lnSpc>
            </a:pPr>
            <a:r>
              <a:rPr lang="en-GB" sz="1400" b="1" dirty="0"/>
              <a:t>16. </a:t>
            </a:r>
            <a:r>
              <a:rPr lang="tr-TR" sz="1400" b="1" dirty="0"/>
              <a:t>İnsan ilişkilerini nasıl geliştir</a:t>
            </a:r>
            <a:r>
              <a:rPr lang="en-GB" sz="1400" b="1" dirty="0" err="1"/>
              <a:t>ir</a:t>
            </a:r>
            <a:r>
              <a:rPr lang="tr-TR" sz="1400" b="1" dirty="0"/>
              <a:t>iz? Gerçekte nasıl hissettiği</a:t>
            </a:r>
            <a:r>
              <a:rPr lang="en-GB" sz="1400" b="1" dirty="0"/>
              <a:t>m</a:t>
            </a:r>
            <a:r>
              <a:rPr lang="tr-TR" sz="1400" b="1" dirty="0"/>
              <a:t>i</a:t>
            </a:r>
            <a:r>
              <a:rPr lang="en-GB" sz="1400" b="1" dirty="0" err="1"/>
              <a:t>zi</a:t>
            </a:r>
            <a:r>
              <a:rPr lang="tr-TR" sz="1400" b="1" dirty="0"/>
              <a:t> .............................denememiz  doğrudur.  </a:t>
            </a:r>
          </a:p>
          <a:p>
            <a:pPr>
              <a:lnSpc>
                <a:spcPct val="150000"/>
              </a:lnSpc>
            </a:pPr>
            <a:r>
              <a:rPr lang="tr-TR" sz="1400" dirty="0"/>
              <a:t>söylemesini      </a:t>
            </a:r>
            <a:r>
              <a:rPr lang="el-GR" sz="1400" dirty="0"/>
              <a:t>/</a:t>
            </a:r>
            <a:r>
              <a:rPr lang="tr-TR" sz="1400" dirty="0"/>
              <a:t>   </a:t>
            </a:r>
            <a:r>
              <a:rPr lang="tr-TR" sz="1400" dirty="0">
                <a:solidFill>
                  <a:srgbClr val="FF0000"/>
                </a:solidFill>
              </a:rPr>
              <a:t>söylemeyi</a:t>
            </a:r>
            <a:r>
              <a:rPr lang="tr-TR" sz="1400" dirty="0"/>
              <a:t>     </a:t>
            </a:r>
            <a:r>
              <a:rPr lang="el-GR" sz="1400" dirty="0"/>
              <a:t>/</a:t>
            </a:r>
            <a:r>
              <a:rPr lang="tr-TR" sz="1400" dirty="0"/>
              <a:t> söylemesi</a:t>
            </a:r>
            <a:endParaRPr lang="el-GR" sz="1400" dirty="0"/>
          </a:p>
          <a:p>
            <a:pPr>
              <a:lnSpc>
                <a:spcPct val="150000"/>
              </a:lnSpc>
            </a:pPr>
            <a:r>
              <a:rPr lang="en-GB" sz="1400" b="1" dirty="0"/>
              <a:t>17</a:t>
            </a:r>
            <a:r>
              <a:rPr lang="tr-TR" sz="1400" b="1" dirty="0"/>
              <a:t>..........................saygı göstermemiz,  eleştirilere açık olmamız  ve dinlemeyi öğrenmemiz    gereklidir. </a:t>
            </a:r>
          </a:p>
          <a:p>
            <a:pPr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</a:rPr>
              <a:t>üstelik</a:t>
            </a:r>
            <a:r>
              <a:rPr lang="tr-TR" sz="1400" dirty="0"/>
              <a:t>         </a:t>
            </a:r>
            <a:r>
              <a:rPr lang="en-GB" sz="1400" dirty="0"/>
              <a:t>/</a:t>
            </a:r>
            <a:r>
              <a:rPr lang="tr-TR" sz="1400" dirty="0"/>
              <a:t>          o</a:t>
            </a:r>
            <a:r>
              <a:rPr lang="en-US" sz="1400" dirty="0" err="1"/>
              <a:t>ysaki</a:t>
            </a:r>
            <a:r>
              <a:rPr lang="tr-TR" sz="1400" dirty="0"/>
              <a:t>       </a:t>
            </a:r>
            <a:r>
              <a:rPr lang="en-GB" sz="1400" dirty="0"/>
              <a:t>/</a:t>
            </a:r>
            <a:r>
              <a:rPr lang="tr-TR" sz="1400" dirty="0"/>
              <a:t>     </a:t>
            </a:r>
            <a:r>
              <a:rPr lang="en-US" sz="1400" dirty="0"/>
              <a:t> </a:t>
            </a:r>
            <a:r>
              <a:rPr lang="en-US" sz="1400" dirty="0" err="1"/>
              <a:t>lakin</a:t>
            </a:r>
            <a:r>
              <a:rPr lang="en-US" sz="1400" dirty="0"/>
              <a:t> </a:t>
            </a:r>
            <a:endParaRPr lang="el-GR" sz="1400" dirty="0"/>
          </a:p>
          <a:p>
            <a:pPr>
              <a:lnSpc>
                <a:spcPct val="150000"/>
              </a:lnSpc>
            </a:pPr>
            <a:r>
              <a:rPr lang="en-US" sz="1400" b="1" dirty="0"/>
              <a:t>18.İnsanlar </a:t>
            </a:r>
            <a:r>
              <a:rPr lang="en-US" sz="1400" b="1" dirty="0" err="1"/>
              <a:t>arası</a:t>
            </a:r>
            <a:r>
              <a:rPr lang="en-US" sz="1400" b="1" dirty="0"/>
              <a:t> </a:t>
            </a:r>
            <a:r>
              <a:rPr lang="en-US" sz="1400" b="1" dirty="0" err="1"/>
              <a:t>bir</a:t>
            </a:r>
            <a:r>
              <a:rPr lang="en-US" sz="1400" b="1" dirty="0"/>
              <a:t> </a:t>
            </a:r>
            <a:r>
              <a:rPr lang="en-US" sz="1400" b="1" dirty="0" err="1"/>
              <a:t>duygu</a:t>
            </a:r>
            <a:r>
              <a:rPr lang="en-US" sz="1400" b="1" dirty="0"/>
              <a:t> </a:t>
            </a:r>
            <a:r>
              <a:rPr lang="en-US" sz="1400" b="1" dirty="0" err="1"/>
              <a:t>ve</a:t>
            </a:r>
            <a:r>
              <a:rPr lang="en-US" sz="1400" b="1" dirty="0"/>
              <a:t> </a:t>
            </a:r>
            <a:r>
              <a:rPr lang="en-US" sz="1400" b="1" dirty="0" err="1"/>
              <a:t>düşünce</a:t>
            </a:r>
            <a:r>
              <a:rPr lang="en-US" sz="1400" b="1" dirty="0"/>
              <a:t> </a:t>
            </a:r>
            <a:r>
              <a:rPr lang="en-US" sz="1400" b="1" dirty="0" err="1"/>
              <a:t>alışverişi</a:t>
            </a:r>
            <a:r>
              <a:rPr lang="en-US" sz="1400" b="1" dirty="0"/>
              <a:t> </a:t>
            </a:r>
            <a:r>
              <a:rPr lang="en-US" sz="1400" b="1" dirty="0" err="1"/>
              <a:t>olarak</a:t>
            </a:r>
            <a:r>
              <a:rPr lang="en-US" sz="1400" b="1" dirty="0"/>
              <a:t> </a:t>
            </a:r>
            <a:r>
              <a:rPr lang="en-US" sz="1400" b="1" dirty="0" err="1">
                <a:solidFill>
                  <a:schemeClr val="tx1"/>
                </a:solidFill>
              </a:rPr>
              <a:t>nitelendirebileceğimiz</a:t>
            </a:r>
            <a:r>
              <a:rPr lang="en-US" sz="1400" b="1" dirty="0"/>
              <a:t> </a:t>
            </a:r>
            <a:r>
              <a:rPr lang="en-US" sz="1400" b="1" dirty="0" err="1"/>
              <a:t>iletişim</a:t>
            </a:r>
            <a:r>
              <a:rPr lang="en-US" sz="1400" b="1" dirty="0"/>
              <a:t>, </a:t>
            </a:r>
            <a:r>
              <a:rPr lang="en-US" sz="1400" b="1" dirty="0" err="1"/>
              <a:t>insanlığın</a:t>
            </a:r>
            <a:r>
              <a:rPr lang="en-US" sz="1400" b="1" dirty="0"/>
              <a:t> </a:t>
            </a:r>
            <a:r>
              <a:rPr lang="en-US" sz="1400" b="1" dirty="0" err="1"/>
              <a:t>varoluşuyla</a:t>
            </a:r>
            <a:r>
              <a:rPr lang="en-US" sz="1400" b="1" dirty="0"/>
              <a:t> </a:t>
            </a:r>
            <a:r>
              <a:rPr lang="en-US" sz="1400" b="1" dirty="0" err="1"/>
              <a:t>başlamış</a:t>
            </a:r>
            <a:r>
              <a:rPr lang="en-US" sz="1400" b="1" dirty="0"/>
              <a:t> </a:t>
            </a:r>
            <a:r>
              <a:rPr lang="en-US" sz="1400" b="1" dirty="0" err="1"/>
              <a:t>ve</a:t>
            </a:r>
            <a:r>
              <a:rPr lang="en-US" sz="1400" b="1" dirty="0"/>
              <a:t> </a:t>
            </a:r>
            <a:r>
              <a:rPr lang="en-US" sz="1400" b="1" dirty="0" err="1"/>
              <a:t>tarihi</a:t>
            </a:r>
            <a:r>
              <a:rPr lang="en-US" sz="1400" b="1" dirty="0"/>
              <a:t> </a:t>
            </a:r>
            <a:r>
              <a:rPr lang="en-US" sz="1400" b="1" dirty="0" err="1"/>
              <a:t>süreç</a:t>
            </a:r>
            <a:r>
              <a:rPr lang="en-US" sz="1400" b="1" dirty="0"/>
              <a:t> </a:t>
            </a:r>
            <a:r>
              <a:rPr lang="en-US" sz="1400" b="1" dirty="0" err="1"/>
              <a:t>içinde</a:t>
            </a:r>
            <a:r>
              <a:rPr lang="en-US" sz="1400" b="1" dirty="0"/>
              <a:t> </a:t>
            </a:r>
            <a:r>
              <a:rPr lang="en-US" sz="1400" b="1" dirty="0" err="1"/>
              <a:t>insan</a:t>
            </a:r>
            <a:r>
              <a:rPr lang="en-US" sz="1400" b="1" dirty="0"/>
              <a:t> </a:t>
            </a:r>
            <a:r>
              <a:rPr lang="en-US" sz="1400" b="1" dirty="0" err="1"/>
              <a:t>hayatının</a:t>
            </a:r>
            <a:r>
              <a:rPr lang="en-US" sz="1400" b="1" dirty="0"/>
              <a:t> en </a:t>
            </a:r>
            <a:r>
              <a:rPr lang="en-US" sz="1400" b="1" dirty="0" err="1"/>
              <a:t>belirgin</a:t>
            </a:r>
            <a:r>
              <a:rPr lang="en-US" sz="1400" b="1" dirty="0"/>
              <a:t> </a:t>
            </a:r>
            <a:r>
              <a:rPr lang="en-US" sz="1400" b="1" dirty="0" err="1"/>
              <a:t>özelliği</a:t>
            </a:r>
            <a:r>
              <a:rPr lang="en-US" sz="1400" b="1" dirty="0"/>
              <a:t> </a:t>
            </a:r>
            <a:r>
              <a:rPr lang="en-US" sz="1400" b="1" dirty="0" err="1"/>
              <a:t>olmuştur</a:t>
            </a:r>
            <a:r>
              <a:rPr lang="en-US" sz="1400" b="1" dirty="0"/>
              <a:t>.</a:t>
            </a:r>
            <a:endParaRPr lang="tr-TR" sz="1400" b="1" dirty="0"/>
          </a:p>
          <a:p>
            <a:pPr>
              <a:lnSpc>
                <a:spcPct val="150000"/>
              </a:lnSpc>
            </a:pPr>
            <a:r>
              <a:rPr lang="tr-TR" sz="1400" dirty="0"/>
              <a:t>n</a:t>
            </a:r>
            <a:r>
              <a:rPr lang="en-US" sz="1400" dirty="0" err="1"/>
              <a:t>itelendirebileceğimiz</a:t>
            </a:r>
            <a:r>
              <a:rPr lang="tr-TR" sz="1400" dirty="0"/>
              <a:t>i   </a:t>
            </a:r>
            <a:r>
              <a:rPr lang="el-GR" sz="1400" dirty="0"/>
              <a:t>/   </a:t>
            </a:r>
            <a:r>
              <a:rPr lang="en-US" sz="1400" dirty="0" err="1">
                <a:solidFill>
                  <a:srgbClr val="FF0000"/>
                </a:solidFill>
              </a:rPr>
              <a:t>nitelendirebileceğimiz</a:t>
            </a:r>
            <a:r>
              <a:rPr lang="en-US" sz="1400" dirty="0"/>
              <a:t> </a:t>
            </a:r>
            <a:r>
              <a:rPr lang="el-GR" sz="1400" dirty="0"/>
              <a:t>  /  </a:t>
            </a:r>
            <a:r>
              <a:rPr lang="en-US" sz="1400" dirty="0" err="1"/>
              <a:t>nitelendirebileceğimiz</a:t>
            </a:r>
            <a:r>
              <a:rPr lang="tr-TR" sz="1400" dirty="0"/>
              <a:t>e</a:t>
            </a:r>
            <a:r>
              <a:rPr lang="en-US" sz="1400" dirty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9126" y="409077"/>
            <a:ext cx="10972800" cy="460996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en-US" sz="6400" u="sng" dirty="0"/>
              <a:t> </a:t>
            </a:r>
            <a:r>
              <a:rPr lang="en-US" sz="5600" u="sng" dirty="0" err="1"/>
              <a:t>Toplumsal</a:t>
            </a:r>
            <a:r>
              <a:rPr lang="en-US" sz="5600" u="sng" dirty="0"/>
              <a:t> e</a:t>
            </a:r>
            <a:r>
              <a:rPr lang="el-GR" sz="5600" u="sng" dirty="0"/>
              <a:t>ş</a:t>
            </a:r>
            <a:r>
              <a:rPr lang="en-US" sz="5600" u="sng" dirty="0" err="1"/>
              <a:t>itsizli</a:t>
            </a:r>
            <a:r>
              <a:rPr lang="el-GR" sz="5600" u="sng" dirty="0"/>
              <a:t>ğ</a:t>
            </a:r>
            <a:r>
              <a:rPr lang="en-US" sz="5600" u="sng" dirty="0"/>
              <a:t>in</a:t>
            </a:r>
            <a:r>
              <a:rPr lang="el-GR" sz="5600" u="sng" dirty="0"/>
              <a:t> </a:t>
            </a:r>
            <a:r>
              <a:rPr lang="tr-TR" sz="5600" u="sng" dirty="0"/>
              <a:t>   </a:t>
            </a:r>
            <a:r>
              <a:rPr lang="en-US" sz="5600" u="sng" dirty="0" err="1"/>
              <a:t>tarihi</a:t>
            </a:r>
            <a:r>
              <a:rPr lang="en-US" sz="5600" u="sng" dirty="0"/>
              <a:t>  </a:t>
            </a:r>
            <a:r>
              <a:rPr lang="en-US" sz="5600" u="sng" dirty="0" err="1"/>
              <a:t>engindir</a:t>
            </a:r>
            <a:r>
              <a:rPr lang="tr-TR" sz="5600" u="sng" dirty="0"/>
              <a:t>.</a:t>
            </a:r>
            <a:r>
              <a:rPr lang="en-GB" sz="5600" u="sng" dirty="0"/>
              <a:t> </a:t>
            </a:r>
            <a:endParaRPr lang="el-GR" sz="5600" u="sng" dirty="0"/>
          </a:p>
          <a:p>
            <a:pPr>
              <a:lnSpc>
                <a:spcPct val="120000"/>
              </a:lnSpc>
              <a:buNone/>
            </a:pPr>
            <a:r>
              <a:rPr lang="tr-TR" sz="5600" b="1" dirty="0"/>
              <a:t>1.</a:t>
            </a:r>
            <a:r>
              <a:rPr lang="en-US" sz="5600" b="1" dirty="0" err="1"/>
              <a:t>Feminizm</a:t>
            </a:r>
            <a:r>
              <a:rPr lang="el-GR" sz="5600" b="1" dirty="0"/>
              <a:t>, </a:t>
            </a:r>
            <a:r>
              <a:rPr lang="en-US" sz="5600" b="1" dirty="0"/>
              <a:t>her </a:t>
            </a:r>
            <a:r>
              <a:rPr lang="en-US" sz="5600" b="1" dirty="0" err="1"/>
              <a:t>ortamda</a:t>
            </a:r>
            <a:r>
              <a:rPr lang="en-US" sz="5600" b="1" dirty="0"/>
              <a:t> </a:t>
            </a:r>
            <a:r>
              <a:rPr lang="en-US" sz="5600" b="1" dirty="0" err="1"/>
              <a:t>kad</a:t>
            </a:r>
            <a:r>
              <a:rPr lang="el-GR" sz="5600" b="1" dirty="0"/>
              <a:t>ı</a:t>
            </a:r>
            <a:r>
              <a:rPr lang="en-US" sz="5600" b="1" dirty="0"/>
              <a:t>n</a:t>
            </a:r>
            <a:r>
              <a:rPr lang="el-GR" sz="5600" b="1" dirty="0"/>
              <a:t>ı</a:t>
            </a:r>
            <a:r>
              <a:rPr lang="en-US" sz="5600" b="1" dirty="0"/>
              <a:t>n</a:t>
            </a:r>
            <a:r>
              <a:rPr lang="el-GR" sz="5600" b="1" dirty="0"/>
              <a:t> ………………………</a:t>
            </a:r>
            <a:r>
              <a:rPr lang="en-US" sz="5600" b="1" dirty="0" err="1"/>
              <a:t>savunmaktad</a:t>
            </a:r>
            <a:r>
              <a:rPr lang="tr-TR" sz="5600" b="1" dirty="0"/>
              <a:t>ı</a:t>
            </a:r>
            <a:r>
              <a:rPr lang="en-US" sz="5600" b="1" dirty="0"/>
              <a:t>r</a:t>
            </a:r>
            <a:r>
              <a:rPr lang="el-GR" sz="5600" b="1" dirty="0"/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tr-TR" sz="5600" dirty="0" err="1">
                <a:solidFill>
                  <a:srgbClr val="FF0000"/>
                </a:solidFill>
              </a:rPr>
              <a:t>ö</a:t>
            </a:r>
            <a:r>
              <a:rPr lang="en-US" sz="5600" dirty="0" err="1">
                <a:solidFill>
                  <a:srgbClr val="FF0000"/>
                </a:solidFill>
              </a:rPr>
              <a:t>zg</a:t>
            </a:r>
            <a:r>
              <a:rPr lang="el-GR" sz="5600" dirty="0">
                <a:solidFill>
                  <a:srgbClr val="FF0000"/>
                </a:solidFill>
              </a:rPr>
              <a:t>ü</a:t>
            </a:r>
            <a:r>
              <a:rPr lang="en-US" sz="5600" dirty="0" err="1">
                <a:solidFill>
                  <a:srgbClr val="FF0000"/>
                </a:solidFill>
              </a:rPr>
              <a:t>rl</a:t>
            </a:r>
            <a:r>
              <a:rPr lang="el-GR" sz="5600" dirty="0" err="1">
                <a:solidFill>
                  <a:srgbClr val="FF0000"/>
                </a:solidFill>
              </a:rPr>
              <a:t>üğü</a:t>
            </a:r>
            <a:r>
              <a:rPr lang="en-US" sz="5600" dirty="0">
                <a:solidFill>
                  <a:srgbClr val="FF0000"/>
                </a:solidFill>
              </a:rPr>
              <a:t>n</a:t>
            </a:r>
            <a:r>
              <a:rPr lang="el-GR" sz="5600" dirty="0">
                <a:solidFill>
                  <a:srgbClr val="FF0000"/>
                </a:solidFill>
              </a:rPr>
              <a:t>ü </a:t>
            </a:r>
            <a:r>
              <a:rPr lang="tr-TR" sz="5600" dirty="0">
                <a:solidFill>
                  <a:srgbClr val="FF0000"/>
                </a:solidFill>
              </a:rPr>
              <a:t>                         </a:t>
            </a:r>
            <a:r>
              <a:rPr lang="el-GR" sz="5600" dirty="0"/>
              <a:t>ö</a:t>
            </a:r>
            <a:r>
              <a:rPr lang="en-US" sz="5600" dirty="0" err="1"/>
              <a:t>zg</a:t>
            </a:r>
            <a:r>
              <a:rPr lang="el-GR" sz="5600" dirty="0"/>
              <a:t>ü</a:t>
            </a:r>
            <a:r>
              <a:rPr lang="en-US" sz="5600" dirty="0" err="1"/>
              <a:t>rl</a:t>
            </a:r>
            <a:r>
              <a:rPr lang="el-GR" sz="5600" dirty="0" err="1"/>
              <a:t>üğü</a:t>
            </a:r>
            <a:r>
              <a:rPr lang="en-US" sz="5600" dirty="0"/>
              <a:t>n</a:t>
            </a:r>
            <a:r>
              <a:rPr lang="tr-TR" sz="5600" dirty="0"/>
              <a:t>e                      </a:t>
            </a:r>
            <a:r>
              <a:rPr lang="el-GR" sz="5600" dirty="0"/>
              <a:t>ö</a:t>
            </a:r>
            <a:r>
              <a:rPr lang="en-US" sz="5600" dirty="0" err="1"/>
              <a:t>zg</a:t>
            </a:r>
            <a:r>
              <a:rPr lang="el-GR" sz="5600" dirty="0"/>
              <a:t>ü</a:t>
            </a:r>
            <a:r>
              <a:rPr lang="en-US" sz="5600" dirty="0" err="1"/>
              <a:t>rl</a:t>
            </a:r>
            <a:r>
              <a:rPr lang="el-GR" sz="5600" dirty="0" err="1"/>
              <a:t>üğü</a:t>
            </a:r>
            <a:r>
              <a:rPr lang="en-US" sz="5600" dirty="0"/>
              <a:t>n</a:t>
            </a:r>
            <a:r>
              <a:rPr lang="tr-TR" sz="5600" dirty="0"/>
              <a:t>de</a:t>
            </a:r>
            <a:endParaRPr lang="el-GR" sz="5600" dirty="0"/>
          </a:p>
          <a:p>
            <a:pPr>
              <a:lnSpc>
                <a:spcPct val="120000"/>
              </a:lnSpc>
              <a:buNone/>
            </a:pPr>
            <a:r>
              <a:rPr lang="tr-TR" sz="5600" b="1" dirty="0"/>
              <a:t>2.Feminizm kavramı, eşitliği ve toplumsal gruplar arasındaki ...........................  yok edilmesini savunur. </a:t>
            </a:r>
          </a:p>
          <a:p>
            <a:pPr>
              <a:lnSpc>
                <a:spcPct val="120000"/>
              </a:lnSpc>
              <a:buNone/>
            </a:pPr>
            <a:r>
              <a:rPr lang="tr-TR" sz="5600" dirty="0"/>
              <a:t>farklılıklarına                                 farklılıkları             </a:t>
            </a:r>
            <a:r>
              <a:rPr lang="tr-TR" sz="5600" dirty="0">
                <a:solidFill>
                  <a:srgbClr val="FF0000"/>
                </a:solidFill>
              </a:rPr>
              <a:t>farklılıkların </a:t>
            </a:r>
            <a:endParaRPr lang="el-GR" sz="56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sz="5600" b="1" dirty="0"/>
              <a:t>3.</a:t>
            </a:r>
            <a:r>
              <a:rPr lang="en-US" sz="5600" b="1" dirty="0" err="1"/>
              <a:t>Feminizm</a:t>
            </a:r>
            <a:r>
              <a:rPr lang="en-US" sz="5600" b="1" dirty="0"/>
              <a:t> </a:t>
            </a:r>
            <a:r>
              <a:rPr lang="en-US" sz="5600" b="1" dirty="0" err="1"/>
              <a:t>kad</a:t>
            </a:r>
            <a:r>
              <a:rPr lang="el-GR" sz="5600" b="1" dirty="0"/>
              <a:t>ı</a:t>
            </a:r>
            <a:r>
              <a:rPr lang="en-US" sz="5600" b="1" dirty="0"/>
              <a:t>n</a:t>
            </a:r>
            <a:r>
              <a:rPr lang="el-GR" sz="5600" b="1" dirty="0"/>
              <a:t>- </a:t>
            </a:r>
            <a:r>
              <a:rPr lang="en-US" sz="5600" b="1" dirty="0" err="1"/>
              <a:t>erkek</a:t>
            </a:r>
            <a:r>
              <a:rPr lang="en-US" sz="5600" b="1" dirty="0"/>
              <a:t> </a:t>
            </a:r>
            <a:r>
              <a:rPr lang="tr-TR" sz="5600" b="1" dirty="0"/>
              <a:t>............................ </a:t>
            </a:r>
            <a:r>
              <a:rPr lang="en-US" sz="5600" b="1" dirty="0" err="1"/>
              <a:t>savunur</a:t>
            </a:r>
            <a:r>
              <a:rPr lang="el-GR" sz="5600" b="1" dirty="0"/>
              <a:t>. </a:t>
            </a:r>
            <a:endParaRPr lang="tr-TR" sz="5600" b="1" dirty="0"/>
          </a:p>
          <a:p>
            <a:pPr>
              <a:lnSpc>
                <a:spcPct val="120000"/>
              </a:lnSpc>
              <a:buNone/>
            </a:pPr>
            <a:r>
              <a:rPr lang="tr-TR" sz="5600" dirty="0">
                <a:solidFill>
                  <a:srgbClr val="FF0000"/>
                </a:solidFill>
              </a:rPr>
              <a:t>e</a:t>
            </a:r>
            <a:r>
              <a:rPr lang="el-GR" sz="5600" dirty="0">
                <a:solidFill>
                  <a:srgbClr val="FF0000"/>
                </a:solidFill>
              </a:rPr>
              <a:t>ş</a:t>
            </a:r>
            <a:r>
              <a:rPr lang="en-US" sz="5600" dirty="0" err="1">
                <a:solidFill>
                  <a:srgbClr val="FF0000"/>
                </a:solidFill>
              </a:rPr>
              <a:t>itli</a:t>
            </a:r>
            <a:r>
              <a:rPr lang="el-GR" sz="5600" dirty="0">
                <a:solidFill>
                  <a:srgbClr val="FF0000"/>
                </a:solidFill>
              </a:rPr>
              <a:t>ğ</a:t>
            </a:r>
            <a:r>
              <a:rPr lang="en-US" sz="5600" dirty="0" err="1">
                <a:solidFill>
                  <a:srgbClr val="FF0000"/>
                </a:solidFill>
              </a:rPr>
              <a:t>ini</a:t>
            </a:r>
            <a:r>
              <a:rPr lang="tr-TR" sz="5600" dirty="0">
                <a:solidFill>
                  <a:srgbClr val="FF0000"/>
                </a:solidFill>
              </a:rPr>
              <a:t>        </a:t>
            </a:r>
            <a:r>
              <a:rPr lang="en-US" sz="5600" dirty="0"/>
              <a:t>e</a:t>
            </a:r>
            <a:r>
              <a:rPr lang="el-GR" sz="5600" dirty="0"/>
              <a:t>ş</a:t>
            </a:r>
            <a:r>
              <a:rPr lang="en-US" sz="5600" dirty="0" err="1"/>
              <a:t>itli</a:t>
            </a:r>
            <a:r>
              <a:rPr lang="el-GR" sz="5600" dirty="0"/>
              <a:t>ğ</a:t>
            </a:r>
            <a:r>
              <a:rPr lang="en-US" sz="5600" dirty="0"/>
              <a:t>in</a:t>
            </a:r>
            <a:r>
              <a:rPr lang="tr-TR" sz="5600" dirty="0"/>
              <a:t>e</a:t>
            </a:r>
            <a:r>
              <a:rPr lang="en-US" sz="5600" dirty="0"/>
              <a:t> </a:t>
            </a:r>
            <a:r>
              <a:rPr lang="tr-TR" sz="5600" dirty="0"/>
              <a:t>       </a:t>
            </a:r>
            <a:r>
              <a:rPr lang="en-US" sz="5600" dirty="0"/>
              <a:t>e</a:t>
            </a:r>
            <a:r>
              <a:rPr lang="el-GR" sz="5600" dirty="0"/>
              <a:t>ş</a:t>
            </a:r>
            <a:r>
              <a:rPr lang="en-US" sz="5600" dirty="0" err="1"/>
              <a:t>itli</a:t>
            </a:r>
            <a:r>
              <a:rPr lang="tr-TR" sz="5600" dirty="0"/>
              <a:t>k</a:t>
            </a:r>
            <a:endParaRPr lang="el-GR" sz="5600" dirty="0"/>
          </a:p>
          <a:p>
            <a:pPr>
              <a:lnSpc>
                <a:spcPct val="120000"/>
              </a:lnSpc>
              <a:buNone/>
            </a:pPr>
            <a:r>
              <a:rPr lang="tr-TR" sz="5600" b="1" dirty="0"/>
              <a:t>4.</a:t>
            </a:r>
            <a:r>
              <a:rPr lang="en-US" sz="5600" b="1" dirty="0"/>
              <a:t>Bu </a:t>
            </a:r>
            <a:r>
              <a:rPr lang="en-US" sz="5600" b="1" dirty="0" err="1"/>
              <a:t>akımın</a:t>
            </a:r>
            <a:r>
              <a:rPr lang="en-US" sz="5600" b="1" dirty="0"/>
              <a:t> </a:t>
            </a:r>
            <a:r>
              <a:rPr lang="tr-TR" sz="5600" b="1" dirty="0"/>
              <a:t> ............................... </a:t>
            </a:r>
            <a:r>
              <a:rPr lang="en-US" sz="5600" b="1" dirty="0" err="1"/>
              <a:t>nedeni</a:t>
            </a:r>
            <a:r>
              <a:rPr lang="en-US" sz="5600" b="1" dirty="0"/>
              <a:t> </a:t>
            </a:r>
            <a:r>
              <a:rPr lang="en-US" sz="5600" b="1" dirty="0" err="1"/>
              <a:t>ise</a:t>
            </a:r>
            <a:r>
              <a:rPr lang="en-US" sz="5600" b="1" dirty="0"/>
              <a:t>, </a:t>
            </a:r>
            <a:r>
              <a:rPr lang="en-US" sz="5600" b="1" dirty="0" err="1"/>
              <a:t>dünyada</a:t>
            </a:r>
            <a:r>
              <a:rPr lang="en-US" sz="5600" b="1" dirty="0"/>
              <a:t> </a:t>
            </a:r>
            <a:r>
              <a:rPr lang="en-US" sz="5600" b="1" dirty="0" err="1"/>
              <a:t>yaşanan</a:t>
            </a:r>
            <a:r>
              <a:rPr lang="en-US" sz="5600" b="1" dirty="0"/>
              <a:t> </a:t>
            </a:r>
            <a:r>
              <a:rPr lang="en-US" sz="5600" b="1" dirty="0" err="1"/>
              <a:t>kadın</a:t>
            </a:r>
            <a:r>
              <a:rPr lang="en-US" sz="5600" b="1" dirty="0"/>
              <a:t>- </a:t>
            </a:r>
            <a:r>
              <a:rPr lang="en-US" sz="5600" b="1" dirty="0" err="1"/>
              <a:t>erkek</a:t>
            </a:r>
            <a:r>
              <a:rPr lang="en-US" sz="5600" b="1" dirty="0"/>
              <a:t> </a:t>
            </a:r>
            <a:r>
              <a:rPr lang="en-US" sz="5600" b="1" dirty="0" err="1"/>
              <a:t>eşitsizliğidir</a:t>
            </a:r>
            <a:r>
              <a:rPr lang="en-US" sz="5600" b="1" i="1" dirty="0"/>
              <a:t>. </a:t>
            </a:r>
            <a:endParaRPr lang="tr-TR" sz="5600" b="1" i="1" dirty="0"/>
          </a:p>
          <a:p>
            <a:pPr>
              <a:lnSpc>
                <a:spcPct val="120000"/>
              </a:lnSpc>
              <a:buNone/>
            </a:pPr>
            <a:r>
              <a:rPr lang="en-US" sz="5600" dirty="0" err="1"/>
              <a:t>ortaya</a:t>
            </a:r>
            <a:r>
              <a:rPr lang="en-US" sz="5600" dirty="0"/>
              <a:t> </a:t>
            </a:r>
            <a:r>
              <a:rPr lang="en-US" sz="5600" dirty="0" err="1"/>
              <a:t>çıkma</a:t>
            </a:r>
            <a:r>
              <a:rPr lang="tr-TR" sz="5600" dirty="0"/>
              <a:t>k                   </a:t>
            </a:r>
            <a:r>
              <a:rPr lang="en-US" sz="5600" dirty="0" err="1"/>
              <a:t>ortaya</a:t>
            </a:r>
            <a:r>
              <a:rPr lang="en-US" sz="5600" dirty="0"/>
              <a:t> </a:t>
            </a:r>
            <a:r>
              <a:rPr lang="en-US" sz="5600" dirty="0" err="1"/>
              <a:t>çıkması</a:t>
            </a:r>
            <a:r>
              <a:rPr lang="tr-TR" sz="5600" dirty="0"/>
              <a:t>      </a:t>
            </a:r>
            <a:r>
              <a:rPr lang="en-US" sz="5600" dirty="0" err="1">
                <a:solidFill>
                  <a:srgbClr val="FF0000"/>
                </a:solidFill>
              </a:rPr>
              <a:t>ortaya</a:t>
            </a:r>
            <a:r>
              <a:rPr lang="en-US" sz="5600" dirty="0">
                <a:solidFill>
                  <a:srgbClr val="FF0000"/>
                </a:solidFill>
              </a:rPr>
              <a:t> </a:t>
            </a:r>
            <a:r>
              <a:rPr lang="en-US" sz="5600" dirty="0" err="1">
                <a:solidFill>
                  <a:srgbClr val="FF0000"/>
                </a:solidFill>
              </a:rPr>
              <a:t>çıkmasının</a:t>
            </a:r>
            <a:r>
              <a:rPr lang="en-US" sz="5600" dirty="0">
                <a:solidFill>
                  <a:srgbClr val="FF0000"/>
                </a:solidFill>
              </a:rPr>
              <a:t> </a:t>
            </a:r>
            <a:endParaRPr lang="el-GR" sz="56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sz="5600" b="1" dirty="0"/>
              <a:t>5. </a:t>
            </a:r>
            <a:r>
              <a:rPr lang="en-US" sz="5600" b="1" dirty="0" err="1"/>
              <a:t>Feminizmin</a:t>
            </a:r>
            <a:r>
              <a:rPr lang="en-US" sz="5600" b="1" dirty="0"/>
              <a:t> </a:t>
            </a:r>
            <a:r>
              <a:rPr lang="en-US" sz="5600" b="1" dirty="0" err="1"/>
              <a:t>amac</a:t>
            </a:r>
            <a:r>
              <a:rPr lang="el-GR" sz="5600" b="1" dirty="0"/>
              <a:t>ı, </a:t>
            </a:r>
            <a:r>
              <a:rPr lang="en-US" sz="5600" b="1" dirty="0" err="1"/>
              <a:t>kad</a:t>
            </a:r>
            <a:r>
              <a:rPr lang="el-GR" sz="5600" b="1" dirty="0"/>
              <a:t>ı</a:t>
            </a:r>
            <a:r>
              <a:rPr lang="en-US" sz="5600" b="1" dirty="0" err="1"/>
              <a:t>nlar</a:t>
            </a:r>
            <a:r>
              <a:rPr lang="el-GR" sz="5600" b="1" dirty="0"/>
              <a:t>ı</a:t>
            </a:r>
            <a:r>
              <a:rPr lang="en-US" sz="5600" b="1" dirty="0"/>
              <a:t>n </a:t>
            </a:r>
            <a:r>
              <a:rPr lang="en-US" sz="5600" b="1" dirty="0" err="1"/>
              <a:t>da</a:t>
            </a:r>
            <a:r>
              <a:rPr lang="en-US" sz="5600" b="1" dirty="0"/>
              <a:t> </a:t>
            </a:r>
            <a:r>
              <a:rPr lang="en-US" sz="5600" b="1" dirty="0" err="1"/>
              <a:t>toplumda</a:t>
            </a:r>
            <a:r>
              <a:rPr lang="en-US" sz="5600" b="1" dirty="0"/>
              <a:t> s</a:t>
            </a:r>
            <a:r>
              <a:rPr lang="el-GR" sz="5600" b="1" dirty="0"/>
              <a:t>ö</a:t>
            </a:r>
            <a:r>
              <a:rPr lang="en-US" sz="5600" b="1" dirty="0"/>
              <a:t>z </a:t>
            </a:r>
            <a:r>
              <a:rPr lang="en-US" sz="5600" b="1" dirty="0" err="1"/>
              <a:t>sahibi</a:t>
            </a:r>
            <a:r>
              <a:rPr lang="en-US" sz="5600" b="1" dirty="0"/>
              <a:t> </a:t>
            </a:r>
            <a:r>
              <a:rPr lang="tr-TR" sz="5600" b="1" dirty="0"/>
              <a:t>.................. </a:t>
            </a:r>
            <a:r>
              <a:rPr lang="en-US" sz="5600" b="1" dirty="0"/>
              <a:t>g</a:t>
            </a:r>
            <a:r>
              <a:rPr lang="el-GR" sz="5600" b="1" dirty="0"/>
              <a:t>ö</a:t>
            </a:r>
            <a:r>
              <a:rPr lang="en-US" sz="5600" b="1" dirty="0" err="1"/>
              <a:t>stermek</a:t>
            </a:r>
            <a:r>
              <a:rPr lang="en-US" sz="5600" b="1" dirty="0"/>
              <a:t> </a:t>
            </a:r>
            <a:r>
              <a:rPr lang="en-US" sz="5600" b="1" dirty="0" err="1"/>
              <a:t>ve</a:t>
            </a:r>
            <a:r>
              <a:rPr lang="en-US" sz="5600" b="1" dirty="0"/>
              <a:t> </a:t>
            </a:r>
            <a:r>
              <a:rPr lang="en-US" sz="5600" b="1" dirty="0" err="1"/>
              <a:t>ger</a:t>
            </a:r>
            <a:r>
              <a:rPr lang="el-GR" sz="5600" b="1" dirty="0"/>
              <a:t>ç</a:t>
            </a:r>
            <a:r>
              <a:rPr lang="en-US" sz="5600" b="1" dirty="0" err="1"/>
              <a:t>ek</a:t>
            </a:r>
            <a:r>
              <a:rPr lang="en-US" sz="5600" b="1" dirty="0"/>
              <a:t> e</a:t>
            </a:r>
            <a:r>
              <a:rPr lang="el-GR" sz="5600" b="1" dirty="0"/>
              <a:t>ş</a:t>
            </a:r>
            <a:r>
              <a:rPr lang="en-US" sz="5600" b="1" dirty="0" err="1"/>
              <a:t>itli</a:t>
            </a:r>
            <a:r>
              <a:rPr lang="el-GR" sz="5600" b="1" dirty="0"/>
              <a:t>ğ</a:t>
            </a:r>
            <a:r>
              <a:rPr lang="en-US" sz="5600" b="1" dirty="0" err="1"/>
              <a:t>i</a:t>
            </a:r>
            <a:r>
              <a:rPr lang="en-US" sz="5600" b="1" dirty="0"/>
              <a:t> </a:t>
            </a:r>
            <a:r>
              <a:rPr lang="en-US" sz="5600" b="1" dirty="0" err="1"/>
              <a:t>ortaya</a:t>
            </a:r>
            <a:r>
              <a:rPr lang="en-US" sz="5600" b="1" dirty="0"/>
              <a:t> </a:t>
            </a:r>
            <a:r>
              <a:rPr lang="en-US" sz="5600" b="1" dirty="0" err="1"/>
              <a:t>koymakt</a:t>
            </a:r>
            <a:r>
              <a:rPr lang="el-GR" sz="5600" b="1" dirty="0"/>
              <a:t>ı</a:t>
            </a:r>
            <a:r>
              <a:rPr lang="en-US" sz="5600" b="1" dirty="0"/>
              <a:t>r</a:t>
            </a:r>
            <a:r>
              <a:rPr lang="el-GR" sz="5600" b="1" dirty="0"/>
              <a:t>. </a:t>
            </a:r>
            <a:endParaRPr lang="tr-TR" sz="5600" b="1" dirty="0"/>
          </a:p>
          <a:p>
            <a:pPr>
              <a:lnSpc>
                <a:spcPct val="120000"/>
              </a:lnSpc>
              <a:buNone/>
            </a:pPr>
            <a:r>
              <a:rPr lang="en-US" sz="5600" dirty="0" err="1"/>
              <a:t>oldu</a:t>
            </a:r>
            <a:r>
              <a:rPr lang="el-GR" sz="5600" dirty="0"/>
              <a:t>ğ</a:t>
            </a:r>
            <a:r>
              <a:rPr lang="en-US" sz="5600" dirty="0"/>
              <a:t>u </a:t>
            </a:r>
            <a:r>
              <a:rPr lang="tr-TR" sz="5600" dirty="0"/>
              <a:t>                </a:t>
            </a:r>
            <a:r>
              <a:rPr lang="en-US" sz="5600" dirty="0" err="1">
                <a:solidFill>
                  <a:srgbClr val="FF0000"/>
                </a:solidFill>
              </a:rPr>
              <a:t>oldu</a:t>
            </a:r>
            <a:r>
              <a:rPr lang="el-GR" sz="5600" dirty="0">
                <a:solidFill>
                  <a:srgbClr val="FF0000"/>
                </a:solidFill>
              </a:rPr>
              <a:t>ğ</a:t>
            </a:r>
            <a:r>
              <a:rPr lang="en-US" sz="5600" dirty="0" err="1">
                <a:solidFill>
                  <a:srgbClr val="FF0000"/>
                </a:solidFill>
              </a:rPr>
              <a:t>unu</a:t>
            </a:r>
            <a:r>
              <a:rPr lang="en-US" sz="5600" dirty="0">
                <a:solidFill>
                  <a:srgbClr val="FF0000"/>
                </a:solidFill>
              </a:rPr>
              <a:t> </a:t>
            </a:r>
            <a:r>
              <a:rPr lang="tr-TR" sz="5600" dirty="0">
                <a:solidFill>
                  <a:srgbClr val="FF0000"/>
                </a:solidFill>
              </a:rPr>
              <a:t>           </a:t>
            </a:r>
            <a:r>
              <a:rPr lang="en-US" sz="5600" dirty="0" err="1"/>
              <a:t>oldu</a:t>
            </a:r>
            <a:r>
              <a:rPr lang="el-GR" sz="5600" dirty="0"/>
              <a:t>ğ</a:t>
            </a:r>
            <a:r>
              <a:rPr lang="en-US" sz="5600" dirty="0"/>
              <a:t>un</a:t>
            </a:r>
            <a:r>
              <a:rPr lang="tr-TR" sz="5600" dirty="0"/>
              <a:t>a</a:t>
            </a:r>
            <a:endParaRPr lang="el-GR" sz="5600" dirty="0"/>
          </a:p>
          <a:p>
            <a:pPr>
              <a:lnSpc>
                <a:spcPct val="120000"/>
              </a:lnSpc>
              <a:buNone/>
            </a:pPr>
            <a:r>
              <a:rPr lang="tr-TR" sz="5600" b="1" dirty="0"/>
              <a:t>6. </a:t>
            </a:r>
            <a:r>
              <a:rPr lang="en-US" sz="5600" b="1" dirty="0" err="1"/>
              <a:t>Feminizm</a:t>
            </a:r>
            <a:r>
              <a:rPr lang="en-US" sz="5600" b="1" dirty="0"/>
              <a:t>, </a:t>
            </a:r>
            <a:r>
              <a:rPr lang="en-US" sz="5600" b="1" dirty="0" err="1"/>
              <a:t>cinsiyetle</a:t>
            </a:r>
            <a:r>
              <a:rPr lang="en-US" sz="5600" b="1" dirty="0"/>
              <a:t> </a:t>
            </a:r>
            <a:r>
              <a:rPr lang="en-US" sz="5600" b="1" dirty="0" err="1"/>
              <a:t>ilişkisi</a:t>
            </a:r>
            <a:r>
              <a:rPr lang="en-US" sz="5600" b="1" dirty="0"/>
              <a:t> </a:t>
            </a:r>
            <a:r>
              <a:rPr lang="tr-TR" sz="5600" b="1" dirty="0"/>
              <a:t> ...................... </a:t>
            </a:r>
            <a:r>
              <a:rPr lang="en-US" sz="5600" b="1" dirty="0" err="1"/>
              <a:t>unsurları</a:t>
            </a:r>
            <a:r>
              <a:rPr lang="en-US" sz="5600" b="1" dirty="0"/>
              <a:t> </a:t>
            </a:r>
            <a:r>
              <a:rPr lang="en-US" sz="5600" b="1" dirty="0" err="1"/>
              <a:t>araştırır</a:t>
            </a:r>
            <a:r>
              <a:rPr lang="en-US" sz="5600" b="1" dirty="0"/>
              <a:t> </a:t>
            </a:r>
            <a:r>
              <a:rPr lang="en-US" sz="5600" b="1" dirty="0" err="1"/>
              <a:t>ve</a:t>
            </a:r>
            <a:r>
              <a:rPr lang="en-US" sz="5600" b="1" dirty="0"/>
              <a:t> </a:t>
            </a:r>
            <a:r>
              <a:rPr lang="en-US" sz="5600" b="1" dirty="0" err="1"/>
              <a:t>analiz</a:t>
            </a:r>
            <a:r>
              <a:rPr lang="en-US" sz="5600" b="1" dirty="0"/>
              <a:t> </a:t>
            </a:r>
            <a:r>
              <a:rPr lang="en-US" sz="5600" b="1" dirty="0" err="1"/>
              <a:t>eder</a:t>
            </a:r>
            <a:r>
              <a:rPr lang="en-US" sz="5600" b="1" dirty="0"/>
              <a:t>. </a:t>
            </a:r>
            <a:endParaRPr lang="tr-TR" sz="5600" b="1" dirty="0"/>
          </a:p>
          <a:p>
            <a:pPr>
              <a:lnSpc>
                <a:spcPct val="120000"/>
              </a:lnSpc>
              <a:buNone/>
            </a:pPr>
            <a:r>
              <a:rPr lang="en-US" sz="5600" dirty="0" err="1">
                <a:solidFill>
                  <a:srgbClr val="FF0000"/>
                </a:solidFill>
              </a:rPr>
              <a:t>olan</a:t>
            </a:r>
            <a:r>
              <a:rPr lang="en-US" sz="5600" dirty="0"/>
              <a:t> </a:t>
            </a:r>
            <a:r>
              <a:rPr lang="en-US" sz="5600" dirty="0" err="1"/>
              <a:t>ol</a:t>
            </a:r>
            <a:r>
              <a:rPr lang="tr-TR" sz="5600" dirty="0"/>
              <a:t>duğu</a:t>
            </a:r>
            <a:r>
              <a:rPr lang="en-US" sz="5600" dirty="0"/>
              <a:t> </a:t>
            </a:r>
            <a:r>
              <a:rPr lang="en-US" sz="5600" dirty="0" err="1"/>
              <a:t>ol</a:t>
            </a:r>
            <a:r>
              <a:rPr lang="tr-TR" sz="5600" dirty="0"/>
              <a:t>duğunu</a:t>
            </a:r>
            <a:endParaRPr lang="el-GR" sz="5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9126" y="409076"/>
            <a:ext cx="10972800" cy="618476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en-US" sz="1200" b="1" dirty="0"/>
              <a:t> </a:t>
            </a:r>
            <a:r>
              <a:rPr lang="en-US" sz="1200" b="1" dirty="0" err="1"/>
              <a:t>Toplumsal</a:t>
            </a:r>
            <a:r>
              <a:rPr lang="en-US" sz="1200" b="1" dirty="0"/>
              <a:t> e</a:t>
            </a:r>
            <a:r>
              <a:rPr lang="el-GR" sz="1200" b="1" dirty="0"/>
              <a:t>ş</a:t>
            </a:r>
            <a:r>
              <a:rPr lang="en-US" sz="1200" b="1" dirty="0" err="1"/>
              <a:t>itsizli</a:t>
            </a:r>
            <a:r>
              <a:rPr lang="el-GR" sz="1200" b="1" dirty="0"/>
              <a:t>ğ</a:t>
            </a:r>
            <a:r>
              <a:rPr lang="en-US" sz="1200" b="1" dirty="0"/>
              <a:t>in</a:t>
            </a:r>
            <a:r>
              <a:rPr lang="el-GR" sz="1200" b="1" dirty="0"/>
              <a:t> </a:t>
            </a:r>
            <a:r>
              <a:rPr lang="tr-TR" sz="1200" b="1" dirty="0"/>
              <a:t>   </a:t>
            </a:r>
            <a:r>
              <a:rPr lang="en-US" sz="1200" b="1" dirty="0" err="1"/>
              <a:t>tarihi</a:t>
            </a:r>
            <a:r>
              <a:rPr lang="en-US" sz="1200" b="1" dirty="0"/>
              <a:t>  </a:t>
            </a:r>
            <a:r>
              <a:rPr lang="en-US" sz="1200" b="1" dirty="0" err="1"/>
              <a:t>engindir</a:t>
            </a:r>
            <a:r>
              <a:rPr lang="tr-TR" sz="1200" b="1" dirty="0"/>
              <a:t>.</a:t>
            </a:r>
            <a:endParaRPr lang="en-US" sz="1200" dirty="0"/>
          </a:p>
          <a:p>
            <a:pPr>
              <a:buNone/>
            </a:pPr>
            <a:r>
              <a:rPr lang="tr-TR" sz="1800" b="1" dirty="0"/>
              <a:t>7. Dünyadaki kadın-erkek eşitsizliğinin........................birlikte, feminizm düşüncesi de kadının toplum içindeki yerini iyileştirmek olarak  ortaya çıkmıştır. </a:t>
            </a:r>
          </a:p>
          <a:p>
            <a:pPr>
              <a:buNone/>
            </a:pPr>
            <a:r>
              <a:rPr lang="tr-TR" sz="1800" dirty="0">
                <a:solidFill>
                  <a:srgbClr val="FF0000"/>
                </a:solidFill>
              </a:rPr>
              <a:t>bulunmasıyla</a:t>
            </a:r>
            <a:r>
              <a:rPr lang="tr-TR" sz="1800" dirty="0"/>
              <a:t>               bulunmak  bulunması</a:t>
            </a:r>
            <a:endParaRPr lang="el-GR" sz="1800" dirty="0"/>
          </a:p>
          <a:p>
            <a:pPr>
              <a:buNone/>
            </a:pPr>
            <a:r>
              <a:rPr lang="tr-TR" sz="1800" b="1" dirty="0"/>
              <a:t>8. </a:t>
            </a:r>
            <a:r>
              <a:rPr lang="en-US" sz="1800" b="1" dirty="0" err="1"/>
              <a:t>Amacı</a:t>
            </a:r>
            <a:r>
              <a:rPr lang="en-US" sz="1800" b="1" dirty="0"/>
              <a:t> </a:t>
            </a:r>
            <a:r>
              <a:rPr lang="en-US" sz="1800" b="1" dirty="0" err="1"/>
              <a:t>ise</a:t>
            </a:r>
            <a:r>
              <a:rPr lang="en-US" sz="1800" b="1" dirty="0"/>
              <a:t> </a:t>
            </a:r>
            <a:r>
              <a:rPr lang="en-US" sz="1800" b="1" dirty="0" err="1"/>
              <a:t>cinsiyet</a:t>
            </a:r>
            <a:r>
              <a:rPr lang="en-US" sz="1800" b="1" dirty="0"/>
              <a:t> </a:t>
            </a:r>
            <a:r>
              <a:rPr lang="en-US" sz="1800" b="1" dirty="0" err="1"/>
              <a:t>eşitsizliğini</a:t>
            </a:r>
            <a:r>
              <a:rPr lang="en-US" sz="1800" b="1" dirty="0"/>
              <a:t> </a:t>
            </a:r>
            <a:r>
              <a:rPr lang="en-US" sz="1800" b="1" dirty="0" err="1"/>
              <a:t>ortadan</a:t>
            </a:r>
            <a:r>
              <a:rPr lang="tr-TR" sz="1800" b="1" dirty="0"/>
              <a:t>........................</a:t>
            </a:r>
            <a:r>
              <a:rPr lang="en-US" sz="1800" b="1" dirty="0"/>
              <a:t>, </a:t>
            </a:r>
            <a:r>
              <a:rPr lang="en-US" sz="1800" b="1" dirty="0" err="1"/>
              <a:t>genel</a:t>
            </a:r>
            <a:r>
              <a:rPr lang="en-US" sz="1800" b="1" dirty="0"/>
              <a:t> </a:t>
            </a:r>
            <a:r>
              <a:rPr lang="en-US" sz="1800" b="1" dirty="0" err="1"/>
              <a:t>kadın</a:t>
            </a:r>
            <a:r>
              <a:rPr lang="en-US" sz="1800" b="1" dirty="0"/>
              <a:t> </a:t>
            </a:r>
            <a:r>
              <a:rPr lang="en-US" sz="1800" b="1" dirty="0" err="1"/>
              <a:t>sorunlarını</a:t>
            </a:r>
            <a:r>
              <a:rPr lang="en-US" sz="1800" b="1" dirty="0"/>
              <a:t> </a:t>
            </a:r>
            <a:r>
              <a:rPr lang="en-US" sz="1800" b="1" dirty="0" err="1"/>
              <a:t>araştırmak</a:t>
            </a:r>
            <a:r>
              <a:rPr lang="en-US" sz="1800" b="1" dirty="0"/>
              <a:t> </a:t>
            </a:r>
            <a:r>
              <a:rPr lang="en-US" sz="1800" b="1" dirty="0" err="1"/>
              <a:t>ve</a:t>
            </a:r>
            <a:r>
              <a:rPr lang="en-US" sz="1800" b="1" dirty="0"/>
              <a:t> </a:t>
            </a:r>
            <a:r>
              <a:rPr lang="en-US" sz="1800" b="1" dirty="0" err="1"/>
              <a:t>çözmektir</a:t>
            </a:r>
            <a:r>
              <a:rPr lang="en-US" sz="1800" b="1" dirty="0"/>
              <a:t>.</a:t>
            </a:r>
            <a:endParaRPr lang="tr-TR" sz="1800" b="1" dirty="0"/>
          </a:p>
          <a:p>
            <a:pPr>
              <a:buNone/>
            </a:pPr>
            <a:r>
              <a:rPr lang="en-US" sz="1800" b="1" dirty="0"/>
              <a:t> </a:t>
            </a:r>
            <a:r>
              <a:rPr lang="en-US" sz="1800" dirty="0" err="1"/>
              <a:t>kaldırma</a:t>
            </a:r>
            <a:r>
              <a:rPr lang="tr-TR" sz="1800" dirty="0"/>
              <a:t>sı              </a:t>
            </a:r>
            <a:r>
              <a:rPr lang="en-US" sz="1800" b="1" dirty="0"/>
              <a:t> </a:t>
            </a:r>
            <a:r>
              <a:rPr lang="en-US" sz="1800" dirty="0" err="1">
                <a:solidFill>
                  <a:srgbClr val="FF0000"/>
                </a:solidFill>
              </a:rPr>
              <a:t>kaldırmak</a:t>
            </a:r>
            <a:r>
              <a:rPr lang="tr-TR" sz="1800" dirty="0"/>
              <a:t>              </a:t>
            </a:r>
            <a:r>
              <a:rPr lang="en-US" sz="1800" b="1" dirty="0"/>
              <a:t> </a:t>
            </a:r>
            <a:r>
              <a:rPr lang="en-US" sz="1800" dirty="0" err="1"/>
              <a:t>kaldırma</a:t>
            </a:r>
            <a:r>
              <a:rPr lang="tr-TR" sz="1800" dirty="0"/>
              <a:t>ğı</a:t>
            </a:r>
            <a:endParaRPr lang="el-GR" sz="1800" dirty="0"/>
          </a:p>
          <a:p>
            <a:pPr>
              <a:buNone/>
            </a:pPr>
            <a:r>
              <a:rPr lang="tr-TR" sz="1800" b="1" dirty="0"/>
              <a:t>9. </a:t>
            </a:r>
            <a:r>
              <a:rPr lang="en-US" sz="1800" b="1" dirty="0" err="1"/>
              <a:t>Feminizm</a:t>
            </a:r>
            <a:r>
              <a:rPr lang="en-US" sz="1800" b="1" dirty="0"/>
              <a:t>   </a:t>
            </a:r>
            <a:r>
              <a:rPr lang="en-US" sz="1800" b="1" dirty="0" err="1"/>
              <a:t>ataerkil</a:t>
            </a:r>
            <a:r>
              <a:rPr lang="en-US" sz="1800" b="1" dirty="0"/>
              <a:t> </a:t>
            </a:r>
            <a:r>
              <a:rPr lang="tr-TR" sz="1800" b="1" dirty="0"/>
              <a:t>.........................</a:t>
            </a:r>
            <a:r>
              <a:rPr lang="en-US" sz="1800" b="1" dirty="0"/>
              <a:t> </a:t>
            </a:r>
            <a:r>
              <a:rPr lang="en-US" sz="1800" b="1" dirty="0" err="1"/>
              <a:t>karşı</a:t>
            </a:r>
            <a:r>
              <a:rPr lang="en-US" sz="1800" b="1" dirty="0"/>
              <a:t> </a:t>
            </a:r>
            <a:r>
              <a:rPr lang="en-US" sz="1800" b="1" dirty="0" err="1"/>
              <a:t>mücadele</a:t>
            </a:r>
            <a:r>
              <a:rPr lang="en-US" sz="1800" b="1" dirty="0"/>
              <a:t> </a:t>
            </a:r>
            <a:r>
              <a:rPr lang="en-US" sz="1800" b="1" dirty="0" err="1"/>
              <a:t>eder</a:t>
            </a:r>
            <a:r>
              <a:rPr lang="en-US" sz="1800" b="1" dirty="0"/>
              <a:t>. </a:t>
            </a:r>
            <a:r>
              <a:rPr lang="en-GB" sz="1800" b="1" dirty="0"/>
              <a:t>F</a:t>
            </a:r>
            <a:r>
              <a:rPr lang="en-US" sz="1800" b="1" dirty="0" err="1"/>
              <a:t>eminizm</a:t>
            </a:r>
            <a:r>
              <a:rPr lang="en-US" sz="1800" b="1" dirty="0"/>
              <a:t>, </a:t>
            </a:r>
            <a:r>
              <a:rPr lang="en-US" sz="1800" b="1" dirty="0" err="1"/>
              <a:t>yalnızca</a:t>
            </a:r>
            <a:r>
              <a:rPr lang="en-US" sz="1800" b="1" dirty="0"/>
              <a:t> </a:t>
            </a:r>
            <a:r>
              <a:rPr lang="en-US" sz="1800" b="1" dirty="0" err="1"/>
              <a:t>bir</a:t>
            </a:r>
            <a:r>
              <a:rPr lang="en-US" sz="1800" b="1" dirty="0"/>
              <a:t> </a:t>
            </a:r>
            <a:r>
              <a:rPr lang="en-US" sz="1800" b="1" dirty="0" err="1"/>
              <a:t>adalet</a:t>
            </a:r>
            <a:r>
              <a:rPr lang="en-US" sz="1800" b="1" dirty="0"/>
              <a:t> </a:t>
            </a:r>
            <a:r>
              <a:rPr lang="en-US" sz="1800" b="1" dirty="0" err="1"/>
              <a:t>arayışıdır</a:t>
            </a:r>
            <a:r>
              <a:rPr lang="en-US" sz="1800" b="1" dirty="0"/>
              <a:t>.</a:t>
            </a:r>
            <a:endParaRPr lang="tr-TR" sz="1800" dirty="0"/>
          </a:p>
          <a:p>
            <a:pPr>
              <a:buNone/>
            </a:pPr>
            <a:r>
              <a:rPr lang="tr-TR" sz="1800" dirty="0"/>
              <a:t>d</a:t>
            </a:r>
            <a:r>
              <a:rPr lang="en-US" sz="1800" dirty="0" err="1"/>
              <a:t>üzen</a:t>
            </a:r>
            <a:r>
              <a:rPr lang="tr-TR" sz="1800" dirty="0"/>
              <a:t>i              </a:t>
            </a:r>
            <a:r>
              <a:rPr lang="en-US" sz="1800" dirty="0" err="1">
                <a:solidFill>
                  <a:srgbClr val="FF0000"/>
                </a:solidFill>
              </a:rPr>
              <a:t>düzene</a:t>
            </a:r>
            <a:r>
              <a:rPr lang="en-US" sz="1800" dirty="0"/>
              <a:t> </a:t>
            </a:r>
            <a:r>
              <a:rPr lang="tr-TR" sz="1800" dirty="0"/>
              <a:t>        </a:t>
            </a:r>
            <a:r>
              <a:rPr lang="en-US" sz="1800" dirty="0" err="1"/>
              <a:t>düzen</a:t>
            </a:r>
            <a:r>
              <a:rPr lang="tr-TR" sz="1800" dirty="0"/>
              <a:t>d</a:t>
            </a:r>
            <a:r>
              <a:rPr lang="en-US" sz="1800" dirty="0"/>
              <a:t>e</a:t>
            </a:r>
            <a:endParaRPr lang="el-GR" sz="1800" dirty="0"/>
          </a:p>
          <a:p>
            <a:pPr>
              <a:buNone/>
            </a:pPr>
            <a:r>
              <a:rPr lang="tr-TR" sz="1800" b="1" dirty="0"/>
              <a:t>10.</a:t>
            </a:r>
            <a:r>
              <a:rPr lang="en-US" sz="1800" b="1" dirty="0" err="1"/>
              <a:t>Feminizm</a:t>
            </a:r>
            <a:r>
              <a:rPr lang="en-US" sz="1800" b="1" dirty="0"/>
              <a:t> </a:t>
            </a:r>
            <a:r>
              <a:rPr lang="tr-TR" sz="1800" b="1" dirty="0"/>
              <a:t>.............................</a:t>
            </a:r>
            <a:r>
              <a:rPr lang="el-GR" sz="1800" b="1" dirty="0"/>
              <a:t>, </a:t>
            </a:r>
            <a:r>
              <a:rPr lang="en-US" sz="1800" b="1" dirty="0"/>
              <a:t>e</a:t>
            </a:r>
            <a:r>
              <a:rPr lang="el-GR" sz="1800" b="1" dirty="0"/>
              <a:t>ş</a:t>
            </a:r>
            <a:r>
              <a:rPr lang="en-US" sz="1800" b="1" dirty="0"/>
              <a:t>it </a:t>
            </a:r>
            <a:r>
              <a:rPr lang="en-US" sz="1800" b="1" dirty="0" err="1"/>
              <a:t>bir</a:t>
            </a:r>
            <a:r>
              <a:rPr lang="en-US" sz="1800" b="1" dirty="0"/>
              <a:t> d</a:t>
            </a:r>
            <a:r>
              <a:rPr lang="el-GR" sz="1800" b="1" dirty="0"/>
              <a:t>ü</a:t>
            </a:r>
            <a:r>
              <a:rPr lang="en-US" sz="1800" b="1" dirty="0" err="1"/>
              <a:t>nyay</a:t>
            </a:r>
            <a:r>
              <a:rPr lang="el-GR" sz="1800" b="1" dirty="0"/>
              <a:t>ı </a:t>
            </a:r>
            <a:r>
              <a:rPr lang="en-US" sz="1800" b="1" dirty="0" err="1"/>
              <a:t>savunur</a:t>
            </a:r>
            <a:r>
              <a:rPr lang="el-GR" sz="1800" b="1" dirty="0"/>
              <a:t>. </a:t>
            </a:r>
            <a:endParaRPr lang="tr-TR" sz="1800" b="1" dirty="0"/>
          </a:p>
          <a:p>
            <a:pPr>
              <a:buNone/>
            </a:pPr>
            <a:r>
              <a:rPr lang="tr-TR" sz="1800" dirty="0" err="1">
                <a:solidFill>
                  <a:srgbClr val="FF0000"/>
                </a:solidFill>
              </a:rPr>
              <a:t>a</a:t>
            </a:r>
            <a:r>
              <a:rPr lang="en-US" sz="1800" dirty="0">
                <a:solidFill>
                  <a:srgbClr val="FF0000"/>
                </a:solidFill>
              </a:rPr>
              <a:t>k</a:t>
            </a:r>
            <a:r>
              <a:rPr lang="el-GR" sz="1800" dirty="0">
                <a:solidFill>
                  <a:srgbClr val="FF0000"/>
                </a:solidFill>
              </a:rPr>
              <a:t>ı</a:t>
            </a:r>
            <a:r>
              <a:rPr lang="en-US" sz="1800" dirty="0">
                <a:solidFill>
                  <a:srgbClr val="FF0000"/>
                </a:solidFill>
              </a:rPr>
              <a:t>m</a:t>
            </a:r>
            <a:r>
              <a:rPr lang="el-GR" sz="1800" dirty="0">
                <a:solidFill>
                  <a:srgbClr val="FF0000"/>
                </a:solidFill>
              </a:rPr>
              <a:t>ı</a:t>
            </a:r>
            <a:r>
              <a:rPr lang="tr-TR" sz="1800" dirty="0">
                <a:solidFill>
                  <a:srgbClr val="FF0000"/>
                </a:solidFill>
              </a:rPr>
              <a:t>             </a:t>
            </a:r>
            <a:r>
              <a:rPr lang="en-US" sz="1800" dirty="0" err="1"/>
              <a:t>ak</a:t>
            </a:r>
            <a:r>
              <a:rPr lang="el-GR" sz="1800" dirty="0"/>
              <a:t>ı</a:t>
            </a:r>
            <a:r>
              <a:rPr lang="en-US" sz="1800" dirty="0"/>
              <a:t>m</a:t>
            </a:r>
            <a:r>
              <a:rPr lang="tr-TR" sz="1800" dirty="0"/>
              <a:t>a               </a:t>
            </a:r>
            <a:r>
              <a:rPr lang="en-US" sz="1800" dirty="0" err="1"/>
              <a:t>ak</a:t>
            </a:r>
            <a:r>
              <a:rPr lang="el-GR" sz="1800" dirty="0"/>
              <a:t>ı</a:t>
            </a:r>
            <a:r>
              <a:rPr lang="en-US" sz="1800" dirty="0"/>
              <a:t>m</a:t>
            </a:r>
            <a:endParaRPr lang="el-GR" sz="1800" dirty="0"/>
          </a:p>
          <a:p>
            <a:pPr>
              <a:buNone/>
            </a:pPr>
            <a:r>
              <a:rPr lang="tr-TR" sz="1800" b="1" dirty="0"/>
              <a:t>11.</a:t>
            </a:r>
            <a:r>
              <a:rPr lang="el-GR" sz="1800" b="1" dirty="0"/>
              <a:t>İ</a:t>
            </a:r>
            <a:r>
              <a:rPr lang="en-US" sz="1800" b="1" dirty="0" err="1"/>
              <a:t>lk</a:t>
            </a:r>
            <a:r>
              <a:rPr lang="en-US" sz="1800" b="1" dirty="0"/>
              <a:t> </a:t>
            </a:r>
            <a:r>
              <a:rPr lang="en-US" sz="1800" b="1" dirty="0" err="1"/>
              <a:t>ortaya</a:t>
            </a:r>
            <a:r>
              <a:rPr lang="el-GR" sz="1800" b="1" dirty="0"/>
              <a:t> </a:t>
            </a:r>
            <a:r>
              <a:rPr lang="el-GR" sz="1800" b="1" dirty="0" err="1"/>
              <a:t>çı</a:t>
            </a:r>
            <a:r>
              <a:rPr lang="en-US" sz="1800" b="1" dirty="0" err="1"/>
              <a:t>kt</a:t>
            </a:r>
            <a:r>
              <a:rPr lang="el-GR" sz="1800" b="1" dirty="0" err="1"/>
              <a:t>ığı</a:t>
            </a:r>
            <a:r>
              <a:rPr lang="el-GR" sz="1800" b="1" dirty="0"/>
              <a:t> </a:t>
            </a:r>
            <a:r>
              <a:rPr lang="tr-TR" sz="1800" b="1" dirty="0"/>
              <a:t>.............................</a:t>
            </a:r>
            <a:r>
              <a:rPr lang="en-US" sz="1800" b="1" dirty="0"/>
              <a:t> </a:t>
            </a:r>
            <a:r>
              <a:rPr lang="en-US" sz="1800" b="1" dirty="0" err="1"/>
              <a:t>itibaren</a:t>
            </a:r>
            <a:r>
              <a:rPr lang="en-US" sz="1800" b="1" dirty="0"/>
              <a:t> de k</a:t>
            </a:r>
            <a:r>
              <a:rPr lang="el-GR" sz="1800" b="1" dirty="0"/>
              <a:t>ö</a:t>
            </a:r>
            <a:r>
              <a:rPr lang="en-US" sz="1800" b="1" dirty="0" err="1"/>
              <a:t>lelik</a:t>
            </a:r>
            <a:r>
              <a:rPr lang="el-GR" sz="1800" b="1" dirty="0"/>
              <a:t>, </a:t>
            </a:r>
            <a:r>
              <a:rPr lang="en-US" sz="1800" b="1" dirty="0"/>
              <a:t>e</a:t>
            </a:r>
            <a:r>
              <a:rPr lang="el-GR" sz="1800" b="1" dirty="0"/>
              <a:t>ş</a:t>
            </a:r>
            <a:r>
              <a:rPr lang="en-US" sz="1800" b="1" dirty="0"/>
              <a:t>it </a:t>
            </a:r>
            <a:r>
              <a:rPr lang="en-US" sz="1800" b="1" dirty="0" err="1"/>
              <a:t>vatanda</a:t>
            </a:r>
            <a:r>
              <a:rPr lang="el-GR" sz="1800" b="1" dirty="0"/>
              <a:t>ş</a:t>
            </a:r>
            <a:r>
              <a:rPr lang="en-US" sz="1800" b="1" dirty="0"/>
              <a:t>l</a:t>
            </a:r>
            <a:r>
              <a:rPr lang="el-GR" sz="1800" b="1" dirty="0"/>
              <a:t>ı</a:t>
            </a:r>
            <a:r>
              <a:rPr lang="en-US" sz="1800" b="1" dirty="0"/>
              <a:t>k </a:t>
            </a:r>
            <a:r>
              <a:rPr lang="en-US" sz="1800" b="1" dirty="0" err="1"/>
              <a:t>haklar</a:t>
            </a:r>
            <a:r>
              <a:rPr lang="el-GR" sz="1800" b="1" dirty="0"/>
              <a:t>ı </a:t>
            </a:r>
            <a:r>
              <a:rPr lang="en-US" sz="1800" b="1" dirty="0" err="1"/>
              <a:t>gibi</a:t>
            </a:r>
            <a:r>
              <a:rPr lang="en-US" sz="1800" b="1" dirty="0"/>
              <a:t> </a:t>
            </a:r>
            <a:r>
              <a:rPr lang="en-US" sz="1800" b="1" dirty="0" err="1"/>
              <a:t>konular</a:t>
            </a:r>
            <a:r>
              <a:rPr lang="el-GR" sz="1800" b="1" dirty="0"/>
              <a:t>ı</a:t>
            </a:r>
            <a:r>
              <a:rPr lang="en-US" sz="1800" b="1" dirty="0"/>
              <a:t>n </a:t>
            </a:r>
            <a:r>
              <a:rPr lang="en-US" sz="1800" b="1" dirty="0" err="1"/>
              <a:t>tamam</a:t>
            </a:r>
            <a:r>
              <a:rPr lang="el-GR" sz="1800" b="1" dirty="0"/>
              <a:t>ı</a:t>
            </a:r>
            <a:r>
              <a:rPr lang="en-US" sz="1800" b="1" dirty="0" err="1"/>
              <a:t>nda</a:t>
            </a:r>
            <a:r>
              <a:rPr lang="en-US" sz="1800" b="1" dirty="0"/>
              <a:t> </a:t>
            </a:r>
            <a:r>
              <a:rPr lang="en-US" sz="1800" b="1" dirty="0" err="1"/>
              <a:t>feministler</a:t>
            </a:r>
            <a:r>
              <a:rPr lang="en-US" sz="1800" b="1" dirty="0"/>
              <a:t> </a:t>
            </a:r>
            <a:r>
              <a:rPr lang="en-US" sz="1800" b="1" dirty="0" err="1"/>
              <a:t>bulunmu</a:t>
            </a:r>
            <a:r>
              <a:rPr lang="el-GR" sz="1800" b="1" dirty="0"/>
              <a:t>ş</a:t>
            </a:r>
            <a:r>
              <a:rPr lang="en-US" sz="1800" b="1" dirty="0" err="1"/>
              <a:t>tur</a:t>
            </a:r>
            <a:r>
              <a:rPr lang="el-GR" sz="1800" dirty="0"/>
              <a:t>. </a:t>
            </a:r>
            <a:endParaRPr lang="tr-TR" sz="1800" dirty="0"/>
          </a:p>
          <a:p>
            <a:pPr>
              <a:buNone/>
            </a:pPr>
            <a:r>
              <a:rPr lang="en-US" sz="1800" dirty="0"/>
              <a:t>y</a:t>
            </a:r>
            <a:r>
              <a:rPr lang="el-GR" sz="1800" dirty="0"/>
              <a:t>ı</a:t>
            </a:r>
            <a:r>
              <a:rPr lang="en-US" sz="1800" dirty="0" err="1"/>
              <a:t>llarda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FF0000"/>
                </a:solidFill>
              </a:rPr>
              <a:t>y</a:t>
            </a:r>
            <a:r>
              <a:rPr lang="el-GR" sz="1800" dirty="0">
                <a:solidFill>
                  <a:srgbClr val="FF0000"/>
                </a:solidFill>
              </a:rPr>
              <a:t>ı</a:t>
            </a:r>
            <a:r>
              <a:rPr lang="en-US" sz="1800" dirty="0" err="1">
                <a:solidFill>
                  <a:srgbClr val="FF0000"/>
                </a:solidFill>
              </a:rPr>
              <a:t>llardan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y</a:t>
            </a:r>
            <a:r>
              <a:rPr lang="el-GR" sz="1800" dirty="0"/>
              <a:t>ı</a:t>
            </a:r>
            <a:r>
              <a:rPr lang="en-US" sz="1800" dirty="0" err="1"/>
              <a:t>llar</a:t>
            </a:r>
            <a:endParaRPr lang="el-GR" sz="1800" dirty="0"/>
          </a:p>
          <a:p>
            <a:pPr>
              <a:buNone/>
            </a:pPr>
            <a:r>
              <a:rPr lang="tr-TR" sz="1800" b="1" dirty="0"/>
              <a:t>12.</a:t>
            </a:r>
            <a:r>
              <a:rPr lang="en-US" sz="1800" b="1" dirty="0" err="1"/>
              <a:t>Ayr</a:t>
            </a:r>
            <a:r>
              <a:rPr lang="el-GR" sz="1800" b="1" dirty="0"/>
              <a:t>ı</a:t>
            </a:r>
            <a:r>
              <a:rPr lang="en-US" sz="1800" b="1" dirty="0"/>
              <a:t>ca s</a:t>
            </a:r>
            <a:r>
              <a:rPr lang="el-GR" sz="1800" b="1" dirty="0"/>
              <a:t>ı</a:t>
            </a:r>
            <a:r>
              <a:rPr lang="en-US" sz="1800" b="1" dirty="0"/>
              <a:t>n</a:t>
            </a:r>
            <a:r>
              <a:rPr lang="el-GR" sz="1800" b="1" dirty="0"/>
              <a:t>ı</a:t>
            </a:r>
            <a:r>
              <a:rPr lang="en-US" sz="1800" b="1" dirty="0"/>
              <a:t>f m</a:t>
            </a:r>
            <a:r>
              <a:rPr lang="el-GR" sz="1800" b="1" dirty="0"/>
              <a:t>ü</a:t>
            </a:r>
            <a:r>
              <a:rPr lang="en-US" sz="1800" b="1" dirty="0" err="1"/>
              <a:t>cadelesi</a:t>
            </a:r>
            <a:r>
              <a:rPr lang="el-GR" sz="1800" b="1" dirty="0"/>
              <a:t>, ı</a:t>
            </a:r>
            <a:r>
              <a:rPr lang="en-US" sz="1800" b="1" dirty="0" err="1"/>
              <a:t>rk</a:t>
            </a:r>
            <a:r>
              <a:rPr lang="el-GR" sz="1800" b="1" dirty="0" err="1"/>
              <a:t>çı</a:t>
            </a:r>
            <a:r>
              <a:rPr lang="en-US" sz="1800" b="1" dirty="0"/>
              <a:t>l</a:t>
            </a:r>
            <a:r>
              <a:rPr lang="el-GR" sz="1800" b="1" dirty="0" err="1"/>
              <a:t>ığ</a:t>
            </a:r>
            <a:r>
              <a:rPr lang="en-US" sz="1800" b="1" dirty="0"/>
              <a:t>a </a:t>
            </a:r>
            <a:r>
              <a:rPr lang="en-US" sz="1800" b="1" dirty="0" err="1"/>
              <a:t>kar</a:t>
            </a:r>
            <a:r>
              <a:rPr lang="el-GR" sz="1800" b="1" dirty="0" err="1"/>
              <a:t>şı</a:t>
            </a:r>
            <a:r>
              <a:rPr lang="el-GR" sz="1800" b="1" dirty="0"/>
              <a:t> </a:t>
            </a:r>
            <a:r>
              <a:rPr lang="en-US" sz="1800" b="1" dirty="0"/>
              <a:t>m</a:t>
            </a:r>
            <a:r>
              <a:rPr lang="el-GR" sz="1800" b="1" dirty="0"/>
              <a:t>ü</a:t>
            </a:r>
            <a:r>
              <a:rPr lang="en-US" sz="1800" b="1" dirty="0" err="1"/>
              <a:t>cadele</a:t>
            </a:r>
            <a:r>
              <a:rPr lang="en-US" sz="1800" b="1" dirty="0"/>
              <a:t> </a:t>
            </a:r>
            <a:r>
              <a:rPr lang="en-US" sz="1800" b="1" dirty="0" err="1"/>
              <a:t>gibi</a:t>
            </a:r>
            <a:r>
              <a:rPr lang="el-GR" sz="1800" b="1" dirty="0"/>
              <a:t> ö</a:t>
            </a:r>
            <a:r>
              <a:rPr lang="en-US" sz="1800" b="1" dirty="0" err="1"/>
              <a:t>nemli</a:t>
            </a:r>
            <a:r>
              <a:rPr lang="en-US" sz="1800" b="1" dirty="0"/>
              <a:t> </a:t>
            </a:r>
            <a:r>
              <a:rPr lang="en-US" sz="1800" b="1" dirty="0" err="1"/>
              <a:t>konular</a:t>
            </a:r>
            <a:r>
              <a:rPr lang="el-GR" sz="1800" b="1" dirty="0"/>
              <a:t>ı</a:t>
            </a:r>
            <a:r>
              <a:rPr lang="en-US" sz="1800" b="1" dirty="0"/>
              <a:t>n</a:t>
            </a:r>
            <a:r>
              <a:rPr lang="el-GR" sz="1800" b="1" dirty="0"/>
              <a:t>ı</a:t>
            </a:r>
            <a:r>
              <a:rPr lang="en-US" sz="1800" b="1" dirty="0"/>
              <a:t>n </a:t>
            </a:r>
            <a:r>
              <a:rPr lang="en-US" sz="1800" b="1" dirty="0" err="1"/>
              <a:t>da</a:t>
            </a:r>
            <a:r>
              <a:rPr lang="en-US" sz="1800" b="1" dirty="0"/>
              <a:t> </a:t>
            </a:r>
            <a:r>
              <a:rPr lang="tr-TR" sz="1800" b="1" dirty="0"/>
              <a:t>................... </a:t>
            </a:r>
            <a:r>
              <a:rPr lang="en-US" sz="1800" b="1" dirty="0" err="1"/>
              <a:t>katk</a:t>
            </a:r>
            <a:r>
              <a:rPr lang="el-GR" sz="1800" b="1" dirty="0"/>
              <a:t>ı </a:t>
            </a:r>
            <a:r>
              <a:rPr lang="en-US" sz="1800" b="1" dirty="0" err="1"/>
              <a:t>sa</a:t>
            </a:r>
            <a:r>
              <a:rPr lang="el-GR" sz="1800" b="1" dirty="0"/>
              <a:t>ğ</a:t>
            </a:r>
            <a:r>
              <a:rPr lang="en-US" sz="1800" b="1" dirty="0"/>
              <a:t>lam</a:t>
            </a:r>
            <a:r>
              <a:rPr lang="el-GR" sz="1800" b="1" dirty="0" err="1"/>
              <a:t>ış</a:t>
            </a:r>
            <a:r>
              <a:rPr lang="en-US" sz="1800" b="1" dirty="0"/>
              <a:t>lard</a:t>
            </a:r>
            <a:r>
              <a:rPr lang="el-GR" sz="1800" b="1" dirty="0"/>
              <a:t>ı</a:t>
            </a:r>
            <a:r>
              <a:rPr lang="en-US" sz="1800" b="1" dirty="0"/>
              <a:t>r</a:t>
            </a:r>
            <a:r>
              <a:rPr lang="el-GR" sz="1800" b="1" dirty="0"/>
              <a:t>. </a:t>
            </a:r>
            <a:endParaRPr lang="tr-TR" sz="1800" b="1" dirty="0"/>
          </a:p>
          <a:p>
            <a:pPr>
              <a:buNone/>
            </a:pPr>
            <a:r>
              <a:rPr lang="en-US" sz="1800" dirty="0" err="1">
                <a:solidFill>
                  <a:srgbClr val="FF0000"/>
                </a:solidFill>
              </a:rPr>
              <a:t>geli</a:t>
            </a:r>
            <a:r>
              <a:rPr lang="el-GR" sz="1800" dirty="0">
                <a:solidFill>
                  <a:srgbClr val="FF0000"/>
                </a:solidFill>
              </a:rPr>
              <a:t>ş</a:t>
            </a:r>
            <a:r>
              <a:rPr lang="en-US" sz="1800" dirty="0" err="1">
                <a:solidFill>
                  <a:srgbClr val="FF0000"/>
                </a:solidFill>
              </a:rPr>
              <a:t>mesine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tr-TR" sz="1800" dirty="0">
                <a:solidFill>
                  <a:srgbClr val="FF0000"/>
                </a:solidFill>
              </a:rPr>
              <a:t>          </a:t>
            </a:r>
            <a:r>
              <a:rPr lang="en-US" sz="1800" dirty="0" err="1"/>
              <a:t>geli</a:t>
            </a:r>
            <a:r>
              <a:rPr lang="el-GR" sz="1800" dirty="0"/>
              <a:t>ş</a:t>
            </a:r>
            <a:r>
              <a:rPr lang="en-US" sz="1800" dirty="0" err="1"/>
              <a:t>mesi</a:t>
            </a:r>
            <a:r>
              <a:rPr lang="tr-TR" sz="1800" dirty="0"/>
              <a:t>  </a:t>
            </a:r>
            <a:r>
              <a:rPr lang="en-US" sz="1800" dirty="0"/>
              <a:t> </a:t>
            </a:r>
            <a:r>
              <a:rPr lang="en-US" sz="1800" dirty="0" err="1"/>
              <a:t>geli</a:t>
            </a:r>
            <a:r>
              <a:rPr lang="el-GR" sz="1800" dirty="0"/>
              <a:t>ş</a:t>
            </a:r>
            <a:r>
              <a:rPr lang="en-US" sz="1800" dirty="0"/>
              <a:t>me</a:t>
            </a:r>
            <a:r>
              <a:rPr lang="tr-TR" sz="1800" dirty="0"/>
              <a:t>k</a:t>
            </a:r>
            <a:endParaRPr lang="el-GR" sz="1800" dirty="0"/>
          </a:p>
          <a:p>
            <a:pPr>
              <a:buNone/>
            </a:pPr>
            <a:r>
              <a:rPr lang="tr-TR" sz="1800" b="1" dirty="0"/>
              <a:t>13...........................</a:t>
            </a:r>
            <a:r>
              <a:rPr lang="en-US" sz="1800" b="1" dirty="0"/>
              <a:t> </a:t>
            </a:r>
            <a:r>
              <a:rPr lang="en-US" sz="1800" b="1" dirty="0" err="1"/>
              <a:t>feminizm</a:t>
            </a:r>
            <a:r>
              <a:rPr lang="en-US" sz="1800" b="1" dirty="0"/>
              <a:t>, </a:t>
            </a:r>
            <a:r>
              <a:rPr lang="en-US" sz="1800" b="1" dirty="0" err="1"/>
              <a:t>bilinenin</a:t>
            </a:r>
            <a:r>
              <a:rPr lang="en-US" sz="1800" b="1" dirty="0"/>
              <a:t> </a:t>
            </a:r>
            <a:r>
              <a:rPr lang="en-US" sz="1800" b="1" dirty="0" err="1"/>
              <a:t>aksine</a:t>
            </a:r>
            <a:r>
              <a:rPr lang="en-US" sz="1800" b="1" dirty="0"/>
              <a:t>, </a:t>
            </a:r>
            <a:r>
              <a:rPr lang="en-US" sz="1800" b="1" dirty="0" err="1"/>
              <a:t>sadece</a:t>
            </a:r>
            <a:r>
              <a:rPr lang="en-US" sz="1800" b="1" dirty="0"/>
              <a:t> </a:t>
            </a:r>
            <a:r>
              <a:rPr lang="en-US" sz="1800" b="1" dirty="0" err="1"/>
              <a:t>kadınları</a:t>
            </a:r>
            <a:r>
              <a:rPr lang="en-US" sz="1800" b="1" dirty="0"/>
              <a:t> </a:t>
            </a:r>
            <a:r>
              <a:rPr lang="en-US" sz="1800" b="1" dirty="0" err="1"/>
              <a:t>değil</a:t>
            </a:r>
            <a:r>
              <a:rPr lang="en-US" sz="1800" b="1" dirty="0"/>
              <a:t> </a:t>
            </a:r>
            <a:r>
              <a:rPr lang="en-US" sz="1800" b="1" dirty="0" err="1"/>
              <a:t>erkekleri</a:t>
            </a:r>
            <a:r>
              <a:rPr lang="en-US" sz="1800" b="1" dirty="0"/>
              <a:t> de </a:t>
            </a:r>
            <a:r>
              <a:rPr lang="en-US" sz="1800" b="1" dirty="0" err="1"/>
              <a:t>ilgilendirir</a:t>
            </a:r>
            <a:r>
              <a:rPr lang="en-US" sz="1800" b="1" dirty="0"/>
              <a:t>.</a:t>
            </a:r>
            <a:endParaRPr lang="el-GR" sz="1800" b="1" dirty="0"/>
          </a:p>
          <a:p>
            <a:pPr>
              <a:buNone/>
            </a:pPr>
            <a:r>
              <a:rPr lang="en-US" sz="1800" dirty="0" err="1">
                <a:solidFill>
                  <a:srgbClr val="FF0000"/>
                </a:solidFill>
              </a:rPr>
              <a:t>Dolayısıyla</a:t>
            </a:r>
            <a:r>
              <a:rPr lang="tr-TR" sz="1800" dirty="0"/>
              <a:t>                Madem         Madem ki böyle  oldu</a:t>
            </a:r>
            <a:endParaRPr lang="el-GR" sz="1800" dirty="0"/>
          </a:p>
          <a:p>
            <a:pPr>
              <a:buNone/>
            </a:pPr>
            <a:r>
              <a:rPr lang="tr-TR" sz="1800" b="1" dirty="0"/>
              <a:t>14. </a:t>
            </a:r>
            <a:r>
              <a:rPr lang="en-US" sz="1800" b="1" dirty="0" err="1"/>
              <a:t>Erkekler</a:t>
            </a:r>
            <a:r>
              <a:rPr lang="en-US" sz="1800" b="1" dirty="0"/>
              <a:t> de</a:t>
            </a:r>
            <a:r>
              <a:rPr lang="el-GR" sz="1800" b="1" dirty="0"/>
              <a:t>, </a:t>
            </a:r>
            <a:r>
              <a:rPr lang="en-US" sz="1800" b="1" dirty="0" err="1"/>
              <a:t>bu</a:t>
            </a:r>
            <a:r>
              <a:rPr lang="en-US" sz="1800" b="1" dirty="0"/>
              <a:t> d</a:t>
            </a:r>
            <a:r>
              <a:rPr lang="el-GR" sz="1800" b="1" dirty="0" err="1"/>
              <a:t>üşü</a:t>
            </a:r>
            <a:r>
              <a:rPr lang="en-US" sz="1800" b="1" dirty="0" err="1"/>
              <a:t>nceyi</a:t>
            </a:r>
            <a:r>
              <a:rPr lang="en-US" sz="1800" b="1" dirty="0"/>
              <a:t> </a:t>
            </a:r>
            <a:r>
              <a:rPr lang="en-US" sz="1800" b="1" dirty="0" err="1"/>
              <a:t>savunabilir</a:t>
            </a:r>
            <a:r>
              <a:rPr lang="el-GR" sz="1800" b="1" dirty="0"/>
              <a:t>, </a:t>
            </a:r>
            <a:r>
              <a:rPr lang="en-US" sz="1800" b="1" dirty="0" err="1"/>
              <a:t>destekleyebilir</a:t>
            </a:r>
            <a:r>
              <a:rPr lang="en-US" sz="1800" b="1" dirty="0"/>
              <a:t> </a:t>
            </a:r>
            <a:r>
              <a:rPr lang="en-US" sz="1800" b="1" dirty="0" err="1"/>
              <a:t>ve</a:t>
            </a:r>
            <a:r>
              <a:rPr lang="en-US" sz="1800" b="1" dirty="0"/>
              <a:t> </a:t>
            </a:r>
            <a:r>
              <a:rPr lang="en-US" sz="1800" b="1" dirty="0" err="1"/>
              <a:t>sorunlar</a:t>
            </a:r>
            <a:r>
              <a:rPr lang="el-GR" sz="1800" b="1" dirty="0"/>
              <a:t>ı</a:t>
            </a:r>
            <a:r>
              <a:rPr lang="en-US" sz="1800" b="1" dirty="0"/>
              <a:t>n</a:t>
            </a:r>
            <a:r>
              <a:rPr lang="el-GR" sz="1800" b="1" dirty="0"/>
              <a:t> </a:t>
            </a:r>
            <a:r>
              <a:rPr lang="tr-TR" sz="1800" b="1" dirty="0"/>
              <a:t>.......................</a:t>
            </a:r>
            <a:r>
              <a:rPr lang="en-US" sz="1800" b="1" dirty="0" err="1"/>
              <a:t>i</a:t>
            </a:r>
            <a:r>
              <a:rPr lang="el-GR" sz="1800" b="1" dirty="0"/>
              <a:t>ç</a:t>
            </a:r>
            <a:r>
              <a:rPr lang="en-US" sz="1800" b="1" dirty="0"/>
              <a:t>in</a:t>
            </a:r>
            <a:r>
              <a:rPr lang="el-GR" sz="1800" b="1" dirty="0"/>
              <a:t> ç</a:t>
            </a:r>
            <a:r>
              <a:rPr lang="en-US" sz="1800" b="1" dirty="0" err="1"/>
              <a:t>aba</a:t>
            </a:r>
            <a:r>
              <a:rPr lang="en-US" sz="1800" b="1" dirty="0"/>
              <a:t> g</a:t>
            </a:r>
            <a:r>
              <a:rPr lang="el-GR" sz="1800" b="1" dirty="0"/>
              <a:t>ö</a:t>
            </a:r>
            <a:r>
              <a:rPr lang="en-US" sz="1800" b="1" dirty="0" err="1"/>
              <a:t>sterebilir</a:t>
            </a:r>
            <a:r>
              <a:rPr lang="el-GR" sz="1800" b="1" dirty="0"/>
              <a:t>. </a:t>
            </a:r>
            <a:endParaRPr lang="tr-TR" sz="1800" b="1" dirty="0"/>
          </a:p>
          <a:p>
            <a:pPr>
              <a:buNone/>
            </a:pPr>
            <a:r>
              <a:rPr lang="tr-TR" sz="1800" dirty="0"/>
              <a:t>ç</a:t>
            </a:r>
            <a:r>
              <a:rPr lang="el-GR" sz="1800" dirty="0"/>
              <a:t>ö</a:t>
            </a:r>
            <a:r>
              <a:rPr lang="en-US" sz="1800" dirty="0"/>
              <a:t>z</a:t>
            </a:r>
            <a:r>
              <a:rPr lang="el-GR" sz="1800" dirty="0"/>
              <a:t>ü</a:t>
            </a:r>
            <a:r>
              <a:rPr lang="en-US" sz="1800" dirty="0" err="1"/>
              <a:t>lme</a:t>
            </a:r>
            <a:r>
              <a:rPr lang="tr-TR" sz="1800" dirty="0"/>
              <a:t>k                              </a:t>
            </a:r>
            <a:r>
              <a:rPr lang="tr-TR" sz="1800" dirty="0">
                <a:solidFill>
                  <a:srgbClr val="FF0000"/>
                </a:solidFill>
              </a:rPr>
              <a:t> ç</a:t>
            </a:r>
            <a:r>
              <a:rPr lang="el-GR" sz="1800" dirty="0">
                <a:solidFill>
                  <a:srgbClr val="FF0000"/>
                </a:solidFill>
              </a:rPr>
              <a:t>ö</a:t>
            </a:r>
            <a:r>
              <a:rPr lang="en-US" sz="1800" dirty="0">
                <a:solidFill>
                  <a:srgbClr val="FF0000"/>
                </a:solidFill>
              </a:rPr>
              <a:t>z</a:t>
            </a:r>
            <a:r>
              <a:rPr lang="el-GR" sz="1800" dirty="0">
                <a:solidFill>
                  <a:srgbClr val="FF0000"/>
                </a:solidFill>
              </a:rPr>
              <a:t>ü</a:t>
            </a:r>
            <a:r>
              <a:rPr lang="en-US" sz="1800" dirty="0" err="1">
                <a:solidFill>
                  <a:srgbClr val="FF0000"/>
                </a:solidFill>
              </a:rPr>
              <a:t>lmesi</a:t>
            </a:r>
            <a:r>
              <a:rPr lang="tr-TR" sz="1800" dirty="0"/>
              <a:t>               ç</a:t>
            </a:r>
            <a:r>
              <a:rPr lang="el-GR" sz="1800" dirty="0"/>
              <a:t>ö</a:t>
            </a:r>
            <a:r>
              <a:rPr lang="en-US" sz="1800" dirty="0"/>
              <a:t>z</a:t>
            </a:r>
            <a:r>
              <a:rPr lang="el-GR" sz="1800" dirty="0"/>
              <a:t>ü</a:t>
            </a:r>
            <a:r>
              <a:rPr lang="en-US" sz="1800" dirty="0" err="1"/>
              <a:t>lmesi</a:t>
            </a:r>
            <a:r>
              <a:rPr lang="tr-TR" sz="1800" dirty="0"/>
              <a:t>ne   </a:t>
            </a:r>
            <a:endParaRPr lang="el-GR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7516" y="589547"/>
            <a:ext cx="9926052" cy="552458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düşündüklerimizi yazalım</a:t>
            </a: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mbria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kumimoji="0" lang="en-GB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mbria" pitchFamily="18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3505" y="250574"/>
            <a:ext cx="10972800" cy="198729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br>
              <a:rPr lang="tr-TR" sz="2000" dirty="0"/>
            </a:br>
            <a:br>
              <a:rPr lang="tr-TR" sz="2000" dirty="0"/>
            </a:br>
            <a:br>
              <a:rPr lang="tr-TR" sz="2000" dirty="0"/>
            </a:br>
            <a:br>
              <a:rPr lang="tr-TR" sz="3100" dirty="0"/>
            </a:br>
            <a:endParaRPr lang="en-US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3116179"/>
            <a:ext cx="10972800" cy="30099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b="1" dirty="0">
                <a:solidFill>
                  <a:srgbClr val="FF0000"/>
                </a:solidFill>
              </a:rPr>
              <a:t>	Είναι σημαντικό να μην αναλώνεται  στις  περιττές λεπτομέρειες, να μην  αγχώνεται  και να μην φοβάται να είναι ανοιχτός.</a:t>
            </a:r>
          </a:p>
          <a:p>
            <a:pPr>
              <a:buNone/>
            </a:pPr>
            <a:r>
              <a:rPr lang="tr-TR" dirty="0"/>
              <a:t>g</a:t>
            </a:r>
            <a:r>
              <a:rPr lang="en-US" dirty="0" err="1"/>
              <a:t>ereksiz</a:t>
            </a:r>
            <a:r>
              <a:rPr lang="en-US" dirty="0"/>
              <a:t> </a:t>
            </a:r>
            <a:r>
              <a:rPr lang="en-US" dirty="0" err="1"/>
              <a:t>ayrıntılarda</a:t>
            </a:r>
            <a:r>
              <a:rPr lang="en-US" dirty="0"/>
              <a:t> </a:t>
            </a:r>
            <a:r>
              <a:rPr lang="en-US" dirty="0" err="1"/>
              <a:t>boğulmak</a:t>
            </a:r>
            <a:endParaRPr lang="tr-TR" dirty="0"/>
          </a:p>
          <a:p>
            <a:pPr>
              <a:buNone/>
            </a:pPr>
            <a:r>
              <a:rPr lang="en-US" dirty="0"/>
              <a:t> </a:t>
            </a:r>
            <a:r>
              <a:rPr lang="tr-TR" dirty="0"/>
              <a:t>a</a:t>
            </a:r>
            <a:r>
              <a:rPr lang="en-US" dirty="0" err="1"/>
              <a:t>çık</a:t>
            </a:r>
            <a:r>
              <a:rPr lang="en-US" dirty="0"/>
              <a:t> </a:t>
            </a:r>
            <a:r>
              <a:rPr lang="en-US" dirty="0" err="1"/>
              <a:t>davranmak</a:t>
            </a:r>
            <a:endParaRPr lang="tr-TR" dirty="0"/>
          </a:p>
          <a:p>
            <a:pPr>
              <a:buNone/>
            </a:pPr>
            <a:r>
              <a:rPr lang="tr-TR" dirty="0"/>
              <a:t>-d</a:t>
            </a:r>
            <a:r>
              <a:rPr lang="en-US" dirty="0"/>
              <a:t>an </a:t>
            </a:r>
            <a:r>
              <a:rPr lang="en-US" dirty="0" err="1"/>
              <a:t>kork</a:t>
            </a:r>
            <a:r>
              <a:rPr lang="en-GB" dirty="0" err="1"/>
              <a:t>mak</a:t>
            </a:r>
            <a:r>
              <a:rPr lang="en-GB" dirty="0"/>
              <a:t> </a:t>
            </a:r>
            <a:endParaRPr lang="tr-TR" dirty="0"/>
          </a:p>
          <a:p>
            <a:pPr>
              <a:buNone/>
            </a:pPr>
            <a:r>
              <a:rPr lang="tr-TR" dirty="0"/>
              <a:t>k</a:t>
            </a:r>
            <a:r>
              <a:rPr lang="en-US" dirty="0" err="1"/>
              <a:t>aygı</a:t>
            </a:r>
            <a:r>
              <a:rPr lang="en-US" dirty="0"/>
              <a:t>-la</a:t>
            </a:r>
            <a:r>
              <a:rPr lang="tr-TR" dirty="0"/>
              <a:t>n</a:t>
            </a:r>
            <a:r>
              <a:rPr lang="en-GB" dirty="0"/>
              <a:t>-</a:t>
            </a:r>
            <a:r>
              <a:rPr lang="en-GB" dirty="0" err="1"/>
              <a:t>mak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340894" y="2545957"/>
            <a:ext cx="3701717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rabicPlain" startAt="2011"/>
            </a:pPr>
            <a:r>
              <a:rPr lang="el-GR" dirty="0"/>
              <a:t>:  </a:t>
            </a:r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ilişkilerinin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endParaRPr lang="el-GR" dirty="0"/>
          </a:p>
          <a:p>
            <a:pPr marL="342900" indent="-342900"/>
            <a:r>
              <a:rPr lang="en-US" dirty="0" err="1"/>
              <a:t>hayatındaki</a:t>
            </a:r>
            <a:r>
              <a:rPr lang="en-US" dirty="0"/>
              <a:t> </a:t>
            </a:r>
            <a:r>
              <a:rPr lang="en-US" dirty="0" err="1"/>
              <a:t>fonksiyonu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önemi</a:t>
            </a:r>
            <a:r>
              <a:rPr lang="en-US" dirty="0"/>
              <a:t>. </a:t>
            </a:r>
            <a:endParaRPr lang="el-GR" dirty="0"/>
          </a:p>
          <a:p>
            <a:endParaRPr lang="en-US" dirty="0"/>
          </a:p>
          <a:p>
            <a:r>
              <a:rPr lang="en-US" dirty="0"/>
              <a:t> </a:t>
            </a:r>
            <a:r>
              <a:rPr lang="el-GR" dirty="0"/>
              <a:t>2017 : </a:t>
            </a:r>
            <a:r>
              <a:rPr lang="en-US" dirty="0" err="1"/>
              <a:t>Kadın</a:t>
            </a:r>
            <a:r>
              <a:rPr lang="en-US" dirty="0"/>
              <a:t> - </a:t>
            </a:r>
            <a:r>
              <a:rPr lang="en-US" dirty="0" err="1"/>
              <a:t>erkek</a:t>
            </a:r>
            <a:r>
              <a:rPr lang="en-US" dirty="0"/>
              <a:t> </a:t>
            </a:r>
            <a:r>
              <a:rPr lang="en-US" dirty="0" err="1"/>
              <a:t>eşitliği</a:t>
            </a:r>
            <a:r>
              <a:rPr lang="en-US" dirty="0"/>
              <a:t> </a:t>
            </a:r>
            <a:r>
              <a:rPr lang="en-US" dirty="0" err="1"/>
              <a:t>ve</a:t>
            </a:r>
            <a:endParaRPr lang="el-GR" dirty="0"/>
          </a:p>
          <a:p>
            <a:r>
              <a:rPr lang="en-US" dirty="0"/>
              <a:t> </a:t>
            </a:r>
            <a:r>
              <a:rPr lang="en-US" dirty="0" err="1"/>
              <a:t>feminizm</a:t>
            </a:r>
            <a:r>
              <a:rPr lang="en-US" dirty="0"/>
              <a:t> </a:t>
            </a:r>
            <a:r>
              <a:rPr lang="en-US" dirty="0" err="1"/>
              <a:t>hakkındaki</a:t>
            </a:r>
            <a:r>
              <a:rPr lang="en-US" dirty="0"/>
              <a:t> </a:t>
            </a:r>
            <a:r>
              <a:rPr lang="en-US" dirty="0" err="1"/>
              <a:t>düşüncelerinizi</a:t>
            </a:r>
            <a:r>
              <a:rPr lang="en-US" dirty="0"/>
              <a:t> </a:t>
            </a:r>
            <a:endParaRPr lang="el-GR" dirty="0"/>
          </a:p>
          <a:p>
            <a:r>
              <a:rPr lang="en-US" dirty="0" err="1"/>
              <a:t>anlatınız</a:t>
            </a:r>
            <a:r>
              <a:rPr lang="en-US" dirty="0"/>
              <a:t>. </a:t>
            </a:r>
          </a:p>
        </p:txBody>
      </p:sp>
      <p:sp>
        <p:nvSpPr>
          <p:cNvPr id="5" name="4 - TextBox"/>
          <p:cNvSpPr txBox="1"/>
          <p:nvPr/>
        </p:nvSpPr>
        <p:spPr>
          <a:xfrm>
            <a:off x="613611" y="1576137"/>
            <a:ext cx="282742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dirty="0"/>
              <a:t>BUGÜNKÜ İNSAN İLİŞKİLERİ</a:t>
            </a:r>
            <a:endParaRPr lang="en-US" dirty="0"/>
          </a:p>
        </p:txBody>
      </p:sp>
      <p:sp>
        <p:nvSpPr>
          <p:cNvPr id="11" name="10 - Ορθογώνιο"/>
          <p:cNvSpPr/>
          <p:nvPr/>
        </p:nvSpPr>
        <p:spPr>
          <a:xfrm>
            <a:off x="8236770" y="886144"/>
            <a:ext cx="23358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/>
              <a:t>Dolaylı</a:t>
            </a:r>
            <a:r>
              <a:rPr lang="en-US" dirty="0"/>
              <a:t> </a:t>
            </a:r>
            <a:r>
              <a:rPr lang="en-US" dirty="0" err="1"/>
              <a:t>Anlattım</a:t>
            </a:r>
            <a:r>
              <a:rPr lang="en-US" dirty="0"/>
              <a:t> ( </a:t>
            </a:r>
            <a:r>
              <a:rPr lang="en-US" dirty="0" err="1"/>
              <a:t>soru</a:t>
            </a:r>
            <a:r>
              <a:rPr lang="en-US" dirty="0"/>
              <a:t>)</a:t>
            </a:r>
          </a:p>
        </p:txBody>
      </p:sp>
      <p:cxnSp>
        <p:nvCxnSpPr>
          <p:cNvPr id="13" name="12 - Ευθύγραμμο βέλος σύνδεσης"/>
          <p:cNvCxnSpPr/>
          <p:nvPr/>
        </p:nvCxnSpPr>
        <p:spPr>
          <a:xfrm rot="10800000" flipV="1">
            <a:off x="6448926" y="1552074"/>
            <a:ext cx="878308" cy="6858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14 - Ευθύγραμμο βέλος σύνδεσης"/>
          <p:cNvCxnSpPr/>
          <p:nvPr/>
        </p:nvCxnSpPr>
        <p:spPr>
          <a:xfrm>
            <a:off x="10467473" y="1612231"/>
            <a:ext cx="830179" cy="6737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15 - Ορθογώνιο"/>
          <p:cNvSpPr/>
          <p:nvPr/>
        </p:nvSpPr>
        <p:spPr>
          <a:xfrm>
            <a:off x="4571999" y="2634915"/>
            <a:ext cx="1515979" cy="24063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/>
              <a:t>Nerede</a:t>
            </a:r>
          </a:p>
          <a:p>
            <a:pPr algn="ctr"/>
            <a:r>
              <a:rPr lang="tr-TR" dirty="0"/>
              <a:t>Ne zaman</a:t>
            </a:r>
          </a:p>
          <a:p>
            <a:pPr algn="ctr"/>
            <a:r>
              <a:rPr lang="tr-TR" dirty="0"/>
              <a:t>Kim</a:t>
            </a:r>
          </a:p>
          <a:p>
            <a:pPr algn="ctr"/>
            <a:r>
              <a:rPr lang="tr-TR" dirty="0"/>
              <a:t>Neden</a:t>
            </a:r>
          </a:p>
          <a:p>
            <a:pPr algn="ctr"/>
            <a:r>
              <a:rPr lang="tr-TR" dirty="0"/>
              <a:t>Ne </a:t>
            </a:r>
          </a:p>
          <a:p>
            <a:pPr algn="ctr"/>
            <a:r>
              <a:rPr lang="tr-TR" dirty="0"/>
              <a:t>Nereye </a:t>
            </a:r>
          </a:p>
          <a:p>
            <a:pPr algn="ctr"/>
            <a:endParaRPr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6316578" y="2634915"/>
            <a:ext cx="2731169" cy="26469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+  dığı  </a:t>
            </a:r>
            <a:r>
              <a:rPr lang="el-GR" b="1" dirty="0">
                <a:solidFill>
                  <a:srgbClr val="FF0000"/>
                </a:solidFill>
              </a:rPr>
              <a:t>παθητικό ρήμα</a:t>
            </a:r>
            <a:endParaRPr lang="tr-TR" b="1" dirty="0">
              <a:solidFill>
                <a:srgbClr val="FF0000"/>
              </a:solidFill>
            </a:endParaRPr>
          </a:p>
          <a:p>
            <a:pPr algn="ctr"/>
            <a:r>
              <a:rPr lang="tr-TR" dirty="0">
                <a:solidFill>
                  <a:schemeClr val="tx1"/>
                </a:solidFill>
              </a:rPr>
              <a:t>Mutluluğun   nerede  bulun-duğu  sor-ul-du.</a:t>
            </a: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+dığını</a:t>
            </a:r>
            <a:r>
              <a:rPr lang="el-GR" b="1" dirty="0">
                <a:solidFill>
                  <a:srgbClr val="FF0000"/>
                </a:solidFill>
              </a:rPr>
              <a:t> ενεργητικό ρήμα 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endParaRPr lang="tr-TR" b="1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Öğretmen mutluluğun   nerede  bulun-duğu-n-u  sordu.</a:t>
            </a:r>
          </a:p>
          <a:p>
            <a:r>
              <a:rPr lang="tr-TR" dirty="0">
                <a:solidFill>
                  <a:schemeClr val="tx1"/>
                </a:solidFill>
              </a:rPr>
              <a:t>                    </a:t>
            </a:r>
          </a:p>
        </p:txBody>
      </p:sp>
      <p:cxnSp>
        <p:nvCxnSpPr>
          <p:cNvPr id="21" name="20 - Ευθεία γραμμή σύνδεσης"/>
          <p:cNvCxnSpPr/>
          <p:nvPr/>
        </p:nvCxnSpPr>
        <p:spPr>
          <a:xfrm rot="5400000">
            <a:off x="1221208" y="3759870"/>
            <a:ext cx="6184229" cy="1203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24 - Ευθεία γραμμή σύνδεσης"/>
          <p:cNvCxnSpPr/>
          <p:nvPr/>
        </p:nvCxnSpPr>
        <p:spPr>
          <a:xfrm rot="16200000" flipH="1">
            <a:off x="7080585" y="3795961"/>
            <a:ext cx="5113420" cy="9625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28 - Ορθογώνιο"/>
          <p:cNvSpPr/>
          <p:nvPr/>
        </p:nvSpPr>
        <p:spPr>
          <a:xfrm>
            <a:off x="9922041" y="2630906"/>
            <a:ext cx="2085475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-Ι</a:t>
            </a:r>
            <a:r>
              <a:rPr lang="en-GB" dirty="0"/>
              <a:t>p-</a:t>
            </a:r>
            <a:r>
              <a:rPr lang="en-GB" dirty="0" err="1"/>
              <a:t>mA</a:t>
            </a:r>
            <a:r>
              <a:rPr lang="tr-TR" dirty="0"/>
              <a:t>-</a:t>
            </a:r>
            <a:r>
              <a:rPr lang="en-GB" dirty="0" err="1"/>
              <a:t>dI</a:t>
            </a:r>
            <a:r>
              <a:rPr lang="tr-TR" dirty="0"/>
              <a:t>ğ-I-n-I</a:t>
            </a:r>
          </a:p>
          <a:p>
            <a:pPr algn="ctr"/>
            <a:r>
              <a:rPr lang="tr-TR" dirty="0"/>
              <a:t>Okula gi</a:t>
            </a:r>
            <a:r>
              <a:rPr lang="en-GB" dirty="0"/>
              <a:t>d</a:t>
            </a:r>
            <a:r>
              <a:rPr lang="tr-TR" dirty="0"/>
              <a:t>-ip   git-me-</a:t>
            </a:r>
            <a:r>
              <a:rPr lang="tr-TR" dirty="0" err="1"/>
              <a:t>diğ</a:t>
            </a:r>
            <a:r>
              <a:rPr lang="tr-TR" dirty="0"/>
              <a:t>-im-i</a:t>
            </a:r>
            <a:endParaRPr lang="el-GR" dirty="0"/>
          </a:p>
          <a:p>
            <a:pPr algn="ctr"/>
            <a:r>
              <a:rPr lang="tr-TR" dirty="0"/>
              <a:t>sordu.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98196" y="408516"/>
            <a:ext cx="10972800" cy="198729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tr-TR" sz="2000" dirty="0"/>
            </a:br>
            <a:br>
              <a:rPr lang="tr-TR" sz="2000" dirty="0"/>
            </a:br>
            <a:br>
              <a:rPr lang="tr-TR" sz="2000" dirty="0"/>
            </a:br>
            <a:r>
              <a:rPr lang="tr-TR" sz="3100" dirty="0">
                <a:solidFill>
                  <a:srgbClr val="FF0000"/>
                </a:solidFill>
              </a:rPr>
              <a:t>G</a:t>
            </a:r>
            <a:r>
              <a:rPr lang="en-US" sz="3100" dirty="0" err="1">
                <a:solidFill>
                  <a:srgbClr val="FF0000"/>
                </a:solidFill>
              </a:rPr>
              <a:t>ereksiz</a:t>
            </a:r>
            <a:r>
              <a:rPr lang="en-US" sz="3100" dirty="0">
                <a:solidFill>
                  <a:srgbClr val="FF0000"/>
                </a:solidFill>
              </a:rPr>
              <a:t> </a:t>
            </a:r>
            <a:r>
              <a:rPr lang="en-US" sz="3100" dirty="0" err="1">
                <a:solidFill>
                  <a:srgbClr val="FF0000"/>
                </a:solidFill>
              </a:rPr>
              <a:t>ayrıntılarda</a:t>
            </a:r>
            <a:r>
              <a:rPr lang="en-US" sz="3100" dirty="0">
                <a:solidFill>
                  <a:srgbClr val="FF0000"/>
                </a:solidFill>
              </a:rPr>
              <a:t> </a:t>
            </a:r>
            <a:r>
              <a:rPr lang="en-US" sz="3100" dirty="0" err="1">
                <a:solidFill>
                  <a:srgbClr val="FF0000"/>
                </a:solidFill>
              </a:rPr>
              <a:t>boğul</a:t>
            </a:r>
            <a:r>
              <a:rPr lang="tr-TR" sz="3100" dirty="0">
                <a:solidFill>
                  <a:srgbClr val="FF0000"/>
                </a:solidFill>
              </a:rPr>
              <a:t>-ma-ma-sı,</a:t>
            </a:r>
            <a:r>
              <a:rPr lang="en-US" sz="3100" dirty="0">
                <a:solidFill>
                  <a:srgbClr val="FF0000"/>
                </a:solidFill>
              </a:rPr>
              <a:t> </a:t>
            </a:r>
            <a:r>
              <a:rPr lang="tr-TR" sz="3100" dirty="0" err="1">
                <a:solidFill>
                  <a:srgbClr val="FF0000"/>
                </a:solidFill>
              </a:rPr>
              <a:t>k</a:t>
            </a:r>
            <a:r>
              <a:rPr lang="en-US" sz="3100" dirty="0" err="1">
                <a:solidFill>
                  <a:srgbClr val="FF0000"/>
                </a:solidFill>
              </a:rPr>
              <a:t>aygıla</a:t>
            </a:r>
            <a:r>
              <a:rPr lang="tr-TR" sz="3100" dirty="0">
                <a:solidFill>
                  <a:srgbClr val="FF0000"/>
                </a:solidFill>
              </a:rPr>
              <a:t>n-</a:t>
            </a:r>
            <a:r>
              <a:rPr lang="en-GB" sz="3100" dirty="0">
                <a:solidFill>
                  <a:srgbClr val="FF0000"/>
                </a:solidFill>
              </a:rPr>
              <a:t>ma</a:t>
            </a:r>
            <a:r>
              <a:rPr lang="tr-TR" sz="3100" dirty="0">
                <a:solidFill>
                  <a:srgbClr val="FF0000"/>
                </a:solidFill>
              </a:rPr>
              <a:t>-ma-sı  ve a</a:t>
            </a:r>
            <a:r>
              <a:rPr lang="en-US" sz="3100" dirty="0" err="1">
                <a:solidFill>
                  <a:srgbClr val="FF0000"/>
                </a:solidFill>
              </a:rPr>
              <a:t>çık</a:t>
            </a:r>
            <a:r>
              <a:rPr lang="en-US" sz="3100" dirty="0">
                <a:solidFill>
                  <a:srgbClr val="FF0000"/>
                </a:solidFill>
              </a:rPr>
              <a:t> </a:t>
            </a:r>
            <a:r>
              <a:rPr lang="en-US" sz="3100" dirty="0" err="1">
                <a:solidFill>
                  <a:srgbClr val="FF0000"/>
                </a:solidFill>
              </a:rPr>
              <a:t>davran</a:t>
            </a:r>
            <a:r>
              <a:rPr lang="tr-TR" sz="3100" dirty="0">
                <a:solidFill>
                  <a:srgbClr val="FF0000"/>
                </a:solidFill>
              </a:rPr>
              <a:t>maktan </a:t>
            </a:r>
            <a:br>
              <a:rPr lang="tr-TR" sz="3100" dirty="0">
                <a:solidFill>
                  <a:srgbClr val="FF0000"/>
                </a:solidFill>
              </a:rPr>
            </a:br>
            <a:r>
              <a:rPr lang="en-US" sz="3100" dirty="0" err="1">
                <a:solidFill>
                  <a:srgbClr val="FF0000"/>
                </a:solidFill>
              </a:rPr>
              <a:t>kork</a:t>
            </a:r>
            <a:r>
              <a:rPr lang="tr-TR" sz="3100" dirty="0">
                <a:solidFill>
                  <a:srgbClr val="FF0000"/>
                </a:solidFill>
              </a:rPr>
              <a:t>-ma-ma-sı  önemlidir.</a:t>
            </a:r>
            <a:br>
              <a:rPr lang="tr-TR" sz="3100" dirty="0"/>
            </a:br>
            <a:endParaRPr lang="en-US" sz="31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3116179"/>
            <a:ext cx="10972800" cy="30099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b="1" dirty="0">
                <a:solidFill>
                  <a:srgbClr val="FF0000"/>
                </a:solidFill>
              </a:rPr>
              <a:t>	Είναι σημαντικό να μην αναλώνεται  στις  περιττές λεπτομέρειες, να μην  αγχώνεται  και να μην φοβάται να είναι ανοιχτός.</a:t>
            </a:r>
          </a:p>
          <a:p>
            <a:pPr>
              <a:buNone/>
            </a:pPr>
            <a:r>
              <a:rPr lang="tr-TR" dirty="0"/>
              <a:t>g</a:t>
            </a:r>
            <a:r>
              <a:rPr lang="en-US" dirty="0" err="1"/>
              <a:t>ereksiz</a:t>
            </a:r>
            <a:r>
              <a:rPr lang="en-US" dirty="0"/>
              <a:t> </a:t>
            </a:r>
            <a:r>
              <a:rPr lang="en-US" dirty="0" err="1"/>
              <a:t>ayrıntılarda</a:t>
            </a:r>
            <a:r>
              <a:rPr lang="en-US" dirty="0"/>
              <a:t> </a:t>
            </a:r>
            <a:r>
              <a:rPr lang="en-US" dirty="0" err="1"/>
              <a:t>boğulmak</a:t>
            </a:r>
            <a:endParaRPr lang="tr-TR" dirty="0"/>
          </a:p>
          <a:p>
            <a:pPr>
              <a:buNone/>
            </a:pPr>
            <a:r>
              <a:rPr lang="en-US" dirty="0"/>
              <a:t> </a:t>
            </a:r>
            <a:r>
              <a:rPr lang="tr-TR" dirty="0"/>
              <a:t>a</a:t>
            </a:r>
            <a:r>
              <a:rPr lang="en-US" dirty="0" err="1"/>
              <a:t>çık</a:t>
            </a:r>
            <a:r>
              <a:rPr lang="en-US" dirty="0"/>
              <a:t> </a:t>
            </a:r>
            <a:r>
              <a:rPr lang="en-US" dirty="0" err="1"/>
              <a:t>davranmak</a:t>
            </a:r>
            <a:endParaRPr lang="tr-TR" dirty="0"/>
          </a:p>
          <a:p>
            <a:pPr>
              <a:buNone/>
            </a:pPr>
            <a:r>
              <a:rPr lang="tr-TR" dirty="0"/>
              <a:t>-d</a:t>
            </a:r>
            <a:r>
              <a:rPr lang="en-US" dirty="0"/>
              <a:t>an </a:t>
            </a:r>
            <a:r>
              <a:rPr lang="en-US" dirty="0" err="1"/>
              <a:t>kork</a:t>
            </a:r>
            <a:r>
              <a:rPr lang="en-GB" dirty="0" err="1"/>
              <a:t>mak</a:t>
            </a:r>
            <a:r>
              <a:rPr lang="en-GB" dirty="0"/>
              <a:t> </a:t>
            </a:r>
            <a:endParaRPr lang="tr-TR" dirty="0"/>
          </a:p>
          <a:p>
            <a:pPr>
              <a:buNone/>
            </a:pPr>
            <a:r>
              <a:rPr lang="tr-TR" dirty="0"/>
              <a:t>k</a:t>
            </a:r>
            <a:r>
              <a:rPr lang="en-US" dirty="0" err="1"/>
              <a:t>aygıla</a:t>
            </a:r>
            <a:r>
              <a:rPr lang="tr-TR" dirty="0"/>
              <a:t>n</a:t>
            </a:r>
            <a:r>
              <a:rPr lang="en-GB" dirty="0" err="1"/>
              <a:t>mak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b="1" dirty="0">
                <a:solidFill>
                  <a:srgbClr val="FF0000"/>
                </a:solidFill>
              </a:rPr>
              <a:t>	Το ότι  δεν μπορεί  να επιστρέψει και  να διορθώσει  το λάθος είναι  αναμφισβήτητο.  </a:t>
            </a:r>
          </a:p>
          <a:p>
            <a:pPr>
              <a:buNone/>
            </a:pPr>
            <a:r>
              <a:rPr lang="en-GB" dirty="0"/>
              <a:t>-</a:t>
            </a:r>
            <a:r>
              <a:rPr lang="el-GR" dirty="0"/>
              <a:t>(</a:t>
            </a:r>
            <a:r>
              <a:rPr lang="en-GB" dirty="0"/>
              <a:t>y</a:t>
            </a:r>
            <a:r>
              <a:rPr lang="el-GR" dirty="0"/>
              <a:t>)</a:t>
            </a:r>
            <a:r>
              <a:rPr lang="en-GB" dirty="0" err="1"/>
              <a:t>Ip</a:t>
            </a:r>
            <a:endParaRPr lang="el-GR" dirty="0"/>
          </a:p>
          <a:p>
            <a:pPr>
              <a:buNone/>
            </a:pPr>
            <a:r>
              <a:rPr lang="tr-TR" dirty="0"/>
              <a:t>g</a:t>
            </a:r>
            <a:r>
              <a:rPr lang="en-US" dirty="0" err="1"/>
              <a:t>eriye</a:t>
            </a:r>
            <a:r>
              <a:rPr lang="en-US" dirty="0"/>
              <a:t> </a:t>
            </a:r>
            <a:r>
              <a:rPr lang="en-US" dirty="0" err="1"/>
              <a:t>dön</a:t>
            </a:r>
            <a:r>
              <a:rPr lang="tr-TR" dirty="0"/>
              <a:t>mek</a:t>
            </a:r>
          </a:p>
          <a:p>
            <a:pPr>
              <a:buNone/>
            </a:pPr>
            <a:r>
              <a:rPr lang="en-US" dirty="0" err="1"/>
              <a:t>hatayı</a:t>
            </a:r>
            <a:r>
              <a:rPr lang="en-US" dirty="0"/>
              <a:t> </a:t>
            </a:r>
            <a:r>
              <a:rPr lang="en-US" dirty="0" err="1"/>
              <a:t>düzelt</a:t>
            </a:r>
            <a:r>
              <a:rPr lang="en-US" dirty="0"/>
              <a:t>-m</a:t>
            </a:r>
            <a:r>
              <a:rPr lang="en-GB" dirty="0"/>
              <a:t>e</a:t>
            </a:r>
            <a:r>
              <a:rPr lang="tr-TR" dirty="0"/>
              <a:t>k</a:t>
            </a:r>
          </a:p>
          <a:p>
            <a:pPr>
              <a:buNone/>
            </a:pPr>
            <a:r>
              <a:rPr lang="tr-TR" dirty="0"/>
              <a:t>kuşkusuz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/>
              <a:t>Geriye</a:t>
            </a:r>
            <a:r>
              <a:rPr lang="en-US" dirty="0"/>
              <a:t> </a:t>
            </a:r>
            <a:r>
              <a:rPr lang="en-US" dirty="0" err="1"/>
              <a:t>dön</a:t>
            </a:r>
            <a:r>
              <a:rPr lang="en-US" dirty="0" err="1">
                <a:solidFill>
                  <a:srgbClr val="FF0000"/>
                </a:solidFill>
              </a:rPr>
              <a:t>üp</a:t>
            </a:r>
            <a:r>
              <a:rPr lang="en-US" dirty="0"/>
              <a:t> </a:t>
            </a:r>
            <a:r>
              <a:rPr lang="en-US" dirty="0" err="1"/>
              <a:t>hatayı</a:t>
            </a:r>
            <a:r>
              <a:rPr lang="en-US" dirty="0"/>
              <a:t> </a:t>
            </a:r>
            <a:r>
              <a:rPr lang="en-US" dirty="0" err="1"/>
              <a:t>düzelt</a:t>
            </a:r>
            <a:r>
              <a:rPr lang="en-US" dirty="0"/>
              <a:t>-e</a:t>
            </a:r>
            <a:r>
              <a:rPr lang="tr-TR" dirty="0"/>
              <a:t>-</a:t>
            </a:r>
            <a:r>
              <a:rPr lang="en-US" dirty="0"/>
              <a:t>m</a:t>
            </a:r>
            <a:r>
              <a:rPr lang="en-GB" dirty="0"/>
              <a:t>e</a:t>
            </a:r>
            <a:r>
              <a:rPr lang="tr-TR" dirty="0"/>
              <a:t>-</a:t>
            </a:r>
            <a:r>
              <a:rPr lang="en-GB" dirty="0"/>
              <a:t>me</a:t>
            </a:r>
            <a:r>
              <a:rPr lang="tr-TR" dirty="0"/>
              <a:t>-si kuşkusuzdur.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b="1" dirty="0">
                <a:solidFill>
                  <a:srgbClr val="FF0000"/>
                </a:solidFill>
              </a:rPr>
              <a:t>	Το ότι  δεν μπορεί  να επιστρέψει και  να διορθώσει  το λάθος είναι  αναμφισβήτητο.  </a:t>
            </a:r>
          </a:p>
          <a:p>
            <a:pPr>
              <a:buNone/>
            </a:pPr>
            <a:endParaRPr lang="tr-TR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/>
              <a:t>g</a:t>
            </a:r>
            <a:r>
              <a:rPr lang="en-US" dirty="0" err="1"/>
              <a:t>eriye</a:t>
            </a:r>
            <a:r>
              <a:rPr lang="en-US" dirty="0"/>
              <a:t> </a:t>
            </a:r>
            <a:r>
              <a:rPr lang="en-US" dirty="0" err="1"/>
              <a:t>dön</a:t>
            </a:r>
            <a:r>
              <a:rPr lang="tr-TR" dirty="0"/>
              <a:t>mek</a:t>
            </a:r>
          </a:p>
          <a:p>
            <a:pPr>
              <a:buNone/>
            </a:pPr>
            <a:r>
              <a:rPr lang="en-US" dirty="0" err="1"/>
              <a:t>hatayı</a:t>
            </a:r>
            <a:r>
              <a:rPr lang="en-US" dirty="0"/>
              <a:t> </a:t>
            </a:r>
            <a:r>
              <a:rPr lang="en-US" dirty="0" err="1"/>
              <a:t>düzelt</a:t>
            </a:r>
            <a:r>
              <a:rPr lang="en-US" dirty="0"/>
              <a:t>-m</a:t>
            </a:r>
            <a:r>
              <a:rPr lang="en-GB" dirty="0"/>
              <a:t>e</a:t>
            </a:r>
            <a:r>
              <a:rPr lang="tr-TR" dirty="0"/>
              <a:t>k</a:t>
            </a:r>
          </a:p>
          <a:p>
            <a:pPr>
              <a:buNone/>
            </a:pPr>
            <a:r>
              <a:rPr lang="tr-TR" dirty="0"/>
              <a:t>kuşkusuz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41158" y="298701"/>
            <a:ext cx="10972800" cy="181885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1316" y="2646947"/>
            <a:ext cx="10972800" cy="38621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>
                <a:solidFill>
                  <a:srgbClr val="FF0000"/>
                </a:solidFill>
              </a:rPr>
              <a:t>	</a:t>
            </a:r>
            <a:r>
              <a:rPr lang="el-GR" b="1" dirty="0">
                <a:solidFill>
                  <a:srgbClr val="FF0000"/>
                </a:solidFill>
              </a:rPr>
              <a:t>Οι ανθρώπινες σχέσεις απαιτούν </a:t>
            </a:r>
            <a:r>
              <a:rPr lang="el-GR" b="1" dirty="0" err="1">
                <a:solidFill>
                  <a:srgbClr val="FF0000"/>
                </a:solidFill>
              </a:rPr>
              <a:t>ενσυναίσθηση</a:t>
            </a:r>
            <a:r>
              <a:rPr lang="el-GR" b="1" dirty="0">
                <a:solidFill>
                  <a:srgbClr val="FF0000"/>
                </a:solidFill>
              </a:rPr>
              <a:t>, εμπιστοσύνη, ενδιαφέρον και κατανόηση. Είναι σημαντικό να αποφεύγουμε τις συγκρούσεις.</a:t>
            </a:r>
          </a:p>
          <a:p>
            <a:pPr>
              <a:buNone/>
            </a:pPr>
            <a:r>
              <a:rPr lang="tr-TR" sz="1900" dirty="0"/>
              <a:t>e</a:t>
            </a:r>
            <a:r>
              <a:rPr lang="en-US" sz="1900" dirty="0" err="1"/>
              <a:t>mpati</a:t>
            </a:r>
            <a:endParaRPr lang="tr-TR" sz="1900" dirty="0"/>
          </a:p>
          <a:p>
            <a:pPr>
              <a:buNone/>
            </a:pPr>
            <a:r>
              <a:rPr lang="tr-TR" sz="1900" dirty="0"/>
              <a:t>g</a:t>
            </a:r>
            <a:r>
              <a:rPr lang="en-US" sz="1900" dirty="0" err="1"/>
              <a:t>üven</a:t>
            </a:r>
            <a:endParaRPr lang="tr-TR" sz="1900" dirty="0"/>
          </a:p>
          <a:p>
            <a:pPr>
              <a:buNone/>
            </a:pPr>
            <a:r>
              <a:rPr lang="tr-TR" sz="1900" dirty="0"/>
              <a:t>i</a:t>
            </a:r>
            <a:r>
              <a:rPr lang="en-US" sz="1900" dirty="0" err="1"/>
              <a:t>lgi</a:t>
            </a:r>
            <a:r>
              <a:rPr lang="tr-TR" sz="1900" dirty="0"/>
              <a:t> </a:t>
            </a:r>
          </a:p>
          <a:p>
            <a:pPr>
              <a:buNone/>
            </a:pPr>
            <a:r>
              <a:rPr lang="tr-TR" sz="1900" dirty="0"/>
              <a:t>h</a:t>
            </a:r>
            <a:r>
              <a:rPr lang="en-US" sz="1900" dirty="0" err="1"/>
              <a:t>oşgörü</a:t>
            </a:r>
            <a:endParaRPr lang="tr-TR" sz="1900" dirty="0"/>
          </a:p>
          <a:p>
            <a:pPr>
              <a:buNone/>
            </a:pPr>
            <a:r>
              <a:rPr lang="tr-TR" sz="1900" dirty="0" err="1"/>
              <a:t>g</a:t>
            </a:r>
            <a:r>
              <a:rPr lang="en-US" sz="1900" dirty="0" err="1"/>
              <a:t>erektir</a:t>
            </a:r>
            <a:r>
              <a:rPr lang="tr-TR" sz="1900" dirty="0"/>
              <a:t>mek</a:t>
            </a:r>
          </a:p>
          <a:p>
            <a:pPr>
              <a:buNone/>
            </a:pPr>
            <a:r>
              <a:rPr lang="tr-TR" sz="1900" dirty="0"/>
              <a:t>ç</a:t>
            </a:r>
            <a:r>
              <a:rPr lang="en-US" sz="1900" dirty="0" err="1"/>
              <a:t>atışma</a:t>
            </a:r>
            <a:endParaRPr lang="tr-TR" sz="1900" dirty="0"/>
          </a:p>
          <a:p>
            <a:pPr>
              <a:buNone/>
            </a:pPr>
            <a:r>
              <a:rPr lang="tr-TR" sz="1900" dirty="0"/>
              <a:t>insan  ilişki-ler-i</a:t>
            </a:r>
          </a:p>
          <a:p>
            <a:pPr marL="0" indent="0">
              <a:buNone/>
            </a:pPr>
            <a:r>
              <a:rPr lang="el-GR" sz="1900" dirty="0"/>
              <a:t>-</a:t>
            </a:r>
            <a:r>
              <a:rPr lang="tr-TR" sz="1900" dirty="0"/>
              <a:t>dAn  uzak durmak </a:t>
            </a:r>
          </a:p>
          <a:p>
            <a:pPr marL="0" indent="0">
              <a:buNone/>
            </a:pPr>
            <a:r>
              <a:rPr lang="tr-TR" sz="1900" dirty="0"/>
              <a:t>önemlidir</a:t>
            </a:r>
          </a:p>
          <a:p>
            <a:pPr>
              <a:buNone/>
            </a:pPr>
            <a:endParaRPr lang="tr-TR" sz="1900" dirty="0"/>
          </a:p>
          <a:p>
            <a:pPr>
              <a:buNone/>
            </a:pPr>
            <a:endParaRPr lang="el-GR" sz="1900" dirty="0"/>
          </a:p>
          <a:p>
            <a:pPr>
              <a:buNone/>
            </a:pPr>
            <a:endParaRPr lang="el-GR" sz="1900" dirty="0"/>
          </a:p>
          <a:p>
            <a:pPr>
              <a:buNone/>
            </a:pP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1790" y="469232"/>
            <a:ext cx="10972800" cy="212959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Οι ανθρώπινες σχέσεις απαιτούν </a:t>
            </a:r>
            <a:r>
              <a:rPr lang="el-GR" b="1" dirty="0" err="1">
                <a:solidFill>
                  <a:srgbClr val="FF0000"/>
                </a:solidFill>
              </a:rPr>
              <a:t>ενσυναίσθηση</a:t>
            </a:r>
            <a:r>
              <a:rPr lang="el-GR" b="1" dirty="0">
                <a:solidFill>
                  <a:srgbClr val="FF0000"/>
                </a:solidFill>
              </a:rPr>
              <a:t>, εμπιστοσύνη, ενδιαφέρον και κατανόηση. Είναι σημαντικό να αποφεύγουμε τις συγκρούσεις.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57726" y="2815391"/>
            <a:ext cx="10972800" cy="315436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/>
              <a:t>e</a:t>
            </a:r>
            <a:r>
              <a:rPr lang="en-US" dirty="0" err="1"/>
              <a:t>mpati</a:t>
            </a:r>
            <a:endParaRPr lang="tr-TR" dirty="0"/>
          </a:p>
          <a:p>
            <a:pPr>
              <a:buNone/>
            </a:pPr>
            <a:r>
              <a:rPr lang="tr-TR" dirty="0"/>
              <a:t>g</a:t>
            </a:r>
            <a:r>
              <a:rPr lang="en-US" dirty="0" err="1"/>
              <a:t>üven</a:t>
            </a:r>
            <a:endParaRPr lang="tr-TR" dirty="0"/>
          </a:p>
          <a:p>
            <a:pPr>
              <a:buNone/>
            </a:pPr>
            <a:r>
              <a:rPr lang="tr-TR" dirty="0"/>
              <a:t>i</a:t>
            </a:r>
            <a:r>
              <a:rPr lang="en-US" dirty="0" err="1"/>
              <a:t>lgi</a:t>
            </a:r>
            <a:r>
              <a:rPr lang="tr-TR" dirty="0"/>
              <a:t> </a:t>
            </a:r>
          </a:p>
          <a:p>
            <a:pPr>
              <a:buNone/>
            </a:pPr>
            <a:r>
              <a:rPr lang="tr-TR" dirty="0"/>
              <a:t>h</a:t>
            </a:r>
            <a:r>
              <a:rPr lang="en-US" dirty="0" err="1"/>
              <a:t>oşgörü</a:t>
            </a:r>
            <a:endParaRPr lang="tr-TR" dirty="0"/>
          </a:p>
          <a:p>
            <a:pPr>
              <a:buNone/>
            </a:pPr>
            <a:r>
              <a:rPr lang="tr-TR" dirty="0" err="1"/>
              <a:t>g</a:t>
            </a:r>
            <a:r>
              <a:rPr lang="en-US" dirty="0" err="1"/>
              <a:t>erektir</a:t>
            </a:r>
            <a:r>
              <a:rPr lang="tr-TR" dirty="0"/>
              <a:t>mek</a:t>
            </a:r>
          </a:p>
          <a:p>
            <a:pPr>
              <a:buNone/>
            </a:pPr>
            <a:r>
              <a:rPr lang="tr-TR" dirty="0"/>
              <a:t>ç</a:t>
            </a:r>
            <a:r>
              <a:rPr lang="en-US" dirty="0" err="1"/>
              <a:t>atışma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89104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2574758"/>
            <a:ext cx="10972800" cy="35514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>
                <a:solidFill>
                  <a:srgbClr val="FF0000"/>
                </a:solidFill>
              </a:rPr>
              <a:t>	</a:t>
            </a:r>
            <a:r>
              <a:rPr lang="el-GR" b="1" dirty="0">
                <a:solidFill>
                  <a:srgbClr val="FF0000"/>
                </a:solidFill>
              </a:rPr>
              <a:t>Είναι θεμελιώδες να κατανοεί κανείς σωστά τα συναισθήματα και τις σκέψεις του άλλου/ Είναι σημαντικό να αντιλαμβάνεται κανείς εις βάθος τον εσωτερικό κόσμο του άλλου.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n-US" dirty="0" err="1"/>
              <a:t>Duygu</a:t>
            </a:r>
            <a:endParaRPr lang="tr-TR" dirty="0"/>
          </a:p>
          <a:p>
            <a:pPr>
              <a:buNone/>
            </a:pPr>
            <a:r>
              <a:rPr lang="en-US" dirty="0" err="1"/>
              <a:t>Düşünce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89104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/>
              <a:t>Karşı</a:t>
            </a:r>
            <a:r>
              <a:rPr lang="en-US" dirty="0"/>
              <a:t> -</a:t>
            </a:r>
            <a:r>
              <a:rPr lang="en-US" dirty="0" err="1"/>
              <a:t>sı</a:t>
            </a:r>
            <a:r>
              <a:rPr lang="en-US" dirty="0"/>
              <a:t>-n-</a:t>
            </a:r>
            <a:r>
              <a:rPr lang="en-US" dirty="0" err="1"/>
              <a:t>daki</a:t>
            </a:r>
            <a:r>
              <a:rPr lang="en-US" dirty="0"/>
              <a:t>-</a:t>
            </a:r>
            <a:r>
              <a:rPr lang="en-US" dirty="0" err="1"/>
              <a:t>nin</a:t>
            </a:r>
            <a:r>
              <a:rPr lang="en-US" dirty="0"/>
              <a:t>   / </a:t>
            </a:r>
            <a:r>
              <a:rPr lang="en-US" dirty="0" err="1"/>
              <a:t>Karşısındaki</a:t>
            </a:r>
            <a:r>
              <a:rPr lang="en-US" dirty="0"/>
              <a:t>  </a:t>
            </a:r>
            <a:r>
              <a:rPr lang="en-GB" dirty="0"/>
              <a:t>k</a:t>
            </a:r>
            <a:r>
              <a:rPr lang="tr-TR" dirty="0"/>
              <a:t>işi-nin</a:t>
            </a:r>
            <a:r>
              <a:rPr lang="en-US" dirty="0"/>
              <a:t> </a:t>
            </a:r>
            <a:r>
              <a:rPr lang="en-US" dirty="0" err="1"/>
              <a:t>duygular</a:t>
            </a:r>
            <a:r>
              <a:rPr lang="en-US" dirty="0"/>
              <a:t>-I-n-ı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düşünceler</a:t>
            </a:r>
            <a:r>
              <a:rPr lang="en-US" dirty="0"/>
              <a:t>-</a:t>
            </a:r>
            <a:r>
              <a:rPr lang="en-US" dirty="0" err="1"/>
              <a:t>i</a:t>
            </a:r>
            <a:r>
              <a:rPr lang="en-US" dirty="0"/>
              <a:t>-n-</a:t>
            </a:r>
            <a:r>
              <a:rPr lang="en-US" dirty="0" err="1"/>
              <a:t>i</a:t>
            </a:r>
            <a:r>
              <a:rPr lang="tr-TR" dirty="0"/>
              <a:t> 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anla</a:t>
            </a:r>
            <a:r>
              <a:rPr lang="en-US" dirty="0"/>
              <a:t>-ma-</a:t>
            </a:r>
            <a:r>
              <a:rPr lang="en-US" dirty="0" err="1"/>
              <a:t>sı</a:t>
            </a:r>
            <a:r>
              <a:rPr lang="tr-TR" dirty="0"/>
              <a:t>  önemlidir.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2574758"/>
            <a:ext cx="10972800" cy="35514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Duygu</a:t>
            </a:r>
            <a:endParaRPr lang="tr-TR" dirty="0"/>
          </a:p>
          <a:p>
            <a:pPr>
              <a:buNone/>
            </a:pPr>
            <a:r>
              <a:rPr lang="en-US" dirty="0" err="1"/>
              <a:t>Düşünce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206123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0000"/>
                </a:solidFill>
              </a:rPr>
              <a:t> Πρωταρχικό βήμα είναι η πλήρης κατανόηση της έννοιας της εμπιστοσύνης.</a:t>
            </a:r>
            <a:br>
              <a:rPr lang="el-GR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2755670"/>
            <a:ext cx="10972800" cy="292192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Güven</a:t>
            </a:r>
            <a:endParaRPr lang="tr-TR" dirty="0"/>
          </a:p>
          <a:p>
            <a:pPr>
              <a:buNone/>
            </a:pPr>
            <a:r>
              <a:rPr lang="en-US" dirty="0" err="1"/>
              <a:t>Anlaşılma</a:t>
            </a:r>
            <a:r>
              <a:rPr lang="tr-TR" dirty="0"/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/>
              <a:t>Güvenin</a:t>
            </a:r>
            <a:r>
              <a:rPr lang="en-US" dirty="0"/>
              <a:t> ne </a:t>
            </a:r>
            <a:r>
              <a:rPr lang="en-US" dirty="0" err="1"/>
              <a:t>olduğunun</a:t>
            </a:r>
            <a:r>
              <a:rPr lang="en-US" dirty="0"/>
              <a:t> </a:t>
            </a:r>
            <a:r>
              <a:rPr lang="en-US" dirty="0" err="1"/>
              <a:t>anlaşılmasıyla</a:t>
            </a:r>
            <a:r>
              <a:rPr lang="tr-TR" dirty="0"/>
              <a:t>   </a:t>
            </a:r>
            <a:r>
              <a:rPr lang="en-US" dirty="0" err="1"/>
              <a:t>başla</a:t>
            </a:r>
            <a:r>
              <a:rPr lang="tr-TR" dirty="0"/>
              <a:t>malı</a:t>
            </a:r>
            <a:r>
              <a:rPr lang="el-GR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87680" y="1711961"/>
            <a:ext cx="10972800" cy="45259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l-GR" sz="2400" dirty="0">
                <a:solidFill>
                  <a:srgbClr val="FF0000"/>
                </a:solidFill>
              </a:rPr>
              <a:t> Πρωταρχικό βήμα είναι η πλήρης κατανόηση της έννοιας της εμπιστοσύνης.</a:t>
            </a:r>
            <a:br>
              <a:rPr lang="el-GR" sz="2400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25978" y="310633"/>
            <a:ext cx="10972800" cy="45938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l-GR" dirty="0">
                <a:solidFill>
                  <a:srgbClr val="FF0000"/>
                </a:solidFill>
              </a:rPr>
              <a:t>	</a:t>
            </a:r>
          </a:p>
          <a:p>
            <a:pPr>
              <a:buNone/>
            </a:pPr>
            <a:endParaRPr lang="en-GB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l-GR" b="1" dirty="0">
                <a:solidFill>
                  <a:srgbClr val="FF0000"/>
                </a:solidFill>
              </a:rPr>
              <a:t>Το πιο σημαντικό βήμα στην οικοδόμηση της εμπιστοσύνης είναι να πράττει ο άνθρωπος όσα λέει.</a:t>
            </a:r>
            <a:br>
              <a:rPr lang="el-GR" b="1" dirty="0">
                <a:solidFill>
                  <a:srgbClr val="FF0000"/>
                </a:solidFill>
              </a:rPr>
            </a:br>
            <a:endParaRPr lang="el-GR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>
                <a:solidFill>
                  <a:schemeClr val="tx1"/>
                </a:solidFill>
              </a:rPr>
              <a:t>g</a:t>
            </a:r>
            <a:r>
              <a:rPr lang="en-US" dirty="0" err="1">
                <a:solidFill>
                  <a:schemeClr val="tx1"/>
                </a:solidFill>
              </a:rPr>
              <a:t>üven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tr-TR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tr-TR" dirty="0" err="1">
                <a:solidFill>
                  <a:schemeClr val="tx1"/>
                </a:solidFill>
              </a:rPr>
              <a:t>o</a:t>
            </a:r>
            <a:r>
              <a:rPr lang="en-US" dirty="0" err="1">
                <a:solidFill>
                  <a:schemeClr val="tx1"/>
                </a:solidFill>
              </a:rPr>
              <a:t>luşturma</a:t>
            </a:r>
            <a:endParaRPr lang="tr-TR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chemeClr val="tx1"/>
                </a:solidFill>
              </a:rPr>
              <a:t>adım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Έλλειψη"/>
          <p:cNvSpPr/>
          <p:nvPr/>
        </p:nvSpPr>
        <p:spPr>
          <a:xfrm>
            <a:off x="4102768" y="1263316"/>
            <a:ext cx="1660358" cy="113096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-d</a:t>
            </a:r>
            <a:r>
              <a:rPr lang="tr-TR" dirty="0">
                <a:solidFill>
                  <a:srgbClr val="FF0000"/>
                </a:solidFill>
              </a:rPr>
              <a:t>iği</a:t>
            </a:r>
            <a:r>
              <a:rPr lang="en-GB" dirty="0">
                <a:solidFill>
                  <a:srgbClr val="FF0000"/>
                </a:solidFill>
              </a:rPr>
              <a:t>/-</a:t>
            </a:r>
            <a:r>
              <a:rPr lang="tr-TR" dirty="0">
                <a:solidFill>
                  <a:srgbClr val="FF0000"/>
                </a:solidFill>
              </a:rPr>
              <a:t>acağı</a:t>
            </a:r>
            <a:r>
              <a:rPr lang="en-GB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5" name="14 - Ευθύγραμμο βέλος σύνδεσης"/>
          <p:cNvCxnSpPr>
            <a:stCxn id="12" idx="2"/>
          </p:cNvCxnSpPr>
          <p:nvPr/>
        </p:nvCxnSpPr>
        <p:spPr>
          <a:xfrm rot="10800000" flipV="1">
            <a:off x="2707106" y="1828799"/>
            <a:ext cx="1395663" cy="2526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ύγραμμο βέλος σύνδεσης"/>
          <p:cNvCxnSpPr/>
          <p:nvPr/>
        </p:nvCxnSpPr>
        <p:spPr>
          <a:xfrm rot="10800000" flipV="1">
            <a:off x="2923674" y="2081461"/>
            <a:ext cx="1239252" cy="8061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ύγραμμο βέλος σύνδεσης"/>
          <p:cNvCxnSpPr>
            <a:stCxn id="12" idx="5"/>
          </p:cNvCxnSpPr>
          <p:nvPr/>
        </p:nvCxnSpPr>
        <p:spPr>
          <a:xfrm rot="5400000">
            <a:off x="5179742" y="2499222"/>
            <a:ext cx="610795" cy="696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ύγραμμο βέλος σύνδεσης"/>
          <p:cNvCxnSpPr/>
          <p:nvPr/>
        </p:nvCxnSpPr>
        <p:spPr>
          <a:xfrm>
            <a:off x="5760604" y="1862081"/>
            <a:ext cx="1759133" cy="4600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- Έλλειψη"/>
          <p:cNvSpPr/>
          <p:nvPr/>
        </p:nvSpPr>
        <p:spPr>
          <a:xfrm>
            <a:off x="276726" y="854242"/>
            <a:ext cx="2286000" cy="175661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+ πτώση  με ενεργητικό ρήμα</a:t>
            </a:r>
          </a:p>
          <a:p>
            <a:pPr algn="ctr"/>
            <a:r>
              <a:rPr lang="el-GR" sz="1600" dirty="0"/>
              <a:t>Ειδική δευτερεύουσα </a:t>
            </a:r>
          </a:p>
          <a:p>
            <a:pPr algn="ctr"/>
            <a:r>
              <a:rPr lang="el-GR" sz="1600" dirty="0"/>
              <a:t>ότι</a:t>
            </a:r>
            <a:r>
              <a:rPr lang="tr-TR" sz="1600" dirty="0"/>
              <a:t> / </a:t>
            </a:r>
            <a:r>
              <a:rPr lang="el-GR" sz="1600" dirty="0"/>
              <a:t>ότι θα </a:t>
            </a:r>
            <a:endParaRPr lang="en-US" sz="1600" dirty="0"/>
          </a:p>
        </p:txBody>
      </p:sp>
      <p:sp>
        <p:nvSpPr>
          <p:cNvPr id="23" name="22 - Έλλειψη"/>
          <p:cNvSpPr/>
          <p:nvPr/>
        </p:nvSpPr>
        <p:spPr>
          <a:xfrm>
            <a:off x="1560094" y="2863517"/>
            <a:ext cx="2286000" cy="186088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  </a:t>
            </a:r>
            <a:r>
              <a:rPr lang="el-GR" sz="1600" dirty="0"/>
              <a:t>με παθητικό ρήμα </a:t>
            </a:r>
            <a:r>
              <a:rPr lang="tr-TR" sz="1600" dirty="0"/>
              <a:t>/ </a:t>
            </a:r>
            <a:r>
              <a:rPr lang="el-GR" sz="1600" dirty="0"/>
              <a:t>απρόσωπη έκφραση</a:t>
            </a:r>
          </a:p>
          <a:p>
            <a:pPr algn="ctr"/>
            <a:r>
              <a:rPr lang="el-GR" sz="1600" dirty="0"/>
              <a:t>Ειδική δευτερεύουσα </a:t>
            </a:r>
          </a:p>
          <a:p>
            <a:pPr algn="ctr"/>
            <a:r>
              <a:rPr lang="el-GR" sz="1600" dirty="0"/>
              <a:t>ότι /  ότι θα </a:t>
            </a:r>
            <a:endParaRPr lang="en-US" sz="1600" dirty="0"/>
          </a:p>
        </p:txBody>
      </p:sp>
      <p:sp>
        <p:nvSpPr>
          <p:cNvPr id="24" name="23 - Έλλειψη"/>
          <p:cNvSpPr/>
          <p:nvPr/>
        </p:nvSpPr>
        <p:spPr>
          <a:xfrm>
            <a:off x="4082716" y="2939715"/>
            <a:ext cx="2286000" cy="175661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  με  ουσιαστικό</a:t>
            </a:r>
          </a:p>
          <a:p>
            <a:pPr algn="ctr"/>
            <a:r>
              <a:rPr lang="el-GR" sz="1600" dirty="0"/>
              <a:t>Αναφορική δευτερεύουσα </a:t>
            </a:r>
          </a:p>
          <a:p>
            <a:pPr algn="ctr"/>
            <a:r>
              <a:rPr lang="el-GR" sz="1600" dirty="0"/>
              <a:t>τον οποίο, στον οποίο … /τον οποίο  θα </a:t>
            </a:r>
            <a:endParaRPr lang="en-US" sz="1600" dirty="0"/>
          </a:p>
        </p:txBody>
      </p:sp>
      <p:sp>
        <p:nvSpPr>
          <p:cNvPr id="26" name="25 - Έλλειψη"/>
          <p:cNvSpPr/>
          <p:nvPr/>
        </p:nvSpPr>
        <p:spPr>
          <a:xfrm>
            <a:off x="6505073" y="2322096"/>
            <a:ext cx="2614863" cy="342899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  </a:t>
            </a:r>
            <a:r>
              <a:rPr lang="el-GR" sz="1600" dirty="0"/>
              <a:t>με ερωτηματική αντωνυμία (</a:t>
            </a:r>
            <a:r>
              <a:rPr lang="en-GB" sz="1600" dirty="0" err="1"/>
              <a:t>nerede</a:t>
            </a:r>
            <a:r>
              <a:rPr lang="en-GB" sz="1600" dirty="0"/>
              <a:t>, </a:t>
            </a:r>
            <a:r>
              <a:rPr lang="en-GB" sz="1600" dirty="0" err="1"/>
              <a:t>kim</a:t>
            </a:r>
            <a:r>
              <a:rPr lang="en-GB" sz="1600" dirty="0"/>
              <a:t>, </a:t>
            </a:r>
            <a:r>
              <a:rPr lang="en-GB" sz="1600" dirty="0" err="1"/>
              <a:t>neden</a:t>
            </a:r>
            <a:r>
              <a:rPr lang="en-GB" sz="1600" dirty="0"/>
              <a:t> .....</a:t>
            </a:r>
            <a:r>
              <a:rPr lang="el-GR" sz="1600" dirty="0"/>
              <a:t>) </a:t>
            </a:r>
          </a:p>
          <a:p>
            <a:pPr algn="ctr"/>
            <a:r>
              <a:rPr lang="el-GR" sz="1600" dirty="0"/>
              <a:t>&amp; </a:t>
            </a:r>
            <a:r>
              <a:rPr lang="tr-TR" sz="1600" dirty="0"/>
              <a:t>dığı  </a:t>
            </a:r>
            <a:r>
              <a:rPr lang="el-GR" sz="1600" dirty="0"/>
              <a:t>παθητικό ρήμα / </a:t>
            </a:r>
            <a:r>
              <a:rPr lang="tr-TR" sz="1600" dirty="0"/>
              <a:t>dığını  </a:t>
            </a:r>
            <a:r>
              <a:rPr lang="el-GR" sz="1600" dirty="0"/>
              <a:t>ενεργητικό ρήμα </a:t>
            </a:r>
          </a:p>
          <a:p>
            <a:pPr algn="ctr"/>
            <a:r>
              <a:rPr lang="el-GR" sz="1600" dirty="0"/>
              <a:t>Πλάγια ερωτηματική μερικής άγνοιας δευτερεύουσα </a:t>
            </a:r>
          </a:p>
          <a:p>
            <a:pPr algn="ctr"/>
            <a:endParaRPr lang="en-US" dirty="0"/>
          </a:p>
        </p:txBody>
      </p:sp>
      <p:sp>
        <p:nvSpPr>
          <p:cNvPr id="30" name="29 - Έλλειψη"/>
          <p:cNvSpPr/>
          <p:nvPr/>
        </p:nvSpPr>
        <p:spPr>
          <a:xfrm>
            <a:off x="9336505" y="625642"/>
            <a:ext cx="2370221" cy="43434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-(</a:t>
            </a:r>
            <a:r>
              <a:rPr lang="en-GB" sz="1600" dirty="0"/>
              <a:t>y</a:t>
            </a:r>
            <a:r>
              <a:rPr lang="el-GR" sz="1600" dirty="0"/>
              <a:t>)</a:t>
            </a:r>
            <a:r>
              <a:rPr lang="en-GB" sz="1600" dirty="0" err="1"/>
              <a:t>Ip</a:t>
            </a:r>
            <a:r>
              <a:rPr lang="en-GB" sz="1600" dirty="0"/>
              <a:t> –med</a:t>
            </a:r>
            <a:r>
              <a:rPr lang="tr-TR" sz="1600" dirty="0"/>
              <a:t>IğInI</a:t>
            </a:r>
          </a:p>
          <a:p>
            <a:pPr algn="ctr"/>
            <a:r>
              <a:rPr lang="el-GR" sz="1600" dirty="0"/>
              <a:t>Πλάγια ερωτηματική ολικής άγνοιας δευτερεύουσα</a:t>
            </a:r>
          </a:p>
          <a:p>
            <a:pPr algn="ctr"/>
            <a:r>
              <a:rPr lang="el-GR" sz="1600" dirty="0"/>
              <a:t>αν</a:t>
            </a:r>
          </a:p>
          <a:p>
            <a:pPr algn="ctr"/>
            <a:r>
              <a:rPr lang="el-GR" sz="1600" dirty="0"/>
              <a:t>/ αν θα   </a:t>
            </a:r>
          </a:p>
          <a:p>
            <a:pPr algn="ctr"/>
            <a:endParaRPr lang="en-US" dirty="0"/>
          </a:p>
        </p:txBody>
      </p:sp>
      <p:cxnSp>
        <p:nvCxnSpPr>
          <p:cNvPr id="32" name="31 - Ευθύγραμμο βέλος σύνδεσης"/>
          <p:cNvCxnSpPr>
            <a:stCxn id="12" idx="7"/>
          </p:cNvCxnSpPr>
          <p:nvPr/>
        </p:nvCxnSpPr>
        <p:spPr>
          <a:xfrm rot="5400000" flipH="1" flipV="1">
            <a:off x="7201047" y="-911053"/>
            <a:ext cx="658921" cy="40210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- Ισοσκελές τρίγωνο"/>
          <p:cNvSpPr/>
          <p:nvPr/>
        </p:nvSpPr>
        <p:spPr>
          <a:xfrm>
            <a:off x="3320716" y="5293894"/>
            <a:ext cx="4439652" cy="1383632"/>
          </a:xfrm>
          <a:prstGeom prst="triangle">
            <a:avLst>
              <a:gd name="adj" fmla="val 5027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rgbClr val="FF0000"/>
                </a:solidFill>
              </a:rPr>
              <a:t>ΥΠΟΚΕΙΜΕΝΟ ΔΕΥΤΕΡΕΥΟΥΣΑΣ ΓΕΝΙΚΗ 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5" name="34 - Ευθεία γραμμή σύνδεσης"/>
          <p:cNvCxnSpPr>
            <a:stCxn id="22" idx="3"/>
            <a:endCxn id="33" idx="2"/>
          </p:cNvCxnSpPr>
          <p:nvPr/>
        </p:nvCxnSpPr>
        <p:spPr>
          <a:xfrm rot="16200000" flipH="1">
            <a:off x="-195852" y="3160957"/>
            <a:ext cx="4323923" cy="2709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- Ευθεία γραμμή σύνδεσης"/>
          <p:cNvCxnSpPr/>
          <p:nvPr/>
        </p:nvCxnSpPr>
        <p:spPr>
          <a:xfrm rot="16200000" flipH="1">
            <a:off x="3116179" y="4824663"/>
            <a:ext cx="1419726" cy="962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- Ευθεία γραμμή σύνδεσης"/>
          <p:cNvCxnSpPr/>
          <p:nvPr/>
        </p:nvCxnSpPr>
        <p:spPr>
          <a:xfrm rot="5400000">
            <a:off x="5354052" y="4969042"/>
            <a:ext cx="6978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- Ευθεία γραμμή σύνδεσης"/>
          <p:cNvCxnSpPr/>
          <p:nvPr/>
        </p:nvCxnSpPr>
        <p:spPr>
          <a:xfrm rot="10800000" flipV="1">
            <a:off x="7134727" y="5751095"/>
            <a:ext cx="842211" cy="493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- Ευθεία γραμμή σύνδεσης"/>
          <p:cNvCxnSpPr/>
          <p:nvPr/>
        </p:nvCxnSpPr>
        <p:spPr>
          <a:xfrm rot="10800000" flipV="1">
            <a:off x="7555832" y="4824663"/>
            <a:ext cx="2502568" cy="1660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208355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Güven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oluşturmada</a:t>
            </a:r>
            <a:r>
              <a:rPr lang="en-US" b="1" dirty="0">
                <a:solidFill>
                  <a:schemeClr val="tx1"/>
                </a:solidFill>
              </a:rPr>
              <a:t> en </a:t>
            </a:r>
            <a:r>
              <a:rPr lang="en-US" b="1" dirty="0" err="1">
                <a:solidFill>
                  <a:schemeClr val="tx1"/>
                </a:solidFill>
              </a:rPr>
              <a:t>önemli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adım</a:t>
            </a:r>
            <a:r>
              <a:rPr lang="en-US" b="1" dirty="0">
                <a:solidFill>
                  <a:schemeClr val="tx1"/>
                </a:solidFill>
              </a:rPr>
              <a:t>  </a:t>
            </a:r>
            <a:r>
              <a:rPr lang="tr-TR" b="1" dirty="0">
                <a:solidFill>
                  <a:schemeClr val="tx1"/>
                </a:solidFill>
              </a:rPr>
              <a:t>söylediğimizi yap</a:t>
            </a:r>
            <a:r>
              <a:rPr lang="en-US" b="1" dirty="0" err="1">
                <a:solidFill>
                  <a:schemeClr val="tx1"/>
                </a:solidFill>
              </a:rPr>
              <a:t>maktad</a:t>
            </a:r>
            <a:r>
              <a:rPr lang="tr-TR" b="1" dirty="0">
                <a:solidFill>
                  <a:schemeClr val="tx1"/>
                </a:solidFill>
              </a:rPr>
              <a:t>ır</a:t>
            </a:r>
            <a:r>
              <a:rPr lang="el-GR" b="1" dirty="0">
                <a:solidFill>
                  <a:schemeClr val="tx1"/>
                </a:solidFill>
              </a:rPr>
              <a:t>.</a:t>
            </a:r>
            <a:br>
              <a:rPr lang="tr-TR" b="1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2887579"/>
            <a:ext cx="10972800" cy="323858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l-GR" sz="2800" b="1" dirty="0">
                <a:solidFill>
                  <a:srgbClr val="FF0000"/>
                </a:solidFill>
              </a:rPr>
              <a:t>Το πιο σημαντικό βήμα στην οικοδόμηση της εμπιστοσύνης είναι να πράττει ο άνθρωπος όσα λέει.</a:t>
            </a:r>
          </a:p>
          <a:p>
            <a:pPr>
              <a:buNone/>
            </a:pPr>
            <a:r>
              <a:rPr lang="el-GR" sz="2800" dirty="0">
                <a:solidFill>
                  <a:schemeClr val="tx1"/>
                </a:solidFill>
              </a:rPr>
              <a:t>[</a:t>
            </a:r>
            <a:r>
              <a:rPr lang="tr-TR" sz="2800" dirty="0">
                <a:solidFill>
                  <a:schemeClr val="tx1"/>
                </a:solidFill>
              </a:rPr>
              <a:t>  en  önemli  adım    </a:t>
            </a:r>
            <a:r>
              <a:rPr lang="el-GR" sz="2800" dirty="0">
                <a:solidFill>
                  <a:schemeClr val="tx1"/>
                </a:solidFill>
              </a:rPr>
              <a:t>]</a:t>
            </a:r>
            <a:r>
              <a:rPr lang="tr-TR" sz="2800" dirty="0">
                <a:solidFill>
                  <a:schemeClr val="tx1"/>
                </a:solidFill>
              </a:rPr>
              <a:t>    </a:t>
            </a:r>
            <a:r>
              <a:rPr lang="el-GR" sz="2800" dirty="0">
                <a:solidFill>
                  <a:schemeClr val="tx1"/>
                </a:solidFill>
              </a:rPr>
              <a:t>[</a:t>
            </a:r>
            <a:r>
              <a:rPr lang="tr-TR" sz="2800" dirty="0">
                <a:solidFill>
                  <a:schemeClr val="tx1"/>
                </a:solidFill>
              </a:rPr>
              <a:t>  insan-ın   </a:t>
            </a:r>
            <a:r>
              <a:rPr lang="en-GB" sz="2800" dirty="0">
                <a:solidFill>
                  <a:schemeClr val="tx1"/>
                </a:solidFill>
              </a:rPr>
              <a:t>s</a:t>
            </a:r>
            <a:r>
              <a:rPr lang="tr-TR" sz="2800" dirty="0">
                <a:solidFill>
                  <a:schemeClr val="tx1"/>
                </a:solidFill>
              </a:rPr>
              <a:t>öylediği  bunu  </a:t>
            </a:r>
            <a:r>
              <a:rPr lang="el-GR" sz="2800" dirty="0">
                <a:solidFill>
                  <a:schemeClr val="tx1"/>
                </a:solidFill>
              </a:rPr>
              <a:t>]</a:t>
            </a:r>
            <a:r>
              <a:rPr lang="tr-TR" sz="2800" dirty="0">
                <a:solidFill>
                  <a:schemeClr val="tx1"/>
                </a:solidFill>
              </a:rPr>
              <a:t>     </a:t>
            </a:r>
            <a:r>
              <a:rPr lang="el-GR" sz="2800" dirty="0">
                <a:solidFill>
                  <a:schemeClr val="tx1"/>
                </a:solidFill>
              </a:rPr>
              <a:t>[</a:t>
            </a:r>
            <a:r>
              <a:rPr lang="tr-TR" sz="2800" dirty="0">
                <a:solidFill>
                  <a:schemeClr val="tx1"/>
                </a:solidFill>
              </a:rPr>
              <a:t> yapmaktır.</a:t>
            </a:r>
            <a:r>
              <a:rPr lang="el-GR" sz="2800" dirty="0">
                <a:solidFill>
                  <a:schemeClr val="tx1"/>
                </a:solidFill>
              </a:rPr>
              <a:t>]</a:t>
            </a:r>
          </a:p>
          <a:p>
            <a:pPr>
              <a:buNone/>
            </a:pP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el-GR" sz="2800" dirty="0">
                <a:solidFill>
                  <a:schemeClr val="tx1"/>
                </a:solidFill>
              </a:rPr>
              <a:t>[</a:t>
            </a:r>
            <a:r>
              <a:rPr lang="tr-TR" sz="2800" dirty="0">
                <a:solidFill>
                  <a:schemeClr val="tx1"/>
                </a:solidFill>
              </a:rPr>
              <a:t>  en  önemli  adım    </a:t>
            </a:r>
            <a:r>
              <a:rPr lang="el-GR" sz="2800" dirty="0">
                <a:solidFill>
                  <a:schemeClr val="tx1"/>
                </a:solidFill>
              </a:rPr>
              <a:t>]</a:t>
            </a:r>
            <a:r>
              <a:rPr lang="tr-TR" sz="2800" dirty="0">
                <a:solidFill>
                  <a:schemeClr val="tx1"/>
                </a:solidFill>
              </a:rPr>
              <a:t>    </a:t>
            </a:r>
            <a:r>
              <a:rPr lang="el-GR" sz="2800" dirty="0">
                <a:solidFill>
                  <a:schemeClr val="tx1"/>
                </a:solidFill>
              </a:rPr>
              <a:t>[</a:t>
            </a:r>
            <a:r>
              <a:rPr lang="tr-TR" sz="2800" dirty="0">
                <a:solidFill>
                  <a:schemeClr val="tx1"/>
                </a:solidFill>
              </a:rPr>
              <a:t>  insan-ın   </a:t>
            </a:r>
            <a:r>
              <a:rPr lang="en-GB" sz="2800" dirty="0">
                <a:solidFill>
                  <a:schemeClr val="tx1"/>
                </a:solidFill>
              </a:rPr>
              <a:t>s</a:t>
            </a:r>
            <a:r>
              <a:rPr lang="tr-TR" sz="2800" dirty="0">
                <a:solidFill>
                  <a:schemeClr val="tx1"/>
                </a:solidFill>
              </a:rPr>
              <a:t>öylediği</a:t>
            </a:r>
            <a:r>
              <a:rPr lang="el-GR" sz="2800" dirty="0">
                <a:solidFill>
                  <a:schemeClr val="tx1"/>
                </a:solidFill>
              </a:rPr>
              <a:t>-</a:t>
            </a:r>
            <a:r>
              <a:rPr lang="tr-TR" sz="2800" dirty="0">
                <a:solidFill>
                  <a:schemeClr val="tx1"/>
                </a:solidFill>
              </a:rPr>
              <a:t>n</a:t>
            </a:r>
            <a:r>
              <a:rPr lang="el-GR" sz="2800" dirty="0">
                <a:solidFill>
                  <a:schemeClr val="tx1"/>
                </a:solidFill>
              </a:rPr>
              <a:t>-</a:t>
            </a:r>
            <a:r>
              <a:rPr lang="en-GB" sz="2800" dirty="0" err="1">
                <a:solidFill>
                  <a:schemeClr val="tx1"/>
                </a:solidFill>
              </a:rPr>
              <a:t>i</a:t>
            </a:r>
            <a:r>
              <a:rPr lang="tr-TR" sz="2800" dirty="0">
                <a:solidFill>
                  <a:schemeClr val="tx1"/>
                </a:solidFill>
              </a:rPr>
              <a:t>  </a:t>
            </a:r>
            <a:r>
              <a:rPr lang="el-GR" sz="2800" dirty="0">
                <a:solidFill>
                  <a:schemeClr val="tx1"/>
                </a:solidFill>
              </a:rPr>
              <a:t>]</a:t>
            </a:r>
            <a:r>
              <a:rPr lang="tr-TR" sz="2800" dirty="0">
                <a:solidFill>
                  <a:schemeClr val="tx1"/>
                </a:solidFill>
              </a:rPr>
              <a:t>     </a:t>
            </a:r>
            <a:r>
              <a:rPr lang="el-GR" sz="2800" dirty="0">
                <a:solidFill>
                  <a:schemeClr val="tx1"/>
                </a:solidFill>
              </a:rPr>
              <a:t>[</a:t>
            </a:r>
            <a:r>
              <a:rPr lang="tr-TR" sz="2800" dirty="0">
                <a:solidFill>
                  <a:schemeClr val="tx1"/>
                </a:solidFill>
              </a:rPr>
              <a:t> yapmaktır.</a:t>
            </a:r>
            <a:r>
              <a:rPr lang="el-GR" sz="2800" dirty="0">
                <a:solidFill>
                  <a:schemeClr val="tx1"/>
                </a:solidFill>
              </a:rPr>
              <a:t>]</a:t>
            </a:r>
          </a:p>
          <a:p>
            <a:pPr>
              <a:buNone/>
            </a:pPr>
            <a:r>
              <a:rPr lang="en-GB" sz="2800" dirty="0">
                <a:solidFill>
                  <a:schemeClr val="tx1"/>
                </a:solidFill>
              </a:rPr>
              <a:t>    </a:t>
            </a:r>
            <a:r>
              <a:rPr lang="el-GR" sz="2800" dirty="0">
                <a:solidFill>
                  <a:schemeClr val="tx1"/>
                </a:solidFill>
              </a:rPr>
              <a:t>[</a:t>
            </a:r>
            <a:r>
              <a:rPr lang="en-GB" sz="2800" dirty="0">
                <a:solidFill>
                  <a:schemeClr val="tx1"/>
                </a:solidFill>
              </a:rPr>
              <a:t>  </a:t>
            </a:r>
            <a:r>
              <a:rPr lang="tr-TR" sz="2800" dirty="0">
                <a:solidFill>
                  <a:schemeClr val="tx1"/>
                </a:solidFill>
              </a:rPr>
              <a:t>insan-ın   </a:t>
            </a:r>
            <a:r>
              <a:rPr lang="en-GB" sz="2800" dirty="0">
                <a:solidFill>
                  <a:schemeClr val="tx1"/>
                </a:solidFill>
              </a:rPr>
              <a:t>s</a:t>
            </a:r>
            <a:r>
              <a:rPr lang="tr-TR" sz="2800" dirty="0">
                <a:solidFill>
                  <a:schemeClr val="tx1"/>
                </a:solidFill>
              </a:rPr>
              <a:t>öylediği</a:t>
            </a:r>
            <a:r>
              <a:rPr lang="el-GR" sz="2800" dirty="0">
                <a:solidFill>
                  <a:schemeClr val="tx1"/>
                </a:solidFill>
              </a:rPr>
              <a:t>-</a:t>
            </a:r>
            <a:r>
              <a:rPr lang="tr-TR" sz="2800" dirty="0">
                <a:solidFill>
                  <a:schemeClr val="tx1"/>
                </a:solidFill>
              </a:rPr>
              <a:t>n</a:t>
            </a:r>
            <a:r>
              <a:rPr lang="el-GR" sz="2800" dirty="0">
                <a:solidFill>
                  <a:schemeClr val="tx1"/>
                </a:solidFill>
              </a:rPr>
              <a:t>-</a:t>
            </a:r>
            <a:r>
              <a:rPr lang="en-GB" sz="2800" dirty="0" err="1">
                <a:solidFill>
                  <a:schemeClr val="tx1"/>
                </a:solidFill>
              </a:rPr>
              <a:t>i</a:t>
            </a:r>
            <a:r>
              <a:rPr lang="tr-TR" sz="2800" dirty="0">
                <a:solidFill>
                  <a:schemeClr val="tx1"/>
                </a:solidFill>
              </a:rPr>
              <a:t>   yapma</a:t>
            </a:r>
            <a:r>
              <a:rPr lang="en-GB" sz="2800" dirty="0">
                <a:solidFill>
                  <a:schemeClr val="tx1"/>
                </a:solidFill>
              </a:rPr>
              <a:t>s</a:t>
            </a:r>
            <a:r>
              <a:rPr lang="tr-TR" sz="2800" dirty="0">
                <a:solidFill>
                  <a:schemeClr val="tx1"/>
                </a:solidFill>
              </a:rPr>
              <a:t>ı  </a:t>
            </a:r>
            <a:r>
              <a:rPr lang="el-GR" sz="2800" dirty="0">
                <a:solidFill>
                  <a:schemeClr val="tx1"/>
                </a:solidFill>
              </a:rPr>
              <a:t>]     </a:t>
            </a:r>
            <a:r>
              <a:rPr lang="tr-TR" sz="2800" dirty="0">
                <a:solidFill>
                  <a:schemeClr val="tx1"/>
                </a:solidFill>
              </a:rPr>
              <a:t>en  önemli  adım</a:t>
            </a:r>
            <a:r>
              <a:rPr lang="en-GB" sz="2800" dirty="0">
                <a:solidFill>
                  <a:schemeClr val="tx1"/>
                </a:solidFill>
              </a:rPr>
              <a:t>d</a:t>
            </a:r>
            <a:r>
              <a:rPr lang="tr-TR" sz="2800" dirty="0">
                <a:solidFill>
                  <a:schemeClr val="tx1"/>
                </a:solidFill>
              </a:rPr>
              <a:t>ır</a:t>
            </a:r>
            <a:r>
              <a:rPr lang="el-GR" sz="2800" dirty="0">
                <a:solidFill>
                  <a:schemeClr val="tx1"/>
                </a:solidFill>
              </a:rPr>
              <a:t>.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52038" y="143943"/>
            <a:ext cx="10972800" cy="658936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l-GR" b="1" dirty="0">
                <a:solidFill>
                  <a:srgbClr val="FF0000"/>
                </a:solidFill>
              </a:rPr>
              <a:t>Δεν γνωρίζει πώς να διαχειρίζεται τις συγκρούσεις.</a:t>
            </a:r>
            <a:endParaRPr lang="tr-TR" sz="80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l-GR" sz="8000" dirty="0"/>
              <a:t>-</a:t>
            </a:r>
            <a:r>
              <a:rPr lang="en-US" sz="8000" dirty="0" err="1"/>
              <a:t>Çatışma</a:t>
            </a:r>
            <a:endParaRPr lang="tr-TR" sz="8000" dirty="0"/>
          </a:p>
          <a:p>
            <a:pPr>
              <a:buNone/>
            </a:pPr>
            <a:r>
              <a:rPr lang="en-GB" sz="8000" dirty="0"/>
              <a:t>- </a:t>
            </a:r>
            <a:r>
              <a:rPr lang="en-GB" sz="8000" dirty="0" err="1"/>
              <a:t>yla</a:t>
            </a:r>
            <a:r>
              <a:rPr lang="en-GB" sz="8000" dirty="0"/>
              <a:t> b</a:t>
            </a:r>
            <a:r>
              <a:rPr lang="en-US" sz="8000" dirty="0" err="1"/>
              <a:t>aş</a:t>
            </a:r>
            <a:r>
              <a:rPr lang="en-US" sz="8000" dirty="0"/>
              <a:t> e</a:t>
            </a:r>
            <a:r>
              <a:rPr lang="en-GB" sz="8000" dirty="0"/>
              <a:t>t</a:t>
            </a:r>
            <a:r>
              <a:rPr lang="tr-TR" sz="8000" dirty="0"/>
              <a:t>mek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62607"/>
            <a:ext cx="109728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/>
              <a:t>Çatışmayla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baş</a:t>
            </a:r>
            <a:r>
              <a:rPr lang="en-US" dirty="0"/>
              <a:t> e</a:t>
            </a:r>
            <a:r>
              <a:rPr lang="tr-TR" dirty="0"/>
              <a:t>ttiğini</a:t>
            </a:r>
            <a:r>
              <a:rPr lang="en-US" dirty="0"/>
              <a:t> </a:t>
            </a:r>
            <a:r>
              <a:rPr lang="en-US" dirty="0" err="1"/>
              <a:t>bilmez</a:t>
            </a:r>
            <a:r>
              <a:rPr lang="en-US" dirty="0"/>
              <a:t>.</a:t>
            </a:r>
            <a:br>
              <a:rPr lang="el-GR" dirty="0"/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el-GR" b="1" dirty="0">
                <a:solidFill>
                  <a:srgbClr val="FF0000"/>
                </a:solidFill>
              </a:rPr>
              <a:t>Δεν γνωρίζει πώς να διαχειρίζεται τις συγκρούσεις.</a:t>
            </a:r>
            <a:endParaRPr lang="tr-TR" sz="80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err="1"/>
              <a:t>Çatışma</a:t>
            </a:r>
            <a:endParaRPr lang="tr-TR" dirty="0"/>
          </a:p>
          <a:p>
            <a:pPr marL="0" indent="0">
              <a:buNone/>
            </a:pPr>
            <a:r>
              <a:rPr lang="el-GR" dirty="0"/>
              <a:t>-</a:t>
            </a:r>
            <a:r>
              <a:rPr lang="en-GB" dirty="0" err="1"/>
              <a:t>yla</a:t>
            </a:r>
            <a:r>
              <a:rPr lang="en-GB" dirty="0"/>
              <a:t> b</a:t>
            </a:r>
            <a:r>
              <a:rPr lang="en-US" dirty="0" err="1"/>
              <a:t>aş</a:t>
            </a:r>
            <a:r>
              <a:rPr lang="en-US" dirty="0"/>
              <a:t> e</a:t>
            </a:r>
            <a:r>
              <a:rPr lang="en-GB" dirty="0"/>
              <a:t>t</a:t>
            </a:r>
            <a:r>
              <a:rPr lang="tr-TR" dirty="0"/>
              <a:t>mek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62607"/>
            <a:ext cx="10972800" cy="1143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2000" dirty="0"/>
              <a:t>............</a:t>
            </a:r>
            <a:r>
              <a:rPr lang="tr-TR" sz="2000" dirty="0"/>
              <a:t>m</a:t>
            </a:r>
            <a:r>
              <a:rPr lang="en-GB" sz="2000" dirty="0"/>
              <a:t>A</a:t>
            </a:r>
            <a:r>
              <a:rPr lang="tr-TR" sz="2000" dirty="0">
                <a:solidFill>
                  <a:schemeClr val="tx1"/>
                </a:solidFill>
              </a:rPr>
              <a:t>k  niyetinde ol</a:t>
            </a:r>
            <a:r>
              <a:rPr lang="en-GB" sz="2000" dirty="0" err="1">
                <a:solidFill>
                  <a:schemeClr val="tx1"/>
                </a:solidFill>
              </a:rPr>
              <a:t>mak</a:t>
            </a: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tr-TR" sz="2000" dirty="0">
                <a:solidFill>
                  <a:schemeClr val="tx1"/>
                </a:solidFill>
              </a:rPr>
              <a:t>  </a:t>
            </a:r>
            <a:r>
              <a:rPr lang="el-GR" sz="2000" dirty="0">
                <a:solidFill>
                  <a:schemeClr val="tx1"/>
                </a:solidFill>
              </a:rPr>
              <a:t> σκοπεύω,  σκέπτομαι, έχω  κατά νου </a:t>
            </a:r>
          </a:p>
          <a:p>
            <a:pPr>
              <a:buFontTx/>
              <a:buChar char="-"/>
            </a:pPr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en-GB" sz="2000" dirty="0">
                <a:solidFill>
                  <a:schemeClr val="tx1"/>
                </a:solidFill>
              </a:rPr>
              <a:t>............</a:t>
            </a:r>
            <a:r>
              <a:rPr lang="tr-TR" sz="2000" dirty="0">
                <a:solidFill>
                  <a:schemeClr val="tx1"/>
                </a:solidFill>
              </a:rPr>
              <a:t>m</a:t>
            </a:r>
            <a:r>
              <a:rPr lang="en-GB" sz="2000" dirty="0">
                <a:solidFill>
                  <a:schemeClr val="tx1"/>
                </a:solidFill>
              </a:rPr>
              <a:t>A</a:t>
            </a:r>
            <a:r>
              <a:rPr lang="tr-TR" sz="2000" dirty="0">
                <a:solidFill>
                  <a:schemeClr val="tx1"/>
                </a:solidFill>
              </a:rPr>
              <a:t>k   İstemek</a:t>
            </a:r>
            <a:r>
              <a:rPr lang="el-GR" sz="2000" dirty="0">
                <a:solidFill>
                  <a:schemeClr val="tx1"/>
                </a:solidFill>
              </a:rPr>
              <a:t>  θέλω </a:t>
            </a:r>
            <a:endParaRPr lang="tr-TR" sz="2000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tr-TR" sz="2000" dirty="0"/>
              <a:t> </a:t>
            </a:r>
            <a:r>
              <a:rPr lang="en-GB" sz="2000" dirty="0"/>
              <a:t>............</a:t>
            </a:r>
            <a:r>
              <a:rPr lang="tr-TR" sz="2000" dirty="0"/>
              <a:t>m</a:t>
            </a:r>
            <a:r>
              <a:rPr lang="en-GB" sz="2000" dirty="0"/>
              <a:t>A</a:t>
            </a:r>
            <a:r>
              <a:rPr lang="tr-TR" sz="2000" dirty="0"/>
              <a:t>k   zorunda kalmak </a:t>
            </a:r>
            <a:r>
              <a:rPr lang="el-GR" sz="2000" dirty="0"/>
              <a:t> αναγκάζομαι </a:t>
            </a:r>
          </a:p>
          <a:p>
            <a:pPr marL="0" indent="0">
              <a:buNone/>
            </a:pPr>
            <a:r>
              <a:rPr lang="el-GR" b="1" dirty="0">
                <a:solidFill>
                  <a:srgbClr val="FF0000"/>
                </a:solidFill>
              </a:rPr>
              <a:t>Είναι απαραίτητο οι άνθρωποι να χειρίζονται ορθά τις διαφωνίες τους.</a:t>
            </a:r>
            <a:endParaRPr lang="el-GR" sz="20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>
                <a:solidFill>
                  <a:schemeClr val="tx1"/>
                </a:solidFill>
              </a:rPr>
              <a:t>İnsanların  anlaşmazlıklarını        doğru    yönetme-si         gerek</a:t>
            </a:r>
            <a:r>
              <a:rPr lang="el-GR" dirty="0">
                <a:solidFill>
                  <a:schemeClr val="tx1"/>
                </a:solidFill>
              </a:rPr>
              <a:t>.</a:t>
            </a:r>
            <a:r>
              <a:rPr lang="tr-TR" dirty="0">
                <a:solidFill>
                  <a:schemeClr val="tx1"/>
                </a:solidFill>
              </a:rPr>
              <a:t> </a:t>
            </a:r>
            <a:endParaRPr lang="el-G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</a:rPr>
              <a:t>İnsanlar  anlaşmazlıklarını        doğru yönetmek        niyetinde ol</a:t>
            </a:r>
            <a:r>
              <a:rPr lang="en-GB" dirty="0">
                <a:solidFill>
                  <a:schemeClr val="tx1"/>
                </a:solidFill>
              </a:rPr>
              <a:t>ma</a:t>
            </a:r>
            <a:r>
              <a:rPr lang="tr-TR" dirty="0">
                <a:solidFill>
                  <a:schemeClr val="tx1"/>
                </a:solidFill>
              </a:rPr>
              <a:t>lı</a:t>
            </a:r>
            <a:r>
              <a:rPr lang="el-GR" dirty="0">
                <a:solidFill>
                  <a:schemeClr val="tx1"/>
                </a:solidFill>
              </a:rPr>
              <a:t>. 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360947" y="482951"/>
            <a:ext cx="9553073" cy="6186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l-GR" b="1" dirty="0">
                <a:latin typeface="+mj-lt"/>
              </a:rPr>
              <a:t>1</a:t>
            </a:r>
            <a:r>
              <a:rPr lang="el-GR" b="1" dirty="0">
                <a:solidFill>
                  <a:schemeClr val="tx1"/>
                </a:solidFill>
                <a:latin typeface="+mj-lt"/>
              </a:rPr>
              <a:t>.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Uzmanlar</a:t>
            </a:r>
            <a:r>
              <a:rPr lang="en-GB" b="1" dirty="0">
                <a:solidFill>
                  <a:schemeClr val="tx1"/>
                </a:solidFill>
                <a:latin typeface="+mj-lt"/>
              </a:rPr>
              <a:t> 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sigara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içen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bir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birey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in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vücudun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eski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hâlini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...............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açıkladı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.</a:t>
            </a:r>
            <a:endParaRPr lang="tr-TR" b="1" dirty="0">
              <a:solidFill>
                <a:schemeClr val="tx1"/>
              </a:solidFill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tr-TR" dirty="0">
                <a:solidFill>
                  <a:schemeClr val="tx1"/>
                </a:solidFill>
                <a:latin typeface="+mj-lt"/>
              </a:rPr>
              <a:t>al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ama</a:t>
            </a:r>
            <a:r>
              <a:rPr lang="tr-TR" dirty="0">
                <a:solidFill>
                  <a:schemeClr val="tx1"/>
                </a:solidFill>
                <a:latin typeface="+mj-lt"/>
              </a:rPr>
              <a:t>dığı  / al</a:t>
            </a:r>
            <a:r>
              <a:rPr lang="en-GB" dirty="0" err="1">
                <a:solidFill>
                  <a:schemeClr val="tx1"/>
                </a:solidFill>
                <a:latin typeface="+mj-lt"/>
              </a:rPr>
              <a:t>ama</a:t>
            </a:r>
            <a:r>
              <a:rPr lang="tr-TR" dirty="0">
                <a:solidFill>
                  <a:schemeClr val="tx1"/>
                </a:solidFill>
                <a:latin typeface="+mj-lt"/>
              </a:rPr>
              <a:t>dığını/ alıp almadığını </a:t>
            </a:r>
          </a:p>
          <a:p>
            <a:pPr>
              <a:lnSpc>
                <a:spcPct val="200000"/>
              </a:lnSpc>
            </a:pPr>
            <a:r>
              <a:rPr lang="el-GR" b="1" dirty="0">
                <a:solidFill>
                  <a:schemeClr val="tx1"/>
                </a:solidFill>
                <a:latin typeface="+mj-lt"/>
              </a:rPr>
              <a:t>2.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Sigaranın c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ildi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m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izi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.................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sordu.</a:t>
            </a:r>
          </a:p>
          <a:p>
            <a:pPr>
              <a:lnSpc>
                <a:spcPct val="200000"/>
              </a:lnSpc>
            </a:pPr>
            <a:r>
              <a:rPr lang="tr-TR" dirty="0">
                <a:solidFill>
                  <a:schemeClr val="tx1"/>
                </a:solidFill>
                <a:latin typeface="+mj-lt"/>
              </a:rPr>
              <a:t>b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oz</a:t>
            </a:r>
            <a:r>
              <a:rPr lang="tr-TR" dirty="0">
                <a:solidFill>
                  <a:schemeClr val="tx1"/>
                </a:solidFill>
                <a:latin typeface="+mj-lt"/>
              </a:rPr>
              <a:t>duğu/ bozduğunu/   boz</a:t>
            </a:r>
            <a:r>
              <a:rPr lang="el-GR" dirty="0">
                <a:solidFill>
                  <a:schemeClr val="tx1"/>
                </a:solidFill>
                <a:latin typeface="+mj-lt"/>
              </a:rPr>
              <a:t>-</a:t>
            </a:r>
            <a:r>
              <a:rPr lang="tr-TR" dirty="0">
                <a:solidFill>
                  <a:schemeClr val="tx1"/>
                </a:solidFill>
                <a:latin typeface="+mj-lt"/>
              </a:rPr>
              <a:t>up boz</a:t>
            </a:r>
            <a:r>
              <a:rPr lang="el-GR" dirty="0">
                <a:solidFill>
                  <a:schemeClr val="tx1"/>
                </a:solidFill>
                <a:latin typeface="+mj-lt"/>
              </a:rPr>
              <a:t>-</a:t>
            </a:r>
            <a:r>
              <a:rPr lang="tr-TR" dirty="0">
                <a:solidFill>
                  <a:schemeClr val="tx1"/>
                </a:solidFill>
                <a:latin typeface="+mj-lt"/>
              </a:rPr>
              <a:t>ma</a:t>
            </a:r>
            <a:r>
              <a:rPr lang="el-GR" dirty="0">
                <a:solidFill>
                  <a:schemeClr val="tx1"/>
                </a:solidFill>
                <a:latin typeface="+mj-lt"/>
              </a:rPr>
              <a:t>-</a:t>
            </a:r>
            <a:r>
              <a:rPr lang="tr-TR" dirty="0">
                <a:solidFill>
                  <a:schemeClr val="tx1"/>
                </a:solidFill>
                <a:latin typeface="+mj-lt"/>
              </a:rPr>
              <a:t>dığ</a:t>
            </a:r>
            <a:r>
              <a:rPr lang="el-GR" dirty="0">
                <a:solidFill>
                  <a:schemeClr val="tx1"/>
                </a:solidFill>
                <a:latin typeface="+mj-lt"/>
              </a:rPr>
              <a:t>-</a:t>
            </a:r>
            <a:r>
              <a:rPr lang="tr-TR" dirty="0">
                <a:solidFill>
                  <a:schemeClr val="tx1"/>
                </a:solidFill>
                <a:latin typeface="+mj-lt"/>
              </a:rPr>
              <a:t>ı</a:t>
            </a:r>
            <a:r>
              <a:rPr lang="el-GR" dirty="0">
                <a:solidFill>
                  <a:schemeClr val="tx1"/>
                </a:solidFill>
                <a:latin typeface="+mj-lt"/>
              </a:rPr>
              <a:t>-</a:t>
            </a:r>
            <a:r>
              <a:rPr lang="tr-TR" dirty="0">
                <a:solidFill>
                  <a:schemeClr val="tx1"/>
                </a:solidFill>
                <a:latin typeface="+mj-lt"/>
              </a:rPr>
              <a:t>n</a:t>
            </a:r>
            <a:r>
              <a:rPr lang="el-GR" dirty="0">
                <a:solidFill>
                  <a:schemeClr val="tx1"/>
                </a:solidFill>
                <a:latin typeface="+mj-lt"/>
              </a:rPr>
              <a:t>-</a:t>
            </a:r>
            <a:r>
              <a:rPr lang="tr-TR" dirty="0">
                <a:solidFill>
                  <a:schemeClr val="tx1"/>
                </a:solidFill>
                <a:latin typeface="+mj-lt"/>
              </a:rPr>
              <a:t>ı </a:t>
            </a:r>
          </a:p>
          <a:p>
            <a:pPr>
              <a:lnSpc>
                <a:spcPct val="200000"/>
              </a:lnSpc>
            </a:pPr>
            <a:r>
              <a:rPr lang="el-GR" b="1" dirty="0">
                <a:solidFill>
                  <a:schemeClr val="tx1"/>
                </a:solidFill>
              </a:rPr>
              <a:t>3.</a:t>
            </a:r>
            <a:r>
              <a:rPr lang="en-US" b="1" dirty="0" err="1">
                <a:solidFill>
                  <a:schemeClr val="tx1"/>
                </a:solidFill>
              </a:rPr>
              <a:t>İnternette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sohbet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odalarında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 .................... </a:t>
            </a:r>
            <a:r>
              <a:rPr lang="en-US" b="1" dirty="0" err="1">
                <a:solidFill>
                  <a:schemeClr val="tx1"/>
                </a:solidFill>
              </a:rPr>
              <a:t>insanlar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 </a:t>
            </a:r>
            <a:r>
              <a:rPr lang="en-US" b="1" dirty="0" err="1">
                <a:solidFill>
                  <a:schemeClr val="tx1"/>
                </a:solidFill>
              </a:rPr>
              <a:t>güvenilir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ol</a:t>
            </a:r>
            <a:r>
              <a:rPr lang="tr-TR" b="1" dirty="0">
                <a:solidFill>
                  <a:schemeClr val="tx1"/>
                </a:solidFill>
              </a:rPr>
              <a:t>amaz.</a:t>
            </a:r>
          </a:p>
          <a:p>
            <a:pPr>
              <a:lnSpc>
                <a:spcPct val="200000"/>
              </a:lnSpc>
            </a:pPr>
            <a:r>
              <a:rPr lang="tr-TR" dirty="0">
                <a:solidFill>
                  <a:schemeClr val="tx1"/>
                </a:solidFill>
              </a:rPr>
              <a:t>t</a:t>
            </a:r>
            <a:r>
              <a:rPr lang="en-US" dirty="0" err="1">
                <a:solidFill>
                  <a:schemeClr val="tx1"/>
                </a:solidFill>
              </a:rPr>
              <a:t>anıştığı</a:t>
            </a:r>
            <a:r>
              <a:rPr lang="tr-TR" dirty="0">
                <a:solidFill>
                  <a:schemeClr val="tx1"/>
                </a:solidFill>
              </a:rPr>
              <a:t>/ </a:t>
            </a:r>
            <a:r>
              <a:rPr lang="en-US" dirty="0" err="1">
                <a:solidFill>
                  <a:schemeClr val="tx1"/>
                </a:solidFill>
              </a:rPr>
              <a:t>tanıştığı</a:t>
            </a:r>
            <a:r>
              <a:rPr lang="tr-TR" dirty="0">
                <a:solidFill>
                  <a:schemeClr val="tx1"/>
                </a:solidFill>
              </a:rPr>
              <a:t>nı / </a:t>
            </a:r>
            <a:r>
              <a:rPr lang="en-US" dirty="0" err="1">
                <a:solidFill>
                  <a:schemeClr val="tx1"/>
                </a:solidFill>
              </a:rPr>
              <a:t>tanış</a:t>
            </a:r>
            <a:r>
              <a:rPr lang="tr-TR" dirty="0">
                <a:solidFill>
                  <a:schemeClr val="tx1"/>
                </a:solidFill>
              </a:rPr>
              <a:t>ıp tanışmadığını </a:t>
            </a:r>
            <a:endParaRPr lang="tr-TR" altLang="en-US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l-GR" b="1" dirty="0">
                <a:solidFill>
                  <a:schemeClr val="tx1"/>
                </a:solidFill>
                <a:latin typeface="+mj-lt"/>
              </a:rPr>
              <a:t>4.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İnternette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sohbet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odalarında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tanıştığı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m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ız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insanlar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ın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ne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derece</a:t>
            </a:r>
            <a:r>
              <a:rPr lang="el-GR" b="1" dirty="0">
                <a:solidFill>
                  <a:schemeClr val="tx1"/>
                </a:solidFill>
                <a:latin typeface="+mj-lt"/>
              </a:rPr>
              <a:t> (σε ποιο βαθμό)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+mj-lt"/>
              </a:rPr>
              <a:t>güvenilir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b="1" dirty="0">
                <a:solidFill>
                  <a:schemeClr val="tx1"/>
                </a:solidFill>
                <a:latin typeface="+mj-lt"/>
              </a:rPr>
              <a:t>............. sordu.</a:t>
            </a:r>
          </a:p>
          <a:p>
            <a:pPr>
              <a:lnSpc>
                <a:spcPct val="200000"/>
              </a:lnSpc>
            </a:pPr>
            <a:r>
              <a:rPr lang="tr-TR" dirty="0">
                <a:solidFill>
                  <a:schemeClr val="tx1"/>
                </a:solidFill>
                <a:latin typeface="+mj-lt"/>
              </a:rPr>
              <a:t>olduğu/ olduğunu/ olup olmadığını  </a:t>
            </a:r>
          </a:p>
          <a:p>
            <a:pPr>
              <a:lnSpc>
                <a:spcPct val="200000"/>
              </a:lnSpc>
            </a:pPr>
            <a:r>
              <a:rPr lang="el-GR" b="1" dirty="0">
                <a:solidFill>
                  <a:schemeClr val="tx1"/>
                </a:solidFill>
              </a:rPr>
              <a:t>5.</a:t>
            </a:r>
            <a:r>
              <a:rPr lang="tr-TR" b="1" dirty="0">
                <a:solidFill>
                  <a:schemeClr val="tx1"/>
                </a:solidFill>
              </a:rPr>
              <a:t>Sigaranın    k</a:t>
            </a:r>
            <a:r>
              <a:rPr lang="en-US" b="1" dirty="0" err="1">
                <a:solidFill>
                  <a:schemeClr val="tx1"/>
                </a:solidFill>
              </a:rPr>
              <a:t>emik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ve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iskelet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sistemi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hastalıklarına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sebep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ol</a:t>
            </a:r>
            <a:r>
              <a:rPr lang="tr-TR" b="1" dirty="0">
                <a:solidFill>
                  <a:schemeClr val="tx1"/>
                </a:solidFill>
              </a:rPr>
              <a:t>................... anlaşılır.  </a:t>
            </a:r>
          </a:p>
          <a:p>
            <a:pPr>
              <a:lnSpc>
                <a:spcPct val="200000"/>
              </a:lnSpc>
            </a:pPr>
            <a:r>
              <a:rPr lang="tr-TR" dirty="0">
                <a:solidFill>
                  <a:schemeClr val="tx1"/>
                </a:solidFill>
              </a:rPr>
              <a:t>olduğu/ olduğunu/ olup olmadığını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216570" y="354730"/>
            <a:ext cx="9950114" cy="62478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000" b="1" dirty="0"/>
              <a:t>6. </a:t>
            </a:r>
            <a:r>
              <a:rPr lang="en-US" sz="2000" b="1" dirty="0" err="1">
                <a:solidFill>
                  <a:schemeClr val="tx1"/>
                </a:solidFill>
              </a:rPr>
              <a:t>Eğer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insanlarla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iyi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bir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iletişim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kuramıyorsan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hiçbir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yere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varamazsın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  <a:r>
              <a:rPr lang="tr-TR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Dünyayı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tr-TR" sz="2000" b="1" dirty="0">
                <a:solidFill>
                  <a:schemeClr val="tx1"/>
                </a:solidFill>
              </a:rPr>
              <a:t> ..................</a:t>
            </a:r>
            <a:endParaRPr lang="en-GB" sz="2000" b="1" dirty="0">
              <a:solidFill>
                <a:schemeClr val="tx1"/>
              </a:solidFill>
            </a:endParaRPr>
          </a:p>
          <a:p>
            <a:r>
              <a:rPr lang="en-US" sz="2000" b="1" dirty="0" err="1">
                <a:solidFill>
                  <a:schemeClr val="tx1"/>
                </a:solidFill>
              </a:rPr>
              <a:t>şey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ilişkiler</a:t>
            </a:r>
            <a:r>
              <a:rPr lang="en-US" sz="2000" dirty="0" err="1">
                <a:solidFill>
                  <a:schemeClr val="tx1"/>
                </a:solidFill>
              </a:rPr>
              <a:t>dir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  <a:endParaRPr lang="tr-TR" sz="2000" b="1" dirty="0">
              <a:solidFill>
                <a:schemeClr val="tx1"/>
              </a:solidFill>
            </a:endParaRPr>
          </a:p>
          <a:p>
            <a:endParaRPr lang="tr-TR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döndüren</a:t>
            </a:r>
            <a:r>
              <a:rPr lang="tr-TR" sz="2000" dirty="0">
                <a:solidFill>
                  <a:schemeClr val="tx1"/>
                </a:solidFill>
              </a:rPr>
              <a:t>    </a:t>
            </a:r>
            <a:r>
              <a:rPr lang="el-GR" sz="2000" dirty="0">
                <a:solidFill>
                  <a:schemeClr val="tx1"/>
                </a:solidFill>
              </a:rPr>
              <a:t>/</a:t>
            </a:r>
            <a:r>
              <a:rPr lang="tr-TR" sz="2000" dirty="0">
                <a:solidFill>
                  <a:schemeClr val="tx1"/>
                </a:solidFill>
              </a:rPr>
              <a:t>      </a:t>
            </a:r>
            <a:r>
              <a:rPr lang="en-US" sz="2000" dirty="0" err="1">
                <a:solidFill>
                  <a:schemeClr val="tx1"/>
                </a:solidFill>
              </a:rPr>
              <a:t>döndür</a:t>
            </a:r>
            <a:r>
              <a:rPr lang="tr-TR" sz="2000" dirty="0">
                <a:solidFill>
                  <a:schemeClr val="tx1"/>
                </a:solidFill>
              </a:rPr>
              <a:t>düğü  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l-GR" sz="2000" dirty="0">
                <a:solidFill>
                  <a:schemeClr val="tx1"/>
                </a:solidFill>
              </a:rPr>
              <a:t>/</a:t>
            </a:r>
            <a:r>
              <a:rPr lang="en-US" sz="2000" dirty="0" err="1">
                <a:solidFill>
                  <a:schemeClr val="tx1"/>
                </a:solidFill>
              </a:rPr>
              <a:t>döndür</a:t>
            </a:r>
            <a:r>
              <a:rPr lang="tr-TR" sz="2000" dirty="0">
                <a:solidFill>
                  <a:schemeClr val="tx1"/>
                </a:solidFill>
              </a:rPr>
              <a:t>ecek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r>
              <a:rPr lang="el-GR" sz="2000" b="1" dirty="0">
                <a:solidFill>
                  <a:schemeClr val="tx1"/>
                </a:solidFill>
              </a:rPr>
              <a:t>7.</a:t>
            </a:r>
            <a:r>
              <a:rPr lang="tr-TR" sz="2000" b="1" dirty="0">
                <a:solidFill>
                  <a:schemeClr val="tx1"/>
                </a:solidFill>
              </a:rPr>
              <a:t>............................ </a:t>
            </a:r>
            <a:r>
              <a:rPr lang="en-GB" sz="2000" b="1" dirty="0">
                <a:solidFill>
                  <a:schemeClr val="tx1"/>
                </a:solidFill>
              </a:rPr>
              <a:t>y</a:t>
            </a:r>
            <a:r>
              <a:rPr lang="en-US" sz="2000" b="1" dirty="0" err="1">
                <a:solidFill>
                  <a:schemeClr val="tx1"/>
                </a:solidFill>
              </a:rPr>
              <a:t>önetme</a:t>
            </a:r>
            <a:r>
              <a:rPr lang="tr-TR" sz="2000" b="1" dirty="0">
                <a:solidFill>
                  <a:schemeClr val="tx1"/>
                </a:solidFill>
              </a:rPr>
              <a:t>miz gerek. Y</a:t>
            </a:r>
            <a:r>
              <a:rPr lang="en-US" sz="2000" b="1" dirty="0" err="1">
                <a:solidFill>
                  <a:schemeClr val="tx1"/>
                </a:solidFill>
              </a:rPr>
              <a:t>önetme</a:t>
            </a:r>
            <a:r>
              <a:rPr lang="tr-TR" sz="2000" b="1" dirty="0">
                <a:solidFill>
                  <a:schemeClr val="tx1"/>
                </a:solidFill>
              </a:rPr>
              <a:t>mizi </a:t>
            </a:r>
            <a:r>
              <a:rPr lang="el-GR" sz="2000" b="1" dirty="0">
                <a:solidFill>
                  <a:schemeClr val="tx1"/>
                </a:solidFill>
              </a:rPr>
              <a:t> </a:t>
            </a:r>
            <a:r>
              <a:rPr lang="en-GB" sz="2000" b="1" dirty="0">
                <a:solidFill>
                  <a:schemeClr val="tx1"/>
                </a:solidFill>
              </a:rPr>
              <a:t>s</a:t>
            </a:r>
            <a:r>
              <a:rPr lang="tr-TR" sz="2000" b="1" dirty="0">
                <a:solidFill>
                  <a:schemeClr val="tx1"/>
                </a:solidFill>
              </a:rPr>
              <a:t>öyledi</a:t>
            </a:r>
          </a:p>
          <a:p>
            <a:endParaRPr lang="tr-TR" sz="2000" dirty="0">
              <a:solidFill>
                <a:schemeClr val="tx1"/>
              </a:solidFill>
            </a:endParaRPr>
          </a:p>
          <a:p>
            <a:r>
              <a:rPr lang="en-US" sz="2000" dirty="0" err="1">
                <a:solidFill>
                  <a:schemeClr val="tx1"/>
                </a:solidFill>
              </a:rPr>
              <a:t>Duyguları</a:t>
            </a:r>
            <a:r>
              <a:rPr lang="tr-TR" sz="2000" dirty="0">
                <a:solidFill>
                  <a:schemeClr val="tx1"/>
                </a:solidFill>
              </a:rPr>
              <a:t>nı         </a:t>
            </a:r>
            <a:r>
              <a:rPr lang="el-GR" sz="2000" dirty="0">
                <a:solidFill>
                  <a:schemeClr val="tx1"/>
                </a:solidFill>
              </a:rPr>
              <a:t>/</a:t>
            </a:r>
            <a:r>
              <a:rPr lang="tr-TR" sz="2000" dirty="0">
                <a:solidFill>
                  <a:schemeClr val="tx1"/>
                </a:solidFill>
              </a:rPr>
              <a:t>      </a:t>
            </a:r>
            <a:r>
              <a:rPr lang="en-US" sz="2000" dirty="0" err="1">
                <a:solidFill>
                  <a:schemeClr val="tx1"/>
                </a:solidFill>
              </a:rPr>
              <a:t>Duygular</a:t>
            </a:r>
            <a:r>
              <a:rPr lang="tr-TR" sz="2000" dirty="0">
                <a:solidFill>
                  <a:schemeClr val="tx1"/>
                </a:solidFill>
              </a:rPr>
              <a:t>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tr-TR" sz="2000" dirty="0">
                <a:solidFill>
                  <a:schemeClr val="tx1"/>
                </a:solidFill>
              </a:rPr>
              <a:t>  </a:t>
            </a:r>
            <a:r>
              <a:rPr lang="el-GR" sz="2000" dirty="0">
                <a:solidFill>
                  <a:schemeClr val="tx1"/>
                </a:solidFill>
              </a:rPr>
              <a:t>/</a:t>
            </a:r>
            <a:r>
              <a:rPr lang="tr-TR" sz="2000" dirty="0">
                <a:solidFill>
                  <a:schemeClr val="tx1"/>
                </a:solidFill>
              </a:rPr>
              <a:t>          </a:t>
            </a:r>
            <a:r>
              <a:rPr lang="en-US" sz="2000" dirty="0" err="1">
                <a:solidFill>
                  <a:schemeClr val="tx1"/>
                </a:solidFill>
              </a:rPr>
              <a:t>Duyguları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tr-TR" sz="2000" dirty="0">
                <a:solidFill>
                  <a:schemeClr val="tx1"/>
                </a:solidFill>
              </a:rPr>
              <a:t> /  </a:t>
            </a:r>
          </a:p>
          <a:p>
            <a:endParaRPr lang="tr-TR" sz="2000" dirty="0">
              <a:solidFill>
                <a:schemeClr val="tx1"/>
              </a:solidFill>
            </a:endParaRPr>
          </a:p>
          <a:p>
            <a:r>
              <a:rPr lang="el-GR" sz="2000" b="1" dirty="0">
                <a:solidFill>
                  <a:schemeClr val="tx1"/>
                </a:solidFill>
              </a:rPr>
              <a:t>8. </a:t>
            </a:r>
            <a:r>
              <a:rPr lang="tr-TR" sz="2000" b="1" dirty="0">
                <a:solidFill>
                  <a:schemeClr val="tx1"/>
                </a:solidFill>
              </a:rPr>
              <a:t>İ</a:t>
            </a:r>
            <a:r>
              <a:rPr lang="en-US" sz="2000" b="1" dirty="0" err="1">
                <a:solidFill>
                  <a:schemeClr val="tx1"/>
                </a:solidFill>
              </a:rPr>
              <a:t>nsanlarla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nasıl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çalışma</a:t>
            </a:r>
            <a:r>
              <a:rPr lang="tr-TR" sz="2000" b="1" dirty="0">
                <a:solidFill>
                  <a:schemeClr val="tx1"/>
                </a:solidFill>
              </a:rPr>
              <a:t>mız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tr-TR" sz="2000" b="1" dirty="0">
                <a:solidFill>
                  <a:schemeClr val="tx1"/>
                </a:solidFill>
              </a:rPr>
              <a:t>.............................. </a:t>
            </a:r>
            <a:r>
              <a:rPr lang="en-US" sz="2000" b="1" dirty="0" err="1">
                <a:solidFill>
                  <a:schemeClr val="tx1"/>
                </a:solidFill>
              </a:rPr>
              <a:t>mutlaka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öğrenmeli</a:t>
            </a:r>
            <a:r>
              <a:rPr lang="tr-TR" sz="2000" b="1" dirty="0">
                <a:solidFill>
                  <a:schemeClr val="tx1"/>
                </a:solidFill>
              </a:rPr>
              <a:t>yiz.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endParaRPr lang="tr-TR" sz="2000" b="1" dirty="0">
              <a:solidFill>
                <a:schemeClr val="tx1"/>
              </a:solidFill>
            </a:endParaRPr>
          </a:p>
          <a:p>
            <a:endParaRPr lang="tr-TR" sz="2000" dirty="0">
              <a:solidFill>
                <a:schemeClr val="tx1"/>
              </a:solidFill>
            </a:endParaRPr>
          </a:p>
          <a:p>
            <a:r>
              <a:rPr lang="tr-TR" sz="2000" dirty="0">
                <a:solidFill>
                  <a:schemeClr val="tx1"/>
                </a:solidFill>
              </a:rPr>
              <a:t>g</a:t>
            </a:r>
            <a:r>
              <a:rPr lang="en-US" sz="2000" dirty="0" err="1">
                <a:solidFill>
                  <a:schemeClr val="tx1"/>
                </a:solidFill>
              </a:rPr>
              <a:t>erektiği</a:t>
            </a:r>
            <a:r>
              <a:rPr lang="tr-TR" sz="2000" dirty="0">
                <a:solidFill>
                  <a:schemeClr val="tx1"/>
                </a:solidFill>
              </a:rPr>
              <a:t>         </a:t>
            </a:r>
            <a:r>
              <a:rPr lang="en-GB" sz="2000" dirty="0">
                <a:solidFill>
                  <a:schemeClr val="tx1"/>
                </a:solidFill>
              </a:rPr>
              <a:t>/</a:t>
            </a:r>
            <a:r>
              <a:rPr lang="tr-TR" sz="2000" dirty="0">
                <a:solidFill>
                  <a:schemeClr val="tx1"/>
                </a:solidFill>
              </a:rPr>
              <a:t>       </a:t>
            </a:r>
            <a:r>
              <a:rPr lang="en-US" sz="2000" dirty="0" err="1">
                <a:solidFill>
                  <a:schemeClr val="tx1"/>
                </a:solidFill>
              </a:rPr>
              <a:t>gerek</a:t>
            </a:r>
            <a:r>
              <a:rPr lang="tr-TR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tiğini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tr-TR" sz="2000" dirty="0">
                <a:solidFill>
                  <a:schemeClr val="tx1"/>
                </a:solidFill>
              </a:rPr>
              <a:t>      </a:t>
            </a:r>
            <a:r>
              <a:rPr lang="en-GB" sz="2000" dirty="0">
                <a:solidFill>
                  <a:schemeClr val="tx1"/>
                </a:solidFill>
              </a:rPr>
              <a:t>/</a:t>
            </a:r>
            <a:r>
              <a:rPr lang="tr-TR" sz="2000" dirty="0">
                <a:solidFill>
                  <a:schemeClr val="tx1"/>
                </a:solidFill>
              </a:rPr>
              <a:t>      </a:t>
            </a:r>
            <a:r>
              <a:rPr lang="en-US" sz="2000" dirty="0" err="1">
                <a:solidFill>
                  <a:schemeClr val="tx1"/>
                </a:solidFill>
              </a:rPr>
              <a:t>gerek</a:t>
            </a:r>
            <a:r>
              <a:rPr lang="tr-TR" sz="2000" dirty="0">
                <a:solidFill>
                  <a:schemeClr val="tx1"/>
                </a:solidFill>
              </a:rPr>
              <a:t>ip   gerekmedi</a:t>
            </a:r>
            <a:r>
              <a:rPr lang="en-US" sz="2000" dirty="0">
                <a:solidFill>
                  <a:schemeClr val="tx1"/>
                </a:solidFill>
              </a:rPr>
              <a:t>ğ</a:t>
            </a:r>
            <a:r>
              <a:rPr lang="tr-TR" sz="2000" dirty="0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n</a:t>
            </a:r>
            <a:r>
              <a:rPr lang="tr-TR" sz="2000" dirty="0">
                <a:solidFill>
                  <a:schemeClr val="tx1"/>
                </a:solidFill>
              </a:rPr>
              <a:t>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tr-TR" sz="2000" b="1" dirty="0">
              <a:solidFill>
                <a:schemeClr val="tx1"/>
              </a:solidFill>
            </a:endParaRPr>
          </a:p>
          <a:p>
            <a:endParaRPr lang="tr-TR" sz="2000" dirty="0">
              <a:solidFill>
                <a:schemeClr val="tx1"/>
              </a:solidFill>
            </a:endParaRPr>
          </a:p>
          <a:p>
            <a:r>
              <a:rPr lang="el-GR" sz="2000" b="1" dirty="0">
                <a:solidFill>
                  <a:schemeClr val="tx1"/>
                </a:solidFill>
              </a:rPr>
              <a:t>9. </a:t>
            </a:r>
            <a:r>
              <a:rPr lang="en-US" sz="2000" b="1" dirty="0" err="1">
                <a:solidFill>
                  <a:schemeClr val="tx1"/>
                </a:solidFill>
              </a:rPr>
              <a:t>Empati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ise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bir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başkasını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tr-TR" sz="2000" b="1" dirty="0">
                <a:solidFill>
                  <a:schemeClr val="tx1"/>
                </a:solidFill>
              </a:rPr>
              <a:t>...............................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onun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perspektifinden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onun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açısından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olaya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bakabilmektir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endParaRPr lang="tr-TR" sz="2000" b="1" dirty="0">
              <a:solidFill>
                <a:schemeClr val="tx1"/>
              </a:solidFill>
            </a:endParaRPr>
          </a:p>
          <a:p>
            <a:endParaRPr lang="tr-TR" sz="2000" dirty="0">
              <a:solidFill>
                <a:schemeClr val="tx1"/>
              </a:solidFill>
            </a:endParaRPr>
          </a:p>
          <a:p>
            <a:r>
              <a:rPr lang="tr-TR" sz="2000" dirty="0">
                <a:solidFill>
                  <a:schemeClr val="tx1"/>
                </a:solidFill>
              </a:rPr>
              <a:t>y</a:t>
            </a:r>
            <a:r>
              <a:rPr lang="en-US" sz="2000" dirty="0" err="1">
                <a:solidFill>
                  <a:schemeClr val="tx1"/>
                </a:solidFill>
              </a:rPr>
              <a:t>argıla</a:t>
            </a:r>
            <a:r>
              <a:rPr lang="tr-TR" sz="2000" dirty="0">
                <a:solidFill>
                  <a:schemeClr val="tx1"/>
                </a:solidFill>
              </a:rPr>
              <a:t>-</a:t>
            </a:r>
            <a:r>
              <a:rPr lang="en-US" sz="2000" dirty="0" err="1">
                <a:solidFill>
                  <a:schemeClr val="tx1"/>
                </a:solidFill>
              </a:rPr>
              <a:t>madan</a:t>
            </a:r>
            <a:r>
              <a:rPr lang="tr-TR" sz="2000" dirty="0">
                <a:solidFill>
                  <a:schemeClr val="tx1"/>
                </a:solidFill>
              </a:rPr>
              <a:t>        </a:t>
            </a:r>
            <a:r>
              <a:rPr lang="el-GR" sz="2000" dirty="0">
                <a:solidFill>
                  <a:schemeClr val="tx1"/>
                </a:solidFill>
              </a:rPr>
              <a:t>/</a:t>
            </a:r>
            <a:r>
              <a:rPr lang="tr-TR" sz="2000" dirty="0">
                <a:solidFill>
                  <a:schemeClr val="tx1"/>
                </a:solidFill>
              </a:rPr>
              <a:t>    yarış-madan   </a:t>
            </a:r>
            <a:r>
              <a:rPr lang="el-GR" sz="2000" dirty="0">
                <a:solidFill>
                  <a:schemeClr val="tx1"/>
                </a:solidFill>
              </a:rPr>
              <a:t>/</a:t>
            </a:r>
            <a:r>
              <a:rPr lang="tr-TR" sz="2000" dirty="0">
                <a:solidFill>
                  <a:schemeClr val="tx1"/>
                </a:solidFill>
              </a:rPr>
              <a:t>  yasal-laş-tır-mak</a:t>
            </a:r>
            <a:r>
              <a:rPr lang="tr-TR" sz="2000" b="1" dirty="0">
                <a:solidFill>
                  <a:schemeClr val="tx1"/>
                </a:solidFill>
              </a:rPr>
              <a:t> </a:t>
            </a:r>
          </a:p>
          <a:p>
            <a:endParaRPr lang="tr-TR" sz="2000" b="1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tx1"/>
                </a:solidFill>
              </a:rPr>
              <a:t>10. </a:t>
            </a:r>
            <a:r>
              <a:rPr lang="tr-TR" sz="2000" b="1" dirty="0">
                <a:solidFill>
                  <a:schemeClr val="tx1"/>
                </a:solidFill>
              </a:rPr>
              <a:t>G</a:t>
            </a:r>
            <a:r>
              <a:rPr lang="en-US" sz="2000" b="1" dirty="0" err="1">
                <a:solidFill>
                  <a:schemeClr val="tx1"/>
                </a:solidFill>
              </a:rPr>
              <a:t>erçekten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nasıl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l-GR" sz="2000" b="1" dirty="0">
                <a:solidFill>
                  <a:schemeClr val="tx1"/>
                </a:solidFill>
              </a:rPr>
              <a:t>…………………………………….</a:t>
            </a:r>
            <a:r>
              <a:rPr lang="en-US" sz="2000" b="1" dirty="0" err="1">
                <a:solidFill>
                  <a:schemeClr val="tx1"/>
                </a:solidFill>
              </a:rPr>
              <a:t>söylemeyi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denemelisin</a:t>
            </a:r>
            <a:r>
              <a:rPr lang="en-US" sz="2000" b="1" dirty="0">
                <a:solidFill>
                  <a:schemeClr val="tx1"/>
                </a:solidFill>
              </a:rPr>
              <a:t>. </a:t>
            </a:r>
            <a:endParaRPr lang="tr-TR" sz="2000" b="1" dirty="0">
              <a:solidFill>
                <a:schemeClr val="tx1"/>
              </a:solidFill>
            </a:endParaRPr>
          </a:p>
          <a:p>
            <a:r>
              <a:rPr lang="en-GB" sz="2000" dirty="0">
                <a:solidFill>
                  <a:schemeClr val="tx1"/>
                </a:solidFill>
              </a:rPr>
              <a:t>h</a:t>
            </a:r>
            <a:r>
              <a:rPr lang="en-US" sz="2000" dirty="0" err="1">
                <a:solidFill>
                  <a:schemeClr val="tx1"/>
                </a:solidFill>
              </a:rPr>
              <a:t>issettiği</a:t>
            </a:r>
            <a:r>
              <a:rPr lang="tr-TR" sz="2000" dirty="0">
                <a:solidFill>
                  <a:schemeClr val="tx1"/>
                </a:solidFill>
              </a:rPr>
              <a:t>               </a:t>
            </a:r>
            <a:r>
              <a:rPr lang="en-GB" sz="2000" dirty="0">
                <a:solidFill>
                  <a:schemeClr val="tx1"/>
                </a:solidFill>
              </a:rPr>
              <a:t>/</a:t>
            </a:r>
            <a:r>
              <a:rPr lang="tr-TR" sz="2000" dirty="0">
                <a:solidFill>
                  <a:schemeClr val="tx1"/>
                </a:solidFill>
              </a:rPr>
              <a:t>      </a:t>
            </a:r>
            <a:r>
              <a:rPr lang="en-US" sz="2000" dirty="0" err="1">
                <a:solidFill>
                  <a:schemeClr val="tx1"/>
                </a:solidFill>
              </a:rPr>
              <a:t>hissettiğini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tr-TR" sz="2000" dirty="0">
                <a:solidFill>
                  <a:schemeClr val="tx1"/>
                </a:solidFill>
              </a:rPr>
              <a:t>      </a:t>
            </a:r>
            <a:r>
              <a:rPr lang="en-GB" sz="2000" dirty="0">
                <a:solidFill>
                  <a:schemeClr val="tx1"/>
                </a:solidFill>
              </a:rPr>
              <a:t>/</a:t>
            </a:r>
            <a:r>
              <a:rPr lang="tr-TR" sz="2000" dirty="0">
                <a:solidFill>
                  <a:schemeClr val="tx1"/>
                </a:solidFill>
              </a:rPr>
              <a:t>     </a:t>
            </a:r>
            <a:r>
              <a:rPr lang="en-US" sz="2000" dirty="0" err="1">
                <a:solidFill>
                  <a:schemeClr val="tx1"/>
                </a:solidFill>
              </a:rPr>
              <a:t>hissettiğin</a:t>
            </a:r>
            <a:r>
              <a:rPr lang="tr-TR" sz="2000" dirty="0">
                <a:solidFill>
                  <a:schemeClr val="tx1"/>
                </a:solidFill>
              </a:rPr>
              <a:t>e</a:t>
            </a:r>
            <a:r>
              <a:rPr lang="tr-TR" sz="2000" b="1" dirty="0">
                <a:solidFill>
                  <a:schemeClr val="tx1"/>
                </a:solidFill>
              </a:rPr>
              <a:t> 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617621" y="446311"/>
            <a:ext cx="9416716" cy="59093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11. </a:t>
            </a:r>
            <a:r>
              <a:rPr lang="en-US" b="1" dirty="0" err="1"/>
              <a:t>İnsanlar</a:t>
            </a:r>
            <a:r>
              <a:rPr lang="en-US" b="1" dirty="0"/>
              <a:t> en </a:t>
            </a:r>
            <a:r>
              <a:rPr lang="en-US" b="1" dirty="0" err="1"/>
              <a:t>çok</a:t>
            </a:r>
            <a:r>
              <a:rPr lang="en-US" b="1" dirty="0"/>
              <a:t> </a:t>
            </a:r>
            <a:r>
              <a:rPr lang="en-US" b="1" dirty="0" err="1"/>
              <a:t>hangi</a:t>
            </a:r>
            <a:r>
              <a:rPr lang="en-US" b="1" dirty="0"/>
              <a:t> </a:t>
            </a:r>
            <a:r>
              <a:rPr lang="en-US" b="1" dirty="0" err="1"/>
              <a:t>konu</a:t>
            </a:r>
            <a:r>
              <a:rPr lang="en-US" b="1" dirty="0"/>
              <a:t> </a:t>
            </a:r>
            <a:r>
              <a:rPr lang="en-US" b="1" dirty="0" err="1"/>
              <a:t>hakkında</a:t>
            </a:r>
            <a:r>
              <a:rPr lang="en-US" b="1" dirty="0"/>
              <a:t> </a:t>
            </a:r>
            <a:r>
              <a:rPr lang="tr-TR" b="1" dirty="0"/>
              <a:t>................................ </a:t>
            </a:r>
            <a:r>
              <a:rPr lang="en-US" b="1" dirty="0"/>
              <a:t> </a:t>
            </a:r>
            <a:r>
              <a:rPr lang="en-US" b="1" dirty="0" err="1"/>
              <a:t>hoşlanırlar</a:t>
            </a:r>
            <a:r>
              <a:rPr lang="en-US" b="1" dirty="0"/>
              <a:t>? </a:t>
            </a:r>
            <a:endParaRPr lang="tr-TR" b="1" dirty="0"/>
          </a:p>
          <a:p>
            <a:endParaRPr lang="tr-TR" dirty="0"/>
          </a:p>
          <a:p>
            <a:r>
              <a:rPr lang="tr-TR" dirty="0"/>
              <a:t>k</a:t>
            </a:r>
            <a:r>
              <a:rPr lang="en-US" dirty="0" err="1"/>
              <a:t>onuşmakta</a:t>
            </a:r>
            <a:r>
              <a:rPr lang="tr-TR" dirty="0"/>
              <a:t>     </a:t>
            </a:r>
            <a:r>
              <a:rPr lang="en-GB" dirty="0"/>
              <a:t>/</a:t>
            </a:r>
            <a:r>
              <a:rPr lang="tr-TR" dirty="0"/>
              <a:t>      </a:t>
            </a:r>
            <a:r>
              <a:rPr lang="en-US" dirty="0" err="1"/>
              <a:t>konuşmaktan</a:t>
            </a:r>
            <a:r>
              <a:rPr lang="en-US" dirty="0"/>
              <a:t> </a:t>
            </a:r>
            <a:r>
              <a:rPr lang="tr-TR" dirty="0"/>
              <a:t>     </a:t>
            </a:r>
            <a:r>
              <a:rPr lang="en-GB" dirty="0"/>
              <a:t>/</a:t>
            </a:r>
            <a:r>
              <a:rPr lang="tr-TR" dirty="0"/>
              <a:t>   </a:t>
            </a:r>
            <a:r>
              <a:rPr lang="en-US" dirty="0" err="1"/>
              <a:t>konuşma</a:t>
            </a:r>
            <a:r>
              <a:rPr lang="tr-TR" dirty="0"/>
              <a:t>ğa</a:t>
            </a:r>
          </a:p>
          <a:p>
            <a:endParaRPr lang="tr-TR" dirty="0"/>
          </a:p>
          <a:p>
            <a:r>
              <a:rPr lang="en-US" b="1" dirty="0"/>
              <a:t>12. </a:t>
            </a:r>
            <a:r>
              <a:rPr lang="en-US" b="1" dirty="0" err="1"/>
              <a:t>Tabii</a:t>
            </a:r>
            <a:r>
              <a:rPr lang="en-US" b="1" dirty="0"/>
              <a:t> </a:t>
            </a:r>
            <a:r>
              <a:rPr lang="en-US" b="1" dirty="0" err="1"/>
              <a:t>ki</a:t>
            </a:r>
            <a:r>
              <a:rPr lang="en-US" b="1" dirty="0"/>
              <a:t>, </a:t>
            </a:r>
            <a:r>
              <a:rPr lang="en-US" b="1" dirty="0" err="1"/>
              <a:t>kendileri</a:t>
            </a:r>
            <a:r>
              <a:rPr lang="en-US" b="1" dirty="0"/>
              <a:t> </a:t>
            </a:r>
            <a:r>
              <a:rPr lang="en-US" b="1" dirty="0" err="1"/>
              <a:t>hakkında</a:t>
            </a:r>
            <a:r>
              <a:rPr lang="en-US" b="1" dirty="0"/>
              <a:t>. </a:t>
            </a:r>
            <a:endParaRPr lang="tr-TR" b="1" dirty="0"/>
          </a:p>
          <a:p>
            <a:endParaRPr lang="tr-TR" dirty="0"/>
          </a:p>
          <a:p>
            <a:r>
              <a:rPr lang="tr-TR" b="1" dirty="0"/>
              <a:t>......................</a:t>
            </a:r>
            <a:r>
              <a:rPr lang="en-US" b="1" dirty="0"/>
              <a:t>ne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/>
              <a:t>başkasına</a:t>
            </a:r>
            <a:r>
              <a:rPr lang="en-US" b="1" dirty="0"/>
              <a:t> </a:t>
            </a:r>
            <a:r>
              <a:rPr lang="en-US" b="1" dirty="0" err="1"/>
              <a:t>ilgi</a:t>
            </a:r>
            <a:r>
              <a:rPr lang="en-US" b="1" dirty="0"/>
              <a:t> </a:t>
            </a:r>
            <a:r>
              <a:rPr lang="en-US" b="1" dirty="0" err="1"/>
              <a:t>gösterirsen</a:t>
            </a:r>
            <a:r>
              <a:rPr lang="en-US" b="1" dirty="0"/>
              <a:t>, o </a:t>
            </a:r>
            <a:r>
              <a:rPr lang="en-US" b="1" dirty="0" err="1"/>
              <a:t>kişi</a:t>
            </a:r>
            <a:r>
              <a:rPr lang="en-US" b="1" dirty="0"/>
              <a:t> de </a:t>
            </a:r>
            <a:r>
              <a:rPr lang="en-US" b="1" dirty="0" err="1"/>
              <a:t>seni</a:t>
            </a:r>
            <a:r>
              <a:rPr lang="en-US" b="1" dirty="0"/>
              <a:t> o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/>
              <a:t>ilginç</a:t>
            </a:r>
            <a:r>
              <a:rPr lang="en-US" b="1" dirty="0"/>
              <a:t> </a:t>
            </a:r>
            <a:r>
              <a:rPr lang="en-US" b="1" dirty="0" err="1"/>
              <a:t>bulur</a:t>
            </a:r>
            <a:r>
              <a:rPr lang="en-US" b="1" dirty="0"/>
              <a:t>.</a:t>
            </a:r>
            <a:endParaRPr lang="tr-TR" b="1" dirty="0"/>
          </a:p>
          <a:p>
            <a:endParaRPr lang="tr-TR" dirty="0"/>
          </a:p>
          <a:p>
            <a:r>
              <a:rPr lang="tr-TR" dirty="0" err="1"/>
              <a:t>y</a:t>
            </a:r>
            <a:r>
              <a:rPr lang="en-US" dirty="0" err="1"/>
              <a:t>ani</a:t>
            </a:r>
            <a:r>
              <a:rPr lang="tr-TR" dirty="0"/>
              <a:t>        </a:t>
            </a:r>
            <a:r>
              <a:rPr lang="en-GB" dirty="0"/>
              <a:t>/</a:t>
            </a:r>
            <a:r>
              <a:rPr lang="tr-TR" dirty="0"/>
              <a:t>   güya     </a:t>
            </a:r>
            <a:r>
              <a:rPr lang="en-GB" dirty="0"/>
              <a:t>/ </a:t>
            </a:r>
            <a:r>
              <a:rPr lang="tr-TR" dirty="0"/>
              <a:t>      m</a:t>
            </a:r>
            <a:r>
              <a:rPr lang="en-US" dirty="0" err="1"/>
              <a:t>adem</a:t>
            </a:r>
            <a:r>
              <a:rPr lang="en-US" dirty="0"/>
              <a:t> </a:t>
            </a:r>
            <a:endParaRPr lang="tr-TR" dirty="0"/>
          </a:p>
          <a:p>
            <a:endParaRPr lang="tr-TR" dirty="0"/>
          </a:p>
          <a:p>
            <a:pPr>
              <a:lnSpc>
                <a:spcPct val="200000"/>
              </a:lnSpc>
            </a:pPr>
            <a:r>
              <a:rPr lang="en-US" b="1" dirty="0"/>
              <a:t>13.İletişim </a:t>
            </a:r>
            <a:r>
              <a:rPr lang="en-US" b="1" dirty="0" err="1"/>
              <a:t>Uzmanı</a:t>
            </a:r>
            <a:r>
              <a:rPr lang="en-US" b="1" dirty="0"/>
              <a:t> </a:t>
            </a:r>
            <a:r>
              <a:rPr lang="en-US" b="1" dirty="0" err="1"/>
              <a:t>Pınar</a:t>
            </a:r>
            <a:r>
              <a:rPr lang="en-US" b="1" dirty="0"/>
              <a:t> </a:t>
            </a:r>
            <a:r>
              <a:rPr lang="en-US" b="1" dirty="0" err="1"/>
              <a:t>Pişirgen</a:t>
            </a:r>
            <a:r>
              <a:rPr lang="tr-TR" b="1" dirty="0"/>
              <a:t> </a:t>
            </a:r>
            <a:r>
              <a:rPr lang="en-US" b="1" dirty="0"/>
              <a:t>, </a:t>
            </a:r>
            <a:r>
              <a:rPr lang="en-US" b="1" dirty="0" err="1"/>
              <a:t>mutluluğun</a:t>
            </a:r>
            <a:r>
              <a:rPr lang="en-US" b="1" dirty="0"/>
              <a:t> </a:t>
            </a:r>
            <a:r>
              <a:rPr lang="en-US" b="1" dirty="0" err="1"/>
              <a:t>sırrının</a:t>
            </a:r>
            <a:r>
              <a:rPr lang="en-US" b="1" dirty="0"/>
              <a:t> </a:t>
            </a:r>
            <a:r>
              <a:rPr lang="en-US" b="1" dirty="0" err="1"/>
              <a:t>doğru</a:t>
            </a:r>
            <a:r>
              <a:rPr lang="en-US" b="1" dirty="0"/>
              <a:t> </a:t>
            </a:r>
            <a:r>
              <a:rPr lang="en-US" b="1" dirty="0" err="1"/>
              <a:t>iletişim</a:t>
            </a:r>
            <a:r>
              <a:rPr lang="tr-TR" b="1" dirty="0"/>
              <a:t>  </a:t>
            </a:r>
            <a:r>
              <a:rPr lang="en-US" b="1" dirty="0" err="1"/>
              <a:t>kurabilmekte</a:t>
            </a:r>
            <a:r>
              <a:rPr lang="en-US" b="1" dirty="0"/>
              <a:t> </a:t>
            </a:r>
            <a:r>
              <a:rPr lang="en-US" b="1" dirty="0" err="1"/>
              <a:t>saklı</a:t>
            </a:r>
            <a:r>
              <a:rPr lang="en-US" b="1" dirty="0"/>
              <a:t> </a:t>
            </a:r>
            <a:r>
              <a:rPr lang="el-GR" b="1" dirty="0"/>
              <a:t> ……………………. </a:t>
            </a:r>
            <a:r>
              <a:rPr lang="en-US" b="1" dirty="0" err="1"/>
              <a:t>belirterek</a:t>
            </a:r>
            <a:r>
              <a:rPr lang="en-US" b="1" dirty="0"/>
              <a:t> </a:t>
            </a:r>
            <a:r>
              <a:rPr lang="en-US" b="1" dirty="0" err="1"/>
              <a:t>insanlar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iletişim</a:t>
            </a:r>
            <a:r>
              <a:rPr lang="en-US" b="1" dirty="0"/>
              <a:t> </a:t>
            </a:r>
            <a:r>
              <a:rPr lang="en-US" b="1" dirty="0" err="1"/>
              <a:t>hakkındaki</a:t>
            </a:r>
            <a:r>
              <a:rPr lang="en-US" b="1" dirty="0"/>
              <a:t> </a:t>
            </a:r>
            <a:r>
              <a:rPr lang="en-US" b="1" dirty="0" err="1"/>
              <a:t>görüşlerini</a:t>
            </a:r>
            <a:r>
              <a:rPr lang="en-US" b="1" dirty="0"/>
              <a:t> </a:t>
            </a:r>
            <a:r>
              <a:rPr lang="en-US" b="1" dirty="0" err="1"/>
              <a:t>açıkladı</a:t>
            </a:r>
            <a:r>
              <a:rPr lang="tr-TR" b="1" dirty="0"/>
              <a:t>.</a:t>
            </a:r>
            <a:endParaRPr lang="el-GR" b="1" dirty="0"/>
          </a:p>
          <a:p>
            <a:pPr>
              <a:lnSpc>
                <a:spcPct val="200000"/>
              </a:lnSpc>
            </a:pPr>
            <a:r>
              <a:rPr lang="el-GR" dirty="0"/>
              <a:t>ο</a:t>
            </a:r>
            <a:r>
              <a:rPr lang="en-US" dirty="0" err="1"/>
              <a:t>lduğunu</a:t>
            </a:r>
            <a:r>
              <a:rPr lang="el-GR" dirty="0"/>
              <a:t> /</a:t>
            </a:r>
            <a:r>
              <a:rPr lang="en-US" dirty="0"/>
              <a:t> </a:t>
            </a:r>
            <a:r>
              <a:rPr lang="en-US" dirty="0" err="1"/>
              <a:t>olduğun</a:t>
            </a:r>
            <a:r>
              <a:rPr lang="en-GB" dirty="0"/>
              <a:t>a</a:t>
            </a:r>
            <a:r>
              <a:rPr lang="el-GR" dirty="0"/>
              <a:t>/</a:t>
            </a:r>
            <a:r>
              <a:rPr lang="en-GB" dirty="0"/>
              <a:t> </a:t>
            </a:r>
            <a:r>
              <a:rPr lang="en-US" dirty="0" err="1"/>
              <a:t>olduğu</a:t>
            </a:r>
            <a:r>
              <a:rPr lang="el-GR" dirty="0"/>
              <a:t> </a:t>
            </a:r>
            <a:endParaRPr lang="tr-TR" dirty="0"/>
          </a:p>
          <a:p>
            <a:pPr>
              <a:lnSpc>
                <a:spcPct val="200000"/>
              </a:lnSpc>
            </a:pPr>
            <a:r>
              <a:rPr lang="en-US" b="1" dirty="0"/>
              <a:t>14.Sabah …………………..</a:t>
            </a:r>
            <a:r>
              <a:rPr lang="en-US" b="1" dirty="0" err="1"/>
              <a:t>andan</a:t>
            </a:r>
            <a:r>
              <a:rPr lang="en-US" b="1" dirty="0"/>
              <a:t> </a:t>
            </a:r>
            <a:r>
              <a:rPr lang="en-US" b="1" dirty="0" err="1"/>
              <a:t>gece</a:t>
            </a:r>
            <a:r>
              <a:rPr lang="en-US" b="1" dirty="0"/>
              <a:t> </a:t>
            </a:r>
            <a:r>
              <a:rPr lang="en-US" b="1" dirty="0" err="1"/>
              <a:t>yattığımız</a:t>
            </a:r>
            <a:r>
              <a:rPr lang="en-US" b="1" dirty="0"/>
              <a:t> </a:t>
            </a:r>
            <a:r>
              <a:rPr lang="en-US" b="1" dirty="0" err="1"/>
              <a:t>ana</a:t>
            </a:r>
            <a:r>
              <a:rPr lang="en-US" b="1" dirty="0"/>
              <a:t> </a:t>
            </a:r>
            <a:r>
              <a:rPr lang="en-US" b="1" dirty="0" err="1"/>
              <a:t>kadar</a:t>
            </a:r>
            <a:r>
              <a:rPr lang="en-US" b="1" dirty="0"/>
              <a:t> </a:t>
            </a:r>
            <a:r>
              <a:rPr lang="en-US" b="1" dirty="0" err="1"/>
              <a:t>bütün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günümüz</a:t>
            </a:r>
            <a:r>
              <a:rPr lang="en-US" b="1" dirty="0"/>
              <a:t> </a:t>
            </a:r>
            <a:r>
              <a:rPr lang="en-US" b="1" dirty="0" err="1"/>
              <a:t>iletişimle</a:t>
            </a:r>
            <a:r>
              <a:rPr lang="en-US" b="1" dirty="0"/>
              <a:t> </a:t>
            </a:r>
            <a:r>
              <a:rPr lang="en-US" b="1" dirty="0" err="1"/>
              <a:t>doludur</a:t>
            </a:r>
            <a:r>
              <a:rPr lang="en-US" b="1" dirty="0"/>
              <a:t>. </a:t>
            </a:r>
          </a:p>
          <a:p>
            <a:pPr>
              <a:lnSpc>
                <a:spcPct val="200000"/>
              </a:lnSpc>
            </a:pPr>
            <a:r>
              <a:rPr lang="tr-TR" dirty="0"/>
              <a:t>u</a:t>
            </a:r>
            <a:r>
              <a:rPr lang="en-US" dirty="0" err="1"/>
              <a:t>yandığımız</a:t>
            </a:r>
            <a:r>
              <a:rPr lang="en-US" dirty="0"/>
              <a:t> / </a:t>
            </a:r>
            <a:r>
              <a:rPr lang="en-US" dirty="0" err="1"/>
              <a:t>uyandığımız</a:t>
            </a:r>
            <a:r>
              <a:rPr lang="tr-TR" dirty="0"/>
              <a:t>ı/ </a:t>
            </a:r>
            <a:r>
              <a:rPr lang="en-US" dirty="0" err="1"/>
              <a:t>uyan</a:t>
            </a:r>
            <a:r>
              <a:rPr lang="tr-TR" dirty="0"/>
              <a:t>an </a:t>
            </a:r>
            <a:endParaRPr lang="en-US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461209" y="200070"/>
            <a:ext cx="10415337" cy="50167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600" b="1" dirty="0">
                <a:solidFill>
                  <a:schemeClr val="tx1"/>
                </a:solidFill>
              </a:rPr>
              <a:t>15. </a:t>
            </a:r>
            <a:r>
              <a:rPr lang="en-US" sz="1600" b="1" dirty="0" err="1">
                <a:solidFill>
                  <a:schemeClr val="tx1"/>
                </a:solidFill>
              </a:rPr>
              <a:t>Eğer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kişi</a:t>
            </a:r>
            <a:r>
              <a:rPr lang="en-US" sz="1600" b="1" dirty="0">
                <a:solidFill>
                  <a:schemeClr val="tx1"/>
                </a:solidFill>
              </a:rPr>
              <a:t>  </a:t>
            </a:r>
            <a:r>
              <a:rPr lang="en-US" sz="1600" b="1" dirty="0" err="1">
                <a:solidFill>
                  <a:schemeClr val="tx1"/>
                </a:solidFill>
              </a:rPr>
              <a:t>kendisiyle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mutludur</a:t>
            </a:r>
            <a:r>
              <a:rPr lang="en-US" sz="1600" b="1" dirty="0">
                <a:solidFill>
                  <a:schemeClr val="tx1"/>
                </a:solidFill>
              </a:rPr>
              <a:t>, </a:t>
            </a:r>
            <a:r>
              <a:rPr lang="en-US" sz="1600" b="1" dirty="0" err="1">
                <a:solidFill>
                  <a:schemeClr val="tx1"/>
                </a:solidFill>
              </a:rPr>
              <a:t>tüm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bu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tr-TR" sz="1600" b="1" dirty="0">
                <a:solidFill>
                  <a:schemeClr val="tx1"/>
                </a:solidFill>
              </a:rPr>
              <a:t>  ........................... </a:t>
            </a:r>
            <a:r>
              <a:rPr lang="en-US" sz="1600" b="1" dirty="0" err="1">
                <a:solidFill>
                  <a:schemeClr val="tx1"/>
                </a:solidFill>
              </a:rPr>
              <a:t>örneklerde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ve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yaşamı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boyunca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diğer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bireyler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ile</a:t>
            </a:r>
            <a:r>
              <a:rPr lang="en-US" sz="1600" b="1" dirty="0">
                <a:solidFill>
                  <a:schemeClr val="tx1"/>
                </a:solidFill>
              </a:rPr>
              <a:t> de </a:t>
            </a:r>
            <a:r>
              <a:rPr lang="en-US" sz="1600" b="1" dirty="0" err="1">
                <a:solidFill>
                  <a:schemeClr val="tx1"/>
                </a:solidFill>
              </a:rPr>
              <a:t>doğru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iletişi</a:t>
            </a:r>
            <a:r>
              <a:rPr lang="tr-TR" sz="1600" b="1" dirty="0">
                <a:solidFill>
                  <a:schemeClr val="tx1"/>
                </a:solidFill>
              </a:rPr>
              <a:t>m 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kurabilir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ve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stressiz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bir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gün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ve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hatta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bir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ömür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geçirebilir</a:t>
            </a:r>
            <a:r>
              <a:rPr lang="en-US" sz="1600" b="1" dirty="0">
                <a:solidFill>
                  <a:schemeClr val="tx1"/>
                </a:solidFill>
              </a:rPr>
              <a:t>.</a:t>
            </a:r>
            <a:endParaRPr lang="tr-TR" sz="1600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tr-TR" sz="1600" dirty="0" err="1">
                <a:solidFill>
                  <a:schemeClr val="tx1"/>
                </a:solidFill>
              </a:rPr>
              <a:t>v</a:t>
            </a:r>
            <a:r>
              <a:rPr lang="en-US" sz="1600" dirty="0" err="1">
                <a:solidFill>
                  <a:schemeClr val="tx1"/>
                </a:solidFill>
              </a:rPr>
              <a:t>erilen</a:t>
            </a:r>
            <a:r>
              <a:rPr lang="tr-TR" sz="1600" dirty="0">
                <a:solidFill>
                  <a:schemeClr val="tx1"/>
                </a:solidFill>
              </a:rPr>
              <a:t> / </a:t>
            </a:r>
            <a:r>
              <a:rPr lang="en-US" sz="1600" dirty="0" err="1">
                <a:solidFill>
                  <a:schemeClr val="tx1"/>
                </a:solidFill>
              </a:rPr>
              <a:t>veril</a:t>
            </a:r>
            <a:r>
              <a:rPr lang="tr-TR" sz="1600" dirty="0">
                <a:solidFill>
                  <a:schemeClr val="tx1"/>
                </a:solidFill>
              </a:rPr>
              <a:t>diği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tr-TR" sz="1600" dirty="0">
                <a:solidFill>
                  <a:schemeClr val="tx1"/>
                </a:solidFill>
              </a:rPr>
              <a:t>/ </a:t>
            </a:r>
            <a:r>
              <a:rPr lang="en-US" sz="1600" dirty="0" err="1">
                <a:solidFill>
                  <a:schemeClr val="tx1"/>
                </a:solidFill>
              </a:rPr>
              <a:t>veril</a:t>
            </a:r>
            <a:r>
              <a:rPr lang="tr-TR" sz="1600" dirty="0">
                <a:solidFill>
                  <a:schemeClr val="tx1"/>
                </a:solidFill>
              </a:rPr>
              <a:t>diğini</a:t>
            </a:r>
          </a:p>
          <a:p>
            <a:pPr>
              <a:lnSpc>
                <a:spcPct val="200000"/>
              </a:lnSpc>
            </a:pPr>
            <a:r>
              <a:rPr lang="en-GB" sz="1600" b="1" dirty="0">
                <a:solidFill>
                  <a:schemeClr val="tx1"/>
                </a:solidFill>
              </a:rPr>
              <a:t>16. </a:t>
            </a:r>
            <a:r>
              <a:rPr lang="tr-TR" sz="1600" b="1" dirty="0">
                <a:solidFill>
                  <a:schemeClr val="tx1"/>
                </a:solidFill>
              </a:rPr>
              <a:t>İnsan ilişkilerini nasıl geliştir</a:t>
            </a:r>
            <a:r>
              <a:rPr lang="en-GB" sz="1600" b="1" dirty="0" err="1">
                <a:solidFill>
                  <a:schemeClr val="tx1"/>
                </a:solidFill>
              </a:rPr>
              <a:t>ir</a:t>
            </a:r>
            <a:r>
              <a:rPr lang="tr-TR" sz="1600" b="1" dirty="0">
                <a:solidFill>
                  <a:schemeClr val="tx1"/>
                </a:solidFill>
              </a:rPr>
              <a:t>iz? Gerçekte nasıl hissettiği</a:t>
            </a:r>
            <a:r>
              <a:rPr lang="en-GB" sz="1600" b="1" dirty="0">
                <a:solidFill>
                  <a:schemeClr val="tx1"/>
                </a:solidFill>
              </a:rPr>
              <a:t>m</a:t>
            </a:r>
            <a:r>
              <a:rPr lang="tr-TR" sz="1600" b="1" dirty="0">
                <a:solidFill>
                  <a:schemeClr val="tx1"/>
                </a:solidFill>
              </a:rPr>
              <a:t>i</a:t>
            </a:r>
            <a:r>
              <a:rPr lang="en-GB" sz="1600" b="1" dirty="0" err="1">
                <a:solidFill>
                  <a:schemeClr val="tx1"/>
                </a:solidFill>
              </a:rPr>
              <a:t>zi</a:t>
            </a:r>
            <a:r>
              <a:rPr lang="tr-TR" sz="1600" b="1" dirty="0">
                <a:solidFill>
                  <a:schemeClr val="tx1"/>
                </a:solidFill>
              </a:rPr>
              <a:t> .............................denememiz  doğrudur.  </a:t>
            </a:r>
          </a:p>
          <a:p>
            <a:pPr>
              <a:lnSpc>
                <a:spcPct val="200000"/>
              </a:lnSpc>
            </a:pPr>
            <a:r>
              <a:rPr lang="tr-TR" sz="1600" dirty="0">
                <a:solidFill>
                  <a:schemeClr val="tx1"/>
                </a:solidFill>
              </a:rPr>
              <a:t>söylemesini      </a:t>
            </a:r>
            <a:r>
              <a:rPr lang="el-GR" sz="1600" dirty="0">
                <a:solidFill>
                  <a:schemeClr val="tx1"/>
                </a:solidFill>
              </a:rPr>
              <a:t>/</a:t>
            </a:r>
            <a:r>
              <a:rPr lang="tr-TR" sz="1600" dirty="0">
                <a:solidFill>
                  <a:schemeClr val="tx1"/>
                </a:solidFill>
              </a:rPr>
              <a:t>   söylemeyi     </a:t>
            </a:r>
            <a:r>
              <a:rPr lang="el-GR" sz="1600" dirty="0">
                <a:solidFill>
                  <a:schemeClr val="tx1"/>
                </a:solidFill>
              </a:rPr>
              <a:t>/</a:t>
            </a:r>
            <a:r>
              <a:rPr lang="tr-TR" sz="1600" dirty="0">
                <a:solidFill>
                  <a:schemeClr val="tx1"/>
                </a:solidFill>
              </a:rPr>
              <a:t> söylemesi</a:t>
            </a:r>
          </a:p>
          <a:p>
            <a:pPr>
              <a:lnSpc>
                <a:spcPct val="200000"/>
              </a:lnSpc>
            </a:pPr>
            <a:r>
              <a:rPr lang="en-GB" sz="1600" b="1" dirty="0">
                <a:solidFill>
                  <a:schemeClr val="tx1"/>
                </a:solidFill>
              </a:rPr>
              <a:t>17</a:t>
            </a:r>
            <a:r>
              <a:rPr lang="tr-TR" sz="1600" b="1" dirty="0">
                <a:solidFill>
                  <a:schemeClr val="tx1"/>
                </a:solidFill>
              </a:rPr>
              <a:t>..........................saygı göstermemiz,  eleştirilere açık olmamız  ve dinlemeyi öğrenmemiz    gereklidir. </a:t>
            </a:r>
          </a:p>
          <a:p>
            <a:pPr>
              <a:lnSpc>
                <a:spcPct val="200000"/>
              </a:lnSpc>
            </a:pPr>
            <a:r>
              <a:rPr lang="tr-TR" sz="1600" dirty="0">
                <a:solidFill>
                  <a:schemeClr val="tx1"/>
                </a:solidFill>
              </a:rPr>
              <a:t>üstelik         </a:t>
            </a:r>
            <a:r>
              <a:rPr lang="en-GB" sz="1600" dirty="0">
                <a:solidFill>
                  <a:schemeClr val="tx1"/>
                </a:solidFill>
              </a:rPr>
              <a:t>/</a:t>
            </a:r>
            <a:r>
              <a:rPr lang="tr-TR" sz="1600" dirty="0">
                <a:solidFill>
                  <a:schemeClr val="tx1"/>
                </a:solidFill>
              </a:rPr>
              <a:t>          o</a:t>
            </a:r>
            <a:r>
              <a:rPr lang="en-US" sz="1600" dirty="0" err="1">
                <a:solidFill>
                  <a:schemeClr val="tx1"/>
                </a:solidFill>
              </a:rPr>
              <a:t>ysaki</a:t>
            </a:r>
            <a:r>
              <a:rPr lang="tr-TR" sz="1600" dirty="0">
                <a:solidFill>
                  <a:schemeClr val="tx1"/>
                </a:solidFill>
              </a:rPr>
              <a:t>       </a:t>
            </a:r>
            <a:r>
              <a:rPr lang="en-GB" sz="1600" dirty="0">
                <a:solidFill>
                  <a:schemeClr val="tx1"/>
                </a:solidFill>
              </a:rPr>
              <a:t>/</a:t>
            </a:r>
            <a:r>
              <a:rPr lang="tr-TR" sz="1600" dirty="0">
                <a:solidFill>
                  <a:schemeClr val="tx1"/>
                </a:solidFill>
              </a:rPr>
              <a:t>     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lakin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endParaRPr lang="en-GB" sz="1600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en-US" sz="1600" b="1" dirty="0">
                <a:solidFill>
                  <a:schemeClr val="tx1"/>
                </a:solidFill>
              </a:rPr>
              <a:t>18.İnsanlar </a:t>
            </a:r>
            <a:r>
              <a:rPr lang="en-US" sz="1600" b="1" dirty="0" err="1">
                <a:solidFill>
                  <a:schemeClr val="tx1"/>
                </a:solidFill>
              </a:rPr>
              <a:t>arası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bir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duygu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ve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düşünce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alışverişi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olarak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tr-TR" sz="1600" b="1" dirty="0">
                <a:solidFill>
                  <a:schemeClr val="tx1"/>
                </a:solidFill>
              </a:rPr>
              <a:t> ............................ </a:t>
            </a:r>
            <a:r>
              <a:rPr lang="en-US" sz="1600" b="1" dirty="0" err="1">
                <a:solidFill>
                  <a:schemeClr val="tx1"/>
                </a:solidFill>
              </a:rPr>
              <a:t>iletişim</a:t>
            </a:r>
            <a:r>
              <a:rPr lang="en-US" sz="1600" b="1" dirty="0">
                <a:solidFill>
                  <a:schemeClr val="tx1"/>
                </a:solidFill>
              </a:rPr>
              <a:t>, </a:t>
            </a:r>
            <a:r>
              <a:rPr lang="en-US" sz="1600" b="1" dirty="0" err="1">
                <a:solidFill>
                  <a:schemeClr val="tx1"/>
                </a:solidFill>
              </a:rPr>
              <a:t>insanlığın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varoluşuyla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başlamış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ve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tarihi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süreç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içinde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insan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hayatının</a:t>
            </a:r>
            <a:r>
              <a:rPr lang="en-US" sz="1600" b="1" dirty="0">
                <a:solidFill>
                  <a:schemeClr val="tx1"/>
                </a:solidFill>
              </a:rPr>
              <a:t> en </a:t>
            </a:r>
            <a:r>
              <a:rPr lang="en-US" sz="1600" b="1" dirty="0" err="1">
                <a:solidFill>
                  <a:schemeClr val="tx1"/>
                </a:solidFill>
              </a:rPr>
              <a:t>belirgin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özelliği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sz="1600" b="1" dirty="0" err="1">
                <a:solidFill>
                  <a:schemeClr val="tx1"/>
                </a:solidFill>
              </a:rPr>
              <a:t>olmuştur</a:t>
            </a:r>
            <a:r>
              <a:rPr lang="en-US" sz="1600" b="1" dirty="0">
                <a:solidFill>
                  <a:schemeClr val="tx1"/>
                </a:solidFill>
              </a:rPr>
              <a:t>.</a:t>
            </a:r>
            <a:endParaRPr lang="tr-TR" sz="1600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tr-TR" sz="1600" dirty="0">
                <a:solidFill>
                  <a:schemeClr val="tx1"/>
                </a:solidFill>
              </a:rPr>
              <a:t>n</a:t>
            </a:r>
            <a:r>
              <a:rPr lang="en-US" sz="1600" dirty="0" err="1">
                <a:solidFill>
                  <a:schemeClr val="tx1"/>
                </a:solidFill>
              </a:rPr>
              <a:t>itelendirebileceğimiz</a:t>
            </a:r>
            <a:r>
              <a:rPr lang="tr-TR" sz="1600" dirty="0">
                <a:solidFill>
                  <a:schemeClr val="tx1"/>
                </a:solidFill>
              </a:rPr>
              <a:t>i   </a:t>
            </a:r>
            <a:r>
              <a:rPr lang="el-GR" sz="1600" dirty="0">
                <a:solidFill>
                  <a:schemeClr val="tx1"/>
                </a:solidFill>
              </a:rPr>
              <a:t>/   </a:t>
            </a:r>
            <a:r>
              <a:rPr lang="en-US" sz="1600" dirty="0" err="1">
                <a:solidFill>
                  <a:schemeClr val="tx1"/>
                </a:solidFill>
              </a:rPr>
              <a:t>nitelendirebileceğimiz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l-GR" sz="1600" dirty="0">
                <a:solidFill>
                  <a:schemeClr val="tx1"/>
                </a:solidFill>
              </a:rPr>
              <a:t>  /  </a:t>
            </a:r>
            <a:r>
              <a:rPr lang="en-US" sz="1600" dirty="0" err="1">
                <a:solidFill>
                  <a:schemeClr val="tx1"/>
                </a:solidFill>
              </a:rPr>
              <a:t>nitelendirebileceğimiz</a:t>
            </a:r>
            <a:r>
              <a:rPr lang="tr-TR" sz="1600" dirty="0">
                <a:solidFill>
                  <a:schemeClr val="tx1"/>
                </a:solidFill>
              </a:rPr>
              <a:t>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endParaRPr lang="el-G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9126" y="409076"/>
            <a:ext cx="10972800" cy="564280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6400" b="1" dirty="0"/>
              <a:t> </a:t>
            </a:r>
            <a:r>
              <a:rPr lang="en-US" sz="6400" b="1" dirty="0" err="1"/>
              <a:t>Toplumsal</a:t>
            </a:r>
            <a:r>
              <a:rPr lang="en-US" sz="6400" b="1" dirty="0"/>
              <a:t> e</a:t>
            </a:r>
            <a:r>
              <a:rPr lang="el-GR" sz="6400" b="1" dirty="0"/>
              <a:t>ş</a:t>
            </a:r>
            <a:r>
              <a:rPr lang="en-US" sz="6400" b="1" dirty="0" err="1"/>
              <a:t>itsizli</a:t>
            </a:r>
            <a:r>
              <a:rPr lang="el-GR" sz="6400" b="1" dirty="0"/>
              <a:t>ğ</a:t>
            </a:r>
            <a:r>
              <a:rPr lang="en-US" sz="6400" b="1" dirty="0"/>
              <a:t>in</a:t>
            </a:r>
            <a:r>
              <a:rPr lang="el-GR" sz="6400" b="1" dirty="0"/>
              <a:t> </a:t>
            </a:r>
            <a:r>
              <a:rPr lang="tr-TR" sz="6400" b="1" dirty="0"/>
              <a:t>   </a:t>
            </a:r>
            <a:r>
              <a:rPr lang="en-US" sz="6400" b="1" dirty="0" err="1"/>
              <a:t>tarihi</a:t>
            </a:r>
            <a:r>
              <a:rPr lang="en-US" sz="6400" b="1" dirty="0"/>
              <a:t>  </a:t>
            </a:r>
            <a:r>
              <a:rPr lang="en-US" sz="6400" b="1" dirty="0" err="1"/>
              <a:t>engindir</a:t>
            </a:r>
            <a:r>
              <a:rPr lang="tr-TR" sz="6400" b="1" dirty="0"/>
              <a:t>.</a:t>
            </a:r>
          </a:p>
          <a:p>
            <a:pPr>
              <a:buNone/>
            </a:pPr>
            <a:endParaRPr lang="en-US" sz="6400" dirty="0"/>
          </a:p>
          <a:p>
            <a:pPr>
              <a:buNone/>
            </a:pPr>
            <a:r>
              <a:rPr lang="tr-TR" sz="6400" b="1" dirty="0"/>
              <a:t>1.</a:t>
            </a:r>
            <a:r>
              <a:rPr lang="en-US" sz="6400" b="1" dirty="0" err="1"/>
              <a:t>Feminizm</a:t>
            </a:r>
            <a:r>
              <a:rPr lang="el-GR" sz="6400" b="1" dirty="0"/>
              <a:t>, </a:t>
            </a:r>
            <a:r>
              <a:rPr lang="en-US" sz="6400" b="1" dirty="0"/>
              <a:t>her </a:t>
            </a:r>
            <a:r>
              <a:rPr lang="en-US" sz="6400" b="1" dirty="0" err="1"/>
              <a:t>ortamda</a:t>
            </a:r>
            <a:r>
              <a:rPr lang="en-US" sz="6400" b="1" dirty="0"/>
              <a:t> </a:t>
            </a:r>
            <a:r>
              <a:rPr lang="en-US" sz="6400" b="1" dirty="0" err="1"/>
              <a:t>kad</a:t>
            </a:r>
            <a:r>
              <a:rPr lang="el-GR" sz="6400" b="1" dirty="0"/>
              <a:t>ı</a:t>
            </a:r>
            <a:r>
              <a:rPr lang="en-US" sz="6400" b="1" dirty="0"/>
              <a:t>n</a:t>
            </a:r>
            <a:r>
              <a:rPr lang="el-GR" sz="6400" b="1" dirty="0"/>
              <a:t>ı</a:t>
            </a:r>
            <a:r>
              <a:rPr lang="en-US" sz="6400" b="1" dirty="0"/>
              <a:t>n</a:t>
            </a:r>
            <a:r>
              <a:rPr lang="el-GR" sz="6400" b="1" dirty="0"/>
              <a:t> ………………………</a:t>
            </a:r>
            <a:r>
              <a:rPr lang="en-US" sz="6400" b="1" dirty="0" err="1"/>
              <a:t>savunmaktad</a:t>
            </a:r>
            <a:r>
              <a:rPr lang="tr-TR" sz="6400" b="1" dirty="0"/>
              <a:t>ı</a:t>
            </a:r>
            <a:r>
              <a:rPr lang="en-US" sz="6400" b="1" dirty="0"/>
              <a:t>r</a:t>
            </a:r>
            <a:r>
              <a:rPr lang="el-GR" sz="6400" b="1" dirty="0"/>
              <a:t>. </a:t>
            </a:r>
          </a:p>
          <a:p>
            <a:pPr>
              <a:buNone/>
            </a:pPr>
            <a:r>
              <a:rPr lang="tr-TR" sz="6400" dirty="0" err="1"/>
              <a:t>ö</a:t>
            </a:r>
            <a:r>
              <a:rPr lang="en-US" sz="6400" dirty="0" err="1"/>
              <a:t>zg</a:t>
            </a:r>
            <a:r>
              <a:rPr lang="el-GR" sz="6400" dirty="0"/>
              <a:t>ü</a:t>
            </a:r>
            <a:r>
              <a:rPr lang="en-US" sz="6400" dirty="0" err="1"/>
              <a:t>rl</a:t>
            </a:r>
            <a:r>
              <a:rPr lang="el-GR" sz="6400" dirty="0" err="1"/>
              <a:t>üğü</a:t>
            </a:r>
            <a:r>
              <a:rPr lang="en-US" sz="6400" dirty="0"/>
              <a:t>n</a:t>
            </a:r>
            <a:r>
              <a:rPr lang="el-GR" sz="6400" dirty="0"/>
              <a:t>ü </a:t>
            </a:r>
            <a:r>
              <a:rPr lang="tr-TR" sz="6400" dirty="0"/>
              <a:t>                         </a:t>
            </a:r>
            <a:r>
              <a:rPr lang="el-GR" sz="6400" dirty="0"/>
              <a:t>ö</a:t>
            </a:r>
            <a:r>
              <a:rPr lang="en-US" sz="6400" dirty="0" err="1"/>
              <a:t>zg</a:t>
            </a:r>
            <a:r>
              <a:rPr lang="el-GR" sz="6400" dirty="0"/>
              <a:t>ü</a:t>
            </a:r>
            <a:r>
              <a:rPr lang="en-US" sz="6400" dirty="0" err="1"/>
              <a:t>rl</a:t>
            </a:r>
            <a:r>
              <a:rPr lang="el-GR" sz="6400" dirty="0" err="1"/>
              <a:t>üğü</a:t>
            </a:r>
            <a:r>
              <a:rPr lang="en-US" sz="6400" dirty="0"/>
              <a:t>n</a:t>
            </a:r>
            <a:r>
              <a:rPr lang="tr-TR" sz="6400" dirty="0"/>
              <a:t>e                      </a:t>
            </a:r>
            <a:r>
              <a:rPr lang="el-GR" sz="6400" dirty="0"/>
              <a:t>ö</a:t>
            </a:r>
            <a:r>
              <a:rPr lang="en-US" sz="6400" dirty="0" err="1"/>
              <a:t>zg</a:t>
            </a:r>
            <a:r>
              <a:rPr lang="el-GR" sz="6400" dirty="0"/>
              <a:t>ü</a:t>
            </a:r>
            <a:r>
              <a:rPr lang="en-US" sz="6400" dirty="0" err="1"/>
              <a:t>rl</a:t>
            </a:r>
            <a:r>
              <a:rPr lang="el-GR" sz="6400" dirty="0" err="1"/>
              <a:t>üğü</a:t>
            </a:r>
            <a:r>
              <a:rPr lang="en-US" sz="6400" dirty="0"/>
              <a:t>n</a:t>
            </a:r>
            <a:r>
              <a:rPr lang="tr-TR" sz="6400" dirty="0"/>
              <a:t>de</a:t>
            </a:r>
          </a:p>
          <a:p>
            <a:pPr>
              <a:buNone/>
            </a:pPr>
            <a:r>
              <a:rPr lang="tr-TR" sz="6400" b="1" dirty="0"/>
              <a:t>2.Feminizm kavramı, eşitliği ve toplumsal gruplar arasındaki ...........................  yok edilmesini savunur. </a:t>
            </a:r>
          </a:p>
          <a:p>
            <a:pPr>
              <a:buNone/>
            </a:pPr>
            <a:r>
              <a:rPr lang="tr-TR" sz="6400" dirty="0"/>
              <a:t>farklılıklarına                                 farklılıkları             farklılıkların </a:t>
            </a:r>
          </a:p>
          <a:p>
            <a:pPr>
              <a:buNone/>
            </a:pPr>
            <a:r>
              <a:rPr lang="tr-TR" sz="6400" b="1" dirty="0"/>
              <a:t>3.</a:t>
            </a:r>
            <a:r>
              <a:rPr lang="en-US" sz="6400" b="1" dirty="0" err="1"/>
              <a:t>Feminizm</a:t>
            </a:r>
            <a:r>
              <a:rPr lang="en-US" sz="6400" b="1" dirty="0"/>
              <a:t> </a:t>
            </a:r>
            <a:r>
              <a:rPr lang="en-US" sz="6400" b="1" dirty="0" err="1"/>
              <a:t>kad</a:t>
            </a:r>
            <a:r>
              <a:rPr lang="el-GR" sz="6400" b="1" dirty="0"/>
              <a:t>ı</a:t>
            </a:r>
            <a:r>
              <a:rPr lang="en-US" sz="6400" b="1" dirty="0"/>
              <a:t>n</a:t>
            </a:r>
            <a:r>
              <a:rPr lang="el-GR" sz="6400" b="1" dirty="0"/>
              <a:t>- </a:t>
            </a:r>
            <a:r>
              <a:rPr lang="en-US" sz="6400" b="1" dirty="0" err="1"/>
              <a:t>erkek</a:t>
            </a:r>
            <a:r>
              <a:rPr lang="en-US" sz="6400" b="1" dirty="0"/>
              <a:t> </a:t>
            </a:r>
            <a:r>
              <a:rPr lang="tr-TR" sz="6400" b="1" dirty="0"/>
              <a:t>............................ </a:t>
            </a:r>
            <a:r>
              <a:rPr lang="en-US" sz="6400" b="1" dirty="0" err="1"/>
              <a:t>savunur</a:t>
            </a:r>
            <a:r>
              <a:rPr lang="el-GR" sz="6400" b="1" dirty="0"/>
              <a:t>. </a:t>
            </a:r>
            <a:endParaRPr lang="tr-TR" sz="6400" b="1" dirty="0"/>
          </a:p>
          <a:p>
            <a:pPr>
              <a:buNone/>
            </a:pPr>
            <a:r>
              <a:rPr lang="tr-TR" sz="6400" dirty="0"/>
              <a:t>e</a:t>
            </a:r>
            <a:r>
              <a:rPr lang="el-GR" sz="6400" dirty="0"/>
              <a:t>ş</a:t>
            </a:r>
            <a:r>
              <a:rPr lang="en-US" sz="6400" dirty="0" err="1"/>
              <a:t>itli</a:t>
            </a:r>
            <a:r>
              <a:rPr lang="el-GR" sz="6400" dirty="0"/>
              <a:t>ğ</a:t>
            </a:r>
            <a:r>
              <a:rPr lang="en-US" sz="6400" dirty="0" err="1"/>
              <a:t>ini</a:t>
            </a:r>
            <a:r>
              <a:rPr lang="tr-TR" sz="6400" dirty="0"/>
              <a:t>        </a:t>
            </a:r>
            <a:r>
              <a:rPr lang="en-US" sz="6400" dirty="0"/>
              <a:t>e</a:t>
            </a:r>
            <a:r>
              <a:rPr lang="el-GR" sz="6400" dirty="0"/>
              <a:t>ş</a:t>
            </a:r>
            <a:r>
              <a:rPr lang="en-US" sz="6400" dirty="0" err="1"/>
              <a:t>itli</a:t>
            </a:r>
            <a:r>
              <a:rPr lang="el-GR" sz="6400" dirty="0"/>
              <a:t>ğ</a:t>
            </a:r>
            <a:r>
              <a:rPr lang="en-US" sz="6400" dirty="0"/>
              <a:t>in</a:t>
            </a:r>
            <a:r>
              <a:rPr lang="tr-TR" sz="6400" dirty="0"/>
              <a:t>e</a:t>
            </a:r>
            <a:r>
              <a:rPr lang="en-US" sz="6400" dirty="0"/>
              <a:t> </a:t>
            </a:r>
            <a:r>
              <a:rPr lang="tr-TR" sz="6400" dirty="0"/>
              <a:t>       </a:t>
            </a:r>
            <a:r>
              <a:rPr lang="en-US" sz="6400" dirty="0"/>
              <a:t>e</a:t>
            </a:r>
            <a:r>
              <a:rPr lang="el-GR" sz="6400" dirty="0"/>
              <a:t>ş</a:t>
            </a:r>
            <a:r>
              <a:rPr lang="en-US" sz="6400" dirty="0" err="1"/>
              <a:t>itli</a:t>
            </a:r>
            <a:r>
              <a:rPr lang="tr-TR" sz="6400" dirty="0"/>
              <a:t>k</a:t>
            </a:r>
            <a:endParaRPr lang="en-US" sz="6400" dirty="0"/>
          </a:p>
          <a:p>
            <a:pPr>
              <a:buNone/>
            </a:pPr>
            <a:r>
              <a:rPr lang="tr-TR" sz="6400" b="1" dirty="0"/>
              <a:t>4.</a:t>
            </a:r>
            <a:r>
              <a:rPr lang="en-US" sz="6400" b="1" dirty="0"/>
              <a:t>Bu </a:t>
            </a:r>
            <a:r>
              <a:rPr lang="en-US" sz="6400" b="1" dirty="0" err="1"/>
              <a:t>akımın</a:t>
            </a:r>
            <a:r>
              <a:rPr lang="en-US" sz="6400" b="1" dirty="0"/>
              <a:t> </a:t>
            </a:r>
            <a:r>
              <a:rPr lang="tr-TR" sz="6400" b="1" dirty="0"/>
              <a:t> ............................... </a:t>
            </a:r>
            <a:r>
              <a:rPr lang="en-US" sz="6400" b="1" dirty="0" err="1"/>
              <a:t>nedeni</a:t>
            </a:r>
            <a:r>
              <a:rPr lang="en-US" sz="6400" b="1" dirty="0"/>
              <a:t> </a:t>
            </a:r>
            <a:r>
              <a:rPr lang="en-US" sz="6400" b="1" dirty="0" err="1"/>
              <a:t>ise</a:t>
            </a:r>
            <a:r>
              <a:rPr lang="en-US" sz="6400" b="1" dirty="0"/>
              <a:t>, </a:t>
            </a:r>
            <a:r>
              <a:rPr lang="en-US" sz="6400" b="1" dirty="0" err="1"/>
              <a:t>dünyada</a:t>
            </a:r>
            <a:r>
              <a:rPr lang="en-US" sz="6400" b="1" dirty="0"/>
              <a:t> </a:t>
            </a:r>
            <a:r>
              <a:rPr lang="en-US" sz="6400" b="1" dirty="0" err="1"/>
              <a:t>yaşanan</a:t>
            </a:r>
            <a:r>
              <a:rPr lang="en-US" sz="6400" b="1" dirty="0"/>
              <a:t> </a:t>
            </a:r>
            <a:r>
              <a:rPr lang="en-US" sz="6400" b="1" dirty="0" err="1"/>
              <a:t>kadın</a:t>
            </a:r>
            <a:r>
              <a:rPr lang="en-US" sz="6400" b="1" dirty="0"/>
              <a:t>- </a:t>
            </a:r>
            <a:r>
              <a:rPr lang="en-US" sz="6400" b="1" dirty="0" err="1"/>
              <a:t>erkek</a:t>
            </a:r>
            <a:r>
              <a:rPr lang="en-US" sz="6400" b="1" dirty="0"/>
              <a:t> </a:t>
            </a:r>
            <a:r>
              <a:rPr lang="en-US" sz="6400" b="1" dirty="0" err="1"/>
              <a:t>eşitsizliğidir</a:t>
            </a:r>
            <a:r>
              <a:rPr lang="en-US" sz="6400" b="1" i="1" dirty="0"/>
              <a:t>. </a:t>
            </a:r>
            <a:endParaRPr lang="tr-TR" sz="6400" b="1" i="1" dirty="0"/>
          </a:p>
          <a:p>
            <a:pPr>
              <a:buNone/>
            </a:pPr>
            <a:r>
              <a:rPr lang="en-US" sz="6400" dirty="0" err="1"/>
              <a:t>ortaya</a:t>
            </a:r>
            <a:r>
              <a:rPr lang="en-US" sz="6400" dirty="0"/>
              <a:t> </a:t>
            </a:r>
            <a:r>
              <a:rPr lang="en-US" sz="6400" dirty="0" err="1"/>
              <a:t>çıkma</a:t>
            </a:r>
            <a:r>
              <a:rPr lang="tr-TR" sz="6400" dirty="0"/>
              <a:t>k                   </a:t>
            </a:r>
            <a:r>
              <a:rPr lang="en-US" sz="6400" dirty="0" err="1"/>
              <a:t>ortaya</a:t>
            </a:r>
            <a:r>
              <a:rPr lang="en-US" sz="6400" dirty="0"/>
              <a:t> </a:t>
            </a:r>
            <a:r>
              <a:rPr lang="en-US" sz="6400" dirty="0" err="1"/>
              <a:t>çıkması</a:t>
            </a:r>
            <a:r>
              <a:rPr lang="tr-TR" sz="6400" dirty="0"/>
              <a:t>      </a:t>
            </a:r>
            <a:r>
              <a:rPr lang="en-US" sz="6400" dirty="0" err="1"/>
              <a:t>ortaya</a:t>
            </a:r>
            <a:r>
              <a:rPr lang="en-US" sz="6400" dirty="0"/>
              <a:t> </a:t>
            </a:r>
            <a:r>
              <a:rPr lang="en-US" sz="6400" dirty="0" err="1"/>
              <a:t>çıkmasının</a:t>
            </a:r>
            <a:r>
              <a:rPr lang="en-US" sz="6400" dirty="0"/>
              <a:t> </a:t>
            </a:r>
            <a:endParaRPr lang="tr-TR" sz="6400" i="1" dirty="0"/>
          </a:p>
          <a:p>
            <a:pPr>
              <a:buNone/>
            </a:pPr>
            <a:r>
              <a:rPr lang="tr-TR" sz="6400" b="1" dirty="0"/>
              <a:t>5. </a:t>
            </a:r>
            <a:r>
              <a:rPr lang="en-US" sz="6400" b="1" dirty="0" err="1"/>
              <a:t>Feminizmin</a:t>
            </a:r>
            <a:r>
              <a:rPr lang="en-US" sz="6400" b="1" dirty="0"/>
              <a:t> </a:t>
            </a:r>
            <a:r>
              <a:rPr lang="en-US" sz="6400" b="1" dirty="0" err="1"/>
              <a:t>amac</a:t>
            </a:r>
            <a:r>
              <a:rPr lang="el-GR" sz="6400" b="1" dirty="0"/>
              <a:t>ı, </a:t>
            </a:r>
            <a:r>
              <a:rPr lang="en-US" sz="6400" b="1" dirty="0" err="1"/>
              <a:t>kad</a:t>
            </a:r>
            <a:r>
              <a:rPr lang="el-GR" sz="6400" b="1" dirty="0"/>
              <a:t>ı</a:t>
            </a:r>
            <a:r>
              <a:rPr lang="en-US" sz="6400" b="1" dirty="0" err="1"/>
              <a:t>nlar</a:t>
            </a:r>
            <a:r>
              <a:rPr lang="el-GR" sz="6400" b="1" dirty="0"/>
              <a:t>ı</a:t>
            </a:r>
            <a:r>
              <a:rPr lang="en-US" sz="6400" b="1" dirty="0"/>
              <a:t>n </a:t>
            </a:r>
            <a:r>
              <a:rPr lang="en-US" sz="6400" b="1" dirty="0" err="1"/>
              <a:t>da</a:t>
            </a:r>
            <a:r>
              <a:rPr lang="en-US" sz="6400" b="1" dirty="0"/>
              <a:t> </a:t>
            </a:r>
            <a:r>
              <a:rPr lang="en-US" sz="6400" b="1" dirty="0" err="1"/>
              <a:t>toplumda</a:t>
            </a:r>
            <a:r>
              <a:rPr lang="en-US" sz="6400" b="1" dirty="0"/>
              <a:t> s</a:t>
            </a:r>
            <a:r>
              <a:rPr lang="el-GR" sz="6400" b="1" dirty="0"/>
              <a:t>ö</a:t>
            </a:r>
            <a:r>
              <a:rPr lang="en-US" sz="6400" b="1" dirty="0"/>
              <a:t>z </a:t>
            </a:r>
            <a:r>
              <a:rPr lang="en-US" sz="6400" b="1" dirty="0" err="1"/>
              <a:t>sahibi</a:t>
            </a:r>
            <a:r>
              <a:rPr lang="en-US" sz="6400" b="1" dirty="0"/>
              <a:t> </a:t>
            </a:r>
            <a:r>
              <a:rPr lang="tr-TR" sz="6400" b="1" dirty="0"/>
              <a:t>......................... </a:t>
            </a:r>
            <a:r>
              <a:rPr lang="en-US" sz="6400" b="1" dirty="0"/>
              <a:t>g</a:t>
            </a:r>
            <a:r>
              <a:rPr lang="el-GR" sz="6400" b="1" dirty="0"/>
              <a:t>ö</a:t>
            </a:r>
            <a:r>
              <a:rPr lang="en-US" sz="6400" b="1" dirty="0" err="1"/>
              <a:t>stermek</a:t>
            </a:r>
            <a:r>
              <a:rPr lang="en-US" sz="6400" b="1" dirty="0"/>
              <a:t> </a:t>
            </a:r>
            <a:r>
              <a:rPr lang="en-US" sz="6400" b="1" dirty="0" err="1"/>
              <a:t>ve</a:t>
            </a:r>
            <a:r>
              <a:rPr lang="en-US" sz="6400" b="1" dirty="0"/>
              <a:t> </a:t>
            </a:r>
            <a:r>
              <a:rPr lang="en-US" sz="6400" b="1" dirty="0" err="1"/>
              <a:t>ger</a:t>
            </a:r>
            <a:r>
              <a:rPr lang="el-GR" sz="6400" b="1" dirty="0"/>
              <a:t>ç</a:t>
            </a:r>
            <a:r>
              <a:rPr lang="en-US" sz="6400" b="1" dirty="0" err="1"/>
              <a:t>ek</a:t>
            </a:r>
            <a:r>
              <a:rPr lang="en-US" sz="6400" b="1" dirty="0"/>
              <a:t> e</a:t>
            </a:r>
            <a:r>
              <a:rPr lang="el-GR" sz="6400" b="1" dirty="0"/>
              <a:t>ş</a:t>
            </a:r>
            <a:r>
              <a:rPr lang="en-US" sz="6400" b="1" dirty="0" err="1"/>
              <a:t>itli</a:t>
            </a:r>
            <a:r>
              <a:rPr lang="el-GR" sz="6400" b="1" dirty="0"/>
              <a:t>ğ</a:t>
            </a:r>
            <a:r>
              <a:rPr lang="en-US" sz="6400" b="1" dirty="0" err="1"/>
              <a:t>i</a:t>
            </a:r>
            <a:r>
              <a:rPr lang="en-US" sz="6400" b="1" dirty="0"/>
              <a:t> </a:t>
            </a:r>
            <a:r>
              <a:rPr lang="en-US" sz="6400" b="1" dirty="0" err="1"/>
              <a:t>ortaya</a:t>
            </a:r>
            <a:r>
              <a:rPr lang="en-US" sz="6400" b="1" dirty="0"/>
              <a:t> </a:t>
            </a:r>
            <a:r>
              <a:rPr lang="en-US" sz="6400" b="1" dirty="0" err="1"/>
              <a:t>koymakt</a:t>
            </a:r>
            <a:r>
              <a:rPr lang="el-GR" sz="6400" b="1" dirty="0"/>
              <a:t>ı</a:t>
            </a:r>
            <a:r>
              <a:rPr lang="en-US" sz="6400" b="1" dirty="0"/>
              <a:t>r</a:t>
            </a:r>
            <a:r>
              <a:rPr lang="el-GR" sz="6400" b="1" dirty="0"/>
              <a:t>.    </a:t>
            </a:r>
          </a:p>
          <a:p>
            <a:pPr>
              <a:buNone/>
            </a:pPr>
            <a:r>
              <a:rPr lang="tr-TR" sz="6400" b="1" dirty="0"/>
              <a:t> </a:t>
            </a:r>
            <a:r>
              <a:rPr lang="en-US" sz="6400" dirty="0" err="1"/>
              <a:t>oldu</a:t>
            </a:r>
            <a:r>
              <a:rPr lang="el-GR" sz="6400" dirty="0"/>
              <a:t>ğ</a:t>
            </a:r>
            <a:r>
              <a:rPr lang="en-US" sz="6400" dirty="0"/>
              <a:t>u </a:t>
            </a:r>
            <a:r>
              <a:rPr lang="tr-TR" sz="6400" dirty="0"/>
              <a:t>                </a:t>
            </a:r>
            <a:r>
              <a:rPr lang="en-US" sz="6400" dirty="0" err="1"/>
              <a:t>oldu</a:t>
            </a:r>
            <a:r>
              <a:rPr lang="el-GR" sz="6400" dirty="0"/>
              <a:t>ğ</a:t>
            </a:r>
            <a:r>
              <a:rPr lang="en-US" sz="6400" dirty="0" err="1"/>
              <a:t>unu</a:t>
            </a:r>
            <a:r>
              <a:rPr lang="en-US" sz="6400" dirty="0"/>
              <a:t> </a:t>
            </a:r>
            <a:r>
              <a:rPr lang="tr-TR" sz="6400" dirty="0"/>
              <a:t>           </a:t>
            </a:r>
            <a:r>
              <a:rPr lang="en-US" sz="6400" dirty="0" err="1"/>
              <a:t>oldu</a:t>
            </a:r>
            <a:r>
              <a:rPr lang="el-GR" sz="6400" dirty="0"/>
              <a:t>ğ</a:t>
            </a:r>
            <a:r>
              <a:rPr lang="en-US" sz="6400" dirty="0"/>
              <a:t>un</a:t>
            </a:r>
            <a:r>
              <a:rPr lang="tr-TR" sz="6400" dirty="0"/>
              <a:t>a</a:t>
            </a:r>
          </a:p>
          <a:p>
            <a:pPr>
              <a:buNone/>
            </a:pPr>
            <a:r>
              <a:rPr lang="tr-TR" sz="6400" b="1" dirty="0"/>
              <a:t>6. </a:t>
            </a:r>
            <a:r>
              <a:rPr lang="en-US" sz="6400" b="1" dirty="0" err="1"/>
              <a:t>Feminizm</a:t>
            </a:r>
            <a:r>
              <a:rPr lang="en-US" sz="6400" b="1" dirty="0"/>
              <a:t>, </a:t>
            </a:r>
            <a:r>
              <a:rPr lang="en-US" sz="6400" b="1" dirty="0" err="1"/>
              <a:t>cinsiyetle</a:t>
            </a:r>
            <a:r>
              <a:rPr lang="en-US" sz="6400" b="1" dirty="0"/>
              <a:t> </a:t>
            </a:r>
            <a:r>
              <a:rPr lang="en-US" sz="6400" b="1" dirty="0" err="1"/>
              <a:t>ilişkisi</a:t>
            </a:r>
            <a:r>
              <a:rPr lang="en-US" sz="6400" b="1" dirty="0"/>
              <a:t> </a:t>
            </a:r>
            <a:r>
              <a:rPr lang="tr-TR" sz="6400" b="1" dirty="0"/>
              <a:t> ...................... </a:t>
            </a:r>
            <a:r>
              <a:rPr lang="en-US" sz="6400" b="1" dirty="0" err="1"/>
              <a:t>unsurları</a:t>
            </a:r>
            <a:r>
              <a:rPr lang="en-US" sz="6400" b="1" dirty="0"/>
              <a:t> </a:t>
            </a:r>
            <a:r>
              <a:rPr lang="en-US" sz="6400" b="1" dirty="0" err="1"/>
              <a:t>araştırır</a:t>
            </a:r>
            <a:r>
              <a:rPr lang="en-US" sz="6400" b="1" dirty="0"/>
              <a:t> </a:t>
            </a:r>
            <a:r>
              <a:rPr lang="en-US" sz="6400" b="1" dirty="0" err="1"/>
              <a:t>ve</a:t>
            </a:r>
            <a:r>
              <a:rPr lang="en-US" sz="6400" b="1" dirty="0"/>
              <a:t> </a:t>
            </a:r>
            <a:r>
              <a:rPr lang="en-US" sz="6400" b="1" dirty="0" err="1"/>
              <a:t>analiz</a:t>
            </a:r>
            <a:r>
              <a:rPr lang="en-US" sz="6400" b="1" dirty="0"/>
              <a:t> </a:t>
            </a:r>
            <a:r>
              <a:rPr lang="en-US" sz="6400" b="1" dirty="0" err="1"/>
              <a:t>eder</a:t>
            </a:r>
            <a:r>
              <a:rPr lang="en-US" sz="6400" b="1" dirty="0"/>
              <a:t>. </a:t>
            </a:r>
            <a:endParaRPr lang="tr-TR" sz="6400" b="1" dirty="0"/>
          </a:p>
          <a:p>
            <a:pPr>
              <a:buNone/>
            </a:pPr>
            <a:r>
              <a:rPr lang="en-US" sz="6400" dirty="0" err="1"/>
              <a:t>olan</a:t>
            </a:r>
            <a:r>
              <a:rPr lang="en-US" sz="6400" dirty="0"/>
              <a:t> </a:t>
            </a:r>
            <a:r>
              <a:rPr lang="en-US" sz="6400" dirty="0" err="1"/>
              <a:t>ol</a:t>
            </a:r>
            <a:r>
              <a:rPr lang="tr-TR" sz="6400" dirty="0"/>
              <a:t>duğu</a:t>
            </a:r>
            <a:r>
              <a:rPr lang="en-US" sz="6400" dirty="0"/>
              <a:t> </a:t>
            </a:r>
            <a:r>
              <a:rPr lang="en-US" sz="6400" dirty="0" err="1"/>
              <a:t>ol</a:t>
            </a:r>
            <a:r>
              <a:rPr lang="tr-TR" sz="6400" dirty="0"/>
              <a:t>duğunu</a:t>
            </a:r>
            <a:endParaRPr lang="en-US" sz="6400" dirty="0"/>
          </a:p>
          <a:p>
            <a:pPr>
              <a:buNone/>
            </a:pPr>
            <a:endParaRPr lang="tr-TR" sz="6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9126" y="409076"/>
            <a:ext cx="10972800" cy="564280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400" b="1" dirty="0"/>
              <a:t> </a:t>
            </a:r>
            <a:r>
              <a:rPr lang="en-US" sz="6400" b="1" dirty="0" err="1"/>
              <a:t>Toplumsal</a:t>
            </a:r>
            <a:r>
              <a:rPr lang="en-US" sz="6400" b="1" dirty="0"/>
              <a:t> e</a:t>
            </a:r>
            <a:r>
              <a:rPr lang="el-GR" sz="6400" b="1" dirty="0"/>
              <a:t>ş</a:t>
            </a:r>
            <a:r>
              <a:rPr lang="en-US" sz="6400" b="1" dirty="0" err="1"/>
              <a:t>itsizli</a:t>
            </a:r>
            <a:r>
              <a:rPr lang="el-GR" sz="6400" b="1" dirty="0"/>
              <a:t>ğ</a:t>
            </a:r>
            <a:r>
              <a:rPr lang="en-US" sz="6400" b="1" dirty="0"/>
              <a:t>in</a:t>
            </a:r>
            <a:r>
              <a:rPr lang="el-GR" sz="6400" b="1" dirty="0"/>
              <a:t> </a:t>
            </a:r>
            <a:r>
              <a:rPr lang="tr-TR" sz="6400" b="1" dirty="0"/>
              <a:t>   </a:t>
            </a:r>
            <a:r>
              <a:rPr lang="en-US" sz="6400" b="1" dirty="0" err="1"/>
              <a:t>tarihi</a:t>
            </a:r>
            <a:r>
              <a:rPr lang="en-US" sz="6400" b="1" dirty="0"/>
              <a:t>  </a:t>
            </a:r>
            <a:r>
              <a:rPr lang="en-US" sz="6400" b="1" dirty="0" err="1"/>
              <a:t>engindir</a:t>
            </a:r>
            <a:r>
              <a:rPr lang="tr-TR" sz="6400" b="1" dirty="0"/>
              <a:t>.</a:t>
            </a:r>
          </a:p>
          <a:p>
            <a:pPr>
              <a:buNone/>
            </a:pPr>
            <a:endParaRPr lang="en-US" sz="6400" dirty="0"/>
          </a:p>
          <a:p>
            <a:pPr>
              <a:buNone/>
            </a:pPr>
            <a:endParaRPr lang="en-US" sz="6400" dirty="0"/>
          </a:p>
          <a:p>
            <a:pPr>
              <a:buNone/>
            </a:pPr>
            <a:r>
              <a:rPr lang="tr-TR" sz="6400" b="1" dirty="0"/>
              <a:t>7. Dünyadaki kadın-erkek eşitsizliğinin........................birlikte, feminizm düşüncesi de kadının toplum içindeki yerini iyileştirmek olarak  ortaya çıkmıştır. </a:t>
            </a:r>
          </a:p>
          <a:p>
            <a:pPr>
              <a:buNone/>
            </a:pPr>
            <a:r>
              <a:rPr lang="tr-TR" sz="6400" dirty="0"/>
              <a:t>bulunmasıyla               bulunmak  bulunması</a:t>
            </a:r>
          </a:p>
          <a:p>
            <a:pPr>
              <a:buNone/>
            </a:pPr>
            <a:r>
              <a:rPr lang="tr-TR" sz="6400" b="1" dirty="0"/>
              <a:t>8. </a:t>
            </a:r>
            <a:r>
              <a:rPr lang="en-US" sz="6400" b="1" dirty="0" err="1"/>
              <a:t>Amacı</a:t>
            </a:r>
            <a:r>
              <a:rPr lang="en-US" sz="6400" b="1" dirty="0"/>
              <a:t> </a:t>
            </a:r>
            <a:r>
              <a:rPr lang="en-US" sz="6400" b="1" dirty="0" err="1"/>
              <a:t>ise</a:t>
            </a:r>
            <a:r>
              <a:rPr lang="en-US" sz="6400" b="1" dirty="0"/>
              <a:t> </a:t>
            </a:r>
            <a:r>
              <a:rPr lang="en-US" sz="6400" b="1" dirty="0" err="1"/>
              <a:t>cinsiyet</a:t>
            </a:r>
            <a:r>
              <a:rPr lang="en-US" sz="6400" b="1" dirty="0"/>
              <a:t> </a:t>
            </a:r>
            <a:r>
              <a:rPr lang="en-US" sz="6400" b="1" dirty="0" err="1"/>
              <a:t>eşitsizliğini</a:t>
            </a:r>
            <a:r>
              <a:rPr lang="en-US" sz="6400" b="1" dirty="0"/>
              <a:t> </a:t>
            </a:r>
            <a:r>
              <a:rPr lang="en-US" sz="6400" b="1" dirty="0" err="1"/>
              <a:t>ortadan</a:t>
            </a:r>
            <a:r>
              <a:rPr lang="tr-TR" sz="6400" b="1" dirty="0"/>
              <a:t>........................</a:t>
            </a:r>
            <a:r>
              <a:rPr lang="en-US" sz="6400" b="1" dirty="0"/>
              <a:t>, </a:t>
            </a:r>
            <a:r>
              <a:rPr lang="en-US" sz="6400" b="1" dirty="0" err="1"/>
              <a:t>genel</a:t>
            </a:r>
            <a:r>
              <a:rPr lang="en-US" sz="6400" b="1" dirty="0"/>
              <a:t> </a:t>
            </a:r>
            <a:r>
              <a:rPr lang="en-US" sz="6400" b="1" dirty="0" err="1"/>
              <a:t>kadın</a:t>
            </a:r>
            <a:r>
              <a:rPr lang="en-US" sz="6400" b="1" dirty="0"/>
              <a:t> </a:t>
            </a:r>
            <a:r>
              <a:rPr lang="en-US" sz="6400" b="1" dirty="0" err="1"/>
              <a:t>sorunlarını</a:t>
            </a:r>
            <a:r>
              <a:rPr lang="en-US" sz="6400" b="1" dirty="0"/>
              <a:t> </a:t>
            </a:r>
            <a:r>
              <a:rPr lang="en-US" sz="6400" b="1" dirty="0" err="1"/>
              <a:t>araştırmak</a:t>
            </a:r>
            <a:r>
              <a:rPr lang="en-US" sz="6400" b="1" dirty="0"/>
              <a:t> </a:t>
            </a:r>
            <a:r>
              <a:rPr lang="en-US" sz="6400" b="1" dirty="0" err="1"/>
              <a:t>ve</a:t>
            </a:r>
            <a:r>
              <a:rPr lang="en-US" sz="6400" b="1" dirty="0"/>
              <a:t> </a:t>
            </a:r>
            <a:r>
              <a:rPr lang="en-US" sz="6400" b="1" dirty="0" err="1"/>
              <a:t>çözmektir</a:t>
            </a:r>
            <a:r>
              <a:rPr lang="en-US" sz="6400" b="1" dirty="0"/>
              <a:t>.</a:t>
            </a:r>
            <a:endParaRPr lang="tr-TR" sz="6400" b="1" dirty="0"/>
          </a:p>
          <a:p>
            <a:pPr>
              <a:buNone/>
            </a:pPr>
            <a:r>
              <a:rPr lang="en-US" sz="6400" b="1" dirty="0"/>
              <a:t> </a:t>
            </a:r>
            <a:r>
              <a:rPr lang="en-US" sz="6400" dirty="0" err="1"/>
              <a:t>kaldırma</a:t>
            </a:r>
            <a:r>
              <a:rPr lang="tr-TR" sz="6400" dirty="0"/>
              <a:t>sı              </a:t>
            </a:r>
            <a:r>
              <a:rPr lang="en-US" sz="6400" b="1" dirty="0"/>
              <a:t> </a:t>
            </a:r>
            <a:r>
              <a:rPr lang="en-US" sz="6400" dirty="0" err="1"/>
              <a:t>kaldırmak</a:t>
            </a:r>
            <a:r>
              <a:rPr lang="tr-TR" sz="6400" dirty="0"/>
              <a:t>              </a:t>
            </a:r>
            <a:r>
              <a:rPr lang="en-US" sz="6400" b="1" dirty="0"/>
              <a:t> </a:t>
            </a:r>
            <a:r>
              <a:rPr lang="en-US" sz="6400" dirty="0" err="1"/>
              <a:t>kaldırma</a:t>
            </a:r>
            <a:r>
              <a:rPr lang="tr-TR" sz="6400" dirty="0"/>
              <a:t>ğı</a:t>
            </a:r>
            <a:endParaRPr lang="en-US" sz="6400" dirty="0"/>
          </a:p>
          <a:p>
            <a:pPr>
              <a:buNone/>
            </a:pPr>
            <a:r>
              <a:rPr lang="tr-TR" sz="6400" b="1" dirty="0"/>
              <a:t>9. </a:t>
            </a:r>
            <a:r>
              <a:rPr lang="en-US" sz="6400" b="1" dirty="0" err="1"/>
              <a:t>Feminizm</a:t>
            </a:r>
            <a:r>
              <a:rPr lang="en-US" sz="6400" b="1" dirty="0"/>
              <a:t>   </a:t>
            </a:r>
            <a:r>
              <a:rPr lang="en-US" sz="6400" b="1" dirty="0" err="1"/>
              <a:t>ataerkil</a:t>
            </a:r>
            <a:r>
              <a:rPr lang="en-US" sz="6400" b="1" dirty="0"/>
              <a:t> </a:t>
            </a:r>
            <a:r>
              <a:rPr lang="tr-TR" sz="6400" b="1" dirty="0"/>
              <a:t>.........................</a:t>
            </a:r>
            <a:r>
              <a:rPr lang="en-US" sz="6400" b="1" dirty="0"/>
              <a:t> </a:t>
            </a:r>
            <a:r>
              <a:rPr lang="en-US" sz="6400" b="1" dirty="0" err="1"/>
              <a:t>karşı</a:t>
            </a:r>
            <a:r>
              <a:rPr lang="en-US" sz="6400" b="1" dirty="0"/>
              <a:t> </a:t>
            </a:r>
            <a:r>
              <a:rPr lang="en-US" sz="6400" b="1" dirty="0" err="1"/>
              <a:t>mücadele</a:t>
            </a:r>
            <a:r>
              <a:rPr lang="en-US" sz="6400" b="1" dirty="0"/>
              <a:t> </a:t>
            </a:r>
            <a:r>
              <a:rPr lang="en-US" sz="6400" b="1" dirty="0" err="1"/>
              <a:t>eder</a:t>
            </a:r>
            <a:r>
              <a:rPr lang="en-US" sz="6400" b="1" dirty="0"/>
              <a:t>. </a:t>
            </a:r>
            <a:r>
              <a:rPr lang="en-GB" sz="6400" b="1" dirty="0"/>
              <a:t>F</a:t>
            </a:r>
            <a:r>
              <a:rPr lang="en-US" sz="6400" b="1" dirty="0" err="1"/>
              <a:t>eminizm</a:t>
            </a:r>
            <a:r>
              <a:rPr lang="en-US" sz="6400" b="1" dirty="0"/>
              <a:t>, </a:t>
            </a:r>
            <a:r>
              <a:rPr lang="en-US" sz="6400" b="1" dirty="0" err="1"/>
              <a:t>yalnızca</a:t>
            </a:r>
            <a:r>
              <a:rPr lang="en-US" sz="6400" b="1" dirty="0"/>
              <a:t> </a:t>
            </a:r>
            <a:r>
              <a:rPr lang="en-US" sz="6400" b="1" dirty="0" err="1"/>
              <a:t>bir</a:t>
            </a:r>
            <a:r>
              <a:rPr lang="en-US" sz="6400" b="1" dirty="0"/>
              <a:t> </a:t>
            </a:r>
            <a:r>
              <a:rPr lang="en-US" sz="6400" b="1" dirty="0" err="1"/>
              <a:t>adalet</a:t>
            </a:r>
            <a:r>
              <a:rPr lang="en-US" sz="6400" b="1" dirty="0"/>
              <a:t> </a:t>
            </a:r>
            <a:r>
              <a:rPr lang="en-US" sz="6400" b="1" dirty="0" err="1"/>
              <a:t>arayışıdır</a:t>
            </a:r>
            <a:r>
              <a:rPr lang="en-US" sz="6400" b="1" dirty="0"/>
              <a:t>.</a:t>
            </a:r>
            <a:endParaRPr lang="tr-TR" sz="6400" dirty="0"/>
          </a:p>
          <a:p>
            <a:pPr>
              <a:buNone/>
            </a:pPr>
            <a:r>
              <a:rPr lang="tr-TR" sz="6400" dirty="0"/>
              <a:t>d</a:t>
            </a:r>
            <a:r>
              <a:rPr lang="en-US" sz="6400" dirty="0" err="1"/>
              <a:t>üzen</a:t>
            </a:r>
            <a:r>
              <a:rPr lang="tr-TR" sz="6400" dirty="0"/>
              <a:t>i              </a:t>
            </a:r>
            <a:r>
              <a:rPr lang="en-US" sz="6400" dirty="0" err="1"/>
              <a:t>düzene</a:t>
            </a:r>
            <a:r>
              <a:rPr lang="en-US" sz="6400" dirty="0"/>
              <a:t> </a:t>
            </a:r>
            <a:r>
              <a:rPr lang="tr-TR" sz="6400" dirty="0"/>
              <a:t>        </a:t>
            </a:r>
            <a:r>
              <a:rPr lang="en-US" sz="6400" dirty="0" err="1"/>
              <a:t>düzen</a:t>
            </a:r>
            <a:r>
              <a:rPr lang="tr-TR" sz="6400" dirty="0"/>
              <a:t>d</a:t>
            </a:r>
            <a:r>
              <a:rPr lang="en-US" sz="6400" dirty="0"/>
              <a:t>e</a:t>
            </a:r>
            <a:endParaRPr lang="tr-TR" sz="6400" dirty="0"/>
          </a:p>
          <a:p>
            <a:pPr>
              <a:buNone/>
            </a:pPr>
            <a:r>
              <a:rPr lang="tr-TR" sz="6400" b="1" dirty="0"/>
              <a:t>10.</a:t>
            </a:r>
            <a:r>
              <a:rPr lang="en-US" sz="6400" b="1" dirty="0" err="1"/>
              <a:t>Feminizm</a:t>
            </a:r>
            <a:r>
              <a:rPr lang="en-US" sz="6400" b="1" dirty="0"/>
              <a:t> </a:t>
            </a:r>
            <a:r>
              <a:rPr lang="tr-TR" sz="6400" b="1" dirty="0"/>
              <a:t>.............................</a:t>
            </a:r>
            <a:r>
              <a:rPr lang="el-GR" sz="6400" b="1" dirty="0"/>
              <a:t>, </a:t>
            </a:r>
            <a:r>
              <a:rPr lang="en-US" sz="6400" b="1" dirty="0"/>
              <a:t>e</a:t>
            </a:r>
            <a:r>
              <a:rPr lang="el-GR" sz="6400" b="1" dirty="0"/>
              <a:t>ş</a:t>
            </a:r>
            <a:r>
              <a:rPr lang="en-US" sz="6400" b="1" dirty="0"/>
              <a:t>it </a:t>
            </a:r>
            <a:r>
              <a:rPr lang="en-US" sz="6400" b="1" dirty="0" err="1"/>
              <a:t>bir</a:t>
            </a:r>
            <a:r>
              <a:rPr lang="en-US" sz="6400" b="1" dirty="0"/>
              <a:t> d</a:t>
            </a:r>
            <a:r>
              <a:rPr lang="el-GR" sz="6400" b="1" dirty="0"/>
              <a:t>ü</a:t>
            </a:r>
            <a:r>
              <a:rPr lang="en-US" sz="6400" b="1" dirty="0" err="1"/>
              <a:t>nyay</a:t>
            </a:r>
            <a:r>
              <a:rPr lang="el-GR" sz="6400" b="1" dirty="0"/>
              <a:t>ı </a:t>
            </a:r>
            <a:r>
              <a:rPr lang="en-US" sz="6400" b="1" dirty="0" err="1"/>
              <a:t>savunur</a:t>
            </a:r>
            <a:r>
              <a:rPr lang="el-GR" sz="6400" b="1" dirty="0"/>
              <a:t>. </a:t>
            </a:r>
            <a:endParaRPr lang="tr-TR" sz="6400" b="1" dirty="0"/>
          </a:p>
          <a:p>
            <a:pPr>
              <a:buNone/>
            </a:pPr>
            <a:r>
              <a:rPr lang="tr-TR" sz="6400" dirty="0" err="1"/>
              <a:t>a</a:t>
            </a:r>
            <a:r>
              <a:rPr lang="en-US" sz="6400" dirty="0"/>
              <a:t>k</a:t>
            </a:r>
            <a:r>
              <a:rPr lang="el-GR" sz="6400" dirty="0"/>
              <a:t>ı</a:t>
            </a:r>
            <a:r>
              <a:rPr lang="en-US" sz="6400" dirty="0"/>
              <a:t>m</a:t>
            </a:r>
            <a:r>
              <a:rPr lang="el-GR" sz="6400" dirty="0"/>
              <a:t>ı</a:t>
            </a:r>
            <a:r>
              <a:rPr lang="tr-TR" sz="6400" dirty="0"/>
              <a:t>             </a:t>
            </a:r>
            <a:r>
              <a:rPr lang="en-US" sz="6400" dirty="0" err="1"/>
              <a:t>ak</a:t>
            </a:r>
            <a:r>
              <a:rPr lang="el-GR" sz="6400" dirty="0"/>
              <a:t>ı</a:t>
            </a:r>
            <a:r>
              <a:rPr lang="en-US" sz="6400" dirty="0"/>
              <a:t>m</a:t>
            </a:r>
            <a:r>
              <a:rPr lang="tr-TR" sz="6400" dirty="0"/>
              <a:t>a               </a:t>
            </a:r>
            <a:r>
              <a:rPr lang="en-US" sz="6400" dirty="0" err="1"/>
              <a:t>ak</a:t>
            </a:r>
            <a:r>
              <a:rPr lang="el-GR" sz="6400" dirty="0"/>
              <a:t>ı</a:t>
            </a:r>
            <a:r>
              <a:rPr lang="en-US" sz="6400" dirty="0"/>
              <a:t>m</a:t>
            </a:r>
          </a:p>
          <a:p>
            <a:pPr>
              <a:buNone/>
            </a:pPr>
            <a:r>
              <a:rPr lang="tr-TR" sz="6400" b="1" dirty="0"/>
              <a:t>11.</a:t>
            </a:r>
            <a:r>
              <a:rPr lang="el-GR" sz="6400" b="1" dirty="0"/>
              <a:t>İ</a:t>
            </a:r>
            <a:r>
              <a:rPr lang="en-US" sz="6400" b="1" dirty="0" err="1"/>
              <a:t>lk</a:t>
            </a:r>
            <a:r>
              <a:rPr lang="en-US" sz="6400" b="1" dirty="0"/>
              <a:t> </a:t>
            </a:r>
            <a:r>
              <a:rPr lang="en-US" sz="6400" b="1" dirty="0" err="1"/>
              <a:t>ortaya</a:t>
            </a:r>
            <a:r>
              <a:rPr lang="el-GR" sz="6400" b="1" dirty="0"/>
              <a:t> </a:t>
            </a:r>
            <a:r>
              <a:rPr lang="el-GR" sz="6400" b="1" dirty="0" err="1"/>
              <a:t>çı</a:t>
            </a:r>
            <a:r>
              <a:rPr lang="en-US" sz="6400" b="1" dirty="0" err="1"/>
              <a:t>kt</a:t>
            </a:r>
            <a:r>
              <a:rPr lang="el-GR" sz="6400" b="1" dirty="0" err="1"/>
              <a:t>ığı</a:t>
            </a:r>
            <a:r>
              <a:rPr lang="el-GR" sz="6400" b="1" dirty="0"/>
              <a:t> </a:t>
            </a:r>
            <a:r>
              <a:rPr lang="tr-TR" sz="6400" b="1" dirty="0"/>
              <a:t>.............................</a:t>
            </a:r>
            <a:r>
              <a:rPr lang="en-US" sz="6400" b="1" dirty="0"/>
              <a:t> </a:t>
            </a:r>
            <a:r>
              <a:rPr lang="en-US" sz="6400" b="1" dirty="0" err="1"/>
              <a:t>itibaren</a:t>
            </a:r>
            <a:r>
              <a:rPr lang="en-US" sz="6400" b="1" dirty="0"/>
              <a:t> de k</a:t>
            </a:r>
            <a:r>
              <a:rPr lang="el-GR" sz="6400" b="1" dirty="0"/>
              <a:t>ö</a:t>
            </a:r>
            <a:r>
              <a:rPr lang="en-US" sz="6400" b="1" dirty="0" err="1"/>
              <a:t>lelik</a:t>
            </a:r>
            <a:r>
              <a:rPr lang="el-GR" sz="6400" b="1" dirty="0"/>
              <a:t>, </a:t>
            </a:r>
            <a:r>
              <a:rPr lang="en-US" sz="6400" b="1" dirty="0"/>
              <a:t>e</a:t>
            </a:r>
            <a:r>
              <a:rPr lang="el-GR" sz="6400" b="1" dirty="0"/>
              <a:t>ş</a:t>
            </a:r>
            <a:r>
              <a:rPr lang="en-US" sz="6400" b="1" dirty="0"/>
              <a:t>it </a:t>
            </a:r>
            <a:r>
              <a:rPr lang="en-US" sz="6400" b="1" dirty="0" err="1"/>
              <a:t>vatanda</a:t>
            </a:r>
            <a:r>
              <a:rPr lang="el-GR" sz="6400" b="1" dirty="0"/>
              <a:t>ş</a:t>
            </a:r>
            <a:r>
              <a:rPr lang="en-US" sz="6400" b="1" dirty="0"/>
              <a:t>l</a:t>
            </a:r>
            <a:r>
              <a:rPr lang="el-GR" sz="6400" b="1" dirty="0"/>
              <a:t>ı</a:t>
            </a:r>
            <a:r>
              <a:rPr lang="en-US" sz="6400" b="1" dirty="0"/>
              <a:t>k </a:t>
            </a:r>
            <a:r>
              <a:rPr lang="en-US" sz="6400" b="1" dirty="0" err="1"/>
              <a:t>haklar</a:t>
            </a:r>
            <a:r>
              <a:rPr lang="el-GR" sz="6400" b="1" dirty="0"/>
              <a:t>ı </a:t>
            </a:r>
            <a:r>
              <a:rPr lang="en-US" sz="6400" b="1" dirty="0" err="1"/>
              <a:t>gibi</a:t>
            </a:r>
            <a:r>
              <a:rPr lang="en-US" sz="6400" b="1" dirty="0"/>
              <a:t> </a:t>
            </a:r>
            <a:r>
              <a:rPr lang="en-US" sz="6400" b="1" dirty="0" err="1"/>
              <a:t>konular</a:t>
            </a:r>
            <a:r>
              <a:rPr lang="el-GR" sz="6400" b="1" dirty="0"/>
              <a:t>ı</a:t>
            </a:r>
            <a:r>
              <a:rPr lang="en-US" sz="6400" b="1" dirty="0"/>
              <a:t>n </a:t>
            </a:r>
            <a:r>
              <a:rPr lang="en-US" sz="6400" b="1" dirty="0" err="1"/>
              <a:t>tamam</a:t>
            </a:r>
            <a:r>
              <a:rPr lang="el-GR" sz="6400" b="1" dirty="0"/>
              <a:t>ı</a:t>
            </a:r>
            <a:r>
              <a:rPr lang="en-US" sz="6400" b="1" dirty="0" err="1"/>
              <a:t>nda</a:t>
            </a:r>
            <a:r>
              <a:rPr lang="en-US" sz="6400" b="1" dirty="0"/>
              <a:t> </a:t>
            </a:r>
            <a:r>
              <a:rPr lang="en-US" sz="6400" b="1" dirty="0" err="1"/>
              <a:t>feministler</a:t>
            </a:r>
            <a:r>
              <a:rPr lang="en-US" sz="6400" b="1" dirty="0"/>
              <a:t> </a:t>
            </a:r>
            <a:r>
              <a:rPr lang="en-US" sz="6400" b="1" dirty="0" err="1"/>
              <a:t>bulunmu</a:t>
            </a:r>
            <a:r>
              <a:rPr lang="el-GR" sz="6400" b="1" dirty="0"/>
              <a:t>ş</a:t>
            </a:r>
            <a:r>
              <a:rPr lang="en-US" sz="6400" b="1" dirty="0" err="1"/>
              <a:t>tur</a:t>
            </a:r>
            <a:r>
              <a:rPr lang="el-GR" sz="6400" dirty="0"/>
              <a:t>. </a:t>
            </a:r>
            <a:endParaRPr lang="tr-TR" sz="6400" dirty="0"/>
          </a:p>
          <a:p>
            <a:pPr>
              <a:buNone/>
            </a:pPr>
            <a:r>
              <a:rPr lang="en-US" sz="6400" dirty="0"/>
              <a:t>y</a:t>
            </a:r>
            <a:r>
              <a:rPr lang="el-GR" sz="6400" dirty="0"/>
              <a:t>ı</a:t>
            </a:r>
            <a:r>
              <a:rPr lang="en-US" sz="6400" dirty="0" err="1"/>
              <a:t>llarda</a:t>
            </a:r>
            <a:r>
              <a:rPr lang="en-US" sz="6400" dirty="0"/>
              <a:t> y</a:t>
            </a:r>
            <a:r>
              <a:rPr lang="el-GR" sz="6400" dirty="0"/>
              <a:t>ı</a:t>
            </a:r>
            <a:r>
              <a:rPr lang="en-US" sz="6400" dirty="0" err="1"/>
              <a:t>llardan</a:t>
            </a:r>
            <a:r>
              <a:rPr lang="en-US" sz="6400" dirty="0"/>
              <a:t> y</a:t>
            </a:r>
            <a:r>
              <a:rPr lang="el-GR" sz="6400" dirty="0"/>
              <a:t>ı</a:t>
            </a:r>
            <a:r>
              <a:rPr lang="en-US" sz="6400" dirty="0" err="1"/>
              <a:t>llar</a:t>
            </a:r>
            <a:endParaRPr lang="tr-TR" sz="6400" dirty="0"/>
          </a:p>
          <a:p>
            <a:pPr>
              <a:buNone/>
            </a:pPr>
            <a:r>
              <a:rPr lang="tr-TR" sz="6400" b="1" dirty="0"/>
              <a:t>12.</a:t>
            </a:r>
            <a:r>
              <a:rPr lang="en-US" sz="6400" b="1" dirty="0" err="1"/>
              <a:t>Ayr</a:t>
            </a:r>
            <a:r>
              <a:rPr lang="el-GR" sz="6400" b="1" dirty="0"/>
              <a:t>ı</a:t>
            </a:r>
            <a:r>
              <a:rPr lang="en-US" sz="6400" b="1" dirty="0"/>
              <a:t>ca s</a:t>
            </a:r>
            <a:r>
              <a:rPr lang="el-GR" sz="6400" b="1" dirty="0"/>
              <a:t>ı</a:t>
            </a:r>
            <a:r>
              <a:rPr lang="en-US" sz="6400" b="1" dirty="0"/>
              <a:t>n</a:t>
            </a:r>
            <a:r>
              <a:rPr lang="el-GR" sz="6400" b="1" dirty="0"/>
              <a:t>ı</a:t>
            </a:r>
            <a:r>
              <a:rPr lang="en-US" sz="6400" b="1" dirty="0"/>
              <a:t>f m</a:t>
            </a:r>
            <a:r>
              <a:rPr lang="el-GR" sz="6400" b="1" dirty="0"/>
              <a:t>ü</a:t>
            </a:r>
            <a:r>
              <a:rPr lang="en-US" sz="6400" b="1" dirty="0" err="1"/>
              <a:t>cadelesi</a:t>
            </a:r>
            <a:r>
              <a:rPr lang="el-GR" sz="6400" b="1" dirty="0"/>
              <a:t>, ı</a:t>
            </a:r>
            <a:r>
              <a:rPr lang="en-US" sz="6400" b="1" dirty="0" err="1"/>
              <a:t>rk</a:t>
            </a:r>
            <a:r>
              <a:rPr lang="el-GR" sz="6400" b="1" dirty="0" err="1"/>
              <a:t>çı</a:t>
            </a:r>
            <a:r>
              <a:rPr lang="en-US" sz="6400" b="1" dirty="0"/>
              <a:t>l</a:t>
            </a:r>
            <a:r>
              <a:rPr lang="el-GR" sz="6400" b="1" dirty="0" err="1"/>
              <a:t>ığ</a:t>
            </a:r>
            <a:r>
              <a:rPr lang="en-US" sz="6400" b="1" dirty="0"/>
              <a:t>a </a:t>
            </a:r>
            <a:r>
              <a:rPr lang="en-US" sz="6400" b="1" dirty="0" err="1"/>
              <a:t>kar</a:t>
            </a:r>
            <a:r>
              <a:rPr lang="el-GR" sz="6400" b="1" dirty="0" err="1"/>
              <a:t>şı</a:t>
            </a:r>
            <a:r>
              <a:rPr lang="el-GR" sz="6400" b="1" dirty="0"/>
              <a:t> </a:t>
            </a:r>
            <a:r>
              <a:rPr lang="en-US" sz="6400" b="1" dirty="0"/>
              <a:t>m</a:t>
            </a:r>
            <a:r>
              <a:rPr lang="el-GR" sz="6400" b="1" dirty="0"/>
              <a:t>ü</a:t>
            </a:r>
            <a:r>
              <a:rPr lang="en-US" sz="6400" b="1" dirty="0" err="1"/>
              <a:t>cadele</a:t>
            </a:r>
            <a:r>
              <a:rPr lang="en-US" sz="6400" b="1" dirty="0"/>
              <a:t> </a:t>
            </a:r>
            <a:r>
              <a:rPr lang="en-US" sz="6400" b="1" dirty="0" err="1"/>
              <a:t>gibi</a:t>
            </a:r>
            <a:r>
              <a:rPr lang="el-GR" sz="6400" b="1" dirty="0"/>
              <a:t> ö</a:t>
            </a:r>
            <a:r>
              <a:rPr lang="en-US" sz="6400" b="1" dirty="0" err="1"/>
              <a:t>nemli</a:t>
            </a:r>
            <a:r>
              <a:rPr lang="en-US" sz="6400" b="1" dirty="0"/>
              <a:t> </a:t>
            </a:r>
            <a:r>
              <a:rPr lang="en-US" sz="6400" b="1" dirty="0" err="1"/>
              <a:t>konular</a:t>
            </a:r>
            <a:r>
              <a:rPr lang="el-GR" sz="6400" b="1" dirty="0"/>
              <a:t>ı</a:t>
            </a:r>
            <a:r>
              <a:rPr lang="en-US" sz="6400" b="1" dirty="0"/>
              <a:t>n</a:t>
            </a:r>
            <a:r>
              <a:rPr lang="el-GR" sz="6400" b="1" dirty="0"/>
              <a:t>ı</a:t>
            </a:r>
            <a:r>
              <a:rPr lang="en-US" sz="6400" b="1" dirty="0"/>
              <a:t>n </a:t>
            </a:r>
            <a:r>
              <a:rPr lang="en-US" sz="6400" b="1" dirty="0" err="1"/>
              <a:t>da</a:t>
            </a:r>
            <a:r>
              <a:rPr lang="en-US" sz="6400" b="1" dirty="0"/>
              <a:t> </a:t>
            </a:r>
            <a:r>
              <a:rPr lang="tr-TR" sz="6400" b="1" dirty="0"/>
              <a:t>................... </a:t>
            </a:r>
            <a:r>
              <a:rPr lang="en-US" sz="6400" b="1" dirty="0" err="1"/>
              <a:t>katk</a:t>
            </a:r>
            <a:r>
              <a:rPr lang="el-GR" sz="6400" b="1" dirty="0"/>
              <a:t>ı </a:t>
            </a:r>
            <a:r>
              <a:rPr lang="en-US" sz="6400" b="1" dirty="0" err="1"/>
              <a:t>sa</a:t>
            </a:r>
            <a:r>
              <a:rPr lang="el-GR" sz="6400" b="1" dirty="0"/>
              <a:t>ğ</a:t>
            </a:r>
            <a:r>
              <a:rPr lang="en-US" sz="6400" b="1" dirty="0"/>
              <a:t>lam</a:t>
            </a:r>
            <a:r>
              <a:rPr lang="el-GR" sz="6400" b="1" dirty="0" err="1"/>
              <a:t>ış</a:t>
            </a:r>
            <a:r>
              <a:rPr lang="en-US" sz="6400" b="1" dirty="0"/>
              <a:t>lard</a:t>
            </a:r>
            <a:r>
              <a:rPr lang="el-GR" sz="6400" b="1" dirty="0"/>
              <a:t>ı</a:t>
            </a:r>
            <a:r>
              <a:rPr lang="en-US" sz="6400" b="1" dirty="0"/>
              <a:t>r</a:t>
            </a:r>
            <a:r>
              <a:rPr lang="el-GR" sz="6400" b="1" dirty="0"/>
              <a:t>. </a:t>
            </a:r>
            <a:endParaRPr lang="tr-TR" sz="6400" b="1" dirty="0"/>
          </a:p>
          <a:p>
            <a:pPr>
              <a:buNone/>
            </a:pPr>
            <a:r>
              <a:rPr lang="en-US" sz="6400" dirty="0" err="1"/>
              <a:t>geli</a:t>
            </a:r>
            <a:r>
              <a:rPr lang="el-GR" sz="6400" dirty="0"/>
              <a:t>ş</a:t>
            </a:r>
            <a:r>
              <a:rPr lang="en-US" sz="6400" dirty="0" err="1"/>
              <a:t>mesine</a:t>
            </a:r>
            <a:r>
              <a:rPr lang="en-US" sz="6400" dirty="0"/>
              <a:t> </a:t>
            </a:r>
            <a:r>
              <a:rPr lang="tr-TR" sz="6400" dirty="0"/>
              <a:t>          </a:t>
            </a:r>
            <a:r>
              <a:rPr lang="en-US" sz="6400" dirty="0" err="1"/>
              <a:t>geli</a:t>
            </a:r>
            <a:r>
              <a:rPr lang="el-GR" sz="6400" dirty="0"/>
              <a:t>ş</a:t>
            </a:r>
            <a:r>
              <a:rPr lang="en-US" sz="6400" dirty="0" err="1"/>
              <a:t>mesi</a:t>
            </a:r>
            <a:r>
              <a:rPr lang="tr-TR" sz="6400" dirty="0"/>
              <a:t>  </a:t>
            </a:r>
            <a:r>
              <a:rPr lang="en-US" sz="6400" dirty="0"/>
              <a:t> </a:t>
            </a:r>
            <a:r>
              <a:rPr lang="en-US" sz="6400" dirty="0" err="1"/>
              <a:t>geli</a:t>
            </a:r>
            <a:r>
              <a:rPr lang="el-GR" sz="6400" dirty="0"/>
              <a:t>ş</a:t>
            </a:r>
            <a:r>
              <a:rPr lang="en-US" sz="6400" dirty="0"/>
              <a:t>me</a:t>
            </a:r>
            <a:r>
              <a:rPr lang="tr-TR" sz="6400" dirty="0"/>
              <a:t>k</a:t>
            </a:r>
            <a:endParaRPr lang="en-US" sz="6400" dirty="0"/>
          </a:p>
          <a:p>
            <a:pPr>
              <a:buNone/>
            </a:pPr>
            <a:r>
              <a:rPr lang="tr-TR" sz="6400" b="1" dirty="0"/>
              <a:t>13...........................</a:t>
            </a:r>
            <a:r>
              <a:rPr lang="en-US" sz="6400" b="1" dirty="0"/>
              <a:t> </a:t>
            </a:r>
            <a:r>
              <a:rPr lang="en-US" sz="6400" b="1" dirty="0" err="1"/>
              <a:t>feminizm</a:t>
            </a:r>
            <a:r>
              <a:rPr lang="en-US" sz="6400" b="1" dirty="0"/>
              <a:t>, </a:t>
            </a:r>
            <a:r>
              <a:rPr lang="en-US" sz="6400" b="1" dirty="0" err="1"/>
              <a:t>bilinenin</a:t>
            </a:r>
            <a:r>
              <a:rPr lang="en-US" sz="6400" b="1" dirty="0"/>
              <a:t> </a:t>
            </a:r>
            <a:r>
              <a:rPr lang="en-US" sz="6400" b="1" dirty="0" err="1"/>
              <a:t>aksine</a:t>
            </a:r>
            <a:r>
              <a:rPr lang="en-US" sz="6400" b="1" dirty="0"/>
              <a:t>, </a:t>
            </a:r>
            <a:r>
              <a:rPr lang="en-US" sz="6400" b="1" dirty="0" err="1"/>
              <a:t>sadece</a:t>
            </a:r>
            <a:r>
              <a:rPr lang="en-US" sz="6400" b="1" dirty="0"/>
              <a:t> </a:t>
            </a:r>
            <a:r>
              <a:rPr lang="en-US" sz="6400" b="1" dirty="0" err="1"/>
              <a:t>kadınları</a:t>
            </a:r>
            <a:r>
              <a:rPr lang="en-US" sz="6400" b="1" dirty="0"/>
              <a:t> </a:t>
            </a:r>
            <a:r>
              <a:rPr lang="en-US" sz="6400" b="1" dirty="0" err="1"/>
              <a:t>değil</a:t>
            </a:r>
            <a:r>
              <a:rPr lang="en-US" sz="6400" b="1" dirty="0"/>
              <a:t> </a:t>
            </a:r>
            <a:r>
              <a:rPr lang="en-US" sz="6400" b="1" dirty="0" err="1"/>
              <a:t>erkekleri</a:t>
            </a:r>
            <a:r>
              <a:rPr lang="en-US" sz="6400" b="1" dirty="0"/>
              <a:t> de </a:t>
            </a:r>
            <a:r>
              <a:rPr lang="en-US" sz="6400" b="1" dirty="0" err="1"/>
              <a:t>ilgilendirir</a:t>
            </a:r>
            <a:r>
              <a:rPr lang="en-US" sz="6400" b="1" dirty="0"/>
              <a:t>.</a:t>
            </a:r>
            <a:endParaRPr lang="tr-TR" sz="6400" b="1" dirty="0"/>
          </a:p>
          <a:p>
            <a:pPr>
              <a:buNone/>
            </a:pPr>
            <a:r>
              <a:rPr lang="en-US" sz="6400" dirty="0" err="1"/>
              <a:t>Dolayısıyla</a:t>
            </a:r>
            <a:r>
              <a:rPr lang="tr-TR" sz="6400" dirty="0"/>
              <a:t>                Madem         Madem ki böyle  oldu</a:t>
            </a:r>
          </a:p>
          <a:p>
            <a:pPr>
              <a:buNone/>
            </a:pPr>
            <a:r>
              <a:rPr lang="tr-TR" sz="6400" b="1" dirty="0"/>
              <a:t>14. </a:t>
            </a:r>
            <a:r>
              <a:rPr lang="en-US" sz="6400" b="1" dirty="0" err="1"/>
              <a:t>Erkekler</a:t>
            </a:r>
            <a:r>
              <a:rPr lang="en-US" sz="6400" b="1" dirty="0"/>
              <a:t> de</a:t>
            </a:r>
            <a:r>
              <a:rPr lang="el-GR" sz="6400" b="1" dirty="0"/>
              <a:t>, </a:t>
            </a:r>
            <a:r>
              <a:rPr lang="en-US" sz="6400" b="1" dirty="0" err="1"/>
              <a:t>bu</a:t>
            </a:r>
            <a:r>
              <a:rPr lang="en-US" sz="6400" b="1" dirty="0"/>
              <a:t> d</a:t>
            </a:r>
            <a:r>
              <a:rPr lang="el-GR" sz="6400" b="1" dirty="0" err="1"/>
              <a:t>üşü</a:t>
            </a:r>
            <a:r>
              <a:rPr lang="en-US" sz="6400" b="1" dirty="0" err="1"/>
              <a:t>nceyi</a:t>
            </a:r>
            <a:r>
              <a:rPr lang="en-US" sz="6400" b="1" dirty="0"/>
              <a:t> </a:t>
            </a:r>
            <a:r>
              <a:rPr lang="en-US" sz="6400" b="1" dirty="0" err="1"/>
              <a:t>savunabilir</a:t>
            </a:r>
            <a:r>
              <a:rPr lang="el-GR" sz="6400" b="1" dirty="0"/>
              <a:t>, </a:t>
            </a:r>
            <a:r>
              <a:rPr lang="en-US" sz="6400" b="1" dirty="0" err="1"/>
              <a:t>destekleyebilir</a:t>
            </a:r>
            <a:r>
              <a:rPr lang="en-US" sz="6400" b="1" dirty="0"/>
              <a:t> </a:t>
            </a:r>
            <a:r>
              <a:rPr lang="en-US" sz="6400" b="1" dirty="0" err="1"/>
              <a:t>ve</a:t>
            </a:r>
            <a:r>
              <a:rPr lang="en-US" sz="6400" b="1" dirty="0"/>
              <a:t> </a:t>
            </a:r>
            <a:r>
              <a:rPr lang="en-US" sz="6400" b="1" dirty="0" err="1"/>
              <a:t>sorunlar</a:t>
            </a:r>
            <a:r>
              <a:rPr lang="el-GR" sz="6400" b="1" dirty="0"/>
              <a:t>ı</a:t>
            </a:r>
            <a:r>
              <a:rPr lang="en-US" sz="6400" b="1" dirty="0"/>
              <a:t>n</a:t>
            </a:r>
            <a:r>
              <a:rPr lang="el-GR" sz="6400" b="1" dirty="0"/>
              <a:t> </a:t>
            </a:r>
            <a:r>
              <a:rPr lang="tr-TR" sz="6400" b="1" dirty="0"/>
              <a:t>.......................</a:t>
            </a:r>
            <a:r>
              <a:rPr lang="en-US" sz="6400" b="1" dirty="0" err="1"/>
              <a:t>i</a:t>
            </a:r>
            <a:r>
              <a:rPr lang="el-GR" sz="6400" b="1" dirty="0"/>
              <a:t>ç</a:t>
            </a:r>
            <a:r>
              <a:rPr lang="en-US" sz="6400" b="1" dirty="0"/>
              <a:t>in</a:t>
            </a:r>
            <a:r>
              <a:rPr lang="el-GR" sz="6400" b="1" dirty="0"/>
              <a:t> ç</a:t>
            </a:r>
            <a:r>
              <a:rPr lang="en-US" sz="6400" b="1" dirty="0" err="1"/>
              <a:t>aba</a:t>
            </a:r>
            <a:r>
              <a:rPr lang="en-US" sz="6400" b="1" dirty="0"/>
              <a:t> g</a:t>
            </a:r>
            <a:r>
              <a:rPr lang="el-GR" sz="6400" b="1" dirty="0"/>
              <a:t>ö</a:t>
            </a:r>
            <a:r>
              <a:rPr lang="en-US" sz="6400" b="1" dirty="0" err="1"/>
              <a:t>sterebilir</a:t>
            </a:r>
            <a:r>
              <a:rPr lang="el-GR" sz="6400" b="1" dirty="0"/>
              <a:t>. </a:t>
            </a:r>
            <a:endParaRPr lang="tr-TR" sz="6400" b="1" dirty="0"/>
          </a:p>
          <a:p>
            <a:pPr>
              <a:buNone/>
            </a:pPr>
            <a:r>
              <a:rPr lang="tr-TR" sz="6400" dirty="0"/>
              <a:t>ç</a:t>
            </a:r>
            <a:r>
              <a:rPr lang="el-GR" sz="6400" dirty="0"/>
              <a:t>ö</a:t>
            </a:r>
            <a:r>
              <a:rPr lang="en-US" sz="6400" dirty="0"/>
              <a:t>z</a:t>
            </a:r>
            <a:r>
              <a:rPr lang="el-GR" sz="6400" dirty="0"/>
              <a:t>ü</a:t>
            </a:r>
            <a:r>
              <a:rPr lang="en-US" sz="6400" dirty="0" err="1"/>
              <a:t>lme</a:t>
            </a:r>
            <a:r>
              <a:rPr lang="tr-TR" sz="6400" dirty="0"/>
              <a:t>k                               ç</a:t>
            </a:r>
            <a:r>
              <a:rPr lang="el-GR" sz="6400" dirty="0"/>
              <a:t>ö</a:t>
            </a:r>
            <a:r>
              <a:rPr lang="en-US" sz="6400" dirty="0"/>
              <a:t>z</a:t>
            </a:r>
            <a:r>
              <a:rPr lang="el-GR" sz="6400" dirty="0"/>
              <a:t>ü</a:t>
            </a:r>
            <a:r>
              <a:rPr lang="en-US" sz="6400" dirty="0" err="1"/>
              <a:t>lmesi</a:t>
            </a:r>
            <a:r>
              <a:rPr lang="tr-TR" sz="6400" dirty="0"/>
              <a:t>               ç</a:t>
            </a:r>
            <a:r>
              <a:rPr lang="el-GR" sz="6400" dirty="0"/>
              <a:t>ö</a:t>
            </a:r>
            <a:r>
              <a:rPr lang="en-US" sz="6400" dirty="0"/>
              <a:t>z</a:t>
            </a:r>
            <a:r>
              <a:rPr lang="el-GR" sz="6400" dirty="0"/>
              <a:t>ü</a:t>
            </a:r>
            <a:r>
              <a:rPr lang="en-US" sz="6400" dirty="0" err="1"/>
              <a:t>lmesi</a:t>
            </a:r>
            <a:r>
              <a:rPr lang="tr-TR" sz="6400" dirty="0"/>
              <a:t>ne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1104</TotalTime>
  <Words>2865</Words>
  <Application>Microsoft Office PowerPoint</Application>
  <PresentationFormat>Ευρεία οθόνη</PresentationFormat>
  <Paragraphs>331</Paragraphs>
  <Slides>35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40" baseType="lpstr">
      <vt:lpstr>Arial</vt:lpstr>
      <vt:lpstr>Calibri</vt:lpstr>
      <vt:lpstr>Cambria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-Ιp  -mAdIğInI  sordu  ρώτησε αν ……</vt:lpstr>
      <vt:lpstr>Ortaç   επιθετικές  μετοχές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    </vt:lpstr>
      <vt:lpstr>   Gereksiz ayrıntılarda boğul-ma-ma-sı, kaygılan-ma-ma-sı  ve açık davranmaktan  kork-ma-ma-sı  önemlidir. </vt:lpstr>
      <vt:lpstr>Παρουσίαση του PowerPoint</vt:lpstr>
      <vt:lpstr>Geriye dönüp hatayı düzelt-e-me-me-si kuşkusuzdur. </vt:lpstr>
      <vt:lpstr>Παρουσίαση του PowerPoint</vt:lpstr>
      <vt:lpstr>Οι ανθρώπινες σχέσεις απαιτούν ενσυναίσθηση, εμπιστοσύνη, ενδιαφέρον και κατανόηση. Είναι σημαντικό να αποφεύγουμε τις συγκρούσεις.</vt:lpstr>
      <vt:lpstr>Παρουσίαση του PowerPoint</vt:lpstr>
      <vt:lpstr>Karşı -sı-n-daki-nin   / Karşısındaki  kişi-nin duygular-I-n-ı ve düşünceler-i-n-i  doğru anla-ma-sı  önemlidir. </vt:lpstr>
      <vt:lpstr> Πρωταρχικό βήμα είναι η πλήρης κατανόηση της έννοιας της εμπιστοσύνης. </vt:lpstr>
      <vt:lpstr>Güvenin ne olduğunun anlaşılmasıyla   başlamalı. </vt:lpstr>
      <vt:lpstr>Παρουσίαση του PowerPoint</vt:lpstr>
      <vt:lpstr>Güven oluşturmada en önemli adım  söylediğimizi yapmaktadır. </vt:lpstr>
      <vt:lpstr>Παρουσίαση του PowerPoint</vt:lpstr>
      <vt:lpstr>Çatışmayla nasıl baş ettiğini bilmez. 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Dell-pc</dc:creator>
  <cp:lastModifiedBy>Ελένη Χαραλάμπους</cp:lastModifiedBy>
  <cp:revision>186</cp:revision>
  <dcterms:created xsi:type="dcterms:W3CDTF">2015-10-30T19:58:29Z</dcterms:created>
  <dcterms:modified xsi:type="dcterms:W3CDTF">2026-03-15T12:40:10Z</dcterms:modified>
</cp:coreProperties>
</file>