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" r:id="rId2"/>
    <p:sldId id="321" r:id="rId3"/>
    <p:sldId id="399" r:id="rId4"/>
    <p:sldId id="284" r:id="rId5"/>
    <p:sldId id="285" r:id="rId6"/>
    <p:sldId id="400" r:id="rId7"/>
    <p:sldId id="262" r:id="rId8"/>
    <p:sldId id="258" r:id="rId9"/>
    <p:sldId id="259" r:id="rId10"/>
    <p:sldId id="260" r:id="rId11"/>
    <p:sldId id="261" r:id="rId12"/>
    <p:sldId id="398" r:id="rId13"/>
    <p:sldId id="286" r:id="rId14"/>
    <p:sldId id="287" r:id="rId15"/>
    <p:sldId id="401" r:id="rId16"/>
    <p:sldId id="256" r:id="rId17"/>
    <p:sldId id="263" r:id="rId18"/>
    <p:sldId id="407" r:id="rId19"/>
    <p:sldId id="397" r:id="rId20"/>
    <p:sldId id="402" r:id="rId21"/>
    <p:sldId id="404" r:id="rId22"/>
    <p:sldId id="405" r:id="rId23"/>
    <p:sldId id="406" r:id="rId24"/>
    <p:sldId id="396" r:id="rId25"/>
    <p:sldId id="313" r:id="rId26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AAD1-3BDD-4B51-BA80-E0534B805677}" type="datetimeFigureOut">
              <a:rPr lang="el-GR" smtClean="0"/>
              <a:t>16/3/2026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29DFF-A105-4B88-92D4-173417C6C9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49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729DFF-A105-4B88-92D4-173417C6C9F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1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51CED9-603B-A8C8-0E64-077C3812B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49B7411-5DD8-0846-F618-4B6CD33CE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5FA3F2-8473-E71D-9D28-63B94FBF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858D58-4DA0-1606-8D96-885C58E3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0ED6BA-319F-3C32-5DD1-9AB04E7A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2636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E92961-34DE-6991-C3E7-006A1076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871CDFE-4569-06E1-799C-9291E8AB1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67F6FA-FCFB-AE41-CA0A-7E31F1A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945F42-BC3A-5D12-EC02-455CF1BD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30FEE-DBBE-704B-F27D-C0567ECF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5236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364D579-B820-D046-C63E-2C94B37AD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CA02F4-60E8-5479-430C-21E22DA0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946489-95F3-9751-9182-C7B682EC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B229AC-A81C-1EA5-9ECD-2DC4C70B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34E958A-6DA5-C1F1-0103-0071D5C9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3595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95D3B-5B38-83C2-0557-DDEC45D61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B80710-6B22-01BC-27D9-BEF0469F4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7A43BEC-A4EE-AEC3-AADE-CADCAAC9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22C22D-5E56-D5A5-B5AE-32D8C43C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C7D31A-7426-2E44-E82B-066EEE32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18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22043-75CB-D072-A542-6D5D026F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C6D53A-FD97-25A8-0B93-614674AC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DFA615-E806-0F7A-66DB-07FB71AA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9838034-AC30-B15D-8804-EC7B9937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8E4949-D4AF-F597-3D09-275C3530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646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971D0-8C2E-910F-08A9-5C39FB704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B226E8-7AF5-FDA4-C41C-16F3F0130A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3A1618-300D-C817-1443-43C7C4F57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1AF21F-5774-4EBE-A677-47B6F834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29B68C-D40D-FD46-DD4A-126D1217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AC21DB-6F50-DF82-CECA-A846A060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758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8F4ED3-3A01-A382-5CFA-B31BE1B3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82C165-3280-910F-F424-E272CFC4E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0091A3-C39F-5889-0B76-4A929F20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05E6E8E-5028-7DE1-CA4A-920D80707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75CB058-D80D-8F85-3496-6C93A6BC2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DEEF532-7754-E36B-DDEE-07CB2D0A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5174828-A423-533D-2CCA-1AFF885F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92F9CC-32C8-F3ED-4A41-2B4B2E9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6889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1D9983-7352-9DED-DDBC-591B716A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2537269-7B06-FDBA-47CA-B21A5134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B3B807-24DD-C633-1BEF-7C95883A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CBD3A0-485E-9F8B-A871-E08D5F7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40725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8DBB68C-8FD2-865E-5B81-B08E4DF2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4A37091-4995-FA8C-330A-1C413F26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F4B82F-5D2D-F0D0-F138-EEE62D37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7695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DEAAEF-8174-20A2-77CA-545B0D35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5B0190-CABA-05E7-FB6D-29050F5E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34F3CDA-BCFA-6518-E1E2-F194DF5F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7A7AEA6-54A1-85FA-4F06-4B9D5F62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0426190-A171-94BC-CF18-D3FDF446B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B31B7D-9639-67B3-AC45-5262F81E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1308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165843-18E2-1650-DF31-A877550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074B62F-0708-E507-E6EC-4482FFB61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E1066DA-7C76-26C4-1FF8-A7BA93DA1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6782889-A0E5-338F-3B53-214E8096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59B2A4E-EC61-12B4-14FB-8A11D332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AAAAF8-66F0-5C82-D1AA-1DA729AE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9366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1F468A0-506A-3D55-FEE1-8D6DBE17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EB1E898-19B9-A16B-4B96-F169BFF5E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EE1261-B9B2-87DC-165A-2D593F59E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2C95CE-8A81-4CB5-A397-2F27BB4428A6}" type="datetimeFigureOut">
              <a:rPr lang="el-CY" smtClean="0"/>
              <a:t>03/16/2026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354689-6E18-CD7C-846D-D86A35134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A56E01-7762-612C-0540-DA542E94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4A11E-6A2C-4FB2-ADE7-7544701F9DE8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8162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nQivIJt_CE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9" y="1172808"/>
            <a:ext cx="769628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691149" y="5125765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  <a:p>
            <a:pPr algn="ctr"/>
            <a:r>
              <a:rPr lang="el-GR" sz="1350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www.e-charalambous.com</a:t>
            </a:r>
            <a:endParaRPr lang="el-CY" sz="1400" dirty="0">
              <a:solidFill>
                <a:srgbClr val="FF0000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2213742" y="5115788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15. Τι ώρα  ξυπνάς;     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406"/>
            <a:ext cx="3897085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dirty="0"/>
              <a:t>τέσσερις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098" name="Picture 2" descr="Θερινή ώρα 2021: Πότε θα βάλουμε μια ώρα μπροστά τα ρολόγια">
            <a:extLst>
              <a:ext uri="{FF2B5EF4-FFF2-40B4-BE49-F238E27FC236}">
                <a16:creationId xmlns:a16="http://schemas.microsoft.com/office/drawing/2014/main" id="{C2EAAC49-693F-2EB7-415D-23F77DACD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7" r="-11523"/>
          <a:stretch/>
        </p:blipFill>
        <p:spPr bwMode="auto">
          <a:xfrm>
            <a:off x="5965903" y="1198335"/>
            <a:ext cx="4077364" cy="3730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dirty="0"/>
              <a:t>πέντε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122" name="Picture 2" descr="5 η ώρα στοκ εικόνες. εικόνα από - 21188310">
            <a:extLst>
              <a:ext uri="{FF2B5EF4-FFF2-40B4-BE49-F238E27FC236}">
                <a16:creationId xmlns:a16="http://schemas.microsoft.com/office/drawing/2014/main" id="{6A16256B-009A-5036-CDA3-380C9E58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2" y="1208314"/>
            <a:ext cx="2570778" cy="4112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CA77A-36A3-9523-EED2-F2B2D60F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4E0B0C1D-FDEF-8EC2-7B1E-39AF18953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5EA92F3-FA2E-5087-48C3-47F33D07ACA8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 Σαββατοκύριακο ξυπνάς νωρίς;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D14CAC1-1E35-6FDC-4CEE-80DDBD8F2580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Όχι,  Εγώ ξυπνάω  αργά. Η αδερφή μου  ξυπνάει  νωρίς.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E3CD5-913B-1B31-7D77-850B873A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B45A0D29-4F13-F29D-0B69-0E7F88CFA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5EEF381-B1FF-A0D4-F93F-E34AC36448D1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 Σαββατοκύριακο οι γονείς  σου ξυπνάνε  νωρίς;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9784A49-8962-A093-879F-4D265DD86E31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Όχι,   ξυπνάνε αργά.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άσκαλος και μαθ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2AB72F7-9CA2-396E-9A58-1AEC0B2A7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8" y="3456217"/>
            <a:ext cx="5655127" cy="25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33D8AF8C-1D28-9890-06A3-231A7FF2A6F6}"/>
              </a:ext>
            </a:extLst>
          </p:cNvPr>
          <p:cNvSpPr/>
          <p:nvPr/>
        </p:nvSpPr>
        <p:spPr>
          <a:xfrm>
            <a:off x="6215743" y="342900"/>
            <a:ext cx="5421085" cy="1807028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Το  Σαββατοκύριακο ξυπνάτε νωρίς; </a:t>
            </a:r>
            <a:endParaRPr lang="el-CY" sz="2800" b="1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E07EF345-5EBC-811F-956B-00D11E8EA5A3}"/>
              </a:ext>
            </a:extLst>
          </p:cNvPr>
          <p:cNvSpPr/>
          <p:nvPr/>
        </p:nvSpPr>
        <p:spPr>
          <a:xfrm>
            <a:off x="555172" y="255813"/>
            <a:ext cx="5421085" cy="2824843"/>
          </a:xfrm>
          <a:prstGeom prst="cloudCallou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</a:rPr>
              <a:t>Ναι,  εγώ και η γυναίκα μου  ξυπνάμε πολύ  νωρίς.</a:t>
            </a:r>
            <a:endParaRPr lang="el-CY" sz="2800" b="1" dirty="0">
              <a:solidFill>
                <a:schemeClr val="tx1"/>
              </a:solidFill>
            </a:endParaRP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7664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8C47-A1AA-2747-13BF-26A1F4C6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80AD593B-C7D2-7AD4-CDEE-16DF132C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2F19E77-43B3-0ADB-0255-C6C04E7CB993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Ρήμα  : ξυπνάω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391585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D2B3FF09-7F4A-E036-0B90-AF3FB4287F10}"/>
              </a:ext>
            </a:extLst>
          </p:cNvPr>
          <p:cNvGraphicFramePr>
            <a:graphicFrameLocks noGrp="1"/>
          </p:cNvGraphicFramePr>
          <p:nvPr/>
        </p:nvGraphicFramePr>
        <p:xfrm>
          <a:off x="391886" y="108857"/>
          <a:ext cx="11321143" cy="530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6114">
                  <a:extLst>
                    <a:ext uri="{9D8B030D-6E8A-4147-A177-3AD203B41FA5}">
                      <a16:colId xmlns:a16="http://schemas.microsoft.com/office/drawing/2014/main" val="3291729690"/>
                    </a:ext>
                  </a:extLst>
                </a:gridCol>
                <a:gridCol w="4855029">
                  <a:extLst>
                    <a:ext uri="{9D8B030D-6E8A-4147-A177-3AD203B41FA5}">
                      <a16:colId xmlns:a16="http://schemas.microsoft.com/office/drawing/2014/main" val="775175895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/>
                        <a:t>Εγώ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solidFill>
                            <a:schemeClr val="tx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tx1"/>
                          </a:solidFill>
                        </a:rPr>
                        <a:t>άω</a:t>
                      </a:r>
                      <a:r>
                        <a:rPr lang="el-GR" sz="4000" dirty="0">
                          <a:solidFill>
                            <a:schemeClr val="tx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tx1"/>
                          </a:solidFill>
                        </a:rPr>
                        <a:t>ώ</a:t>
                      </a:r>
                    </a:p>
                    <a:p>
                      <a:pPr lvl="0" algn="just"/>
                      <a:endParaRPr lang="el-GR" sz="4000" dirty="0">
                        <a:solidFill>
                          <a:schemeClr val="bg1"/>
                        </a:solidFill>
                      </a:endParaRP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65057793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Εσύ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άς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50577688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Αυτός/ Αυτή / Αυτό/ Ο /Η 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άει</a:t>
                      </a:r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32580579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Εμείς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άμε</a:t>
                      </a:r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ούμε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76049542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effectLst/>
                        </a:rPr>
                        <a:t>Εσείς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άτε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1917859781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effectLst/>
                        </a:rPr>
                        <a:t>Αυτοί/ Αυτές / Αυτά/ Οι  /Τα</a:t>
                      </a:r>
                    </a:p>
                    <a:p>
                      <a:pPr lvl="0" algn="just"/>
                      <a:endParaRPr lang="el-GR" sz="4000" dirty="0">
                        <a:effectLst/>
                      </a:endParaRP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άν(ε)</a:t>
                      </a:r>
                      <a:r>
                        <a:rPr lang="el-GR" sz="4000" dirty="0">
                          <a:solidFill>
                            <a:schemeClr val="bg1"/>
                          </a:solidFill>
                        </a:rPr>
                        <a:t> - ξυπν</a:t>
                      </a:r>
                      <a:r>
                        <a:rPr lang="el-GR" sz="4000" b="1" dirty="0">
                          <a:solidFill>
                            <a:schemeClr val="bg1"/>
                          </a:solidFill>
                        </a:rPr>
                        <a:t>ούν(ε)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72409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646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38E01E84-E8FB-AA5D-A376-12C34DA1C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86211"/>
              </p:ext>
            </p:extLst>
          </p:nvPr>
        </p:nvGraphicFramePr>
        <p:xfrm>
          <a:off x="359228" y="1538817"/>
          <a:ext cx="8153401" cy="3322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6966">
                  <a:extLst>
                    <a:ext uri="{9D8B030D-6E8A-4147-A177-3AD203B41FA5}">
                      <a16:colId xmlns:a16="http://schemas.microsoft.com/office/drawing/2014/main" val="3291729690"/>
                    </a:ext>
                  </a:extLst>
                </a:gridCol>
                <a:gridCol w="4626435">
                  <a:extLst>
                    <a:ext uri="{9D8B030D-6E8A-4147-A177-3AD203B41FA5}">
                      <a16:colId xmlns:a16="http://schemas.microsoft.com/office/drawing/2014/main" val="775175895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Εγώ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άω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ώ</a:t>
                      </a:r>
                    </a:p>
                    <a:p>
                      <a:pPr lvl="0" algn="just"/>
                      <a:endParaRPr lang="el-GR" sz="2000" dirty="0"/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650577936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Εσύ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άς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50577688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Αυτός/ Αυτή / Αυτό/ Ο …. /Η ….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άει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ά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32580579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Εμείς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άμε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ούμε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176049542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>
                          <a:effectLst/>
                        </a:rPr>
                        <a:t>Εσείς</a:t>
                      </a: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άτε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1917859781"/>
                  </a:ext>
                </a:extLst>
              </a:tr>
              <a:tr h="4898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Αυτοί/ Αυτές / Αυτά/ Οι …. /</a:t>
                      </a:r>
                    </a:p>
                    <a:p>
                      <a:pPr lvl="0" algn="just"/>
                      <a:endParaRPr lang="el-GR" sz="2000" dirty="0">
                        <a:effectLst/>
                      </a:endParaRPr>
                    </a:p>
                  </a:txBody>
                  <a:tcPr marL="36080" marR="36080" marT="36080" marB="3608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l-GR" sz="2000" dirty="0"/>
                        <a:t>ξυπν</a:t>
                      </a:r>
                      <a:r>
                        <a:rPr lang="el-GR" sz="2000" b="1" dirty="0"/>
                        <a:t>άν(ε)</a:t>
                      </a:r>
                      <a:r>
                        <a:rPr lang="el-GR" sz="2000" dirty="0"/>
                        <a:t> - ξυπν</a:t>
                      </a:r>
                      <a:r>
                        <a:rPr lang="el-GR" sz="2000" b="1" dirty="0"/>
                        <a:t>ούν(ε)</a:t>
                      </a:r>
                    </a:p>
                  </a:txBody>
                  <a:tcPr marL="36080" marR="36080" marT="36080" marB="36080" anchor="ctr"/>
                </a:tc>
                <a:extLst>
                  <a:ext uri="{0D108BD9-81ED-4DB2-BD59-A6C34878D82A}">
                    <a16:rowId xmlns:a16="http://schemas.microsoft.com/office/drawing/2014/main" val="372409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4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venLabs_2026-03-16T03_39_18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8B5E8FE0-55E2-14B7-A06B-FEA0BF5E249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7388" y="982663"/>
            <a:ext cx="406400" cy="406400"/>
          </a:xfrm>
        </p:spPr>
      </p:pic>
      <p:pic>
        <p:nvPicPr>
          <p:cNvPr id="7170" name="Picture 2" descr="ΑΚΟΥΩ ΜΟΥΣΙΚΗ - online παζλ">
            <a:extLst>
              <a:ext uri="{FF2B5EF4-FFF2-40B4-BE49-F238E27FC236}">
                <a16:creationId xmlns:a16="http://schemas.microsoft.com/office/drawing/2014/main" id="{80D549C5-5FB1-B3AE-3192-F80C4123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33" y="1703129"/>
            <a:ext cx="5146895" cy="3663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D0B5A59-4594-45A6-B3CC-BC7E240E6B1B}"/>
              </a:ext>
            </a:extLst>
          </p:cNvPr>
          <p:cNvSpPr/>
          <p:nvPr/>
        </p:nvSpPr>
        <p:spPr>
          <a:xfrm>
            <a:off x="702671" y="200723"/>
            <a:ext cx="11038115" cy="640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r>
              <a:rPr lang="el-GR" sz="1600" b="1" dirty="0"/>
              <a:t>Ο κύριος  Κύπρος  ξυπνάει  στις </a:t>
            </a:r>
          </a:p>
          <a:p>
            <a:endParaRPr lang="el-GR" sz="1600" b="1" dirty="0"/>
          </a:p>
          <a:p>
            <a:r>
              <a:rPr lang="el-GR" sz="1600" dirty="0"/>
              <a:t>α. 6 : 15</a:t>
            </a:r>
          </a:p>
          <a:p>
            <a:r>
              <a:rPr lang="el-GR" sz="1600" dirty="0"/>
              <a:t>β. 5 :20</a:t>
            </a:r>
          </a:p>
          <a:p>
            <a:r>
              <a:rPr lang="el-GR" sz="1600" dirty="0"/>
              <a:t>γ. 4 :30</a:t>
            </a:r>
          </a:p>
          <a:p>
            <a:endParaRPr lang="el-GR" sz="1600" dirty="0"/>
          </a:p>
          <a:p>
            <a:r>
              <a:rPr lang="el-GR" sz="1600" b="1" dirty="0"/>
              <a:t>Η κυρία Ελένη   ξυπνάει  στις </a:t>
            </a:r>
          </a:p>
          <a:p>
            <a:endParaRPr lang="el-GR" sz="1600" dirty="0"/>
          </a:p>
          <a:p>
            <a:r>
              <a:rPr lang="el-GR" sz="1600" dirty="0"/>
              <a:t>α. 6:45</a:t>
            </a:r>
          </a:p>
          <a:p>
            <a:r>
              <a:rPr lang="el-GR" sz="1600" dirty="0"/>
              <a:t>β. 5 :45</a:t>
            </a:r>
          </a:p>
          <a:p>
            <a:r>
              <a:rPr lang="el-GR" sz="1600" dirty="0"/>
              <a:t>γ. 4 :35</a:t>
            </a:r>
          </a:p>
          <a:p>
            <a:endParaRPr lang="el-GR" sz="1600" dirty="0"/>
          </a:p>
          <a:p>
            <a:r>
              <a:rPr lang="el-GR" sz="1600" b="1" dirty="0"/>
              <a:t>Η κυρία </a:t>
            </a:r>
            <a:r>
              <a:rPr lang="el-GR" sz="1600" b="1" dirty="0" err="1"/>
              <a:t>Ελίζα</a:t>
            </a:r>
            <a:r>
              <a:rPr lang="el-GR" sz="1600" b="1" dirty="0"/>
              <a:t>  ξυπνάει  στις </a:t>
            </a:r>
          </a:p>
          <a:p>
            <a:endParaRPr lang="el-GR" sz="1600" b="1" dirty="0"/>
          </a:p>
          <a:p>
            <a:r>
              <a:rPr lang="el-GR" sz="1600" dirty="0"/>
              <a:t>α. 6 :30</a:t>
            </a:r>
          </a:p>
          <a:p>
            <a:r>
              <a:rPr lang="el-GR" sz="1600" dirty="0"/>
              <a:t>β. 5 :30</a:t>
            </a:r>
          </a:p>
          <a:p>
            <a:r>
              <a:rPr lang="el-GR" sz="1600" dirty="0"/>
              <a:t>γ. 4 :30</a:t>
            </a:r>
          </a:p>
          <a:p>
            <a:endParaRPr lang="el-GR" sz="1600" dirty="0"/>
          </a:p>
          <a:p>
            <a:r>
              <a:rPr lang="el-GR" sz="1600" b="1" dirty="0"/>
              <a:t>Η κυρία Αλίκη  ξυπνάει  στις </a:t>
            </a:r>
          </a:p>
          <a:p>
            <a:endParaRPr lang="el-GR" sz="1600" dirty="0"/>
          </a:p>
          <a:p>
            <a:r>
              <a:rPr lang="el-GR" sz="1600" dirty="0"/>
              <a:t>α. 6:25</a:t>
            </a:r>
          </a:p>
          <a:p>
            <a:r>
              <a:rPr lang="el-GR" sz="1600" dirty="0"/>
              <a:t>β. 5 :15</a:t>
            </a:r>
          </a:p>
          <a:p>
            <a:r>
              <a:rPr lang="el-GR" sz="1600" dirty="0"/>
              <a:t>γ.  4:10</a:t>
            </a: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CY" dirty="0"/>
          </a:p>
        </p:txBody>
      </p:sp>
      <p:pic>
        <p:nvPicPr>
          <p:cNvPr id="1028" name="Picture 4" descr="25,677,350 Teacher cartoon Εικονογραφήσεις | DepositPhotos">
            <a:extLst>
              <a:ext uri="{FF2B5EF4-FFF2-40B4-BE49-F238E27FC236}">
                <a16:creationId xmlns:a16="http://schemas.microsoft.com/office/drawing/2014/main" id="{F27F273A-A7E8-C28D-D3A9-481DDD91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54" y="5046397"/>
            <a:ext cx="2447925" cy="1402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ννα Κ. - Online καθηγητής για Agglika, Mathimatika, Fysiki">
            <a:extLst>
              <a:ext uri="{FF2B5EF4-FFF2-40B4-BE49-F238E27FC236}">
                <a16:creationId xmlns:a16="http://schemas.microsoft.com/office/drawing/2014/main" id="{70B94156-352D-777E-A2D3-8C496721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91" y="2102354"/>
            <a:ext cx="2143125" cy="1298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Ο νεαρός δάσκαλος κάνει μια δήλωση: Vector στοκ (χωρίς δικαιώματα)  2672600595 | Shutterstock">
            <a:extLst>
              <a:ext uri="{FF2B5EF4-FFF2-40B4-BE49-F238E27FC236}">
                <a16:creationId xmlns:a16="http://schemas.microsoft.com/office/drawing/2014/main" id="{FC70D998-226B-AD6C-1065-AB0EE57B4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5"/>
          <a:stretch>
            <a:fillRect/>
          </a:stretch>
        </p:blipFill>
        <p:spPr bwMode="auto">
          <a:xfrm>
            <a:off x="8478154" y="509625"/>
            <a:ext cx="2133600" cy="1214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δάσκαλος Στοκ Εικονογραφήσεις, Vectors, &amp; Clipart – (268,799 Στοκ  Εικονογραφήσεις)">
            <a:extLst>
              <a:ext uri="{FF2B5EF4-FFF2-40B4-BE49-F238E27FC236}">
                <a16:creationId xmlns:a16="http://schemas.microsoft.com/office/drawing/2014/main" id="{B0E017DE-11C9-4822-9742-D9F34611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04" y="3625677"/>
            <a:ext cx="1847850" cy="1271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5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25" y="302499"/>
            <a:ext cx="2713229" cy="24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080658" y="1100867"/>
            <a:ext cx="1424354" cy="867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 :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9376414" y="85709"/>
            <a:ext cx="853916" cy="20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7173795" y="835248"/>
            <a:ext cx="1561953" cy="13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Οβάλ 10">
            <a:extLst>
              <a:ext uri="{FF2B5EF4-FFF2-40B4-BE49-F238E27FC236}">
                <a16:creationId xmlns:a16="http://schemas.microsoft.com/office/drawing/2014/main" id="{89847C89-1F35-24E9-B3F5-2FA72D4F9E79}"/>
              </a:ext>
            </a:extLst>
          </p:cNvPr>
          <p:cNvSpPr/>
          <p:nvPr/>
        </p:nvSpPr>
        <p:spPr>
          <a:xfrm>
            <a:off x="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νωρίς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3B551A5D-A915-7E75-7C72-49E294C8A395}"/>
              </a:ext>
            </a:extLst>
          </p:cNvPr>
          <p:cNvSpPr/>
          <p:nvPr/>
        </p:nvSpPr>
        <p:spPr>
          <a:xfrm>
            <a:off x="1539492" y="3200886"/>
            <a:ext cx="3583445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αργά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F00C0136-39A2-C85B-EE3F-F16B217E1D6D}"/>
              </a:ext>
            </a:extLst>
          </p:cNvPr>
          <p:cNvSpPr/>
          <p:nvPr/>
        </p:nvSpPr>
        <p:spPr>
          <a:xfrm>
            <a:off x="5237654" y="3429000"/>
            <a:ext cx="3356802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ξυπνάω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2CCE33AC-0FEB-CC61-5E72-C8EC9B38BD45}"/>
              </a:ext>
            </a:extLst>
          </p:cNvPr>
          <p:cNvSpPr/>
          <p:nvPr/>
        </p:nvSpPr>
        <p:spPr>
          <a:xfrm>
            <a:off x="9753600" y="148045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στις  έξι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DB8EC322-FBF9-67FF-1286-CA2FD4CFEC70}"/>
              </a:ext>
            </a:extLst>
          </p:cNvPr>
          <p:cNvSpPr/>
          <p:nvPr/>
        </p:nvSpPr>
        <p:spPr>
          <a:xfrm>
            <a:off x="8709173" y="3429000"/>
            <a:ext cx="2438400" cy="208823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μία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FB3CBF-E071-5A8C-48DA-11D7E656DD60}"/>
              </a:ext>
            </a:extLst>
          </p:cNvPr>
          <p:cNvSpPr txBox="1"/>
          <p:nvPr/>
        </p:nvSpPr>
        <p:spPr>
          <a:xfrm>
            <a:off x="1164771" y="49999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Μη Με Ξυπνάς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Απ'τις</a:t>
            </a: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Έξι (Το Τραγούδι Του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Χουζούρη</a:t>
            </a: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) - </a:t>
            </a:r>
            <a:r>
              <a:rPr lang="el-GR" b="1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Στρουμφάκια</a:t>
            </a:r>
            <a:r>
              <a:rPr lang="el-GR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| Ελληνικά Παιδικά Τραγούδια</a:t>
            </a:r>
          </a:p>
        </p:txBody>
      </p:sp>
      <p:pic>
        <p:nvPicPr>
          <p:cNvPr id="4" name="Picture 2" descr="ΑΚΟΥΩ ΜΟΥΣΙΚΗ - online παζλ">
            <a:extLst>
              <a:ext uri="{FF2B5EF4-FFF2-40B4-BE49-F238E27FC236}">
                <a16:creationId xmlns:a16="http://schemas.microsoft.com/office/drawing/2014/main" id="{2237A3EB-FC58-B775-AE17-6267088A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7" y="925285"/>
            <a:ext cx="5498673" cy="3604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1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B11419-C0D2-AB9C-41B3-0AAB7FD8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Roboto" panose="02000000000000000000" pitchFamily="2" charset="0"/>
              </a:rPr>
              <a:t>Μη Με Ξυπνάς </a:t>
            </a:r>
            <a:r>
              <a:rPr lang="el-GR" b="1" dirty="0" err="1">
                <a:solidFill>
                  <a:srgbClr val="FF0000"/>
                </a:solidFill>
                <a:latin typeface="Roboto" panose="02000000000000000000" pitchFamily="2" charset="0"/>
              </a:rPr>
              <a:t>Απ'τις</a:t>
            </a:r>
            <a:r>
              <a:rPr lang="el-GR" b="1" dirty="0">
                <a:solidFill>
                  <a:srgbClr val="FF0000"/>
                </a:solidFill>
                <a:latin typeface="Roboto" panose="02000000000000000000" pitchFamily="2" charset="0"/>
              </a:rPr>
              <a:t> Έξι</a:t>
            </a:r>
            <a:endParaRPr lang="el-CY" dirty="0"/>
          </a:p>
        </p:txBody>
      </p:sp>
      <p:pic>
        <p:nvPicPr>
          <p:cNvPr id="4" name="Ηλεκτρονικά πολυμέσα 3" title="Μη Με Ξυπνάς Απ'τις Έξι (Το Τραγούδι Του Χουζούρη) - Στρουμφάκια | Ελληνικά Παιδικά Τραγούδια">
            <a:hlinkClick r:id="" action="ppaction://media"/>
            <a:extLst>
              <a:ext uri="{FF2B5EF4-FFF2-40B4-BE49-F238E27FC236}">
                <a16:creationId xmlns:a16="http://schemas.microsoft.com/office/drawing/2014/main" id="{C15B4992-0B19-6CA4-75FC-CAC5DFE3D6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3F622-2D4D-38D5-0995-C9E859070D84}"/>
              </a:ext>
            </a:extLst>
          </p:cNvPr>
          <p:cNvSpPr txBox="1"/>
          <p:nvPr/>
        </p:nvSpPr>
        <p:spPr>
          <a:xfrm>
            <a:off x="1273628" y="950693"/>
            <a:ext cx="836022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Μη με </a:t>
            </a:r>
            <a:r>
              <a:rPr lang="el-GR" sz="3600" dirty="0">
                <a:solidFill>
                  <a:srgbClr val="000000"/>
                </a:solidFill>
                <a:latin typeface="Consolas" panose="020B0609020204030204" pitchFamily="49" charset="0"/>
              </a:rPr>
              <a:t>_______</a:t>
            </a: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απ' τις </a:t>
            </a:r>
            <a:r>
              <a:rPr lang="el-GR" sz="3600" dirty="0">
                <a:solidFill>
                  <a:srgbClr val="000000"/>
                </a:solidFill>
                <a:latin typeface="Consolas" panose="020B0609020204030204" pitchFamily="49" charset="0"/>
              </a:rPr>
              <a:t> ______</a:t>
            </a:r>
            <a:endParaRPr lang="el-GR" sz="36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πριν ακόμα η </a:t>
            </a:r>
            <a:r>
              <a:rPr lang="el-GR" sz="3600" dirty="0">
                <a:solidFill>
                  <a:srgbClr val="000000"/>
                </a:solidFill>
                <a:latin typeface="Consolas" panose="020B0609020204030204" pitchFamily="49" charset="0"/>
              </a:rPr>
              <a:t>_______</a:t>
            </a: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να φέξει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ξυπνητήρι κτυπάς σαν τρελό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σε μισώ-σε μισώ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________ ____, _______ _______</a:t>
            </a:r>
          </a:p>
          <a:p>
            <a:pPr algn="l">
              <a:buNone/>
            </a:pPr>
            <a:r>
              <a:rPr lang="el-GR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endParaRPr lang="el-GR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026" name="Picture 2" descr="ΟΤΑΝ ΞΥΠΝΑΩ ΤΟ ΠΡΩΙ (Τραγουδάκι για το πρωινό ξύπνημα) - YouTube">
            <a:extLst>
              <a:ext uri="{FF2B5EF4-FFF2-40B4-BE49-F238E27FC236}">
                <a16:creationId xmlns:a16="http://schemas.microsoft.com/office/drawing/2014/main" id="{FD0923C6-1733-4297-6C6D-519AA88A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7" y="455159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ΟΤΑΝ ΞΥΠΝΑΩ ΤΟ ΠΡΩΙ (Τραγουδάκι για το πρωινό ξύπνημα) - YouTube">
            <a:extLst>
              <a:ext uri="{FF2B5EF4-FFF2-40B4-BE49-F238E27FC236}">
                <a16:creationId xmlns:a16="http://schemas.microsoft.com/office/drawing/2014/main" id="{032B8E2E-BF8C-0912-DE0C-865C0BCA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455159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ηκώνομαι- I get up, ζεσταίνομαι - I warm up, έυχομαι - I wish, κουρεύομαι  - I cut my hair, ζαλίζομαι - I am dizzy, έρχομαι - I am comming,  χασμούριεμαι - yawn , σκέφτομαι - I am thinking, ντρέπομαι - ...">
            <a:extLst>
              <a:ext uri="{FF2B5EF4-FFF2-40B4-BE49-F238E27FC236}">
                <a16:creationId xmlns:a16="http://schemas.microsoft.com/office/drawing/2014/main" id="{1FB908A3-CCDD-B585-FAA8-0304AB239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714" b="37075"/>
          <a:stretch>
            <a:fillRect/>
          </a:stretch>
        </p:blipFill>
        <p:spPr bwMode="auto">
          <a:xfrm>
            <a:off x="3462337" y="4795639"/>
            <a:ext cx="1400175" cy="1359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σηκώνομαι- I get up, ζεσταίνομαι - I warm up, έυχομαι - I wish, κουρεύομαι  - I cut my hair, ζαλίζομαι - I am dizzy, έρχομαι - I am comming,  χασμούριεμαι - yawn , σκέφτομαι - I am thinking, ντρέπομαι - ...">
            <a:extLst>
              <a:ext uri="{FF2B5EF4-FFF2-40B4-BE49-F238E27FC236}">
                <a16:creationId xmlns:a16="http://schemas.microsoft.com/office/drawing/2014/main" id="{B1807F04-C0D8-8D21-4CDA-0F1A33BF7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714" b="37075"/>
          <a:stretch>
            <a:fillRect/>
          </a:stretch>
        </p:blipFill>
        <p:spPr bwMode="auto">
          <a:xfrm>
            <a:off x="7359422" y="4860953"/>
            <a:ext cx="1400175" cy="1359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ΟΤΑΝ ΞΥΠΝΑΩ ΤΟ ΠΡΩΙ (Τραγουδάκι για το πρωινό ξύπνημα) - YouTube">
            <a:extLst>
              <a:ext uri="{FF2B5EF4-FFF2-40B4-BE49-F238E27FC236}">
                <a16:creationId xmlns:a16="http://schemas.microsoft.com/office/drawing/2014/main" id="{938B2AE9-1098-7FCF-7414-EDBCE69E3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78" y="135823"/>
            <a:ext cx="1087893" cy="814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vibrant cartoon setting features a smiling sun blooming flowers and a  cozy house on a sunny day sunny day customizable cartoon illustration |  Premium AI-generated vector">
            <a:extLst>
              <a:ext uri="{FF2B5EF4-FFF2-40B4-BE49-F238E27FC236}">
                <a16:creationId xmlns:a16="http://schemas.microsoft.com/office/drawing/2014/main" id="{9897A743-E37D-DADB-98AF-4A1F3B362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42" y="1567657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69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5BF82-7E50-68E8-0C6F-0440291F7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352F7C-9D64-289D-57EC-FDE101288772}"/>
              </a:ext>
            </a:extLst>
          </p:cNvPr>
          <p:cNvSpPr txBox="1"/>
          <p:nvPr/>
        </p:nvSpPr>
        <p:spPr>
          <a:xfrm>
            <a:off x="718457" y="428178"/>
            <a:ext cx="6096000" cy="60016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Μη με ξυπνάς απ' τις έξι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πριν ακόμα η μέρα να φέξει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ξυπνητήρι κτυπάς σαν τρελό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σε μισώ-σε μισώ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Ξύπνα-σήκω, ξύπνα-σήκω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Είν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' απαλό το </a:t>
            </a:r>
            <a:r>
              <a:rPr lang="el-GR" sz="24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κρεβάτι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αφήστε με να </a:t>
            </a:r>
            <a:r>
              <a:rPr lang="el-GR" sz="24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κοιμηθώ</a:t>
            </a:r>
          </a:p>
          <a:p>
            <a:pPr algn="l">
              <a:buNone/>
            </a:pPr>
            <a:r>
              <a:rPr lang="el-GR" sz="24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Στο όνειρό μου βλέπω 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έναν κόσμο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χωρίς </a:t>
            </a:r>
            <a:r>
              <a:rPr lang="el-GR" sz="24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ξυπνητήρια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λαχταριστό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Καινούρια μέρα σε λίγο αρχίζει</a:t>
            </a:r>
          </a:p>
          <a:p>
            <a:pPr algn="l">
              <a:buNone/>
            </a:pPr>
            <a:r>
              <a:rPr lang="el-GR" sz="24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το ξυπνητήρι 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τρελά χτυπά</a:t>
            </a:r>
          </a:p>
          <a:p>
            <a:pPr algn="l">
              <a:buNone/>
            </a:pP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μα ο </a:t>
            </a:r>
            <a:r>
              <a:rPr lang="el-GR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Χουζούρης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του </a:t>
            </a:r>
            <a:r>
              <a:rPr lang="el-GR" sz="24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στρουμφογυρίζει</a:t>
            </a:r>
            <a:endParaRPr lang="el-GR" sz="24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l-GR" sz="2400" b="1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νυστάζει</a:t>
            </a:r>
            <a:r>
              <a:rPr lang="el-GR" sz="24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και παραμιλά</a:t>
            </a:r>
          </a:p>
        </p:txBody>
      </p:sp>
      <p:pic>
        <p:nvPicPr>
          <p:cNvPr id="1026" name="Picture 2" descr="101 χιλιάδες Vector για «Bed cartoon», εικόνες και γραφικά vector στοκ |  Shutterstock">
            <a:extLst>
              <a:ext uri="{FF2B5EF4-FFF2-40B4-BE49-F238E27FC236}">
                <a16:creationId xmlns:a16="http://schemas.microsoft.com/office/drawing/2014/main" id="{5A33A118-57AC-44FE-62EE-EA2F2C64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88" y="192542"/>
            <a:ext cx="1707696" cy="1707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οιμάται ειρηνικά Στοκ Εικονογραφήσεις, Vectors, &amp; Clipart – (96 Στοκ  Εικονογραφήσεις)">
            <a:extLst>
              <a:ext uri="{FF2B5EF4-FFF2-40B4-BE49-F238E27FC236}">
                <a16:creationId xmlns:a16="http://schemas.microsoft.com/office/drawing/2014/main" id="{47CA6E51-38CC-1DD6-966D-C556CB28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912" y="192542"/>
            <a:ext cx="214312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όνειρο ζεστό Στοκ Εικονογραφήσεις, Vectors, &amp; Clipart – (4,249 Στοκ  Εικονογραφήσεις)">
            <a:extLst>
              <a:ext uri="{FF2B5EF4-FFF2-40B4-BE49-F238E27FC236}">
                <a16:creationId xmlns:a16="http://schemas.microsoft.com/office/drawing/2014/main" id="{E43D1BC7-2CEC-2914-320F-D9D803F7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72" y="2096860"/>
            <a:ext cx="2114550" cy="2162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2,939,135 Alarm clock cartoon Εικονογραφήσεις | DepositPhotos">
            <a:extLst>
              <a:ext uri="{FF2B5EF4-FFF2-40B4-BE49-F238E27FC236}">
                <a16:creationId xmlns:a16="http://schemas.microsoft.com/office/drawing/2014/main" id="{81DE5C19-7085-8DBB-8976-DBAD911D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124" y="211591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άνει νύστα ή νυστάζω? (@Gravitraxmania) • Facebook">
            <a:extLst>
              <a:ext uri="{FF2B5EF4-FFF2-40B4-BE49-F238E27FC236}">
                <a16:creationId xmlns:a16="http://schemas.microsoft.com/office/drawing/2014/main" id="{859AB7D4-3492-A839-BF3B-3098CCED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4439328"/>
            <a:ext cx="2219325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23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4664"/>
            <a:ext cx="77768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143672" y="2420888"/>
            <a:ext cx="4464496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www.e-charalambous.com</a:t>
            </a:r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3" y="1285875"/>
            <a:ext cx="593645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2588174" y="1282920"/>
            <a:ext cx="2530365" cy="969579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13233" y="987317"/>
            <a:ext cx="2530365" cy="9695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2111267" y="3635925"/>
            <a:ext cx="2530365" cy="96957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949060" y="4602547"/>
            <a:ext cx="2530365" cy="969579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952391" y="3352144"/>
            <a:ext cx="2530365" cy="969579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Διάλειμμα 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4F511F5-DC37-AADB-958C-0C318D072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899CD91-F952-517D-B362-0E0E9D167E5D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/>
              <a:t>Αριθμοί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97699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95472" y="785794"/>
            <a:ext cx="714380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  <a:p>
            <a:r>
              <a:rPr lang="en-GB" sz="3200" dirty="0"/>
              <a:t>1</a:t>
            </a:r>
          </a:p>
          <a:p>
            <a:r>
              <a:rPr lang="en-GB" sz="3200" dirty="0"/>
              <a:t>2</a:t>
            </a:r>
          </a:p>
          <a:p>
            <a:r>
              <a:rPr lang="en-GB" sz="3200" dirty="0"/>
              <a:t>3</a:t>
            </a:r>
          </a:p>
          <a:p>
            <a:r>
              <a:rPr lang="en-GB" sz="3200" dirty="0"/>
              <a:t>4</a:t>
            </a:r>
          </a:p>
          <a:p>
            <a:r>
              <a:rPr lang="en-GB" sz="3200" dirty="0"/>
              <a:t>5</a:t>
            </a:r>
          </a:p>
          <a:p>
            <a:r>
              <a:rPr lang="en-GB" sz="3200" dirty="0"/>
              <a:t>6</a:t>
            </a:r>
          </a:p>
          <a:p>
            <a:r>
              <a:rPr lang="en-GB" sz="3200" dirty="0"/>
              <a:t>7</a:t>
            </a:r>
          </a:p>
          <a:p>
            <a:r>
              <a:rPr lang="en-GB" sz="3200" dirty="0"/>
              <a:t>8</a:t>
            </a:r>
          </a:p>
          <a:p>
            <a:r>
              <a:rPr lang="en-GB" sz="3200" dirty="0"/>
              <a:t>9</a:t>
            </a:r>
          </a:p>
          <a:p>
            <a:r>
              <a:rPr lang="en-GB" sz="3200" dirty="0"/>
              <a:t>10</a:t>
            </a:r>
            <a:endParaRPr lang="en-US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3095604" y="785794"/>
            <a:ext cx="1857388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μηδέν</a:t>
            </a:r>
            <a:endParaRPr lang="en-GB" sz="3200" dirty="0"/>
          </a:p>
          <a:p>
            <a:r>
              <a:rPr lang="el-GR" sz="3200" dirty="0"/>
              <a:t>ένα</a:t>
            </a:r>
            <a:endParaRPr lang="en-GB" sz="3200" dirty="0"/>
          </a:p>
          <a:p>
            <a:r>
              <a:rPr lang="el-GR" sz="3200" dirty="0"/>
              <a:t>δύο</a:t>
            </a:r>
            <a:endParaRPr lang="en-GB" sz="3200" dirty="0"/>
          </a:p>
          <a:p>
            <a:r>
              <a:rPr lang="el-GR" sz="3200" dirty="0"/>
              <a:t>τρία</a:t>
            </a:r>
            <a:endParaRPr lang="en-GB" sz="3200" dirty="0"/>
          </a:p>
          <a:p>
            <a:r>
              <a:rPr lang="el-GR" sz="3200" dirty="0"/>
              <a:t>τέσσερα</a:t>
            </a:r>
            <a:endParaRPr lang="en-GB" sz="3200" dirty="0"/>
          </a:p>
          <a:p>
            <a:r>
              <a:rPr lang="el-GR" sz="3200" dirty="0"/>
              <a:t>πέντε</a:t>
            </a:r>
            <a:endParaRPr lang="en-GB" sz="3200" dirty="0"/>
          </a:p>
          <a:p>
            <a:r>
              <a:rPr lang="el-GR" sz="3200" dirty="0"/>
              <a:t>έξι</a:t>
            </a:r>
            <a:endParaRPr lang="en-GB" sz="3200" dirty="0"/>
          </a:p>
          <a:p>
            <a:r>
              <a:rPr lang="el-GR" sz="3200" dirty="0"/>
              <a:t>επτά</a:t>
            </a:r>
            <a:endParaRPr lang="en-GB" sz="3200" dirty="0"/>
          </a:p>
          <a:p>
            <a:r>
              <a:rPr lang="el-GR" sz="3200" dirty="0"/>
              <a:t>οκτώ</a:t>
            </a:r>
            <a:endParaRPr lang="en-GB" sz="3200" dirty="0"/>
          </a:p>
          <a:p>
            <a:r>
              <a:rPr lang="el-GR" sz="3200" dirty="0"/>
              <a:t>εννέα</a:t>
            </a:r>
            <a:endParaRPr lang="en-GB" sz="3200" dirty="0"/>
          </a:p>
          <a:p>
            <a:r>
              <a:rPr lang="el-GR" sz="3200" dirty="0"/>
              <a:t>δέκα</a:t>
            </a:r>
            <a:endParaRPr lang="en-US" sz="3200" dirty="0"/>
          </a:p>
        </p:txBody>
      </p:sp>
      <p:sp>
        <p:nvSpPr>
          <p:cNvPr id="1028" name="AutoShape 4" descr="Telephone Cartoon | Stock vector | Colourbo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Telephone Cartoon | Stock vector | Colourbox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ed Hot Old Phone Pop Art Vector Illustration by AlexanderPokusay |  Graphic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48" y="214290"/>
            <a:ext cx="3357554" cy="1418567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566677" y="1892753"/>
            <a:ext cx="49292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Το  τηλέφωνο  μου   είναι _______________.</a:t>
            </a:r>
            <a:endParaRPr lang="en-US" sz="3200" dirty="0"/>
          </a:p>
        </p:txBody>
      </p:sp>
      <p:sp>
        <p:nvSpPr>
          <p:cNvPr id="4" name="7 - TextBox">
            <a:extLst>
              <a:ext uri="{FF2B5EF4-FFF2-40B4-BE49-F238E27FC236}">
                <a16:creationId xmlns:a16="http://schemas.microsoft.com/office/drawing/2014/main" id="{633493FE-A030-93B0-C9DB-9180A21640DE}"/>
              </a:ext>
            </a:extLst>
          </p:cNvPr>
          <p:cNvSpPr txBox="1"/>
          <p:nvPr/>
        </p:nvSpPr>
        <p:spPr>
          <a:xfrm>
            <a:off x="5566677" y="3349421"/>
            <a:ext cx="49292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Το  τηλέφωνο  της μαμάς μου  είναι _____________.</a:t>
            </a:r>
            <a:endParaRPr lang="en-US" sz="3200" dirty="0"/>
          </a:p>
        </p:txBody>
      </p:sp>
      <p:sp>
        <p:nvSpPr>
          <p:cNvPr id="5" name="7 - TextBox">
            <a:extLst>
              <a:ext uri="{FF2B5EF4-FFF2-40B4-BE49-F238E27FC236}">
                <a16:creationId xmlns:a16="http://schemas.microsoft.com/office/drawing/2014/main" id="{27022ADD-9CA6-17E0-19D6-3B67612FAE09}"/>
              </a:ext>
            </a:extLst>
          </p:cNvPr>
          <p:cNvSpPr txBox="1"/>
          <p:nvPr/>
        </p:nvSpPr>
        <p:spPr>
          <a:xfrm>
            <a:off x="5566677" y="4919081"/>
            <a:ext cx="492922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3200" dirty="0"/>
              <a:t>Το  τηλέφωνο  του μπαμπά μου  είναι  _____________.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4F98CBBE-7112-8DD1-C830-D4716E3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>
            <a:fillRect/>
          </a:stretch>
        </p:blipFill>
        <p:spPr bwMode="auto">
          <a:xfrm>
            <a:off x="1062717" y="206149"/>
            <a:ext cx="9637939" cy="64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B1CDD8F-44F9-F860-2874-9E1765496030}"/>
              </a:ext>
            </a:extLst>
          </p:cNvPr>
          <p:cNvSpPr/>
          <p:nvPr/>
        </p:nvSpPr>
        <p:spPr>
          <a:xfrm>
            <a:off x="2525486" y="1197428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Ποιο  είναι το  τηλέφωνο  του  αδερφού  σου;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5A4D274-53FF-B749-242C-92D97EFCD6E3}"/>
              </a:ext>
            </a:extLst>
          </p:cNvPr>
          <p:cNvSpPr/>
          <p:nvPr/>
        </p:nvSpPr>
        <p:spPr>
          <a:xfrm>
            <a:off x="6400801" y="1110342"/>
            <a:ext cx="2177143" cy="10123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2D39-CCDC-E8F9-A46F-88965F299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B9A29F24-93E0-01FE-A5AB-01A366715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A9533CF-B9CB-44C8-9898-9562B90C84F2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Τι</a:t>
            </a:r>
            <a:r>
              <a:rPr lang="en-US" sz="4800" dirty="0"/>
              <a:t> </a:t>
            </a:r>
            <a:r>
              <a:rPr lang="en-US" sz="4800" dirty="0" err="1"/>
              <a:t>ώρ</a:t>
            </a:r>
            <a:r>
              <a:rPr lang="en-US" sz="4800" dirty="0"/>
              <a:t>α ξυπνάς;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88979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521B7C-1835-0852-0CC8-EF0AEE03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580" y="4925284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Τι</a:t>
            </a:r>
            <a:r>
              <a:rPr lang="en-US" sz="4800" dirty="0"/>
              <a:t> </a:t>
            </a:r>
            <a:r>
              <a:rPr lang="en-US" sz="4800" dirty="0" err="1"/>
              <a:t>ώρ</a:t>
            </a:r>
            <a:r>
              <a:rPr lang="en-US" sz="4800" dirty="0"/>
              <a:t>α ξυπνάς;</a:t>
            </a:r>
          </a:p>
        </p:txBody>
      </p:sp>
      <p:pic>
        <p:nvPicPr>
          <p:cNvPr id="6146" name="Picture 2" descr="Ragazza Che Dorme E Che Si Sveglia Illustrazione Vettoriale - Illustrazione  di pozzo, grafico: 53736066">
            <a:extLst>
              <a:ext uri="{FF2B5EF4-FFF2-40B4-BE49-F238E27FC236}">
                <a16:creationId xmlns:a16="http://schemas.microsoft.com/office/drawing/2014/main" id="{611B277F-8DAA-9992-1E5B-29B4D791B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b="13672"/>
          <a:stretch>
            <a:fillRect/>
          </a:stretch>
        </p:blipFill>
        <p:spPr bwMode="auto">
          <a:xfrm>
            <a:off x="925286" y="164573"/>
            <a:ext cx="2927595" cy="2818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uryadi Djasman Kartodiwiryo (Suryadidjasman) - Illustrations">
            <a:extLst>
              <a:ext uri="{FF2B5EF4-FFF2-40B4-BE49-F238E27FC236}">
                <a16:creationId xmlns:a16="http://schemas.microsoft.com/office/drawing/2014/main" id="{A26F8FAF-461B-27ED-22FC-B1095730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70" y="382170"/>
            <a:ext cx="3366674" cy="3504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gnetta Di Una Bambina Che Si Sveglia Illustrazione Vettoriale -  Illustrazione di carino, bambino: 173061403">
            <a:extLst>
              <a:ext uri="{FF2B5EF4-FFF2-40B4-BE49-F238E27FC236}">
                <a16:creationId xmlns:a16="http://schemas.microsoft.com/office/drawing/2014/main" id="{4D7E7D34-4555-8BD3-89EE-5E062D306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>
            <a:fillRect/>
          </a:stretch>
        </p:blipFill>
        <p:spPr bwMode="auto">
          <a:xfrm>
            <a:off x="130923" y="3549835"/>
            <a:ext cx="4310447" cy="2546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uryadi Djasman Kartodiwiryo (Suryadidjasman) - Illustrations">
            <a:extLst>
              <a:ext uri="{FF2B5EF4-FFF2-40B4-BE49-F238E27FC236}">
                <a16:creationId xmlns:a16="http://schemas.microsoft.com/office/drawing/2014/main" id="{E5CE2376-36C7-7E79-4E1A-EE1BC296F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3328" y="327889"/>
            <a:ext cx="3822407" cy="4516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0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επτά.</a:t>
            </a: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Ρολόι serie - 7 η ώρα στοκ εικόνες. εικόνα από - 32938806">
            <a:extLst>
              <a:ext uri="{FF2B5EF4-FFF2-40B4-BE49-F238E27FC236}">
                <a16:creationId xmlns:a16="http://schemas.microsoft.com/office/drawing/2014/main" id="{2842DCD2-6861-784D-BFD9-F8E994AD5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8"/>
          <a:stretch>
            <a:fillRect/>
          </a:stretch>
        </p:blipFill>
        <p:spPr bwMode="auto">
          <a:xfrm>
            <a:off x="5185112" y="986540"/>
            <a:ext cx="6631341" cy="4325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16B47-DB2C-C10C-7FC3-C5BEFC839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Εγώ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ξυ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πνάω  στις </a:t>
            </a:r>
            <a:r>
              <a:rPr lang="el-GR" sz="6400" dirty="0"/>
              <a:t>τρεις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4098" name="Picture 2" descr="Θερινή ώρα 2021: Πότε θα βάλουμε μια ώρα μπροστά τα ρολόγια">
            <a:extLst>
              <a:ext uri="{FF2B5EF4-FFF2-40B4-BE49-F238E27FC236}">
                <a16:creationId xmlns:a16="http://schemas.microsoft.com/office/drawing/2014/main" id="{C2EAAC49-693F-2EB7-415D-23F77DACD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3"/>
          <a:stretch/>
        </p:blipFill>
        <p:spPr bwMode="auto">
          <a:xfrm>
            <a:off x="5464630" y="1465965"/>
            <a:ext cx="4495800" cy="3730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434</Words>
  <Application>Microsoft Office PowerPoint</Application>
  <PresentationFormat>Ευρεία οθόνη</PresentationFormat>
  <Paragraphs>139</Paragraphs>
  <Slides>25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Consolas</vt:lpstr>
      <vt:lpstr>Open Sans</vt:lpstr>
      <vt:lpstr>Roboto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ώρα ξυπνάς;</vt:lpstr>
      <vt:lpstr>Εγώ ξυπνάω  στις επτά.</vt:lpstr>
      <vt:lpstr>Εγώ ξυπνάω  στις τρεις.</vt:lpstr>
      <vt:lpstr>Εγώ ξυπνάω  στις τέσσερις.</vt:lpstr>
      <vt:lpstr>Εγώ ξυπνάω  στις πέντε.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Μη Με Ξυπνάς Απ'τις Έξι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Charalambous</dc:creator>
  <cp:lastModifiedBy>Ελένη Χαραλάμπους</cp:lastModifiedBy>
  <cp:revision>31</cp:revision>
  <dcterms:created xsi:type="dcterms:W3CDTF">2024-10-17T17:06:07Z</dcterms:created>
  <dcterms:modified xsi:type="dcterms:W3CDTF">2026-03-16T03:49:01Z</dcterms:modified>
</cp:coreProperties>
</file>