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2" r:id="rId2"/>
    <p:sldId id="425" r:id="rId3"/>
    <p:sldId id="424" r:id="rId4"/>
    <p:sldId id="431" r:id="rId5"/>
    <p:sldId id="430" r:id="rId6"/>
    <p:sldId id="432" r:id="rId7"/>
    <p:sldId id="433" r:id="rId8"/>
    <p:sldId id="434" r:id="rId9"/>
    <p:sldId id="437" r:id="rId10"/>
    <p:sldId id="447" r:id="rId11"/>
    <p:sldId id="438" r:id="rId12"/>
    <p:sldId id="439" r:id="rId13"/>
    <p:sldId id="440" r:id="rId14"/>
    <p:sldId id="441" r:id="rId15"/>
    <p:sldId id="448" r:id="rId16"/>
    <p:sldId id="443" r:id="rId17"/>
    <p:sldId id="444" r:id="rId18"/>
    <p:sldId id="445" r:id="rId19"/>
    <p:sldId id="446" r:id="rId20"/>
    <p:sldId id="449" r:id="rId21"/>
    <p:sldId id="467" r:id="rId22"/>
    <p:sldId id="494" r:id="rId23"/>
    <p:sldId id="491" r:id="rId24"/>
    <p:sldId id="422" r:id="rId25"/>
    <p:sldId id="426" r:id="rId26"/>
    <p:sldId id="429" r:id="rId27"/>
    <p:sldId id="427" r:id="rId28"/>
    <p:sldId id="428" r:id="rId29"/>
    <p:sldId id="436" r:id="rId30"/>
    <p:sldId id="435" r:id="rId31"/>
    <p:sldId id="492" r:id="rId32"/>
    <p:sldId id="468" r:id="rId33"/>
    <p:sldId id="464" r:id="rId34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CY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CY" dirty="0"/>
          </a:p>
          <a:p>
            <a:endParaRPr lang="el-CY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CY" dirty="0"/>
          </a:p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2593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03/16/2026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33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r>
              <a:rPr lang="el-GR" sz="2400" dirty="0"/>
              <a:t>Ο πολιτισμός της Αρχαϊκής Εποχής &amp;  Ο πολιτισμός της </a:t>
            </a:r>
            <a:r>
              <a:rPr lang="el-GR" sz="2400" dirty="0" err="1"/>
              <a:t>Κυπροαρχαϊκής</a:t>
            </a:r>
            <a:r>
              <a:rPr lang="el-GR" sz="2400" dirty="0"/>
              <a:t> Εποχής – Σαλαμίνα</a:t>
            </a:r>
            <a:r>
              <a:rPr lang="el-GR" sz="2400" b="1" dirty="0"/>
              <a:t> </a:t>
            </a:r>
          </a:p>
          <a:p>
            <a:r>
              <a:rPr lang="el-GR" sz="2800" b="1" dirty="0"/>
              <a:t>αρχιτεκτονική</a:t>
            </a:r>
            <a:r>
              <a:rPr lang="el-GR" sz="2800" dirty="0"/>
              <a:t>: δωρικός  &amp;  ιωνικός ρυθμός</a:t>
            </a:r>
          </a:p>
          <a:p>
            <a:endParaRPr lang="el-GR" sz="2800" dirty="0"/>
          </a:p>
          <a:p>
            <a:r>
              <a:rPr lang="el-GR" sz="2800" b="1" dirty="0"/>
              <a:t>γλυπτική</a:t>
            </a:r>
            <a:r>
              <a:rPr lang="el-GR" sz="2800" dirty="0"/>
              <a:t>: κούροι &amp; κόρες </a:t>
            </a:r>
            <a:r>
              <a:rPr lang="el-GR" sz="2800" dirty="0">
                <a:sym typeface="Wingdings" panose="05000000000000000000" pitchFamily="2" charset="2"/>
              </a:rPr>
              <a:t> </a:t>
            </a:r>
            <a:r>
              <a:rPr lang="el-GR" sz="2800" dirty="0"/>
              <a:t>Οι δύο τύποι αρχαϊκών αγαλμάτων</a:t>
            </a:r>
          </a:p>
          <a:p>
            <a:endParaRPr lang="el-GR" sz="2800" dirty="0"/>
          </a:p>
          <a:p>
            <a:r>
              <a:rPr lang="el-GR" sz="2800" b="1" dirty="0"/>
              <a:t>κεραμική</a:t>
            </a:r>
            <a:r>
              <a:rPr lang="el-GR" sz="2800" dirty="0"/>
              <a:t>: μελανόμορφος &amp; ερυθρόμορφος ρυθμός. </a:t>
            </a:r>
          </a:p>
          <a:p>
            <a:endParaRPr lang="el-GR" sz="2800" dirty="0"/>
          </a:p>
          <a:p>
            <a:r>
              <a:rPr lang="el-GR" sz="2800" b="1" dirty="0"/>
              <a:t>Επιδράσεις από τον ελλαδικό χώρο στον πολιτισμό της </a:t>
            </a:r>
            <a:r>
              <a:rPr lang="el-GR" sz="2800" b="1" dirty="0" err="1"/>
              <a:t>Κυπροαρχαϊκής</a:t>
            </a:r>
            <a:r>
              <a:rPr lang="el-GR" sz="2800" b="1" dirty="0"/>
              <a:t> εποχής:</a:t>
            </a:r>
          </a:p>
          <a:p>
            <a:r>
              <a:rPr lang="el-GR" sz="2800" dirty="0"/>
              <a:t>1. γλυπτική (κούροι, κόρες)</a:t>
            </a:r>
          </a:p>
          <a:p>
            <a:r>
              <a:rPr lang="el-GR" sz="2800" dirty="0"/>
              <a:t>2. ταφική αρχιτεκτονική (Σαλαμίνα, νεκρόπολη, κτιστοί βασιλικοί τάφοι, «</a:t>
            </a:r>
            <a:r>
              <a:rPr lang="el-GR" sz="2800" dirty="0" err="1"/>
              <a:t>Τζιελλάρκα</a:t>
            </a:r>
            <a:r>
              <a:rPr lang="el-GR" sz="2800" dirty="0"/>
              <a:t>») </a:t>
            </a:r>
            <a:endParaRPr lang="el-CY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71AE0DF-D560-1828-96EE-84D247DD3078}"/>
              </a:ext>
            </a:extLst>
          </p:cNvPr>
          <p:cNvSpPr/>
          <p:nvPr/>
        </p:nvSpPr>
        <p:spPr>
          <a:xfrm>
            <a:off x="8159746" y="5837042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86744-77A8-72C2-8514-96A1186F9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0CAE3E-4044-6822-2853-2FB5A0FCEC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60" t="13125" r="11250" b="12761"/>
          <a:stretch/>
        </p:blipFill>
        <p:spPr>
          <a:xfrm rot="16200000">
            <a:off x="331918" y="222798"/>
            <a:ext cx="5779828" cy="5748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AF4BC-8797-F6DC-1E0A-907D62DA048B}"/>
              </a:ext>
            </a:extLst>
          </p:cNvPr>
          <p:cNvSpPr txBox="1"/>
          <p:nvPr/>
        </p:nvSpPr>
        <p:spPr>
          <a:xfrm>
            <a:off x="138114" y="5995749"/>
            <a:ext cx="7662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117.</a:t>
            </a:r>
            <a:endParaRPr lang="el-CY" i="1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EA94740-DC9E-EE89-6A97-0B9BB310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11" t="51869" r="67828" b="14970"/>
          <a:stretch/>
        </p:blipFill>
        <p:spPr>
          <a:xfrm rot="16200000">
            <a:off x="8297407" y="532359"/>
            <a:ext cx="1964648" cy="5129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70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άτομο, τοίχ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D34C6E1-B7D9-7DAD-293C-C402DCA96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3243" r="22801" b="1684"/>
          <a:stretch/>
        </p:blipFill>
        <p:spPr>
          <a:xfrm rot="5400000">
            <a:off x="1050128" y="-778669"/>
            <a:ext cx="5429249" cy="7243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Εικόνα 3" descr="Εικόνα που περιέχει κείμενο, βιβλίο, έγγραφ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75BA417-02EB-9DB9-1C56-FC08A1059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9629" r="34166" b="16759"/>
          <a:stretch/>
        </p:blipFill>
        <p:spPr>
          <a:xfrm rot="5400000">
            <a:off x="8117679" y="711995"/>
            <a:ext cx="3471867" cy="467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FE33E9-3C4D-929D-BF70-E094314DC36C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131.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110355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φωτογραφικό χαρτί, φιλμ ακτινογραφίας, τέχνη, εμπριμέ/κόπι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961D6A1-AA73-81FF-D3C9-C4FDB743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17291" b="14197"/>
          <a:stretch/>
        </p:blipFill>
        <p:spPr>
          <a:xfrm rot="5400000">
            <a:off x="78579" y="150021"/>
            <a:ext cx="5429251" cy="532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B2EC9-D636-1443-4392-F1D4D40FA3F0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132-133.</a:t>
            </a:r>
            <a:endParaRPr lang="el-CY" i="1" dirty="0"/>
          </a:p>
        </p:txBody>
      </p:sp>
      <p:pic>
        <p:nvPicPr>
          <p:cNvPr id="7" name="Εικόνα 6" descr="Εικόνα που περιέχει κείμενο, βιβλίο, χαρτί, Δημοσίευ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7BEB0C7-F9F8-9FCB-19CC-1E4366215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t="34654" r="22661" b="6548"/>
          <a:stretch/>
        </p:blipFill>
        <p:spPr>
          <a:xfrm rot="5400000">
            <a:off x="5960267" y="-283362"/>
            <a:ext cx="5429253" cy="6196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849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9096A-E380-A7A5-6F1E-6321A53BFF11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41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  <p:pic>
        <p:nvPicPr>
          <p:cNvPr id="5" name="Εικόνα 4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ECF429C-6DCC-76CE-D0C0-46C3C528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t="32249" r="15393" b="8690"/>
          <a:stretch/>
        </p:blipFill>
        <p:spPr>
          <a:xfrm rot="5400000">
            <a:off x="771525" y="-471486"/>
            <a:ext cx="5543552" cy="6829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Εικόνα 5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FB0DE6B-37C7-481B-4437-C4BD0321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4" t="4324" r="24932" b="69728"/>
          <a:stretch/>
        </p:blipFill>
        <p:spPr>
          <a:xfrm rot="5400000">
            <a:off x="8305799" y="726967"/>
            <a:ext cx="2657475" cy="485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81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1306EA-74DA-680B-80F5-D71E9F910101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42-143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  <p:pic>
        <p:nvPicPr>
          <p:cNvPr id="6" name="Εικόνα 5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0AA469C-9E3E-5478-FC6C-8F5BAC92A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4907" r="21250" b="31759"/>
          <a:stretch/>
        </p:blipFill>
        <p:spPr>
          <a:xfrm rot="5400000">
            <a:off x="685801" y="-457199"/>
            <a:ext cx="5643560" cy="678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Εικόνα 7" descr="Εικόνα που περιέχει τέχνη, κείμενο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0D7CB6B-6F73-E12A-B703-32B65181F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5741" r="26666" b="15649"/>
          <a:stretch/>
        </p:blipFill>
        <p:spPr>
          <a:xfrm rot="5400000">
            <a:off x="7272338" y="1171576"/>
            <a:ext cx="4214812" cy="3529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52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FEDC5-C9A7-6D28-DA7A-18006F59B315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46-147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  <p:pic>
        <p:nvPicPr>
          <p:cNvPr id="3" name="Εικόνα 2" descr="Εικόνα που περιέχει κείμενο, βιβλίο, τυπογραφία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37777EB-DCF5-3C98-357E-53E187859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12134" r="44520" b="31418"/>
          <a:stretch/>
        </p:blipFill>
        <p:spPr>
          <a:xfrm rot="5400000">
            <a:off x="357189" y="-100014"/>
            <a:ext cx="5686422" cy="6115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6E5C46-E6B6-48F5-DFDC-9382EB93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26" t="8333" r="4167" b="17500"/>
          <a:stretch/>
        </p:blipFill>
        <p:spPr>
          <a:xfrm>
            <a:off x="6500812" y="114302"/>
            <a:ext cx="5414963" cy="5686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976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091970-4767-6CF6-60CE-6EAA91DF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" t="13958" r="13704" b="45001"/>
          <a:stretch/>
        </p:blipFill>
        <p:spPr>
          <a:xfrm>
            <a:off x="242892" y="185737"/>
            <a:ext cx="6215058" cy="550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818AF-66BA-15FA-A1FB-5A2F58D2CD6D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σελ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151.</a:t>
            </a:r>
            <a:endParaRPr lang="el-CY" i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2F6F543-CA2D-8542-5D5A-95D158CC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15" t="54999" r="4629" b="23959"/>
          <a:stretch/>
        </p:blipFill>
        <p:spPr>
          <a:xfrm>
            <a:off x="6686546" y="985837"/>
            <a:ext cx="5262562" cy="4157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67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βιβλίο, σκίτσο/σχέδιο, κείμενο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4F8B935-35B0-E158-5FCE-4BBECB3E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685" r="21695"/>
          <a:stretch/>
        </p:blipFill>
        <p:spPr>
          <a:xfrm rot="5400000">
            <a:off x="1002510" y="-459580"/>
            <a:ext cx="5486403" cy="700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B5D19-4674-EDF7-97BD-B6D431EA50C3}"/>
              </a:ext>
            </a:extLst>
          </p:cNvPr>
          <p:cNvSpPr txBox="1"/>
          <p:nvPr/>
        </p:nvSpPr>
        <p:spPr>
          <a:xfrm>
            <a:off x="242892" y="5911631"/>
            <a:ext cx="1153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σελ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261592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τέχνη, σκίτσο/σχέδιο, ζωγραφική, οπτικές τέχνε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CED5A46-70A8-F56C-A987-B0486479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2604" r="19791"/>
          <a:stretch/>
        </p:blipFill>
        <p:spPr>
          <a:xfrm rot="5400000">
            <a:off x="704847" y="-152400"/>
            <a:ext cx="6329367" cy="703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Εικόνα 4" descr="Εικόνα που περιέχει κείμενο, γραφικός χαρακτήρας, έγγραφ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CEB9B9A-D337-BDEF-602F-7B1B92BA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2222" r="31181" b="13611"/>
          <a:stretch/>
        </p:blipFill>
        <p:spPr>
          <a:xfrm>
            <a:off x="7510464" y="200023"/>
            <a:ext cx="4329113" cy="3300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7779AC-742B-A017-565D-D186A5154C8A}"/>
              </a:ext>
            </a:extLst>
          </p:cNvPr>
          <p:cNvSpPr txBox="1"/>
          <p:nvPr/>
        </p:nvSpPr>
        <p:spPr>
          <a:xfrm>
            <a:off x="7843842" y="4143376"/>
            <a:ext cx="3995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64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130700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8100242E-3F1F-521E-3C76-9F7C5DF1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t="6945" r="14721" b="26389"/>
          <a:stretch/>
        </p:blipFill>
        <p:spPr>
          <a:xfrm>
            <a:off x="357186" y="314325"/>
            <a:ext cx="5900739" cy="5429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Εικόνα 6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488E282-EC05-4E59-EFA9-985F07324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7685" r="72083" b="37903"/>
          <a:stretch/>
        </p:blipFill>
        <p:spPr>
          <a:xfrm rot="159688">
            <a:off x="6771195" y="1342378"/>
            <a:ext cx="5175440" cy="2440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E3B2A6-246C-476F-839A-9F78CA8EDBEC}"/>
              </a:ext>
            </a:extLst>
          </p:cNvPr>
          <p:cNvSpPr txBox="1"/>
          <p:nvPr/>
        </p:nvSpPr>
        <p:spPr>
          <a:xfrm>
            <a:off x="7115179" y="4543245"/>
            <a:ext cx="3995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66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242190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15012"/>
            <a:ext cx="3838578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6929436" y="706868"/>
            <a:ext cx="314325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6743694" y="260032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6353169" y="4509852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800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8885631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10329863" y="706868"/>
            <a:ext cx="170021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600" b="1" dirty="0"/>
              <a:t>Κλασική  </a:t>
            </a:r>
          </a:p>
          <a:p>
            <a:r>
              <a:rPr lang="el-GR" sz="1600" b="1" dirty="0"/>
              <a:t>Εποχή </a:t>
            </a:r>
            <a:endParaRPr lang="el-CY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8501061" y="45098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1676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35FD0-17DA-AD40-EADC-C0E206282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ζωγραφική, σκίτσο/σχέδιο, τέχνη, ζωγραφι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83A1E9D2-6EF3-37A5-5DD6-03B221EB8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33752" r="29393"/>
          <a:stretch/>
        </p:blipFill>
        <p:spPr>
          <a:xfrm rot="5400000">
            <a:off x="578643" y="154781"/>
            <a:ext cx="5429250" cy="5605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Εικόνα 6" descr="Εικόνα που περιέχει κείμενο, βιβλίο, χαρτί, τυπογραφ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25757E0-A464-27A5-76FE-34D7F9C0C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60645" r="73628" b="24275"/>
          <a:stretch/>
        </p:blipFill>
        <p:spPr>
          <a:xfrm rot="843781">
            <a:off x="6890040" y="1467447"/>
            <a:ext cx="4779003" cy="1507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25A9E8-D720-98D4-D478-CAD425C1396D}"/>
              </a:ext>
            </a:extLst>
          </p:cNvPr>
          <p:cNvSpPr txBox="1"/>
          <p:nvPr/>
        </p:nvSpPr>
        <p:spPr>
          <a:xfrm>
            <a:off x="7115179" y="4543245"/>
            <a:ext cx="3995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ελ.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66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384401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49" y="3429000"/>
            <a:ext cx="3057525" cy="29003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κεραμική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3524249" y="1712119"/>
            <a:ext cx="3362326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γλυπτική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6986589" y="204789"/>
            <a:ext cx="5014912" cy="467439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αρχιτεκτονική</a:t>
            </a:r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Οι δύο ρυθμοί ναών είναι ο δωρικός και ο ιωνικός και ξεχωρίζουν κυρίως από τους </a:t>
            </a:r>
            <a:r>
              <a:rPr lang="el-GR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____.</a:t>
            </a:r>
            <a:r>
              <a:rPr lang="el-GR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κίονες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33767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81887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Ο κίονας ενός δωρικού ναού είναι _________ και _____. </a:t>
            </a:r>
            <a:endParaRPr lang="el-CY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κοντός &amp; βαρύς</a:t>
            </a:r>
            <a:endParaRPr lang="el-CY" sz="4000" b="1" dirty="0"/>
          </a:p>
          <a:p>
            <a:pPr algn="ctr"/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21154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81887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Ο κίονας ενός ιωνικού  ναού είναι _____ και _____.  </a:t>
            </a:r>
            <a:endParaRPr lang="el-CY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ψηλός  </a:t>
            </a:r>
            <a:r>
              <a:rPr lang="el-GR" sz="4000" b="1"/>
              <a:t>&amp; κομψός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253328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40944"/>
            <a:ext cx="11868148" cy="154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3600" b="1" dirty="0">
                <a:solidFill>
                  <a:srgbClr val="FF0000"/>
                </a:solidFill>
              </a:rPr>
              <a:t>Οι δύο τύποι αρχαϊκών αγαλμάτων είναι οι ______ και οι ______.</a:t>
            </a:r>
            <a:endParaRPr lang="el-CY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κούροι  και κόρες 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18279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15-5B36-6D64-A379-7D6C9466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33AE9B-C78E-4649-2619-250FFDC5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6B4A91F-F3D9-804A-ACBF-4D346A4C25CC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i="0" dirty="0">
                <a:solidFill>
                  <a:srgbClr val="FF0000"/>
                </a:solidFill>
                <a:effectLst/>
                <a:latin typeface="Google Sans"/>
              </a:rPr>
              <a:t>Μελανόμορφη αγγειογραφία ή μελανόμορφος ρυθμός χαρακτηρίζεται η αρχαία ελληνική ζωγραφική αγγείων  που  αποδίδει  ________________________________.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D80B54-8D6B-F21A-818C-E580B419DE28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τα μοτίβα   με  μαύρο  χρώμα.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27676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5D41-712D-2791-A16A-D2A25C3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D777AD1-0AF0-C6CB-0243-22B793E7C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259AFC0-4C52-EBBA-1C9E-D47096F9B21A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dirty="0">
                <a:solidFill>
                  <a:srgbClr val="FF0000"/>
                </a:solidFill>
                <a:latin typeface="Google Sans"/>
              </a:rPr>
              <a:t>Ερυθρόμορφη</a:t>
            </a:r>
            <a:r>
              <a:rPr lang="el-GR" sz="2400" b="1" i="0" dirty="0">
                <a:solidFill>
                  <a:srgbClr val="FF0000"/>
                </a:solidFill>
                <a:effectLst/>
                <a:latin typeface="Google Sans"/>
              </a:rPr>
              <a:t> αγγειογραφία ή </a:t>
            </a:r>
            <a:r>
              <a:rPr lang="el-GR" sz="2400" b="1" dirty="0">
                <a:solidFill>
                  <a:srgbClr val="FF0000"/>
                </a:solidFill>
                <a:latin typeface="Google Sans"/>
              </a:rPr>
              <a:t>ερυθρόμορφος</a:t>
            </a:r>
            <a:r>
              <a:rPr lang="el-GR" sz="2400" b="1" i="0" dirty="0">
                <a:solidFill>
                  <a:srgbClr val="FF0000"/>
                </a:solidFill>
                <a:effectLst/>
                <a:latin typeface="Google Sans"/>
              </a:rPr>
              <a:t> ρυθμός χαρακτηρίζεται η αρχαία ελληνική ζωγραφική αγγείων  που  αποδίδει ___________________________.</a:t>
            </a:r>
            <a:endParaRPr lang="el-CY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12B3C31-A071-ECB4-6C87-D5F71FA2CD8C}"/>
              </a:ext>
            </a:extLst>
          </p:cNvPr>
          <p:cNvSpPr/>
          <p:nvPr/>
        </p:nvSpPr>
        <p:spPr>
          <a:xfrm>
            <a:off x="2009772" y="4512930"/>
            <a:ext cx="9415462" cy="2085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τα μοτίβα   με  ερυθρό/ κόκκινο χρώμα.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148220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3838578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 err="1"/>
              <a:t>Κυπρογεωμετρική</a:t>
            </a:r>
            <a:r>
              <a:rPr lang="el-GR" sz="3200" b="1" dirty="0"/>
              <a:t>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6929436" y="706868"/>
            <a:ext cx="3143250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 err="1"/>
              <a:t>Κυπροαρχαϊκή</a:t>
            </a:r>
            <a:r>
              <a:rPr lang="el-GR" sz="3200" b="1" dirty="0"/>
              <a:t> 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6743694" y="260032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6353169" y="4509852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750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8885631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10329863" y="706868"/>
            <a:ext cx="170021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600" b="1" dirty="0" err="1"/>
              <a:t>Κυπροκλασική</a:t>
            </a:r>
            <a:r>
              <a:rPr lang="el-GR" sz="1600" b="1" dirty="0"/>
              <a:t>  </a:t>
            </a:r>
          </a:p>
          <a:p>
            <a:r>
              <a:rPr lang="el-GR" sz="1600" b="1" dirty="0"/>
              <a:t>Εποχή </a:t>
            </a:r>
            <a:endParaRPr lang="el-CY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8501061" y="45098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475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DAA07-40D8-B0B0-79A7-878CA86C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74A565E-DD90-7ECB-6C86-56A1F33C4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E65A95B-D32E-E473-D8CB-4248E9753A8D}"/>
              </a:ext>
            </a:extLst>
          </p:cNvPr>
          <p:cNvSpPr/>
          <p:nvPr/>
        </p:nvSpPr>
        <p:spPr>
          <a:xfrm>
            <a:off x="-1" y="-40944"/>
            <a:ext cx="11868148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4000" b="1" kern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Τζιελλάρκα</a:t>
            </a:r>
            <a:r>
              <a:rPr lang="el-GR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 </a:t>
            </a:r>
            <a:r>
              <a:rPr lang="el-GR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CY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1138C7B-D4F4-1BF7-01A1-DB6BC716BD95}"/>
              </a:ext>
            </a:extLst>
          </p:cNvPr>
          <p:cNvSpPr/>
          <p:nvPr/>
        </p:nvSpPr>
        <p:spPr>
          <a:xfrm>
            <a:off x="602456" y="3559506"/>
            <a:ext cx="10825159" cy="3169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Σαλαμίνα </a:t>
            </a:r>
            <a:r>
              <a:rPr lang="el-GR" sz="3600" dirty="0">
                <a:sym typeface="Wingdings" panose="05000000000000000000" pitchFamily="2" charset="2"/>
              </a:rPr>
              <a:t> </a:t>
            </a:r>
            <a:endParaRPr lang="el-GR" sz="3600" dirty="0"/>
          </a:p>
          <a:p>
            <a:pPr algn="ctr"/>
            <a:r>
              <a:rPr lang="el-GR" sz="3600" dirty="0"/>
              <a:t>Περιοχή </a:t>
            </a:r>
            <a:r>
              <a:rPr lang="el-GR" sz="3600" kern="0" dirty="0" err="1">
                <a:ea typeface="Calibri" panose="020F0502020204030204" pitchFamily="34" charset="0"/>
                <a:cs typeface="Times New Roman" panose="02020603050405020304" pitchFamily="18" charset="0"/>
              </a:rPr>
              <a:t>Τζιελλάρκα</a:t>
            </a:r>
            <a:r>
              <a:rPr lang="el-GR" sz="3600" kern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600" kern="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endParaRPr lang="el-GR" sz="3600" kern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sz="3600" dirty="0">
                <a:sym typeface="Wingdings" panose="05000000000000000000" pitchFamily="2" charset="2"/>
              </a:rPr>
              <a:t> </a:t>
            </a:r>
            <a:r>
              <a:rPr lang="el-GR" sz="3600" dirty="0"/>
              <a:t>Νεκρόπολη </a:t>
            </a:r>
            <a:r>
              <a:rPr lang="el-GR" sz="3600" dirty="0">
                <a:sym typeface="Wingdings" panose="05000000000000000000" pitchFamily="2" charset="2"/>
              </a:rPr>
              <a:t></a:t>
            </a:r>
            <a:r>
              <a:rPr lang="el-GR" sz="3600" dirty="0"/>
              <a:t> Μικροί τάφοι σκαλισμένοι σε βράχους, που μοιάζουν με κελιά.</a:t>
            </a:r>
            <a:endParaRPr lang="el-CY" sz="3600" dirty="0"/>
          </a:p>
          <a:p>
            <a:pPr algn="ctr"/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19867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chemeClr val="tx1"/>
              </a:solidFill>
              <a:ea typeface="Aptos" panose="020B0004020202020204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Αγγελική Παντελίδου, Καλλιόπη Πρωτοπαπά, Σάββας Γιαλλουρίδης, </a:t>
            </a:r>
            <a:r>
              <a:rPr lang="el-CY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σ.</a:t>
            </a:r>
            <a:r>
              <a:rPr lang="tr-T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28</a:t>
            </a:r>
            <a:r>
              <a:rPr lang="el-G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tr-T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G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tr-T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Κατσουλάκος, Γεωργία Κοκκορού - Αλευρά, Βασίλειος Σκουλάτος, </a:t>
            </a:r>
            <a:r>
              <a:rPr lang="el-CY" i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 2015,</a:t>
            </a:r>
            <a:r>
              <a:rPr lang="el-G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σ. 65-67</a:t>
            </a:r>
            <a:r>
              <a:rPr lang="tr-T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996CA1A4-6BB9-54A9-105E-8BE44117106C}"/>
              </a:ext>
            </a:extLst>
          </p:cNvPr>
          <p:cNvSpPr/>
          <p:nvPr/>
        </p:nvSpPr>
        <p:spPr>
          <a:xfrm>
            <a:off x="328612" y="4514850"/>
            <a:ext cx="4643438" cy="2057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Κρατήρας</a:t>
            </a:r>
          </a:p>
          <a:p>
            <a:pPr algn="ctr"/>
            <a:r>
              <a:rPr lang="el-GR" b="1" dirty="0"/>
              <a:t>Δείγμα  μελανόμορφου  ρυθμού</a:t>
            </a:r>
          </a:p>
          <a:p>
            <a:pPr algn="ctr"/>
            <a:endParaRPr lang="el-GR" b="1" dirty="0"/>
          </a:p>
          <a:p>
            <a:pPr algn="ctr"/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Αθήνα, 1971, σελ. 372.</a:t>
            </a: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pic>
        <p:nvPicPr>
          <p:cNvPr id="5" name="Εικόνα 4" descr="Εικόνα που περιέχει κείμενο, τέχνη, βιβλί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C174746-DF98-FEFC-4C82-EA63B443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2292" r="19630" b="1944"/>
          <a:stretch/>
        </p:blipFill>
        <p:spPr>
          <a:xfrm rot="5400000">
            <a:off x="702471" y="-88108"/>
            <a:ext cx="4000499" cy="4748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Εικόνα 6" descr="Εικόνα που περιέχει κείμενο, βιβλίο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D23A881-4860-BB92-9F34-314B90BD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0" b="63426"/>
          <a:stretch/>
        </p:blipFill>
        <p:spPr>
          <a:xfrm rot="5400000">
            <a:off x="6646069" y="-931069"/>
            <a:ext cx="4000500" cy="6434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1FDEE0B6-2B6D-4851-A866-10C47792E445}"/>
              </a:ext>
            </a:extLst>
          </p:cNvPr>
          <p:cNvSpPr/>
          <p:nvPr/>
        </p:nvSpPr>
        <p:spPr>
          <a:xfrm>
            <a:off x="6096000" y="4467225"/>
            <a:ext cx="4643438" cy="2057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Αμφορέας</a:t>
            </a:r>
          </a:p>
          <a:p>
            <a:pPr algn="ctr"/>
            <a:r>
              <a:rPr lang="el-GR" b="1" dirty="0"/>
              <a:t>Δείγμα  ερυθρόμορφου  ρυθμού</a:t>
            </a:r>
          </a:p>
          <a:p>
            <a:pPr algn="ctr"/>
            <a:endParaRPr lang="el-GR" b="1" dirty="0"/>
          </a:p>
          <a:p>
            <a:pPr algn="ctr"/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Αθήνα, 1971, σελ. 378.</a:t>
            </a: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7263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τέχνη, μουσεί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66AA8BC-B750-4A10-CCEB-EF334724D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4583" r="27916" b="5625"/>
          <a:stretch/>
        </p:blipFill>
        <p:spPr>
          <a:xfrm>
            <a:off x="280988" y="171450"/>
            <a:ext cx="9477375" cy="6157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6A4056B-14BE-77A0-E9C4-202050FE2611}"/>
              </a:ext>
            </a:extLst>
          </p:cNvPr>
          <p:cNvSpPr/>
          <p:nvPr/>
        </p:nvSpPr>
        <p:spPr>
          <a:xfrm rot="16200000">
            <a:off x="7765256" y="2371725"/>
            <a:ext cx="6457950" cy="2057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b="1" i="0" dirty="0">
                <a:solidFill>
                  <a:schemeClr val="tx1"/>
                </a:solidFill>
                <a:effectLst/>
              </a:rPr>
              <a:t>Κούρος της Αναβύσσου &amp; Παιδ</a:t>
            </a:r>
            <a:r>
              <a:rPr lang="el-GR" b="1" dirty="0">
                <a:solidFill>
                  <a:schemeClr val="tx1"/>
                </a:solidFill>
              </a:rPr>
              <a:t>ί του </a:t>
            </a:r>
            <a:r>
              <a:rPr lang="el-GR" b="1" dirty="0" err="1">
                <a:solidFill>
                  <a:schemeClr val="tx1"/>
                </a:solidFill>
              </a:rPr>
              <a:t>Κριτίου</a:t>
            </a:r>
            <a:r>
              <a:rPr lang="el-GR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Μανόλης Ανδρονίκου κ.ά., </a:t>
            </a:r>
            <a:r>
              <a:rPr lang="el-GR" i="1" dirty="0">
                <a:solidFill>
                  <a:schemeClr val="tx1"/>
                </a:solidFill>
              </a:rPr>
              <a:t>Ιστορία  του Ελληνικού Έθνους,</a:t>
            </a:r>
            <a:r>
              <a:rPr lang="el-GR" dirty="0">
                <a:solidFill>
                  <a:schemeClr val="tx1"/>
                </a:solidFill>
              </a:rPr>
              <a:t> τόμος  Β’, Αθήνα, 1971, σελ. 384.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95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τέχνη, γραφικός χαρακτήρα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1525CCE-FB24-9484-8794-26663DFF5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075" r="44584" b="6759"/>
          <a:stretch/>
        </p:blipFill>
        <p:spPr>
          <a:xfrm rot="5400000">
            <a:off x="2871786" y="-2514602"/>
            <a:ext cx="6500813" cy="1181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2B29CE2A-23A9-7017-4D66-CAD212E19D52}"/>
              </a:ext>
            </a:extLst>
          </p:cNvPr>
          <p:cNvSpPr/>
          <p:nvPr/>
        </p:nvSpPr>
        <p:spPr>
          <a:xfrm>
            <a:off x="0" y="5857874"/>
            <a:ext cx="12030077" cy="1000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Μανόλης Ανδρονίκου κ.ά., </a:t>
            </a:r>
            <a:r>
              <a:rPr lang="el-GR" i="1" dirty="0">
                <a:solidFill>
                  <a:schemeClr val="tx1"/>
                </a:solidFill>
              </a:rPr>
              <a:t>Ιστορία  του Ελληνικού Έθνους,</a:t>
            </a:r>
            <a:r>
              <a:rPr lang="el-GR" dirty="0">
                <a:solidFill>
                  <a:schemeClr val="tx1"/>
                </a:solidFill>
              </a:rPr>
              <a:t> τόμος  Β’, Αθήνα, 1971, σελ. 387.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6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Δημοσίευ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C287829-8201-979E-FA8B-AB01CB4C7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t="43958" r="23853" b="1283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80C72D9-BF2B-A719-CCC1-82C145D2A910}"/>
              </a:ext>
            </a:extLst>
          </p:cNvPr>
          <p:cNvSpPr/>
          <p:nvPr/>
        </p:nvSpPr>
        <p:spPr>
          <a:xfrm>
            <a:off x="0" y="-1"/>
            <a:ext cx="12030077" cy="4714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Μανόλης Ανδρονίκου κ.ά., </a:t>
            </a:r>
            <a:r>
              <a:rPr lang="el-GR" i="1" dirty="0">
                <a:solidFill>
                  <a:schemeClr val="tx1"/>
                </a:solidFill>
              </a:rPr>
              <a:t>Ιστορία  του Ελληνικού Έθνους,</a:t>
            </a:r>
            <a:r>
              <a:rPr lang="el-GR" dirty="0">
                <a:solidFill>
                  <a:schemeClr val="tx1"/>
                </a:solidFill>
              </a:rPr>
              <a:t> τόμος  Β’, Αθήνα, 1971, σελ. 398.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χάρτινο προϊόν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39113D6-9095-3B95-0C67-CEF197EE2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43542" r="24167"/>
          <a:stretch/>
        </p:blipFill>
        <p:spPr>
          <a:xfrm>
            <a:off x="142874" y="114300"/>
            <a:ext cx="11758613" cy="674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18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ικό χαρτί, κείμενο, εξωτερικός χώρος/ύπαιθ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8CFFA43C-1D54-73C0-6F41-4A71814D9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17291" r="8855" b="27084"/>
          <a:stretch/>
        </p:blipFill>
        <p:spPr>
          <a:xfrm>
            <a:off x="138114" y="215920"/>
            <a:ext cx="6305550" cy="577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FA19FF-FF80-9D8C-A60B-A7412288C4E6}"/>
              </a:ext>
            </a:extLst>
          </p:cNvPr>
          <p:cNvSpPr txBox="1"/>
          <p:nvPr/>
        </p:nvSpPr>
        <p:spPr>
          <a:xfrm>
            <a:off x="138114" y="5995749"/>
            <a:ext cx="7662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Ανασκάπτοντας τη Σαλαμίνα της Κύπρου, 1952-1974,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Ίδρυμα Α. Γ. Λεβέντη, Αθήνα 1999, σελ. 116.</a:t>
            </a:r>
            <a:endParaRPr lang="el-CY" i="1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AD05E96-56FD-E6F1-F846-DD12F9B5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53" t="51808" r="59893" b="15216"/>
          <a:stretch/>
        </p:blipFill>
        <p:spPr>
          <a:xfrm rot="16200000">
            <a:off x="8698081" y="878682"/>
            <a:ext cx="1610975" cy="5100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8107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775</Words>
  <Application>Microsoft Office PowerPoint</Application>
  <PresentationFormat>Ευρεία οθόνη</PresentationFormat>
  <Paragraphs>102</Paragraphs>
  <Slides>33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Google Sans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533</cp:revision>
  <cp:lastPrinted>2024-12-16T05:00:07Z</cp:lastPrinted>
  <dcterms:created xsi:type="dcterms:W3CDTF">2024-09-11T17:26:53Z</dcterms:created>
  <dcterms:modified xsi:type="dcterms:W3CDTF">2026-03-16T09:03:44Z</dcterms:modified>
</cp:coreProperties>
</file>