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30" r:id="rId2"/>
    <p:sldId id="553" r:id="rId3"/>
    <p:sldId id="451" r:id="rId4"/>
    <p:sldId id="612" r:id="rId5"/>
    <p:sldId id="634" r:id="rId6"/>
    <p:sldId id="611" r:id="rId7"/>
    <p:sldId id="647" r:id="rId8"/>
    <p:sldId id="633" r:id="rId9"/>
    <p:sldId id="615" r:id="rId10"/>
    <p:sldId id="256" r:id="rId11"/>
    <p:sldId id="614" r:id="rId12"/>
    <p:sldId id="630" r:id="rId13"/>
    <p:sldId id="649" r:id="rId14"/>
    <p:sldId id="440" r:id="rId15"/>
    <p:sldId id="638" r:id="rId16"/>
    <p:sldId id="639" r:id="rId17"/>
    <p:sldId id="640" r:id="rId18"/>
    <p:sldId id="641" r:id="rId19"/>
    <p:sldId id="642" r:id="rId20"/>
    <p:sldId id="648" r:id="rId21"/>
    <p:sldId id="643" r:id="rId22"/>
    <p:sldId id="645" r:id="rId23"/>
    <p:sldId id="646" r:id="rId24"/>
    <p:sldId id="616" r:id="rId25"/>
    <p:sldId id="617" r:id="rId26"/>
  </p:sldIdLst>
  <p:sldSz cx="12192000" cy="6858000"/>
  <p:notesSz cx="7010400" cy="9296400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D4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07302-57F0-4D39-97FB-3D4AD8BD51A0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2BD75-56D0-42E4-8813-DAAD8F82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65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2A32B8-9B16-4432-B8E1-FD3A79EF5D81}" type="datetimeFigureOut">
              <a:rPr lang="el-CY" smtClean="0"/>
              <a:t>03/17/2026</a:t>
            </a:fld>
            <a:endParaRPr lang="el-CY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l-CY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7F4B48-6750-40C4-8785-678CB7E3BB9C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74686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F4B48-6750-40C4-8785-678CB7E3BB9C}" type="slidenum">
              <a:rPr lang="el-CY" smtClean="0"/>
              <a:t>1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15953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9D48AE-0A34-1AD0-DE75-4D3385EEF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A5BF954-F970-B5DA-98CD-F418CBB94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1BB177F-C41E-0222-533A-92B6118E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03/17/2026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9932C90-3650-0DEB-0CC4-DDAD5E72E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3A8799-995D-139D-2E7C-CF5792CA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99685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59EDDE-DD79-8A23-912A-CA19649D0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E0F6EC0-3D48-EB89-0B61-9F63AE4D4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3917C78-D020-84AD-06AB-A1F87A720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03/17/2026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C878C93-E90D-0E58-65C6-EE98EBAC1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0846B60-0DF2-2617-8F4E-5E4B7D45F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88436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C19CC27D-CBEC-267A-1837-FF7619FE4B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B27BF71-17CF-B325-E769-A24FA0A6D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EFA7DB7-54FB-7FE8-ADD4-252DA302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03/17/2026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73C582-ACAE-2E73-BFE5-E428B4E6D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3F30325-4857-42F8-DEA4-065B48BA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572367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D5E37A-5CD5-29D4-2143-5D0F9FE9F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A89D895-9D28-0066-568C-167543F80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69210F7-1E15-C8D1-58E6-7B98FDB7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03/17/2026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4BAD916-39ED-1481-75B9-085B2E2B0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8931F5C-8F3E-BB4C-83D5-4AD249D1B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39479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62C524-FE82-30E0-0A9A-9ECCBE217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D084F15-CFE3-99E1-422D-19E5D6B21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563F4E-A626-16F4-FED1-FF0E5A34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03/17/2026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7D9D462-6F38-9A54-F4F8-5A167F1A7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8568C06-0E94-BAAD-F1CC-A67A7067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5870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3BF075-4D79-065D-E65F-8ED6DE171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9833033-0DE5-F221-FE65-1D69F4094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AFE518B-D38A-D2F9-1B2D-29DD98656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B647FE7-70B7-6649-559D-FAF1F652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03/17/2026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ADF1353-792D-E066-6E3A-406FF8749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B50C8C3-60E9-EDA2-0E14-393B25534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550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0579EA-76FE-D11E-F12A-3BDCC1CBD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AE195C0-5E9F-C285-ED12-B9BDAF2FD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0ED59D7-ECD7-AAE7-4D12-3FBCABBBE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51EFAB3-4CAB-D27A-89D9-FAF6B20B7E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2FEF899-289F-5315-7D5A-6CFF12FF0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4B2EF73-FF83-0969-B4C5-1CCC32658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03/17/2026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F50148B-852D-5421-912A-33486FF3A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578447AD-86BE-D896-D8CA-008599CA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64971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298ADE-CEDB-E948-A0C0-770C480F3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3E37CF8-E9FD-D2B4-E224-07B47545B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03/17/2026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617B3A2-4F58-2D12-D229-E08F87165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5684628-9B86-0FDB-CD1C-1EE2DAC8D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42041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216CB07-1719-C387-6BFC-DE508D47A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03/17/2026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CF82915-809A-37A8-B586-C1482CF2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B54BEA6-B907-C6D8-A5D8-6E42D33E4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1048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8030C4-36FC-58EC-E4AB-6243B0C0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1676D63-9BCD-2771-2D78-C080FD5E6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2DD2B1B-A886-1C5B-A0EC-8542DF286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A66C72B-0B16-F511-E4FA-2257529F7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03/17/2026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8C82C32-47DB-6747-F8AA-9EF9332DB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800592E-09B5-CB2C-D6A9-DE4AFE0B2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3930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412277-8EDE-2FBA-8E56-59E345609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A3B39FE-3162-FB11-91D1-541743FC61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2E76131-0C5A-207F-6C79-A75127344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D913E78-42DC-A977-E341-822F508B7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03/17/2026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2E936C0-67B0-BA5E-D927-ADF4347C7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03D727F-36CD-FE55-6BEA-03FCBD4FE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0681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BA06497-C93A-CEF5-4672-DF53D3C8E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10BA97B-74F4-6B17-5260-6B8202A21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29B602D-991B-656E-1783-E4033B744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EC341A-B424-4232-856C-59CB96D37032}" type="datetimeFigureOut">
              <a:rPr lang="el-CY" smtClean="0"/>
              <a:t>03/17/2026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9D4C19B-0E89-A68B-4837-61603D532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3FB69BA-4FF7-1DB5-150A-D37FCD5D9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70219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24544"/>
            <a:ext cx="10951028" cy="475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7885387" y="6075807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 err="1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811174" y="5364971"/>
            <a:ext cx="6901542" cy="13950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>
                <a:solidFill>
                  <a:schemeClr val="tx1"/>
                </a:solidFill>
              </a:rPr>
              <a:t>71. Α2_ Θεματικός κύκλος 5 :  Αγορά ρούχων και ειδών καθημερινής ανάγκης __ Αναγνώριση ονομάτων  καταστημάτων και υπεραγορών και  σύνδεση με συγκεκριμένα είδη καθημερινής ανάγκη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E13842-1AE1-945A-4264-1ABFC6AC95C2}"/>
              </a:ext>
            </a:extLst>
          </p:cNvPr>
          <p:cNvSpPr txBox="1"/>
          <p:nvPr/>
        </p:nvSpPr>
        <p:spPr>
          <a:xfrm>
            <a:off x="1491343" y="667433"/>
            <a:ext cx="34351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dirty="0">
                <a:solidFill>
                  <a:srgbClr val="FF0000"/>
                </a:solidFill>
              </a:rPr>
              <a:t>ζαχαροπλαστείο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2717BA-3160-14BA-1BBA-A8C0A3CE0331}"/>
              </a:ext>
            </a:extLst>
          </p:cNvPr>
          <p:cNvSpPr txBox="1"/>
          <p:nvPr/>
        </p:nvSpPr>
        <p:spPr>
          <a:xfrm>
            <a:off x="6451827" y="0"/>
            <a:ext cx="27574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dirty="0">
                <a:solidFill>
                  <a:srgbClr val="FF0000"/>
                </a:solidFill>
              </a:rPr>
              <a:t>κρεοπωλείο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F24CA9-90A6-F6E7-9FFA-A88D3FAD9B71}"/>
              </a:ext>
            </a:extLst>
          </p:cNvPr>
          <p:cNvSpPr txBox="1"/>
          <p:nvPr/>
        </p:nvSpPr>
        <p:spPr>
          <a:xfrm rot="10800000" flipV="1">
            <a:off x="297657" y="3243971"/>
            <a:ext cx="2630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dirty="0">
                <a:solidFill>
                  <a:srgbClr val="FF0000"/>
                </a:solidFill>
              </a:rPr>
              <a:t>φαρμακείο</a:t>
            </a:r>
            <a:r>
              <a:rPr lang="el-GR" sz="36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8AC545-A14C-EF8F-2602-99565C50ABAD}"/>
              </a:ext>
            </a:extLst>
          </p:cNvPr>
          <p:cNvSpPr txBox="1"/>
          <p:nvPr/>
        </p:nvSpPr>
        <p:spPr>
          <a:xfrm rot="10800000" flipV="1">
            <a:off x="5225143" y="5714149"/>
            <a:ext cx="29330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dirty="0">
                <a:solidFill>
                  <a:srgbClr val="FF0000"/>
                </a:solidFill>
              </a:rPr>
              <a:t>αρτοποιείο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F7235C-DC21-A48A-2A82-A4E000513573}"/>
              </a:ext>
            </a:extLst>
          </p:cNvPr>
          <p:cNvSpPr txBox="1"/>
          <p:nvPr/>
        </p:nvSpPr>
        <p:spPr>
          <a:xfrm rot="10800000" flipV="1">
            <a:off x="8992620" y="6242367"/>
            <a:ext cx="31463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dirty="0">
                <a:solidFill>
                  <a:srgbClr val="FF0000"/>
                </a:solidFill>
              </a:rPr>
              <a:t>υπεραγορά</a:t>
            </a:r>
          </a:p>
        </p:txBody>
      </p:sp>
      <p:pic>
        <p:nvPicPr>
          <p:cNvPr id="5122" name="Picture 2" descr="Γυναίκα που χειρονομεί διανυσματική απεικόνιση. εικονογραφία από lifestyle  - 92460454">
            <a:extLst>
              <a:ext uri="{FF2B5EF4-FFF2-40B4-BE49-F238E27FC236}">
                <a16:creationId xmlns:a16="http://schemas.microsoft.com/office/drawing/2014/main" id="{EA113AFF-2A1F-20F0-E69A-648C80DEF4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0" r="18508"/>
          <a:stretch>
            <a:fillRect/>
          </a:stretch>
        </p:blipFill>
        <p:spPr bwMode="auto">
          <a:xfrm>
            <a:off x="5301342" y="505118"/>
            <a:ext cx="2031886" cy="331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βάλ 2">
            <a:extLst>
              <a:ext uri="{FF2B5EF4-FFF2-40B4-BE49-F238E27FC236}">
                <a16:creationId xmlns:a16="http://schemas.microsoft.com/office/drawing/2014/main" id="{F19A04F5-526F-9295-2E17-9B51A5D706E8}"/>
              </a:ext>
            </a:extLst>
          </p:cNvPr>
          <p:cNvSpPr/>
          <p:nvPr/>
        </p:nvSpPr>
        <p:spPr>
          <a:xfrm>
            <a:off x="5562599" y="852100"/>
            <a:ext cx="1545773" cy="9226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>
                <a:solidFill>
                  <a:schemeClr val="tx1"/>
                </a:solidFill>
              </a:rPr>
              <a:t>Εδώ η καλύτερη _____. </a:t>
            </a:r>
          </a:p>
        </p:txBody>
      </p:sp>
      <p:pic>
        <p:nvPicPr>
          <p:cNvPr id="5" name="Picture 2" descr="Γυναίκα που χειρονομεί διανυσματική απεικόνιση. εικονογραφία από lifestyle  - 92460454">
            <a:extLst>
              <a:ext uri="{FF2B5EF4-FFF2-40B4-BE49-F238E27FC236}">
                <a16:creationId xmlns:a16="http://schemas.microsoft.com/office/drawing/2014/main" id="{80FF003D-4E4F-AFF2-7177-1215906F88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5" r="16793"/>
          <a:stretch>
            <a:fillRect/>
          </a:stretch>
        </p:blipFill>
        <p:spPr bwMode="auto">
          <a:xfrm>
            <a:off x="5935094" y="3217914"/>
            <a:ext cx="2223069" cy="246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Γυναίκα που χειρονομεί διανυσματική απεικόνιση. εικονογραφία από lifestyle  - 92460454">
            <a:extLst>
              <a:ext uri="{FF2B5EF4-FFF2-40B4-BE49-F238E27FC236}">
                <a16:creationId xmlns:a16="http://schemas.microsoft.com/office/drawing/2014/main" id="{44403DA4-E539-B174-8BB2-7447F81236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2" r="18066"/>
          <a:stretch>
            <a:fillRect/>
          </a:stretch>
        </p:blipFill>
        <p:spPr bwMode="auto">
          <a:xfrm>
            <a:off x="3019086" y="3150714"/>
            <a:ext cx="2031886" cy="331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Γυναίκα που χειρονομεί διανυσματική απεικόνιση. εικονογραφία από lifestyle  - 92460454">
            <a:extLst>
              <a:ext uri="{FF2B5EF4-FFF2-40B4-BE49-F238E27FC236}">
                <a16:creationId xmlns:a16="http://schemas.microsoft.com/office/drawing/2014/main" id="{47A249DC-0239-515F-1D13-3A62384E53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8" r="18980"/>
          <a:stretch>
            <a:fillRect/>
          </a:stretch>
        </p:blipFill>
        <p:spPr bwMode="auto">
          <a:xfrm>
            <a:off x="9318170" y="3217914"/>
            <a:ext cx="2031886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Γυναίκα που χειρονομεί διανυσματική απεικόνιση. εικονογραφία από lifestyle  - 92460454">
            <a:extLst>
              <a:ext uri="{FF2B5EF4-FFF2-40B4-BE49-F238E27FC236}">
                <a16:creationId xmlns:a16="http://schemas.microsoft.com/office/drawing/2014/main" id="{E215005E-DA27-1542-9BCC-321CFED1C4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4" r="15782"/>
          <a:stretch>
            <a:fillRect/>
          </a:stretch>
        </p:blipFill>
        <p:spPr bwMode="auto">
          <a:xfrm>
            <a:off x="8992620" y="217714"/>
            <a:ext cx="187132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Οβάλ 11">
            <a:extLst>
              <a:ext uri="{FF2B5EF4-FFF2-40B4-BE49-F238E27FC236}">
                <a16:creationId xmlns:a16="http://schemas.microsoft.com/office/drawing/2014/main" id="{BD092F6F-83B8-72DE-692F-2F99B4F4E223}"/>
              </a:ext>
            </a:extLst>
          </p:cNvPr>
          <p:cNvSpPr/>
          <p:nvPr/>
        </p:nvSpPr>
        <p:spPr>
          <a:xfrm>
            <a:off x="9318170" y="390768"/>
            <a:ext cx="1545773" cy="9226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>
                <a:solidFill>
                  <a:schemeClr val="tx1"/>
                </a:solidFill>
              </a:rPr>
              <a:t>Εδώ το καλύτερο _____. </a:t>
            </a:r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BF204705-9887-CF2C-B5B4-4B1269A26966}"/>
              </a:ext>
            </a:extLst>
          </p:cNvPr>
          <p:cNvSpPr/>
          <p:nvPr/>
        </p:nvSpPr>
        <p:spPr>
          <a:xfrm>
            <a:off x="3269456" y="3429056"/>
            <a:ext cx="1545773" cy="9226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>
                <a:solidFill>
                  <a:schemeClr val="tx1"/>
                </a:solidFill>
              </a:rPr>
              <a:t>Εδώ το καλύτερο _____. </a:t>
            </a:r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9FEB8A53-9E20-D0E3-86CD-EC0FE6CAC991}"/>
              </a:ext>
            </a:extLst>
          </p:cNvPr>
          <p:cNvSpPr/>
          <p:nvPr/>
        </p:nvSpPr>
        <p:spPr>
          <a:xfrm>
            <a:off x="6284798" y="3366928"/>
            <a:ext cx="1545773" cy="9226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>
                <a:solidFill>
                  <a:schemeClr val="tx1"/>
                </a:solidFill>
              </a:rPr>
              <a:t>Εδώ το καλύτερο _____. </a:t>
            </a:r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0159F8BC-BC15-1E27-DAA7-F0B0F9B8EA9B}"/>
              </a:ext>
            </a:extLst>
          </p:cNvPr>
          <p:cNvSpPr/>
          <p:nvPr/>
        </p:nvSpPr>
        <p:spPr>
          <a:xfrm>
            <a:off x="9549150" y="3424172"/>
            <a:ext cx="1545773" cy="9226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>
                <a:solidFill>
                  <a:schemeClr val="tx1"/>
                </a:solidFill>
              </a:rPr>
              <a:t>Εδώ το καλύτερο _____. </a:t>
            </a:r>
          </a:p>
        </p:txBody>
      </p:sp>
    </p:spTree>
    <p:extLst>
      <p:ext uri="{BB962C8B-B14F-4D97-AF65-F5344CB8AC3E}">
        <p14:creationId xmlns:p14="http://schemas.microsoft.com/office/powerpoint/2010/main" val="1796077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F8678-D783-6AEF-19F0-9A03A91A6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32CFD191-1862-07AA-B408-0445DC186599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Παραγωγή γραπτού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D551F509-954F-E4BB-9046-243B75C2A870}"/>
              </a:ext>
            </a:extLst>
          </p:cNvPr>
          <p:cNvSpPr/>
          <p:nvPr/>
        </p:nvSpPr>
        <p:spPr>
          <a:xfrm>
            <a:off x="321128" y="5780314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Γράψε!</a:t>
            </a:r>
          </a:p>
        </p:txBody>
      </p:sp>
      <p:pic>
        <p:nvPicPr>
          <p:cNvPr id="7170" name="Picture 2" descr="Μαθητής που γράφει την εργασία στο: Vector στοκ (χωρίς ...">
            <a:extLst>
              <a:ext uri="{FF2B5EF4-FFF2-40B4-BE49-F238E27FC236}">
                <a16:creationId xmlns:a16="http://schemas.microsoft.com/office/drawing/2014/main" id="{8351C262-3AB8-B643-BD73-2368AAC56B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6"/>
          <a:stretch>
            <a:fillRect/>
          </a:stretch>
        </p:blipFill>
        <p:spPr bwMode="auto">
          <a:xfrm>
            <a:off x="321128" y="2748643"/>
            <a:ext cx="2476500" cy="237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944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758C2-F899-041E-ECEC-E96DF7707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Μαθητής που γράφει την εργασία στο: Vector στοκ (χωρίς ...">
            <a:extLst>
              <a:ext uri="{FF2B5EF4-FFF2-40B4-BE49-F238E27FC236}">
                <a16:creationId xmlns:a16="http://schemas.microsoft.com/office/drawing/2014/main" id="{9C65E757-CFEE-3F9B-34F9-D56707CACC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6"/>
          <a:stretch>
            <a:fillRect/>
          </a:stretch>
        </p:blipFill>
        <p:spPr bwMode="auto">
          <a:xfrm>
            <a:off x="125185" y="2618015"/>
            <a:ext cx="2476500" cy="237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BBCA16-A81C-B14A-8B9D-1CCEB92CF6D1}"/>
              </a:ext>
            </a:extLst>
          </p:cNvPr>
          <p:cNvSpPr txBox="1"/>
          <p:nvPr/>
        </p:nvSpPr>
        <p:spPr>
          <a:xfrm>
            <a:off x="2806926" y="2412622"/>
            <a:ext cx="247650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γυναικεία ρούχα</a:t>
            </a:r>
          </a:p>
          <a:p>
            <a:r>
              <a:rPr lang="el-GR" dirty="0"/>
              <a:t>υπολογιστής</a:t>
            </a:r>
          </a:p>
          <a:p>
            <a:r>
              <a:rPr lang="el-GR" dirty="0"/>
              <a:t>ανδρικά παπούτσια</a:t>
            </a:r>
          </a:p>
          <a:p>
            <a:r>
              <a:rPr lang="el-GR" dirty="0"/>
              <a:t>αθλητικά παπούτσια</a:t>
            </a:r>
          </a:p>
          <a:p>
            <a:r>
              <a:rPr lang="el-GR" dirty="0"/>
              <a:t>παιδικά ρούχα</a:t>
            </a:r>
          </a:p>
          <a:p>
            <a:r>
              <a:rPr lang="el-GR" dirty="0"/>
              <a:t>εκτυπωτής</a:t>
            </a:r>
          </a:p>
          <a:p>
            <a:r>
              <a:rPr lang="el-GR" dirty="0"/>
              <a:t>πανωφόρι</a:t>
            </a:r>
          </a:p>
          <a:p>
            <a:r>
              <a:rPr lang="el-GR" dirty="0"/>
              <a:t>εσώρουχα</a:t>
            </a:r>
          </a:p>
          <a:p>
            <a:r>
              <a:rPr lang="el-GR" dirty="0"/>
              <a:t>μνήμη</a:t>
            </a:r>
          </a:p>
          <a:p>
            <a:r>
              <a:rPr lang="el-GR" dirty="0"/>
              <a:t>αδιάβροχο</a:t>
            </a:r>
          </a:p>
          <a:p>
            <a:r>
              <a:rPr lang="el-GR" dirty="0"/>
              <a:t>κινητό</a:t>
            </a:r>
          </a:p>
          <a:p>
            <a:r>
              <a:rPr lang="el-GR" dirty="0"/>
              <a:t>βερμούδα</a:t>
            </a:r>
          </a:p>
          <a:p>
            <a:r>
              <a:rPr lang="el-GR" dirty="0"/>
              <a:t>μελάνι</a:t>
            </a:r>
          </a:p>
        </p:txBody>
      </p:sp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id="{39AE930F-9156-6DD5-6D1E-4FC84948C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26509"/>
              </p:ext>
            </p:extLst>
          </p:nvPr>
        </p:nvGraphicFramePr>
        <p:xfrm>
          <a:off x="5880555" y="2086995"/>
          <a:ext cx="6311445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3815">
                  <a:extLst>
                    <a:ext uri="{9D8B030D-6E8A-4147-A177-3AD203B41FA5}">
                      <a16:colId xmlns:a16="http://schemas.microsoft.com/office/drawing/2014/main" val="3301606107"/>
                    </a:ext>
                  </a:extLst>
                </a:gridCol>
                <a:gridCol w="2103815">
                  <a:extLst>
                    <a:ext uri="{9D8B030D-6E8A-4147-A177-3AD203B41FA5}">
                      <a16:colId xmlns:a16="http://schemas.microsoft.com/office/drawing/2014/main" val="1213876956"/>
                    </a:ext>
                  </a:extLst>
                </a:gridCol>
                <a:gridCol w="2103815">
                  <a:extLst>
                    <a:ext uri="{9D8B030D-6E8A-4147-A177-3AD203B41FA5}">
                      <a16:colId xmlns:a16="http://schemas.microsoft.com/office/drawing/2014/main" val="415779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/>
                        <a:t>κατάστημα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/>
                        <a:t>ένδυσης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b="1" dirty="0"/>
                        <a:t>κατάστημα</a:t>
                      </a:r>
                    </a:p>
                    <a:p>
                      <a:r>
                        <a:rPr lang="el-GR" b="1" dirty="0"/>
                        <a:t>υπόδησης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b="1" dirty="0"/>
                        <a:t>κατάστημα ηλεκτρονικών ειδών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941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36010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E707933-4518-CBF8-72AD-2A0C891A11DD}"/>
              </a:ext>
            </a:extLst>
          </p:cNvPr>
          <p:cNvSpPr txBox="1"/>
          <p:nvPr/>
        </p:nvSpPr>
        <p:spPr>
          <a:xfrm>
            <a:off x="201385" y="269402"/>
            <a:ext cx="91102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b="1" dirty="0">
                <a:solidFill>
                  <a:srgbClr val="FF0000"/>
                </a:solidFill>
              </a:rPr>
              <a:t>Γράφω στη σωστή στήλη την κάθε λέξη. </a:t>
            </a:r>
          </a:p>
        </p:txBody>
      </p:sp>
      <p:pic>
        <p:nvPicPr>
          <p:cNvPr id="2050" name="Picture 2" descr="Clothing cartoon Images - Free Download on Freepik">
            <a:extLst>
              <a:ext uri="{FF2B5EF4-FFF2-40B4-BE49-F238E27FC236}">
                <a16:creationId xmlns:a16="http://schemas.microsoft.com/office/drawing/2014/main" id="{ABC0B544-1D36-4F1B-90C4-F18947D48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153" y="1155610"/>
            <a:ext cx="853849" cy="8538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ootwear Clip Art Vector Cartoon Illustration: Vector στοκ (χωρίς  δικαιώματα) 166737428 | Shutterstock">
            <a:extLst>
              <a:ext uri="{FF2B5EF4-FFF2-40B4-BE49-F238E27FC236}">
                <a16:creationId xmlns:a16="http://schemas.microsoft.com/office/drawing/2014/main" id="{C4959977-9A32-E706-C98C-F9360B8C0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738" y="993269"/>
            <a:ext cx="1407434" cy="9836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unny Computer Printer Cartoon Style Stock Vector (Royalty Free) 1631385022  | Shutterstock">
            <a:extLst>
              <a:ext uri="{FF2B5EF4-FFF2-40B4-BE49-F238E27FC236}">
                <a16:creationId xmlns:a16="http://schemas.microsoft.com/office/drawing/2014/main" id="{F8F350A2-3C87-89B2-288E-49F9D4906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800" y="467077"/>
            <a:ext cx="1840815" cy="15811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641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28841-A8E4-2046-FB95-E7B429F4E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17C3B0A-BF46-69BA-FC53-3770ABF2B25C}"/>
              </a:ext>
            </a:extLst>
          </p:cNvPr>
          <p:cNvSpPr txBox="1"/>
          <p:nvPr/>
        </p:nvSpPr>
        <p:spPr>
          <a:xfrm>
            <a:off x="10504597" y="3675151"/>
            <a:ext cx="14167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μελάνι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A01EA9-2A82-5503-CBCB-7B718D2EC18A}"/>
              </a:ext>
            </a:extLst>
          </p:cNvPr>
          <p:cNvSpPr txBox="1"/>
          <p:nvPr/>
        </p:nvSpPr>
        <p:spPr>
          <a:xfrm>
            <a:off x="362287" y="460555"/>
            <a:ext cx="19827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γυναικεία ρούχα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C745F5-139F-7EA3-A367-AC1575FB3C88}"/>
              </a:ext>
            </a:extLst>
          </p:cNvPr>
          <p:cNvSpPr txBox="1"/>
          <p:nvPr/>
        </p:nvSpPr>
        <p:spPr>
          <a:xfrm>
            <a:off x="2569029" y="500742"/>
            <a:ext cx="18614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υπολογιστής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EA3868-9C91-7BC9-B1CC-7CF3A1D1314E}"/>
              </a:ext>
            </a:extLst>
          </p:cNvPr>
          <p:cNvSpPr txBox="1"/>
          <p:nvPr/>
        </p:nvSpPr>
        <p:spPr>
          <a:xfrm>
            <a:off x="4332514" y="500742"/>
            <a:ext cx="26996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ανδρικά παπούτσια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37E23C-7CA8-6C53-FE71-3AE33D5808FD}"/>
              </a:ext>
            </a:extLst>
          </p:cNvPr>
          <p:cNvSpPr txBox="1"/>
          <p:nvPr/>
        </p:nvSpPr>
        <p:spPr>
          <a:xfrm>
            <a:off x="6727372" y="548033"/>
            <a:ext cx="26996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αθλητικά παπούτσια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458BCE-8AC8-DCA7-724B-26F575185D79}"/>
              </a:ext>
            </a:extLst>
          </p:cNvPr>
          <p:cNvSpPr txBox="1"/>
          <p:nvPr/>
        </p:nvSpPr>
        <p:spPr>
          <a:xfrm>
            <a:off x="206828" y="3766457"/>
            <a:ext cx="2144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παιδικά ρούχα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6AD752-2D35-7DD6-A47C-9EF39E6611D6}"/>
              </a:ext>
            </a:extLst>
          </p:cNvPr>
          <p:cNvSpPr txBox="1"/>
          <p:nvPr/>
        </p:nvSpPr>
        <p:spPr>
          <a:xfrm>
            <a:off x="2105591" y="3766457"/>
            <a:ext cx="15675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εκτυπωτής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7507FC-820D-51C5-306E-03F46C855193}"/>
              </a:ext>
            </a:extLst>
          </p:cNvPr>
          <p:cNvSpPr txBox="1"/>
          <p:nvPr/>
        </p:nvSpPr>
        <p:spPr>
          <a:xfrm>
            <a:off x="3673134" y="3766457"/>
            <a:ext cx="18614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πανωφόρι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ACD81F-69E7-B2D9-32F1-0B601D75E759}"/>
              </a:ext>
            </a:extLst>
          </p:cNvPr>
          <p:cNvSpPr txBox="1"/>
          <p:nvPr/>
        </p:nvSpPr>
        <p:spPr>
          <a:xfrm>
            <a:off x="5240677" y="3766457"/>
            <a:ext cx="18614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εσώρουχα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08CA09-F70D-E703-B653-147E998A3C22}"/>
              </a:ext>
            </a:extLst>
          </p:cNvPr>
          <p:cNvSpPr txBox="1"/>
          <p:nvPr/>
        </p:nvSpPr>
        <p:spPr>
          <a:xfrm>
            <a:off x="6562497" y="3766457"/>
            <a:ext cx="20682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μνήμη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7C14AE-2B6E-C542-CB37-101E45837439}"/>
              </a:ext>
            </a:extLst>
          </p:cNvPr>
          <p:cNvSpPr txBox="1"/>
          <p:nvPr/>
        </p:nvSpPr>
        <p:spPr>
          <a:xfrm>
            <a:off x="9622971" y="548033"/>
            <a:ext cx="1655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αδιάβροχο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72A965-9CB2-9F42-13CC-B993769E7A84}"/>
              </a:ext>
            </a:extLst>
          </p:cNvPr>
          <p:cNvSpPr txBox="1"/>
          <p:nvPr/>
        </p:nvSpPr>
        <p:spPr>
          <a:xfrm>
            <a:off x="7542211" y="3766457"/>
            <a:ext cx="11756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κινητό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FE828A-FAA8-84E3-1B95-10D13893899E}"/>
              </a:ext>
            </a:extLst>
          </p:cNvPr>
          <p:cNvSpPr txBox="1"/>
          <p:nvPr/>
        </p:nvSpPr>
        <p:spPr>
          <a:xfrm>
            <a:off x="8630783" y="3715684"/>
            <a:ext cx="1382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βερμούδα</a:t>
            </a:r>
          </a:p>
        </p:txBody>
      </p:sp>
      <p:pic>
        <p:nvPicPr>
          <p:cNvPr id="3074" name="Picture 2" descr="A cartoon of a blue and yellow computer printer with a red background |  Premium AI-generated vector">
            <a:extLst>
              <a:ext uri="{FF2B5EF4-FFF2-40B4-BE49-F238E27FC236}">
                <a16:creationId xmlns:a16="http://schemas.microsoft.com/office/drawing/2014/main" id="{32EDC57A-8E73-675B-2CB0-DBA5AA4EA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586" y="4315368"/>
            <a:ext cx="1559548" cy="208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hoosing Dress Cartoon Stock Vector Image &amp; Art - Alamy">
            <a:extLst>
              <a:ext uri="{FF2B5EF4-FFF2-40B4-BE49-F238E27FC236}">
                <a16:creationId xmlns:a16="http://schemas.microsoft.com/office/drawing/2014/main" id="{5ED30D28-3C5E-D5AC-386C-ADFD3189FF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7"/>
          <a:stretch>
            <a:fillRect/>
          </a:stretch>
        </p:blipFill>
        <p:spPr bwMode="auto">
          <a:xfrm>
            <a:off x="438750" y="1404499"/>
            <a:ext cx="1248005" cy="1334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appy Computer Vector Art, Icons, and Graphics for Free Download">
            <a:extLst>
              <a:ext uri="{FF2B5EF4-FFF2-40B4-BE49-F238E27FC236}">
                <a16:creationId xmlns:a16="http://schemas.microsoft.com/office/drawing/2014/main" id="{4976D4BC-D045-D35B-0964-3CD043046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048" y="1337346"/>
            <a:ext cx="1559548" cy="15595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rown Men Shoes PNG Clipart - Best WEB Clipart">
            <a:extLst>
              <a:ext uri="{FF2B5EF4-FFF2-40B4-BE49-F238E27FC236}">
                <a16:creationId xmlns:a16="http://schemas.microsoft.com/office/drawing/2014/main" id="{EE7B9B43-35DC-4C1C-C559-1C1F801C9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889" y="1662868"/>
            <a:ext cx="1742168" cy="899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Διάνυσμα χρώμα καρτούν εικονογράφηση - παπούτσια για τρέξιμο Διάνυσμα από  ©nikiteev 40341299">
            <a:extLst>
              <a:ext uri="{FF2B5EF4-FFF2-40B4-BE49-F238E27FC236}">
                <a16:creationId xmlns:a16="http://schemas.microsoft.com/office/drawing/2014/main" id="{040D2C52-C030-F7A3-B397-95FC3D29B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068" y="1322265"/>
            <a:ext cx="1690491" cy="16904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αδιάβροχο Στοκ Εικονογραφήσεις, Vectors, &amp; Clipart – (9,698 Στοκ  Εικονογραφήσεις)">
            <a:extLst>
              <a:ext uri="{FF2B5EF4-FFF2-40B4-BE49-F238E27FC236}">
                <a16:creationId xmlns:a16="http://schemas.microsoft.com/office/drawing/2014/main" id="{7753466A-A2A3-5CBD-8D53-A694836CF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470" y="1404499"/>
            <a:ext cx="1162505" cy="1655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artoon rainy season - 32 χιλιάδες εικόνες, εικονογραφήσεις και φωτογραφίες  στοκ χωρίς δικαιώματα | Shutterstock">
            <a:extLst>
              <a:ext uri="{FF2B5EF4-FFF2-40B4-BE49-F238E27FC236}">
                <a16:creationId xmlns:a16="http://schemas.microsoft.com/office/drawing/2014/main" id="{20A02E04-436E-D8C4-79E0-B8E2B1F73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763" y="1678512"/>
            <a:ext cx="907482" cy="13342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Cartoon illustration of three children wearing different clothes with  separate clothes for dressing up | Premium AI-generated vector">
            <a:extLst>
              <a:ext uri="{FF2B5EF4-FFF2-40B4-BE49-F238E27FC236}">
                <a16:creationId xmlns:a16="http://schemas.microsoft.com/office/drawing/2014/main" id="{F2590DDA-DB00-8F4F-39EA-3051E2BE6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52" y="4710401"/>
            <a:ext cx="1687044" cy="168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Coat cartoon - 110 χιλιάδες εικόνες, εικονογραφήσεις και φωτογραφίες στοκ  χωρίς δικαιώματα | Shutterstock">
            <a:extLst>
              <a:ext uri="{FF2B5EF4-FFF2-40B4-BE49-F238E27FC236}">
                <a16:creationId xmlns:a16="http://schemas.microsoft.com/office/drawing/2014/main" id="{6104CD8E-FBEA-BF4C-C525-5C620BEF0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939" y="4369797"/>
            <a:ext cx="1328553" cy="208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εσώρουχο Στοκ Εικονογραφήσεις, Vectors, &amp; Clipart – (42,706 Στοκ  Εικονογραφήσεις)">
            <a:extLst>
              <a:ext uri="{FF2B5EF4-FFF2-40B4-BE49-F238E27FC236}">
                <a16:creationId xmlns:a16="http://schemas.microsoft.com/office/drawing/2014/main" id="{E30ED259-FC58-BBC8-5DAC-8E559BB4E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678" y="4263845"/>
            <a:ext cx="119278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635 Data Traveler Usb Drives Royalty-Free Images, Stock Photos &amp; Pictures |  Shutterstock">
            <a:extLst>
              <a:ext uri="{FF2B5EF4-FFF2-40B4-BE49-F238E27FC236}">
                <a16:creationId xmlns:a16="http://schemas.microsoft.com/office/drawing/2014/main" id="{2D0451F1-FF9B-07D8-422D-4F3A61339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432" y="4257975"/>
            <a:ext cx="1052854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216,400+ Mobile Cartoon Stock Photos, Pictures &amp; Royalty-Free Images -  iStock | Cell phone doodle, Computer cartoon, Mobile phone character">
            <a:extLst>
              <a:ext uri="{FF2B5EF4-FFF2-40B4-BE49-F238E27FC236}">
                <a16:creationId xmlns:a16="http://schemas.microsoft.com/office/drawing/2014/main" id="{0DCAC7E7-4E41-FF07-34A9-DCC1FEE7B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809" y="4315367"/>
            <a:ext cx="1052854" cy="207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Shorts Στοκ Εικονογραφήσεις, Vectors, &amp; Clipart – (57,173 Στοκ  Εικονογραφήσεις)">
            <a:extLst>
              <a:ext uri="{FF2B5EF4-FFF2-40B4-BE49-F238E27FC236}">
                <a16:creationId xmlns:a16="http://schemas.microsoft.com/office/drawing/2014/main" id="{27A64C66-21B5-FC0C-5BC2-2AC8AD120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054" y="4003949"/>
            <a:ext cx="18669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Why Won't My DTF Printer Recognize Cartridges? – EazyDTF">
            <a:extLst>
              <a:ext uri="{FF2B5EF4-FFF2-40B4-BE49-F238E27FC236}">
                <a16:creationId xmlns:a16="http://schemas.microsoft.com/office/drawing/2014/main" id="{56F74905-0273-AC04-35FC-26FBCB79D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3308" y="4587210"/>
            <a:ext cx="1404677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85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ress Clipart PNG, Vector, PSD, and Clipart With Transparent Background for  Free Download | Pngtree">
            <a:extLst>
              <a:ext uri="{FF2B5EF4-FFF2-40B4-BE49-F238E27FC236}">
                <a16:creationId xmlns:a16="http://schemas.microsoft.com/office/drawing/2014/main" id="{BA249B77-D758-68B3-2B58-656DE8DEF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314" y="1562781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65DC6C3F-B9BF-A1BF-974A-C46FB1B389B0}"/>
              </a:ext>
            </a:extLst>
          </p:cNvPr>
          <p:cNvSpPr/>
          <p:nvPr/>
        </p:nvSpPr>
        <p:spPr>
          <a:xfrm>
            <a:off x="985839" y="1186882"/>
            <a:ext cx="5817733" cy="120831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κατάστημα ένδυσης</a:t>
            </a: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0319C3CD-54B6-D887-0BB5-82512CF85AF8}"/>
              </a:ext>
            </a:extLst>
          </p:cNvPr>
          <p:cNvSpPr/>
          <p:nvPr/>
        </p:nvSpPr>
        <p:spPr>
          <a:xfrm>
            <a:off x="985839" y="2836407"/>
            <a:ext cx="5970131" cy="120831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κατάστημα υπόδησης </a:t>
            </a: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7282D754-066A-BB59-EF34-F4C1940434A1}"/>
              </a:ext>
            </a:extLst>
          </p:cNvPr>
          <p:cNvSpPr/>
          <p:nvPr/>
        </p:nvSpPr>
        <p:spPr>
          <a:xfrm>
            <a:off x="909639" y="4588328"/>
            <a:ext cx="8354103" cy="120831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4400" dirty="0"/>
              <a:t>κατάστημα ηλεκτρονικών ειδών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619720-DA00-1F6C-8506-908EDF9A71CC}"/>
              </a:ext>
            </a:extLst>
          </p:cNvPr>
          <p:cNvSpPr txBox="1"/>
          <p:nvPr/>
        </p:nvSpPr>
        <p:spPr>
          <a:xfrm>
            <a:off x="707572" y="361081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b="1" i="0" dirty="0">
                <a:solidFill>
                  <a:srgbClr val="00B050"/>
                </a:solidFill>
                <a:effectLst/>
                <a:latin typeface="Google Sans"/>
              </a:rPr>
              <a:t>Από πού μπορώ να το αγοράσω;</a:t>
            </a:r>
            <a:endParaRPr lang="el-GR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83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C24DC-6A79-7B55-231F-C6382008C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B18CF6EC-ED3E-40B1-E444-394DF2D8CB5E}"/>
              </a:ext>
            </a:extLst>
          </p:cNvPr>
          <p:cNvSpPr/>
          <p:nvPr/>
        </p:nvSpPr>
        <p:spPr>
          <a:xfrm>
            <a:off x="583068" y="2824843"/>
            <a:ext cx="5817733" cy="120831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κατάστημα ένδυσης</a:t>
            </a: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85AE50F4-AA4F-5614-0572-1E0F7CB3DB25}"/>
              </a:ext>
            </a:extLst>
          </p:cNvPr>
          <p:cNvSpPr/>
          <p:nvPr/>
        </p:nvSpPr>
        <p:spPr>
          <a:xfrm>
            <a:off x="583068" y="4430487"/>
            <a:ext cx="5970131" cy="120831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κατάστημα υπόδησης </a:t>
            </a: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879D0481-9E9F-B19C-A6BB-2307A76CF735}"/>
              </a:ext>
            </a:extLst>
          </p:cNvPr>
          <p:cNvSpPr/>
          <p:nvPr/>
        </p:nvSpPr>
        <p:spPr>
          <a:xfrm>
            <a:off x="583068" y="1219199"/>
            <a:ext cx="8354103" cy="120831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4400" dirty="0"/>
              <a:t>κατάστημα ηλεκτρονικών ειδών</a:t>
            </a:r>
          </a:p>
        </p:txBody>
      </p:sp>
      <p:pic>
        <p:nvPicPr>
          <p:cNvPr id="3074" name="Picture 2" descr="Boots Clipart Images | Free Download | PNG Transparent ...">
            <a:extLst>
              <a:ext uri="{FF2B5EF4-FFF2-40B4-BE49-F238E27FC236}">
                <a16:creationId xmlns:a16="http://schemas.microsoft.com/office/drawing/2014/main" id="{D1AA6A59-448E-0963-03F8-3FCE905BF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49" y="2960916"/>
            <a:ext cx="3226934" cy="30371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666498-073F-948A-0479-1D885DC156CE}"/>
              </a:ext>
            </a:extLst>
          </p:cNvPr>
          <p:cNvSpPr txBox="1"/>
          <p:nvPr/>
        </p:nvSpPr>
        <p:spPr>
          <a:xfrm>
            <a:off x="707572" y="361081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b="1" i="0" dirty="0">
                <a:solidFill>
                  <a:srgbClr val="00B050"/>
                </a:solidFill>
                <a:effectLst/>
                <a:latin typeface="Google Sans"/>
              </a:rPr>
              <a:t>Από πού μπορώ να τα αγοράσω;</a:t>
            </a:r>
            <a:endParaRPr lang="el-GR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658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64354-926E-D34F-6FCF-D83BF4B0D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606534A5-513D-0E79-9D67-A281110265B4}"/>
              </a:ext>
            </a:extLst>
          </p:cNvPr>
          <p:cNvSpPr/>
          <p:nvPr/>
        </p:nvSpPr>
        <p:spPr>
          <a:xfrm>
            <a:off x="764551" y="1458685"/>
            <a:ext cx="5817733" cy="120831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κατάστημα ένδυσης</a:t>
            </a: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505E023C-B864-6CEB-A080-BEED480CB63B}"/>
              </a:ext>
            </a:extLst>
          </p:cNvPr>
          <p:cNvSpPr/>
          <p:nvPr/>
        </p:nvSpPr>
        <p:spPr>
          <a:xfrm>
            <a:off x="764551" y="3042557"/>
            <a:ext cx="5970131" cy="120831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Κατάστημα υπόδησης </a:t>
            </a: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892A54FB-96C7-4745-AC2D-0E828659A750}"/>
              </a:ext>
            </a:extLst>
          </p:cNvPr>
          <p:cNvSpPr/>
          <p:nvPr/>
        </p:nvSpPr>
        <p:spPr>
          <a:xfrm>
            <a:off x="764551" y="4514849"/>
            <a:ext cx="8354103" cy="120831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4400" dirty="0"/>
              <a:t>κατάστημα ηλεκτρονικών ειδών</a:t>
            </a:r>
          </a:p>
        </p:txBody>
      </p:sp>
      <p:pic>
        <p:nvPicPr>
          <p:cNvPr id="4098" name="Picture 2" descr="Page 29 | Gaming console cartoon Images - Free Download on ...">
            <a:extLst>
              <a:ext uri="{FF2B5EF4-FFF2-40B4-BE49-F238E27FC236}">
                <a16:creationId xmlns:a16="http://schemas.microsoft.com/office/drawing/2014/main" id="{FCB1383F-73F6-6074-5700-251AF42C6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391" y="1140279"/>
            <a:ext cx="3024527" cy="28466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96E87B-8211-063F-426E-BFFFD3E1512F}"/>
              </a:ext>
            </a:extLst>
          </p:cNvPr>
          <p:cNvSpPr txBox="1"/>
          <p:nvPr/>
        </p:nvSpPr>
        <p:spPr>
          <a:xfrm>
            <a:off x="707572" y="361081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b="1" i="0" dirty="0">
                <a:solidFill>
                  <a:srgbClr val="00B050"/>
                </a:solidFill>
                <a:effectLst/>
                <a:latin typeface="Google Sans"/>
              </a:rPr>
              <a:t>Από πού μπορώ να την αγοράσω;</a:t>
            </a:r>
            <a:endParaRPr lang="el-GR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819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0E0782-8BF6-7CF6-E4E2-800C1FC65248}"/>
              </a:ext>
            </a:extLst>
          </p:cNvPr>
          <p:cNvSpPr txBox="1"/>
          <p:nvPr/>
        </p:nvSpPr>
        <p:spPr>
          <a:xfrm>
            <a:off x="511627" y="746650"/>
            <a:ext cx="11059887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b="1" dirty="0">
                <a:solidFill>
                  <a:srgbClr val="FF0000"/>
                </a:solidFill>
              </a:rPr>
              <a:t>Να σας το κόψω σε φέτες/ κομμάτια/κομματάκια;</a:t>
            </a:r>
          </a:p>
          <a:p>
            <a:endParaRPr lang="el-GR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l-GR" sz="4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4000" dirty="0"/>
              <a:t> Ίσως!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4000" dirty="0"/>
              <a:t> Μάλιστα!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4000" dirty="0"/>
              <a:t> Μάλλον!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4000" dirty="0"/>
              <a:t> Κάπως!</a:t>
            </a:r>
          </a:p>
        </p:txBody>
      </p:sp>
      <p:pic>
        <p:nvPicPr>
          <p:cNvPr id="1026" name="Picture 2" descr="One carrot Royalty-Free Διανύσματα">
            <a:extLst>
              <a:ext uri="{FF2B5EF4-FFF2-40B4-BE49-F238E27FC236}">
                <a16:creationId xmlns:a16="http://schemas.microsoft.com/office/drawing/2014/main" id="{EBADA905-0DB5-7E84-CE2C-49D5AC24F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324" y="1836200"/>
            <a:ext cx="4522333" cy="45223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E4D8A5-5FB4-C7BF-5544-7E105E8A94FF}"/>
              </a:ext>
            </a:extLst>
          </p:cNvPr>
          <p:cNvSpPr txBox="1"/>
          <p:nvPr/>
        </p:nvSpPr>
        <p:spPr>
          <a:xfrm>
            <a:off x="511627" y="13013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i="0" dirty="0">
                <a:solidFill>
                  <a:srgbClr val="FF0000"/>
                </a:solidFill>
                <a:effectLst/>
                <a:latin typeface="Aptos" panose="020B0004020202020204" pitchFamily="34" charset="0"/>
              </a:rPr>
              <a:t>Κύκλωσε τη σωστή  λέξη!</a:t>
            </a:r>
            <a:endParaRPr lang="el-GR" sz="2400" b="1" dirty="0">
              <a:solidFill>
                <a:srgbClr val="FF0000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95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BDD70-2255-EDD2-A870-76605EC50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39D09D-9C7A-0717-3CD5-23A9E2548FEB}"/>
              </a:ext>
            </a:extLst>
          </p:cNvPr>
          <p:cNvSpPr txBox="1"/>
          <p:nvPr/>
        </p:nvSpPr>
        <p:spPr>
          <a:xfrm>
            <a:off x="315686" y="843677"/>
            <a:ext cx="9579428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l-GR" sz="4000" b="1" dirty="0">
              <a:solidFill>
                <a:srgbClr val="FF0000"/>
              </a:solidFill>
            </a:endParaRPr>
          </a:p>
          <a:p>
            <a:r>
              <a:rPr lang="el-GR" sz="4000" b="1" dirty="0">
                <a:solidFill>
                  <a:srgbClr val="FF0000"/>
                </a:solidFill>
              </a:rPr>
              <a:t>Έχετε μεγαλύτερο νούμερο; </a:t>
            </a:r>
          </a:p>
          <a:p>
            <a:endParaRPr lang="el-GR" dirty="0"/>
          </a:p>
          <a:p>
            <a:endParaRPr lang="el-GR" dirty="0"/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l-GR" sz="4800" dirty="0"/>
              <a:t>Βέβαια!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l-GR" sz="4800" dirty="0"/>
              <a:t>Κάπως!</a:t>
            </a:r>
          </a:p>
        </p:txBody>
      </p:sp>
      <p:pic>
        <p:nvPicPr>
          <p:cNvPr id="2050" name="Picture 2" descr="στενό φόρεμα Στοκ Εικονογραφήσεις, Vectors, &amp; Clipart – (1,436 Στοκ  Εικονογραφήσεις)">
            <a:extLst>
              <a:ext uri="{FF2B5EF4-FFF2-40B4-BE49-F238E27FC236}">
                <a16:creationId xmlns:a16="http://schemas.microsoft.com/office/drawing/2014/main" id="{BC8C43F3-120F-445F-2466-2D8FB8E57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981" y="2153237"/>
            <a:ext cx="4043362" cy="40433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D545D2-6048-1A3D-0020-F55A158D6681}"/>
              </a:ext>
            </a:extLst>
          </p:cNvPr>
          <p:cNvSpPr txBox="1"/>
          <p:nvPr/>
        </p:nvSpPr>
        <p:spPr>
          <a:xfrm>
            <a:off x="315686" y="25164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b="1" i="0" dirty="0">
                <a:solidFill>
                  <a:srgbClr val="FF0000"/>
                </a:solidFill>
                <a:effectLst/>
                <a:latin typeface="Aptos" panose="020B0004020202020204" pitchFamily="34" charset="0"/>
              </a:rPr>
              <a:t>Κύκλωσε τη σωστή  λέξη!</a:t>
            </a:r>
            <a:endParaRPr lang="el-GR" sz="3600" b="1" dirty="0">
              <a:solidFill>
                <a:srgbClr val="FF0000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945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DD08E40E-8250-09EB-6F5A-D0121D202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5" y="122408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7E930069-6EFE-DC67-6F68-6E209853F64C}"/>
              </a:ext>
            </a:extLst>
          </p:cNvPr>
          <p:cNvSpPr/>
          <p:nvPr/>
        </p:nvSpPr>
        <p:spPr>
          <a:xfrm>
            <a:off x="391886" y="509502"/>
            <a:ext cx="1133573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B14CEE-6645-23B2-523A-B53C5CF40579}"/>
              </a:ext>
            </a:extLst>
          </p:cNvPr>
          <p:cNvSpPr txBox="1"/>
          <p:nvPr/>
        </p:nvSpPr>
        <p:spPr>
          <a:xfrm>
            <a:off x="762000" y="5511578"/>
            <a:ext cx="1066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πολυκαταστήματα                             υπαίθριες αγορές                                                διαδικτυακές αγορές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80F84A-0E3F-2A52-E033-3037DD28B4CF}"/>
              </a:ext>
            </a:extLst>
          </p:cNvPr>
          <p:cNvSpPr txBox="1"/>
          <p:nvPr/>
        </p:nvSpPr>
        <p:spPr>
          <a:xfrm>
            <a:off x="2318657" y="1592720"/>
            <a:ext cx="3254829" cy="380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κατάστημα  ένδυσης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08B9D9-9CC6-A285-4334-1F7032EEC498}"/>
              </a:ext>
            </a:extLst>
          </p:cNvPr>
          <p:cNvSpPr txBox="1"/>
          <p:nvPr/>
        </p:nvSpPr>
        <p:spPr>
          <a:xfrm>
            <a:off x="7571013" y="1592720"/>
            <a:ext cx="41855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κατάστημα  ηλεκτρονικών ειδών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399BF5-E7DC-19EE-C7D8-F7615C8C49A8}"/>
              </a:ext>
            </a:extLst>
          </p:cNvPr>
          <p:cNvSpPr txBox="1"/>
          <p:nvPr/>
        </p:nvSpPr>
        <p:spPr>
          <a:xfrm>
            <a:off x="4991101" y="1592720"/>
            <a:ext cx="3254829" cy="380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κατάστημα  υπόδησης </a:t>
            </a:r>
          </a:p>
        </p:txBody>
      </p:sp>
      <p:pic>
        <p:nvPicPr>
          <p:cNvPr id="1026" name="Picture 2" descr="Cartoon clothing store Διανύσματα Αρχείου, Royalty Free Cartoon clothing  store Εικονογραφήσεις | DepositPhotos">
            <a:extLst>
              <a:ext uri="{FF2B5EF4-FFF2-40B4-BE49-F238E27FC236}">
                <a16:creationId xmlns:a16="http://schemas.microsoft.com/office/drawing/2014/main" id="{3D618C44-B41D-AF31-1996-EF452A742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519" y="122408"/>
            <a:ext cx="2108358" cy="1403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hoes store building – Free Vector | VectorStock">
            <a:extLst>
              <a:ext uri="{FF2B5EF4-FFF2-40B4-BE49-F238E27FC236}">
                <a16:creationId xmlns:a16="http://schemas.microsoft.com/office/drawing/2014/main" id="{95C804A8-F9BC-F792-1E21-B9BBCF0669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09"/>
          <a:stretch>
            <a:fillRect/>
          </a:stretch>
        </p:blipFill>
        <p:spPr bwMode="auto">
          <a:xfrm>
            <a:off x="5080908" y="189703"/>
            <a:ext cx="1828800" cy="14030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ll cartoon Images - Free Download on Freepik">
            <a:extLst>
              <a:ext uri="{FF2B5EF4-FFF2-40B4-BE49-F238E27FC236}">
                <a16:creationId xmlns:a16="http://schemas.microsoft.com/office/drawing/2014/main" id="{D39BAECD-88A4-D728-B402-C0A9C85CE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6" y="3168224"/>
            <a:ext cx="2895600" cy="1581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ασιατική υπαίθρια αγορά Στοκ Εικονογραφήσεις, Vectors, &amp; Clipart – (600  Στοκ Εικονογραφήσεις)">
            <a:extLst>
              <a:ext uri="{FF2B5EF4-FFF2-40B4-BE49-F238E27FC236}">
                <a16:creationId xmlns:a16="http://schemas.microsoft.com/office/drawing/2014/main" id="{2523685E-B371-7A00-AE5D-0FAC35956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224" y="3615899"/>
            <a:ext cx="4048125" cy="1133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artoon E Commerce Online Shopping Illustration, Cartoon E Commerce  Illustration, E Commerce Illustration, Online Shopping Illustration  Illustration Background And Wallpaper For Free Download - Pngtree">
            <a:extLst>
              <a:ext uri="{FF2B5EF4-FFF2-40B4-BE49-F238E27FC236}">
                <a16:creationId xmlns:a16="http://schemas.microsoft.com/office/drawing/2014/main" id="{7FC2C89A-154F-FEC3-0D1D-2AB5D8220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024" y="3382536"/>
            <a:ext cx="28575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omputer clipart Διανύσματα Αρχείου, Royalty Free Computer clipart  Εικονογραφήσεις | DepositPhotos">
            <a:extLst>
              <a:ext uri="{FF2B5EF4-FFF2-40B4-BE49-F238E27FC236}">
                <a16:creationId xmlns:a16="http://schemas.microsoft.com/office/drawing/2014/main" id="{30304BBD-2418-FC04-030F-718CB6B77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828" y="310749"/>
            <a:ext cx="1325041" cy="9622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video games play console cartoon Stock Vector Image &amp; Art - Alamy">
            <a:extLst>
              <a:ext uri="{FF2B5EF4-FFF2-40B4-BE49-F238E27FC236}">
                <a16:creationId xmlns:a16="http://schemas.microsoft.com/office/drawing/2014/main" id="{4EB0B79F-AD45-A2A0-004D-7A737D923D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1"/>
          <a:stretch>
            <a:fillRect/>
          </a:stretch>
        </p:blipFill>
        <p:spPr bwMode="auto">
          <a:xfrm>
            <a:off x="8711789" y="210741"/>
            <a:ext cx="1272948" cy="12726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Tablet cartoon Images - Free Download on Freepik">
            <a:extLst>
              <a:ext uri="{FF2B5EF4-FFF2-40B4-BE49-F238E27FC236}">
                <a16:creationId xmlns:a16="http://schemas.microsoft.com/office/drawing/2014/main" id="{9DE2F982-E545-2C37-7ABE-FE17A6C49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657" y="122408"/>
            <a:ext cx="1624914" cy="13609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245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7AFF19-6DCF-0F4D-E280-7AF8352B9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2F3D40-2EC4-CD4D-F2CF-33EEA701E19C}"/>
              </a:ext>
            </a:extLst>
          </p:cNvPr>
          <p:cNvSpPr txBox="1"/>
          <p:nvPr/>
        </p:nvSpPr>
        <p:spPr>
          <a:xfrm>
            <a:off x="315686" y="843677"/>
            <a:ext cx="9579428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l-GR" sz="4000" b="1" dirty="0">
              <a:solidFill>
                <a:srgbClr val="FF0000"/>
              </a:solidFill>
            </a:endParaRPr>
          </a:p>
          <a:p>
            <a:r>
              <a:rPr lang="el-GR" sz="4000" b="1" dirty="0">
                <a:solidFill>
                  <a:srgbClr val="FF0000"/>
                </a:solidFill>
              </a:rPr>
              <a:t>Έχετε μικρότερο νούμερο; </a:t>
            </a:r>
          </a:p>
          <a:p>
            <a:endParaRPr lang="el-GR" dirty="0"/>
          </a:p>
          <a:p>
            <a:endParaRPr lang="el-GR" dirty="0"/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l-GR" sz="4800" dirty="0"/>
              <a:t>Βέβαια!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l-GR" sz="4800" dirty="0"/>
              <a:t>Κάπως!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549704-2ED9-74BF-19DC-4A3816274D6A}"/>
              </a:ext>
            </a:extLst>
          </p:cNvPr>
          <p:cNvSpPr txBox="1"/>
          <p:nvPr/>
        </p:nvSpPr>
        <p:spPr>
          <a:xfrm>
            <a:off x="315686" y="25164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b="1" i="0" dirty="0">
                <a:solidFill>
                  <a:srgbClr val="FF0000"/>
                </a:solidFill>
                <a:effectLst/>
                <a:latin typeface="Aptos" panose="020B0004020202020204" pitchFamily="34" charset="0"/>
              </a:rPr>
              <a:t>Κύκλωσε τη σωστή  λέξη!</a:t>
            </a:r>
            <a:endParaRPr lang="el-GR" sz="3600" b="1" dirty="0">
              <a:solidFill>
                <a:srgbClr val="FF0000"/>
              </a:solidFill>
              <a:latin typeface="Aptos" panose="020B0004020202020204" pitchFamily="34" charset="0"/>
            </a:endParaRPr>
          </a:p>
        </p:txBody>
      </p:sp>
      <p:pic>
        <p:nvPicPr>
          <p:cNvPr id="1026" name="Picture 2" descr="Άνδρας με Μεγάλο Παντελόνι Απεικόνιση αποθεμάτων - εικονογραφία: 22637654">
            <a:extLst>
              <a:ext uri="{FF2B5EF4-FFF2-40B4-BE49-F238E27FC236}">
                <a16:creationId xmlns:a16="http://schemas.microsoft.com/office/drawing/2014/main" id="{AB517268-F06E-0EBB-C5AC-9A6A77BEF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572" y="897978"/>
            <a:ext cx="3624942" cy="49654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755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7E721-C4CF-8C09-6695-FD23CF254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D2B285-5B8C-97A2-FF8D-9F0CC2EBCEAE}"/>
              </a:ext>
            </a:extLst>
          </p:cNvPr>
          <p:cNvSpPr txBox="1"/>
          <p:nvPr/>
        </p:nvSpPr>
        <p:spPr>
          <a:xfrm>
            <a:off x="968830" y="1617507"/>
            <a:ext cx="1058091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l-GR" sz="3600" b="1" dirty="0">
                <a:solidFill>
                  <a:srgbClr val="FF0000"/>
                </a:solidFill>
              </a:rPr>
              <a:t>______έρθω αύριο. Μπορεί ναι, μπορεί και όχι.</a:t>
            </a:r>
          </a:p>
          <a:p>
            <a:pPr lvl="1"/>
            <a:endParaRPr lang="el-GR" sz="36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4000" dirty="0"/>
              <a:t> Ίσως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l-GR" sz="4000" dirty="0"/>
              <a:t>Μάλλον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l-GR" sz="4000" dirty="0"/>
              <a:t>Κάπως</a:t>
            </a:r>
          </a:p>
        </p:txBody>
      </p:sp>
      <p:pic>
        <p:nvPicPr>
          <p:cNvPr id="5122" name="Picture 2" descr="άρρωστος Στοκ Εικονογραφήσεις, Vectors, &amp; Clipart – (251,429 Στοκ  Εικονογραφήσεις)">
            <a:extLst>
              <a:ext uri="{FF2B5EF4-FFF2-40B4-BE49-F238E27FC236}">
                <a16:creationId xmlns:a16="http://schemas.microsoft.com/office/drawing/2014/main" id="{0B2486CB-BFFB-83AF-DD7C-8460826EC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180" y="2629581"/>
            <a:ext cx="3684133" cy="36841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1A2045-77AC-69E2-16B0-5AA31238C7DE}"/>
              </a:ext>
            </a:extLst>
          </p:cNvPr>
          <p:cNvSpPr txBox="1"/>
          <p:nvPr/>
        </p:nvSpPr>
        <p:spPr>
          <a:xfrm>
            <a:off x="446314" y="54428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b="1" i="0" dirty="0">
                <a:solidFill>
                  <a:srgbClr val="FF0000"/>
                </a:solidFill>
                <a:effectLst/>
                <a:latin typeface="Aptos" panose="020B0004020202020204" pitchFamily="34" charset="0"/>
              </a:rPr>
              <a:t>Κύκλωσε τη σωστή  λέξη!</a:t>
            </a:r>
            <a:endParaRPr lang="el-GR" sz="2800" b="1" dirty="0">
              <a:solidFill>
                <a:srgbClr val="FF0000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501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293AC-BCEF-754A-D345-CAFFB4658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942DD8-9E5F-A19D-7C58-38BDD3F9D6DA}"/>
              </a:ext>
            </a:extLst>
          </p:cNvPr>
          <p:cNvSpPr txBox="1"/>
          <p:nvPr/>
        </p:nvSpPr>
        <p:spPr>
          <a:xfrm>
            <a:off x="968830" y="1697431"/>
            <a:ext cx="8827505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l-GR" sz="3600" b="1" dirty="0">
                <a:solidFill>
                  <a:srgbClr val="FF0000"/>
                </a:solidFill>
              </a:rPr>
              <a:t>Αυτό το φόρεμα είναι υπέροχο, αλλά μου φαίνεται _______ ακριβό.</a:t>
            </a:r>
          </a:p>
          <a:p>
            <a:pPr lvl="1"/>
            <a:endParaRPr lang="el-GR" sz="36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4000" dirty="0"/>
              <a:t> ίσως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l-GR" sz="4000" dirty="0"/>
              <a:t>μάλλον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l-GR" sz="4000" dirty="0"/>
              <a:t>κάπως</a:t>
            </a:r>
          </a:p>
        </p:txBody>
      </p:sp>
      <p:pic>
        <p:nvPicPr>
          <p:cNvPr id="4098" name="Picture 2" descr="Νέες γυναίκες που επιλέγουν ακριβά μοντέρνα ρούχα σε ένα κατάστημα,  πλούσιοι αγοραστές που αγοράζουν τη νέα συλλογή από γούνινα πα Διανυσματική  απεικόνιση - εικονογραφία από ακριβός, ενδύματα: 226055109">
            <a:extLst>
              <a:ext uri="{FF2B5EF4-FFF2-40B4-BE49-F238E27FC236}">
                <a16:creationId xmlns:a16="http://schemas.microsoft.com/office/drawing/2014/main" id="{CDE609A9-7156-77FD-7E33-1CA180F96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964" y="3267337"/>
            <a:ext cx="3168551" cy="28041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C47044-5F48-4D6E-A192-EFD5DDCFBC19}"/>
              </a:ext>
            </a:extLst>
          </p:cNvPr>
          <p:cNvSpPr txBox="1"/>
          <p:nvPr/>
        </p:nvSpPr>
        <p:spPr>
          <a:xfrm>
            <a:off x="642257" y="55501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b="1" i="0" dirty="0">
                <a:solidFill>
                  <a:srgbClr val="FF0000"/>
                </a:solidFill>
                <a:effectLst/>
                <a:latin typeface="Aptos" panose="020B0004020202020204" pitchFamily="34" charset="0"/>
              </a:rPr>
              <a:t>Κύκλωσε τη σωστή  λέξη!</a:t>
            </a:r>
            <a:endParaRPr lang="el-GR" sz="3600" b="1" dirty="0">
              <a:solidFill>
                <a:srgbClr val="FF0000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089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A7CFC-A48D-C1D3-EAC7-8C26CB998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D691F4-2CEB-B6A7-F362-0A3A151C40A4}"/>
              </a:ext>
            </a:extLst>
          </p:cNvPr>
          <p:cNvSpPr txBox="1"/>
          <p:nvPr/>
        </p:nvSpPr>
        <p:spPr>
          <a:xfrm>
            <a:off x="968830" y="1617507"/>
            <a:ext cx="1058091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l-GR" sz="3200" b="1" dirty="0">
                <a:solidFill>
                  <a:srgbClr val="FF0000"/>
                </a:solidFill>
              </a:rPr>
              <a:t>______</a:t>
            </a:r>
            <a:r>
              <a:rPr lang="el-GR" sz="3200" dirty="0"/>
              <a:t> </a:t>
            </a:r>
            <a:r>
              <a:rPr lang="el-GR" sz="3200" b="1" dirty="0">
                <a:solidFill>
                  <a:srgbClr val="FF0000"/>
                </a:solidFill>
              </a:rPr>
              <a:t>θα βρέξει. Υπάρχουν πολλά σύννεφα στον ουρανό.</a:t>
            </a:r>
          </a:p>
          <a:p>
            <a:pPr lvl="1"/>
            <a:endParaRPr lang="el-GR" sz="36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4000" dirty="0"/>
              <a:t> Ίσως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l-GR" sz="4000" dirty="0"/>
              <a:t>Μάλλον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l-GR" sz="4000" dirty="0"/>
              <a:t>Κάπως</a:t>
            </a:r>
          </a:p>
        </p:txBody>
      </p:sp>
      <p:pic>
        <p:nvPicPr>
          <p:cNvPr id="3074" name="Picture 2" descr="Σύννεφα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6F8FEA58-9359-A586-0E83-74D4CC222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2533650"/>
            <a:ext cx="2552700" cy="1790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411DA8-1F22-6DD3-7C9E-5242A54416BB}"/>
              </a:ext>
            </a:extLst>
          </p:cNvPr>
          <p:cNvSpPr txBox="1"/>
          <p:nvPr/>
        </p:nvSpPr>
        <p:spPr>
          <a:xfrm>
            <a:off x="859971" y="477143"/>
            <a:ext cx="71736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000" b="1" i="0" dirty="0">
                <a:solidFill>
                  <a:srgbClr val="FF0000"/>
                </a:solidFill>
                <a:effectLst/>
                <a:latin typeface="Aptos" panose="020B0004020202020204" pitchFamily="34" charset="0"/>
              </a:rPr>
              <a:t>Κύκλωσε τη σωστή  λέξη!</a:t>
            </a:r>
            <a:endParaRPr lang="el-GR" sz="4000" b="1" dirty="0">
              <a:solidFill>
                <a:srgbClr val="FF0000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509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30" y="1821656"/>
            <a:ext cx="4452342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3465131" y="1819441"/>
            <a:ext cx="1897774" cy="72718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33925" y="1597738"/>
            <a:ext cx="1897774" cy="7271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3107451" y="3584194"/>
            <a:ext cx="1897774" cy="72718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5235795" y="4309161"/>
            <a:ext cx="1897774" cy="7271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488294" y="3371359"/>
            <a:ext cx="1897774" cy="727184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7475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3004815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828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Μαρτίου 2026 (__/03/2026).Τώρα είμαστε στην άνοιξη.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A9CBC-AE6D-58DB-9515-EC7E09507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6C7C0CF5-2645-001B-B5B4-9B048ACE433C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 γραπτού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D87FFEE1-6A8E-3823-C041-ECA7BB528FC2}"/>
              </a:ext>
            </a:extLst>
          </p:cNvPr>
          <p:cNvSpPr/>
          <p:nvPr/>
        </p:nvSpPr>
        <p:spPr>
          <a:xfrm>
            <a:off x="321128" y="5780314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Διάβασε!</a:t>
            </a:r>
          </a:p>
        </p:txBody>
      </p:sp>
      <p:pic>
        <p:nvPicPr>
          <p:cNvPr id="5122" name="Picture 2" descr="Παιδί Διαβάζει Βιβλίο Παιδί Που Κάθεται Ένα Σωρό Βιβλία Μου ...">
            <a:extLst>
              <a:ext uri="{FF2B5EF4-FFF2-40B4-BE49-F238E27FC236}">
                <a16:creationId xmlns:a16="http://schemas.microsoft.com/office/drawing/2014/main" id="{C428F8C5-A3DE-4574-CDEA-A5EF7578F1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3"/>
          <a:stretch>
            <a:fillRect/>
          </a:stretch>
        </p:blipFill>
        <p:spPr bwMode="auto">
          <a:xfrm>
            <a:off x="566738" y="3114973"/>
            <a:ext cx="2143805" cy="204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001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44C7F5-C669-7840-FB48-F2D81E050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286" y="1132672"/>
            <a:ext cx="4767942" cy="4401205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Μια μέρα για ψώνια στην πόλη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Σήμερα η Ελένη είχε πολλές δουλειές. Πρώτα, πήγε στην υπεραγορά «Παπαγιάννης». Εκεί αγόρασε  γάλα, ψωμί και φρούτα. Η υπεραγορά είναι πολύ μεγάλη και έχει τα πάντα για το σπίτι.</a:t>
            </a:r>
            <a:endParaRPr kumimoji="0" lang="el-GR" altLang="el-G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Μετά, η Ελένη σταμάτησε στο κατάστημα υποδημάτων «Γονατάς». </a:t>
            </a:r>
            <a:r>
              <a:rPr lang="el-GR" altLang="el-GR" sz="2000" dirty="0">
                <a:solidFill>
                  <a:srgbClr val="0A0A0A"/>
                </a:solidFill>
                <a:latin typeface="Google Sans"/>
              </a:rPr>
              <a:t>Ήθελε</a:t>
            </a:r>
            <a:r>
              <a:rPr kumimoji="0" lang="el-GR" altLang="el-GR" sz="20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να κάνει μια αγορά. Αγόρασε μποτάκια. Πριν φύγει από το κέντρο, πήγε στο κατάστημα </a:t>
            </a:r>
            <a:r>
              <a:rPr lang="el-GR" altLang="el-GR" sz="2000" dirty="0">
                <a:solidFill>
                  <a:srgbClr val="0A0A0A"/>
                </a:solidFill>
                <a:latin typeface="Google Sans"/>
              </a:rPr>
              <a:t>α</a:t>
            </a:r>
            <a:r>
              <a:rPr kumimoji="0" lang="el-GR" altLang="el-GR" sz="20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ξεσουάρ «</a:t>
            </a:r>
            <a:r>
              <a:rPr lang="el-GR" altLang="el-GR" sz="2000" dirty="0" err="1">
                <a:solidFill>
                  <a:srgbClr val="0A0A0A"/>
                </a:solidFill>
                <a:latin typeface="Google Sans"/>
              </a:rPr>
              <a:t>Ζάουρα</a:t>
            </a:r>
            <a:r>
              <a:rPr kumimoji="0" lang="el-GR" altLang="el-GR" sz="20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». Εκεί </a:t>
            </a:r>
            <a:r>
              <a:rPr lang="el-GR" altLang="el-GR" sz="2000" dirty="0">
                <a:solidFill>
                  <a:srgbClr val="0A0A0A"/>
                </a:solidFill>
                <a:latin typeface="Google Sans"/>
              </a:rPr>
              <a:t>αγόρασε</a:t>
            </a:r>
            <a:r>
              <a:rPr kumimoji="0" lang="el-GR" altLang="el-GR" sz="20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όμορφα αξεσουάρ, όπως σκουλαρίκια και μια τσάντα.</a:t>
            </a:r>
            <a:endParaRPr kumimoji="0" lang="el-GR" altLang="el-G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052" name="Picture 4" descr="Supermarket Clipart Images | Free Download | PNG Transparent Background -  Pngtree">
            <a:extLst>
              <a:ext uri="{FF2B5EF4-FFF2-40B4-BE49-F238E27FC236}">
                <a16:creationId xmlns:a16="http://schemas.microsoft.com/office/drawing/2014/main" id="{259A3B24-EA86-1258-F261-93BFD7C60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22" y="204139"/>
            <a:ext cx="3028950" cy="1514475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Βέλος: Δεξιό 2">
            <a:extLst>
              <a:ext uri="{FF2B5EF4-FFF2-40B4-BE49-F238E27FC236}">
                <a16:creationId xmlns:a16="http://schemas.microsoft.com/office/drawing/2014/main" id="{890CBD30-203E-80E6-83CC-9F1032817594}"/>
              </a:ext>
            </a:extLst>
          </p:cNvPr>
          <p:cNvSpPr/>
          <p:nvPr/>
        </p:nvSpPr>
        <p:spPr>
          <a:xfrm rot="5400000">
            <a:off x="5888817" y="2213557"/>
            <a:ext cx="1585301" cy="104807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56" name="Picture 8" descr="Drawing Cartoon Fashionable Fashion And Accessories Handbag Store  Commercial Elements PNG Images | AI Free Download - Pikbest">
            <a:extLst>
              <a:ext uri="{FF2B5EF4-FFF2-40B4-BE49-F238E27FC236}">
                <a16:creationId xmlns:a16="http://schemas.microsoft.com/office/drawing/2014/main" id="{B7CAE0F0-6F78-6E50-0CB6-6472F49B9D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6"/>
          <a:stretch>
            <a:fillRect/>
          </a:stretch>
        </p:blipFill>
        <p:spPr bwMode="auto">
          <a:xfrm>
            <a:off x="10265229" y="2694530"/>
            <a:ext cx="1419906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Βέλος: Δεξιό 3">
            <a:extLst>
              <a:ext uri="{FF2B5EF4-FFF2-40B4-BE49-F238E27FC236}">
                <a16:creationId xmlns:a16="http://schemas.microsoft.com/office/drawing/2014/main" id="{7BC5F7D2-F8CD-06F7-2FFA-3646D221E884}"/>
              </a:ext>
            </a:extLst>
          </p:cNvPr>
          <p:cNvSpPr/>
          <p:nvPr/>
        </p:nvSpPr>
        <p:spPr>
          <a:xfrm>
            <a:off x="9187192" y="5352710"/>
            <a:ext cx="1585301" cy="104807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FF100E0-EA97-7835-8762-19C9E7893096}"/>
              </a:ext>
            </a:extLst>
          </p:cNvPr>
          <p:cNvSpPr/>
          <p:nvPr/>
        </p:nvSpPr>
        <p:spPr>
          <a:xfrm>
            <a:off x="6508822" y="491242"/>
            <a:ext cx="1524000" cy="359228"/>
          </a:xfrm>
          <a:prstGeom prst="rect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B27C2671-C061-B714-DB32-03583BC8201C}"/>
              </a:ext>
            </a:extLst>
          </p:cNvPr>
          <p:cNvSpPr/>
          <p:nvPr/>
        </p:nvSpPr>
        <p:spPr>
          <a:xfrm>
            <a:off x="6309832" y="4005213"/>
            <a:ext cx="1524000" cy="359228"/>
          </a:xfrm>
          <a:prstGeom prst="rect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8C1F30E5-B088-753C-A1CF-22BF0B0BC3D5}"/>
              </a:ext>
            </a:extLst>
          </p:cNvPr>
          <p:cNvSpPr/>
          <p:nvPr/>
        </p:nvSpPr>
        <p:spPr>
          <a:xfrm>
            <a:off x="8023297" y="4555453"/>
            <a:ext cx="1524000" cy="359228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Picture 4" descr="Shoes store building – Free Vector | VectorStock">
            <a:extLst>
              <a:ext uri="{FF2B5EF4-FFF2-40B4-BE49-F238E27FC236}">
                <a16:creationId xmlns:a16="http://schemas.microsoft.com/office/drawing/2014/main" id="{D45045F8-1E96-A8F8-5D83-059624A442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09"/>
          <a:stretch>
            <a:fillRect/>
          </a:stretch>
        </p:blipFill>
        <p:spPr bwMode="auto">
          <a:xfrm>
            <a:off x="6157432" y="4473729"/>
            <a:ext cx="1828800" cy="2180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9D28A6-028B-B471-BE2C-1C57B2CD9C90}"/>
              </a:ext>
            </a:extLst>
          </p:cNvPr>
          <p:cNvSpPr txBox="1"/>
          <p:nvPr/>
        </p:nvSpPr>
        <p:spPr>
          <a:xfrm>
            <a:off x="61432" y="204139"/>
            <a:ext cx="60960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Αναγνώριση ονομάτων  καταστημάτων και υπεραγορών και  σύνδεση με συγκεκριμένα είδη καθημερινής ανάγκη</a:t>
            </a:r>
            <a:endParaRPr lang="el-GR" dirty="0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2E754299-B51A-BAA8-B713-F8AB5618F176}"/>
              </a:ext>
            </a:extLst>
          </p:cNvPr>
          <p:cNvSpPr/>
          <p:nvPr/>
        </p:nvSpPr>
        <p:spPr>
          <a:xfrm>
            <a:off x="9578957" y="1288499"/>
            <a:ext cx="1524000" cy="359228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9EF39F83-5034-2835-F8D9-9233DE9837CD}"/>
              </a:ext>
            </a:extLst>
          </p:cNvPr>
          <p:cNvSpPr/>
          <p:nvPr/>
        </p:nvSpPr>
        <p:spPr>
          <a:xfrm>
            <a:off x="9591366" y="773444"/>
            <a:ext cx="1524000" cy="359228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6E4092E4-77A8-3C5B-5A4A-37451AD25B35}"/>
              </a:ext>
            </a:extLst>
          </p:cNvPr>
          <p:cNvSpPr/>
          <p:nvPr/>
        </p:nvSpPr>
        <p:spPr>
          <a:xfrm>
            <a:off x="9568071" y="241696"/>
            <a:ext cx="1524000" cy="35922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81922289-8CC2-03D8-9F1B-D84FFF2D66B4}"/>
              </a:ext>
            </a:extLst>
          </p:cNvPr>
          <p:cNvSpPr/>
          <p:nvPr/>
        </p:nvSpPr>
        <p:spPr>
          <a:xfrm>
            <a:off x="8722501" y="2916557"/>
            <a:ext cx="1524000" cy="359228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76D1C9B5-5862-E396-D72F-CB2AA57658F6}"/>
              </a:ext>
            </a:extLst>
          </p:cNvPr>
          <p:cNvSpPr/>
          <p:nvPr/>
        </p:nvSpPr>
        <p:spPr>
          <a:xfrm>
            <a:off x="8722501" y="3645985"/>
            <a:ext cx="1524000" cy="359228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C2D37D35-8790-F7D6-FB0A-86455008C6F3}"/>
              </a:ext>
            </a:extLst>
          </p:cNvPr>
          <p:cNvSpPr/>
          <p:nvPr/>
        </p:nvSpPr>
        <p:spPr>
          <a:xfrm>
            <a:off x="10265229" y="3041513"/>
            <a:ext cx="1524000" cy="359228"/>
          </a:xfrm>
          <a:prstGeom prst="rect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5572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2EEEB22-7870-F9A6-E854-6B5697D37116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προφορικού λόγου </a:t>
            </a:r>
          </a:p>
        </p:txBody>
      </p:sp>
      <p:pic>
        <p:nvPicPr>
          <p:cNvPr id="6" name="Picture 2" descr="Listening clipart Φωτογραφίες Αρχείου, Royalty Free Listening clipart  Εικόνες | DepositPhotos">
            <a:extLst>
              <a:ext uri="{FF2B5EF4-FFF2-40B4-BE49-F238E27FC236}">
                <a16:creationId xmlns:a16="http://schemas.microsoft.com/office/drawing/2014/main" id="{7C7712E3-3B4A-E57A-0275-3DB7DE085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03" y="2922815"/>
            <a:ext cx="1633879" cy="26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CC84959-184A-70C8-4127-79DE1A512D53}"/>
              </a:ext>
            </a:extLst>
          </p:cNvPr>
          <p:cNvSpPr/>
          <p:nvPr/>
        </p:nvSpPr>
        <p:spPr>
          <a:xfrm>
            <a:off x="321128" y="5780314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Άκουσε!</a:t>
            </a:r>
          </a:p>
        </p:txBody>
      </p:sp>
      <p:pic>
        <p:nvPicPr>
          <p:cNvPr id="3" name="ElevenLabs_2026-03-16T06_58_15_Martha - Expressive Greek Female_pvc_sp100_s50_sb75_v3">
            <a:hlinkClick r:id="" action="ppaction://media"/>
            <a:extLst>
              <a:ext uri="{FF2B5EF4-FFF2-40B4-BE49-F238E27FC236}">
                <a16:creationId xmlns:a16="http://schemas.microsoft.com/office/drawing/2014/main" id="{ABBF16DF-97F7-DA88-3A2B-354F009E88DA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50400" y="879475"/>
            <a:ext cx="406400" cy="4064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BF49E9-2A81-4C71-EC7E-17CAFD375509}"/>
              </a:ext>
            </a:extLst>
          </p:cNvPr>
          <p:cNvSpPr txBox="1"/>
          <p:nvPr/>
        </p:nvSpPr>
        <p:spPr>
          <a:xfrm>
            <a:off x="3053954" y="2309238"/>
            <a:ext cx="8501743" cy="4135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800"/>
              </a:lnSpc>
              <a:buNone/>
            </a:pP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Ψάχνετε το τέλειο ρούχο για κάθε στιγμή; Στο κατάστημά μας θα βρείτε ό,τι ακριβώς χρειάζεστε!</a:t>
            </a:r>
          </a:p>
          <a:p>
            <a:pPr algn="l">
              <a:lnSpc>
                <a:spcPts val="1800"/>
              </a:lnSpc>
              <a:buNone/>
            </a:pPr>
            <a:b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</a:b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Διαθέτουμε τεράστια ποικιλία σε κάθε ______! Είτε θέλετε κάτι </a:t>
            </a: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μοντέρνο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 και </a:t>
            </a: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στη μόδα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, είτε κάτι πιο </a:t>
            </a: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παραδοσιακό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 και κλασικό, είμαστε εδώ για εσάς.</a:t>
            </a:r>
          </a:p>
          <a:p>
            <a:pPr algn="l">
              <a:lnSpc>
                <a:spcPts val="1800"/>
              </a:lnSpc>
              <a:buNone/>
            </a:pPr>
            <a:b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</a:b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Μην ανησυχείτε για το ________! Έχουμε κάθε _____________.</a:t>
            </a:r>
          </a:p>
          <a:p>
            <a:pPr algn="l">
              <a:lnSpc>
                <a:spcPts val="18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Θέλετε κάτι </a:t>
            </a: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άνετο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 και </a:t>
            </a: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φαρδύ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 για τις βόλτες σας;</a:t>
            </a:r>
          </a:p>
          <a:p>
            <a:pPr algn="l">
              <a:lnSpc>
                <a:spcPts val="18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Προτιμάτε ένα </a:t>
            </a: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κομψό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 και ____________ φόρεμα για το βράδυ;</a:t>
            </a:r>
          </a:p>
          <a:p>
            <a:pPr algn="l">
              <a:lnSpc>
                <a:spcPts val="18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Ψάχνετε ένα </a:t>
            </a:r>
            <a:r>
              <a:rPr lang="el-GR" b="1" dirty="0">
                <a:solidFill>
                  <a:srgbClr val="0A0A0A"/>
                </a:solidFill>
                <a:latin typeface="Google Sans"/>
              </a:rPr>
              <a:t>__________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 τζιν ή ένα μακρύ παλτό;</a:t>
            </a:r>
          </a:p>
          <a:p>
            <a:pPr algn="l">
              <a:lnSpc>
                <a:spcPts val="1800"/>
              </a:lnSpc>
              <a:buNone/>
            </a:pP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👠 </a:t>
            </a: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Αξεσουάρ για Όλους:</a:t>
            </a:r>
            <a:br>
              <a:rPr lang="el-GR" i="0" dirty="0">
                <a:solidFill>
                  <a:srgbClr val="0A0A0A"/>
                </a:solidFill>
                <a:effectLst/>
                <a:latin typeface="Google Sans"/>
              </a:rPr>
            </a:b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Συνδυάστε τα ρούχα σας με ένα ____________ τακούνι για εντυπωσιακές εμφανίσεις ή </a:t>
            </a:r>
            <a:r>
              <a:rPr lang="el-GR" b="0" i="0">
                <a:solidFill>
                  <a:srgbClr val="0A0A0A"/>
                </a:solidFill>
                <a:effectLst/>
                <a:latin typeface="Google Sans"/>
              </a:rPr>
              <a:t>ένα  ___________ 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μποτάκι για όλη τη μέρα.</a:t>
            </a:r>
          </a:p>
          <a:p>
            <a:pPr algn="l">
              <a:lnSpc>
                <a:spcPts val="1800"/>
              </a:lnSpc>
              <a:buNone/>
            </a:pPr>
            <a:endParaRPr lang="el-GR" b="0" i="0" dirty="0">
              <a:solidFill>
                <a:srgbClr val="0A0A0A"/>
              </a:solidFill>
              <a:effectLst/>
              <a:latin typeface="Google Sans"/>
            </a:endParaRPr>
          </a:p>
          <a:p>
            <a:pPr algn="l">
              <a:lnSpc>
                <a:spcPts val="1800"/>
              </a:lnSpc>
              <a:buNone/>
            </a:pP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📍 Επισκεφθείτε μας σήμερα!</a:t>
            </a:r>
            <a:b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</a:br>
            <a:endParaRPr lang="el-GR" b="0" i="0" dirty="0">
              <a:solidFill>
                <a:srgbClr val="0A0A0A"/>
              </a:solidFill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217819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0EA0A-2E01-5E26-C2CD-C254EEDAF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8C2BACB6-EE1D-6B78-AC1A-4790EB6BEAEB}"/>
              </a:ext>
            </a:extLst>
          </p:cNvPr>
          <p:cNvSpPr/>
          <p:nvPr/>
        </p:nvSpPr>
        <p:spPr>
          <a:xfrm>
            <a:off x="0" y="168729"/>
            <a:ext cx="7097486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προφορικού λόγου </a:t>
            </a:r>
          </a:p>
        </p:txBody>
      </p:sp>
      <p:pic>
        <p:nvPicPr>
          <p:cNvPr id="6" name="Picture 2" descr="Listening clipart Φωτογραφίες Αρχείου, Royalty Free Listening clipart  Εικόνες | DepositPhotos">
            <a:extLst>
              <a:ext uri="{FF2B5EF4-FFF2-40B4-BE49-F238E27FC236}">
                <a16:creationId xmlns:a16="http://schemas.microsoft.com/office/drawing/2014/main" id="{8A0AD378-8787-E35B-7529-89AE4D690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03" y="2922815"/>
            <a:ext cx="1633879" cy="26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30B3CB87-3E78-BADD-37D0-D59E8AA3B345}"/>
              </a:ext>
            </a:extLst>
          </p:cNvPr>
          <p:cNvSpPr/>
          <p:nvPr/>
        </p:nvSpPr>
        <p:spPr>
          <a:xfrm>
            <a:off x="321128" y="5780314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Αντίθετα!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EFFFC4-3E39-B1F7-9C27-C2EFB21949E6}"/>
              </a:ext>
            </a:extLst>
          </p:cNvPr>
          <p:cNvSpPr txBox="1"/>
          <p:nvPr/>
        </p:nvSpPr>
        <p:spPr>
          <a:xfrm>
            <a:off x="2726871" y="1076614"/>
            <a:ext cx="9144001" cy="538160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Ψάχνετε το τέλειο ρούχο για κάθε στιγμή; Στο κατάστημά μας θα βρείτε ό,τι ακριβώς χρειάζεστε!</a:t>
            </a:r>
            <a:br>
              <a:rPr lang="el-GR" i="0" dirty="0">
                <a:solidFill>
                  <a:srgbClr val="0A0A0A"/>
                </a:solidFill>
                <a:effectLst/>
                <a:latin typeface="Google Sans"/>
              </a:rPr>
            </a:b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Διαθέτουμε τεράστια ποικιλία σε κάθε </a:t>
            </a:r>
            <a:r>
              <a:rPr lang="el-GR" i="0" dirty="0">
                <a:solidFill>
                  <a:srgbClr val="FF0000"/>
                </a:solidFill>
                <a:effectLst/>
                <a:latin typeface="Google Sans"/>
              </a:rPr>
              <a:t>χρώμα</a:t>
            </a: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! Είτε θέλετε κάτι μοντέρνο και στη μόδα, είτε κάτι πιο παραδοσιακό και κλασικό, είμαστε εδώ για εσάς.</a:t>
            </a:r>
            <a:br>
              <a:rPr lang="el-GR" i="0" dirty="0">
                <a:solidFill>
                  <a:srgbClr val="0A0A0A"/>
                </a:solidFill>
                <a:effectLst/>
                <a:latin typeface="Google Sans"/>
              </a:rPr>
            </a:b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Μην ανησυχείτε για το </a:t>
            </a:r>
            <a:r>
              <a:rPr lang="el-GR" i="0" dirty="0">
                <a:solidFill>
                  <a:srgbClr val="FF0000"/>
                </a:solidFill>
                <a:effectLst/>
                <a:latin typeface="Google Sans"/>
              </a:rPr>
              <a:t>μέγεθος</a:t>
            </a: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! Έχουμε κάθε </a:t>
            </a:r>
            <a:r>
              <a:rPr lang="el-GR" i="0" dirty="0">
                <a:solidFill>
                  <a:srgbClr val="FF0000"/>
                </a:solidFill>
                <a:effectLst/>
                <a:latin typeface="Google Sans"/>
              </a:rPr>
              <a:t>νούμερο</a:t>
            </a: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  <a:p>
            <a:pPr algn="l">
              <a:lnSpc>
                <a:spcPct val="15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Θέλετε κάτι άνετο και φαρδύ για τις βόλτες σας;</a:t>
            </a:r>
          </a:p>
          <a:p>
            <a:pPr algn="l">
              <a:lnSpc>
                <a:spcPct val="15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Προτιμάτε ένα κομψό και </a:t>
            </a:r>
            <a:r>
              <a:rPr lang="el-GR" i="0" dirty="0">
                <a:solidFill>
                  <a:srgbClr val="FF0000"/>
                </a:solidFill>
                <a:effectLst/>
                <a:latin typeface="Google Sans"/>
              </a:rPr>
              <a:t>στενό</a:t>
            </a: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 φόρεμα για το βράδυ;</a:t>
            </a:r>
          </a:p>
          <a:p>
            <a:pPr algn="l">
              <a:lnSpc>
                <a:spcPct val="15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Ψάχνετε ένα </a:t>
            </a:r>
            <a:r>
              <a:rPr lang="el-GR" i="0" dirty="0">
                <a:solidFill>
                  <a:srgbClr val="FF0000"/>
                </a:solidFill>
                <a:effectLst/>
                <a:latin typeface="Google Sans"/>
              </a:rPr>
              <a:t>κοντό</a:t>
            </a: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 τζιν ή ένα μακρύ παλτό;</a:t>
            </a:r>
          </a:p>
          <a:p>
            <a:pPr algn="l">
              <a:lnSpc>
                <a:spcPct val="150000"/>
              </a:lnSpc>
              <a:buNone/>
            </a:pP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 Αξεσουάρ για Όλους:</a:t>
            </a:r>
            <a:br>
              <a:rPr lang="el-GR" i="0" dirty="0">
                <a:solidFill>
                  <a:srgbClr val="0A0A0A"/>
                </a:solidFill>
                <a:effectLst/>
                <a:latin typeface="Google Sans"/>
              </a:rPr>
            </a:b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Συνδυάστε τα ρούχα σας με ένα </a:t>
            </a:r>
            <a:r>
              <a:rPr lang="el-GR" i="0" dirty="0">
                <a:solidFill>
                  <a:srgbClr val="FF0000"/>
                </a:solidFill>
                <a:effectLst/>
                <a:latin typeface="Google Sans"/>
              </a:rPr>
              <a:t>ψηλό</a:t>
            </a: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 τακούνι για εντυπωσιακές εμφανίσεις ή ένα </a:t>
            </a:r>
            <a:r>
              <a:rPr lang="el-GR" i="0" dirty="0">
                <a:solidFill>
                  <a:srgbClr val="FF0000"/>
                </a:solidFill>
                <a:effectLst/>
                <a:latin typeface="Google Sans"/>
              </a:rPr>
              <a:t>χαμηλό</a:t>
            </a: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 μποτάκι για όλη τη μέρα.</a:t>
            </a:r>
          </a:p>
          <a:p>
            <a:pPr algn="l">
              <a:lnSpc>
                <a:spcPct val="150000"/>
              </a:lnSpc>
              <a:buNone/>
            </a:pP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Επισκεφθείτε μας σήμερα!</a:t>
            </a:r>
          </a:p>
        </p:txBody>
      </p:sp>
    </p:spTree>
    <p:extLst>
      <p:ext uri="{BB962C8B-B14F-4D97-AF65-F5344CB8AC3E}">
        <p14:creationId xmlns:p14="http://schemas.microsoft.com/office/powerpoint/2010/main" val="3145616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8D2B68-E6A3-5D75-AE78-6F59BEC71D2B}"/>
              </a:ext>
            </a:extLst>
          </p:cNvPr>
          <p:cNvSpPr txBox="1"/>
          <p:nvPr/>
        </p:nvSpPr>
        <p:spPr>
          <a:xfrm>
            <a:off x="250372" y="193072"/>
            <a:ext cx="8501743" cy="7043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Ψάχνετε το τέλειο ρούχο για κάθε στιγμή; Στο κατάστημά μας θα βρείτε ό,τι ακριβώς χρειάζεστε!</a:t>
            </a:r>
          </a:p>
          <a:p>
            <a:pPr algn="l">
              <a:lnSpc>
                <a:spcPct val="150000"/>
              </a:lnSpc>
              <a:buNone/>
            </a:pPr>
            <a:br>
              <a:rPr lang="el-GR" i="0" dirty="0">
                <a:solidFill>
                  <a:srgbClr val="0A0A0A"/>
                </a:solidFill>
                <a:effectLst/>
                <a:latin typeface="Google Sans"/>
              </a:rPr>
            </a:b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Διαθέτουμε τεράστια ποικιλία σε κάθε χρώμα! Είτε θέλετε κάτι μοντέρνο και στη μόδα, είτε κάτι πιο παραδοσιακό και κλασικό, είμαστε εδώ για εσάς.</a:t>
            </a:r>
          </a:p>
          <a:p>
            <a:pPr algn="l">
              <a:lnSpc>
                <a:spcPct val="150000"/>
              </a:lnSpc>
              <a:buNone/>
            </a:pPr>
            <a:br>
              <a:rPr lang="el-GR" i="0" dirty="0">
                <a:solidFill>
                  <a:srgbClr val="0A0A0A"/>
                </a:solidFill>
                <a:effectLst/>
                <a:latin typeface="Google Sans"/>
              </a:rPr>
            </a:b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Μην ανησυχείτε για το μέγεθος! Έχουμε κάθε νούμερο.</a:t>
            </a:r>
          </a:p>
          <a:p>
            <a:pPr algn="l">
              <a:lnSpc>
                <a:spcPct val="15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Θέλετε κάτι άνετο και φαρδύ για τις βόλτες σας;</a:t>
            </a:r>
          </a:p>
          <a:p>
            <a:pPr algn="l">
              <a:lnSpc>
                <a:spcPct val="15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Προτιμάτε ένα κομψό και στενό φόρεμα για το βράδυ;</a:t>
            </a:r>
          </a:p>
          <a:p>
            <a:pPr algn="l">
              <a:lnSpc>
                <a:spcPct val="15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Ψάχνετε ένα κοντό τζιν ή ένα μακρύ παλτό;</a:t>
            </a:r>
          </a:p>
          <a:p>
            <a:pPr algn="l">
              <a:lnSpc>
                <a:spcPct val="150000"/>
              </a:lnSpc>
              <a:buNone/>
            </a:pP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👠 Αξεσουάρ για Όλους:</a:t>
            </a:r>
            <a:br>
              <a:rPr lang="el-GR" i="0" dirty="0">
                <a:solidFill>
                  <a:srgbClr val="0A0A0A"/>
                </a:solidFill>
                <a:effectLst/>
                <a:latin typeface="Google Sans"/>
              </a:rPr>
            </a:b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Συνδυάστε τα ρούχα σας με ένα ψηλό τακούνι για εντυπωσιακές εμφανίσεις ή ένα χαμηλό μποτάκι για όλη τη μέρα.</a:t>
            </a:r>
          </a:p>
          <a:p>
            <a:pPr algn="l">
              <a:lnSpc>
                <a:spcPct val="150000"/>
              </a:lnSpc>
              <a:buNone/>
            </a:pPr>
            <a:endParaRPr lang="el-GR" i="0" dirty="0">
              <a:solidFill>
                <a:srgbClr val="0A0A0A"/>
              </a:solidFill>
              <a:effectLst/>
              <a:latin typeface="Google Sans"/>
            </a:endParaRPr>
          </a:p>
          <a:p>
            <a:pPr algn="l">
              <a:lnSpc>
                <a:spcPct val="150000"/>
              </a:lnSpc>
              <a:buNone/>
            </a:pP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📍 Επισκεφθείτε μας σήμερα!</a:t>
            </a:r>
            <a:br>
              <a:rPr lang="el-GR" i="0" dirty="0">
                <a:solidFill>
                  <a:srgbClr val="0A0A0A"/>
                </a:solidFill>
                <a:effectLst/>
                <a:latin typeface="Google Sans"/>
              </a:rPr>
            </a:br>
            <a:endParaRPr lang="el-GR" i="0" dirty="0">
              <a:solidFill>
                <a:srgbClr val="0A0A0A"/>
              </a:solidFill>
              <a:effectLst/>
              <a:latin typeface="Google Sans"/>
            </a:endParaRPr>
          </a:p>
        </p:txBody>
      </p:sp>
      <p:pic>
        <p:nvPicPr>
          <p:cNvPr id="3074" name="Picture 2" descr="στενό παντελόνι Στοκ Εικονογραφήσεις, Vectors, &amp; Clipart – (1,252 Στοκ  Εικονογραφήσεις)">
            <a:extLst>
              <a:ext uri="{FF2B5EF4-FFF2-40B4-BE49-F238E27FC236}">
                <a16:creationId xmlns:a16="http://schemas.microsoft.com/office/drawing/2014/main" id="{5E1B6E17-9AE6-1086-F868-2CC91D87A5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7" b="9227"/>
          <a:stretch>
            <a:fillRect/>
          </a:stretch>
        </p:blipFill>
        <p:spPr bwMode="auto">
          <a:xfrm>
            <a:off x="9187543" y="555172"/>
            <a:ext cx="2467836" cy="1284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Μακρύ διπλό παλτό τάφρου με ζώνη: Vector στοκ (χωρίς δικαιώματα) 2625567963  | Shutterstock">
            <a:extLst>
              <a:ext uri="{FF2B5EF4-FFF2-40B4-BE49-F238E27FC236}">
                <a16:creationId xmlns:a16="http://schemas.microsoft.com/office/drawing/2014/main" id="{55070ACB-1CBC-6808-F276-8EF33D8C8C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22"/>
          <a:stretch>
            <a:fillRect/>
          </a:stretch>
        </p:blipFill>
        <p:spPr bwMode="auto">
          <a:xfrm>
            <a:off x="9597979" y="2156053"/>
            <a:ext cx="2057400" cy="1936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eels clipart - 3,1 χιλιάδες εικόνες, εικονογραφήσεις και φωτογραφίες στοκ  χωρίς δικαιώματα | Shutterstock">
            <a:extLst>
              <a:ext uri="{FF2B5EF4-FFF2-40B4-BE49-F238E27FC236}">
                <a16:creationId xmlns:a16="http://schemas.microsoft.com/office/drawing/2014/main" id="{41211640-E295-F77C-DACC-D55B47A666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55"/>
          <a:stretch>
            <a:fillRect/>
          </a:stretch>
        </p:blipFill>
        <p:spPr bwMode="auto">
          <a:xfrm>
            <a:off x="8980714" y="5015672"/>
            <a:ext cx="1008040" cy="14718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Καρτούν πορτοκαλί μπότες με κίτρινη μανσέτα: Vector στοκ (χωρίς δικαιώματα)  2644399669 | Shutterstock">
            <a:extLst>
              <a:ext uri="{FF2B5EF4-FFF2-40B4-BE49-F238E27FC236}">
                <a16:creationId xmlns:a16="http://schemas.microsoft.com/office/drawing/2014/main" id="{E131EDF5-893B-6994-47FA-0DE8178CBF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7"/>
          <a:stretch>
            <a:fillRect/>
          </a:stretch>
        </p:blipFill>
        <p:spPr bwMode="auto">
          <a:xfrm>
            <a:off x="10421461" y="5015672"/>
            <a:ext cx="1475014" cy="1474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312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381CC-190A-3B58-1B5E-3B73AFA20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B6BC4B4C-AAEB-0B81-2657-A4427E8360FC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Παραγωγή  προφορικού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77C6F45F-77A1-DFB9-60FE-1D145B15C866}"/>
              </a:ext>
            </a:extLst>
          </p:cNvPr>
          <p:cNvSpPr/>
          <p:nvPr/>
        </p:nvSpPr>
        <p:spPr>
          <a:xfrm>
            <a:off x="636303" y="5867399"/>
            <a:ext cx="3228126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Παιχνίδι ρόλων</a:t>
            </a:r>
          </a:p>
        </p:txBody>
      </p:sp>
      <p:pic>
        <p:nvPicPr>
          <p:cNvPr id="4098" name="Picture 2" descr="Πωλητής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CB0EE892-BFC2-ECF1-999C-C2FB14D55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9" y="2747282"/>
            <a:ext cx="2745240" cy="2647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45046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1797</TotalTime>
  <Words>779</Words>
  <Application>Microsoft Office PowerPoint</Application>
  <PresentationFormat>Ευρεία οθόνη</PresentationFormat>
  <Paragraphs>162</Paragraphs>
  <Slides>25</Slides>
  <Notes>1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32" baseType="lpstr">
      <vt:lpstr>Aptos</vt:lpstr>
      <vt:lpstr>Aptos Display</vt:lpstr>
      <vt:lpstr>Arial</vt:lpstr>
      <vt:lpstr>Calibri</vt:lpstr>
      <vt:lpstr>Google Sans</vt:lpstr>
      <vt:lpstr>Wingdings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Eleni Charalambous</dc:creator>
  <cp:lastModifiedBy>Ελένη Χαραλάμπους</cp:lastModifiedBy>
  <cp:revision>190</cp:revision>
  <cp:lastPrinted>2025-04-04T04:22:18Z</cp:lastPrinted>
  <dcterms:created xsi:type="dcterms:W3CDTF">2025-02-12T05:42:48Z</dcterms:created>
  <dcterms:modified xsi:type="dcterms:W3CDTF">2026-03-17T14:53:30Z</dcterms:modified>
</cp:coreProperties>
</file>