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273" r:id="rId3"/>
    <p:sldId id="267" r:id="rId4"/>
    <p:sldId id="256" r:id="rId5"/>
    <p:sldId id="259" r:id="rId6"/>
    <p:sldId id="402" r:id="rId7"/>
    <p:sldId id="404" r:id="rId8"/>
    <p:sldId id="403" r:id="rId9"/>
    <p:sldId id="260" r:id="rId10"/>
    <p:sldId id="261" r:id="rId11"/>
    <p:sldId id="397" r:id="rId12"/>
    <p:sldId id="405" r:id="rId13"/>
    <p:sldId id="398" r:id="rId14"/>
    <p:sldId id="399" r:id="rId15"/>
    <p:sldId id="400" r:id="rId16"/>
    <p:sldId id="401" r:id="rId17"/>
    <p:sldId id="406" r:id="rId18"/>
    <p:sldId id="408" r:id="rId19"/>
    <p:sldId id="407" r:id="rId20"/>
    <p:sldId id="396" r:id="rId21"/>
    <p:sldId id="313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CFBE-B66B-4C75-8F35-AC5A7D137BD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97D0-F6BA-4D5F-82F7-D8B396398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323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CFBE-B66B-4C75-8F35-AC5A7D137BD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97D0-F6BA-4D5F-82F7-D8B396398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676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CFBE-B66B-4C75-8F35-AC5A7D137BD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97D0-F6BA-4D5F-82F7-D8B396398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402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CFBE-B66B-4C75-8F35-AC5A7D137BD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97D0-F6BA-4D5F-82F7-D8B396398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5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CFBE-B66B-4C75-8F35-AC5A7D137BD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97D0-F6BA-4D5F-82F7-D8B396398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3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CFBE-B66B-4C75-8F35-AC5A7D137BD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97D0-F6BA-4D5F-82F7-D8B396398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24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CFBE-B66B-4C75-8F35-AC5A7D137BD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97D0-F6BA-4D5F-82F7-D8B396398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331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CFBE-B66B-4C75-8F35-AC5A7D137BD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97D0-F6BA-4D5F-82F7-D8B396398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863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CFBE-B66B-4C75-8F35-AC5A7D137BD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97D0-F6BA-4D5F-82F7-D8B396398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35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CFBE-B66B-4C75-8F35-AC5A7D137BD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97D0-F6BA-4D5F-82F7-D8B396398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59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CFBE-B66B-4C75-8F35-AC5A7D137BD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97D0-F6BA-4D5F-82F7-D8B396398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26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ACFBE-B66B-4C75-8F35-AC5A7D137BD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E97D0-F6BA-4D5F-82F7-D8B3963984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509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1J_c91hlPk?feature=oembed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9339" y="1172808"/>
            <a:ext cx="7696283" cy="4004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6691149" y="5125765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350">
              <a:solidFill>
                <a:schemeClr val="tx1"/>
              </a:solidFill>
            </a:endParaRPr>
          </a:p>
          <a:p>
            <a:pPr algn="ctr"/>
            <a:r>
              <a:rPr lang="el-GR" sz="1350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</a:t>
            </a:r>
          </a:p>
          <a:p>
            <a:pPr algn="ctr"/>
            <a:r>
              <a:rPr lang="en-US" sz="1400" dirty="0">
                <a:solidFill>
                  <a:srgbClr val="FF0000"/>
                </a:solidFill>
              </a:rPr>
              <a:t>www.e-charalambous.com</a:t>
            </a:r>
            <a:endParaRPr lang="el-CY" sz="1400" dirty="0">
              <a:solidFill>
                <a:srgbClr val="FF0000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2213742" y="5115788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17. Μήνες       </a:t>
            </a:r>
            <a:endParaRPr lang="el-CY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631" y="1825625"/>
            <a:ext cx="11649693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6000" dirty="0">
                <a:sym typeface="Wingdings" panose="05000000000000000000" pitchFamily="2" charset="2"/>
              </a:rPr>
              <a:t>1.Έ</a:t>
            </a:r>
            <a:r>
              <a:rPr lang="el-GR" sz="6000" dirty="0"/>
              <a:t>χει καλό καιρό.</a:t>
            </a:r>
            <a:r>
              <a:rPr lang="el-GR" sz="6000" dirty="0">
                <a:sym typeface="Wingdings" panose="05000000000000000000" pitchFamily="2" charset="2"/>
              </a:rPr>
              <a:t> </a:t>
            </a:r>
          </a:p>
          <a:p>
            <a:pPr marL="0" indent="0">
              <a:buNone/>
            </a:pPr>
            <a:r>
              <a:rPr lang="el-GR" sz="6000" dirty="0">
                <a:sym typeface="Wingdings" panose="05000000000000000000" pitchFamily="2" charset="2"/>
              </a:rPr>
              <a:t>2.Έ</a:t>
            </a:r>
            <a:r>
              <a:rPr lang="el-GR" sz="6000" dirty="0"/>
              <a:t>χει ήλιο, κάνει  ζέστη.</a:t>
            </a:r>
            <a:r>
              <a:rPr lang="el-GR" sz="6000" dirty="0">
                <a:sym typeface="Wingdings" panose="05000000000000000000" pitchFamily="2" charset="2"/>
              </a:rPr>
              <a:t> </a:t>
            </a:r>
            <a:endParaRPr lang="el-GR" sz="6000" dirty="0"/>
          </a:p>
          <a:p>
            <a:pPr marL="0" indent="0">
              <a:buNone/>
            </a:pPr>
            <a:r>
              <a:rPr lang="el-GR" sz="6000" dirty="0"/>
              <a:t>3.Φυσάει.</a:t>
            </a:r>
            <a:r>
              <a:rPr lang="el-GR" sz="6000" dirty="0">
                <a:sym typeface="Wingdings" panose="05000000000000000000" pitchFamily="2" charset="2"/>
              </a:rPr>
              <a:t> </a:t>
            </a:r>
            <a:endParaRPr lang="el-GR" sz="6000" dirty="0"/>
          </a:p>
          <a:p>
            <a:pPr marL="0" indent="0">
              <a:buNone/>
            </a:pPr>
            <a:r>
              <a:rPr lang="el-GR" sz="6000" dirty="0"/>
              <a:t>4.Κάνει κρύο, χιονίζει.</a:t>
            </a:r>
            <a:r>
              <a:rPr lang="el-GR" sz="6000" dirty="0">
                <a:sym typeface="Wingdings" panose="05000000000000000000" pitchFamily="2" charset="2"/>
              </a:rPr>
              <a:t> </a:t>
            </a:r>
            <a:endParaRPr lang="en-US" sz="6000" dirty="0"/>
          </a:p>
        </p:txBody>
      </p:sp>
      <p:pic>
        <p:nvPicPr>
          <p:cNvPr id="1026" name="Picture 2" descr="34 ΚΑΙΡΟΣ ιδέες | ημερολόγιο, διδασκαλία, έναρξη σχολικής χρονιάς">
            <a:extLst>
              <a:ext uri="{FF2B5EF4-FFF2-40B4-BE49-F238E27FC236}">
                <a16:creationId xmlns:a16="http://schemas.microsoft.com/office/drawing/2014/main" id="{26B15C9D-0090-5379-CDD3-5E2F23AE79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94"/>
          <a:stretch>
            <a:fillRect/>
          </a:stretch>
        </p:blipFill>
        <p:spPr bwMode="auto">
          <a:xfrm>
            <a:off x="8504712" y="947057"/>
            <a:ext cx="3461657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E066AF11-C76C-847C-C868-5923B79E6D3F}"/>
              </a:ext>
            </a:extLst>
          </p:cNvPr>
          <p:cNvSpPr/>
          <p:nvPr/>
        </p:nvSpPr>
        <p:spPr>
          <a:xfrm>
            <a:off x="7752113" y="229279"/>
            <a:ext cx="1143000" cy="881743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1E66180-15FC-BBB5-EF36-D51DA523D2AA}"/>
              </a:ext>
            </a:extLst>
          </p:cNvPr>
          <p:cNvSpPr/>
          <p:nvPr/>
        </p:nvSpPr>
        <p:spPr>
          <a:xfrm>
            <a:off x="7783285" y="1992086"/>
            <a:ext cx="1143000" cy="881743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986933AD-42C8-DA99-6226-B8A4E31759C5}"/>
              </a:ext>
            </a:extLst>
          </p:cNvPr>
          <p:cNvSpPr/>
          <p:nvPr/>
        </p:nvSpPr>
        <p:spPr>
          <a:xfrm>
            <a:off x="7783285" y="3560422"/>
            <a:ext cx="1143000" cy="881743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D50E51BA-5911-9097-B31A-3011BD89552D}"/>
              </a:ext>
            </a:extLst>
          </p:cNvPr>
          <p:cNvSpPr/>
          <p:nvPr/>
        </p:nvSpPr>
        <p:spPr>
          <a:xfrm>
            <a:off x="10517085" y="141399"/>
            <a:ext cx="1143000" cy="881743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1B1127EC-EB1F-1605-7760-B648AB12D6CE}"/>
              </a:ext>
            </a:extLst>
          </p:cNvPr>
          <p:cNvSpPr/>
          <p:nvPr/>
        </p:nvSpPr>
        <p:spPr>
          <a:xfrm>
            <a:off x="9823861" y="2538639"/>
            <a:ext cx="1143000" cy="881743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F1E2B410-0595-31B3-27E5-135ACCE8E45B}"/>
              </a:ext>
            </a:extLst>
          </p:cNvPr>
          <p:cNvSpPr/>
          <p:nvPr/>
        </p:nvSpPr>
        <p:spPr>
          <a:xfrm>
            <a:off x="10699667" y="5896882"/>
            <a:ext cx="1143000" cy="881743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19764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AE322-4FD3-EAFB-1561-6CB3A28517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B41A6-2B45-F11F-AED0-1B187A8CE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31" y="1825625"/>
            <a:ext cx="11649693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6000" dirty="0">
                <a:sym typeface="Wingdings" panose="05000000000000000000" pitchFamily="2" charset="2"/>
              </a:rPr>
              <a:t>1.Έ</a:t>
            </a:r>
            <a:r>
              <a:rPr lang="el-GR" sz="6000" dirty="0"/>
              <a:t>χει καλό καιρό.</a:t>
            </a:r>
            <a:r>
              <a:rPr lang="el-GR" sz="6000" dirty="0">
                <a:sym typeface="Wingdings" panose="05000000000000000000" pitchFamily="2" charset="2"/>
              </a:rPr>
              <a:t> </a:t>
            </a:r>
          </a:p>
          <a:p>
            <a:pPr marL="0" indent="0">
              <a:buNone/>
            </a:pPr>
            <a:r>
              <a:rPr lang="el-GR" sz="6000" dirty="0">
                <a:sym typeface="Wingdings" panose="05000000000000000000" pitchFamily="2" charset="2"/>
              </a:rPr>
              <a:t>2.Έ</a:t>
            </a:r>
            <a:r>
              <a:rPr lang="el-GR" sz="6000" dirty="0"/>
              <a:t>χει ήλιο, κάνει  ζέστη.</a:t>
            </a:r>
            <a:r>
              <a:rPr lang="el-GR" sz="6000" dirty="0">
                <a:sym typeface="Wingdings" panose="05000000000000000000" pitchFamily="2" charset="2"/>
              </a:rPr>
              <a:t> </a:t>
            </a:r>
            <a:endParaRPr lang="el-GR" sz="6000" dirty="0"/>
          </a:p>
          <a:p>
            <a:pPr marL="0" indent="0">
              <a:buNone/>
            </a:pPr>
            <a:r>
              <a:rPr lang="el-GR" sz="6000" dirty="0"/>
              <a:t>3.Φυσάει.</a:t>
            </a:r>
            <a:r>
              <a:rPr lang="el-GR" sz="6000" dirty="0">
                <a:sym typeface="Wingdings" panose="05000000000000000000" pitchFamily="2" charset="2"/>
              </a:rPr>
              <a:t> </a:t>
            </a:r>
            <a:endParaRPr lang="el-GR" sz="6000" dirty="0"/>
          </a:p>
          <a:p>
            <a:pPr marL="0" indent="0">
              <a:buNone/>
            </a:pPr>
            <a:r>
              <a:rPr lang="el-GR" sz="6000" dirty="0"/>
              <a:t>4.Κάνει κρύο, χιονίζει.</a:t>
            </a:r>
            <a:r>
              <a:rPr lang="el-GR" sz="6000" dirty="0">
                <a:sym typeface="Wingdings" panose="05000000000000000000" pitchFamily="2" charset="2"/>
              </a:rPr>
              <a:t> </a:t>
            </a:r>
            <a:endParaRPr lang="en-US" sz="6000" dirty="0"/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1BCE32AF-4B96-6164-6075-0901944D8D32}"/>
              </a:ext>
            </a:extLst>
          </p:cNvPr>
          <p:cNvSpPr/>
          <p:nvPr/>
        </p:nvSpPr>
        <p:spPr>
          <a:xfrm>
            <a:off x="7150921" y="1782989"/>
            <a:ext cx="3560621" cy="881743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780144A-CCF0-A8DD-0928-377BC432C5AB}"/>
              </a:ext>
            </a:extLst>
          </p:cNvPr>
          <p:cNvSpPr/>
          <p:nvPr/>
        </p:nvSpPr>
        <p:spPr>
          <a:xfrm>
            <a:off x="4746171" y="3752396"/>
            <a:ext cx="3368138" cy="881743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E1AE143D-617E-113E-BF48-85D9924B0A77}"/>
              </a:ext>
            </a:extLst>
          </p:cNvPr>
          <p:cNvSpPr/>
          <p:nvPr/>
        </p:nvSpPr>
        <p:spPr>
          <a:xfrm>
            <a:off x="8895113" y="2789011"/>
            <a:ext cx="2980211" cy="881743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D40AA0D7-C3AB-70A9-12E1-682C614B7986}"/>
              </a:ext>
            </a:extLst>
          </p:cNvPr>
          <p:cNvSpPr/>
          <p:nvPr/>
        </p:nvSpPr>
        <p:spPr>
          <a:xfrm>
            <a:off x="8354784" y="4634139"/>
            <a:ext cx="3761015" cy="881743"/>
          </a:xfrm>
          <a:prstGeom prst="rect">
            <a:avLst/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926458B-E41F-6EEA-D533-953E15015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FF0000"/>
                </a:solidFill>
              </a:rPr>
              <a:t>άνοιξη, χειμώνας, φθινόπωρο &amp; καλοκαίρι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124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συζήτηση Στοκ Εικονογραφήσεις, Vectors, &amp; Clipart – (460,281 Στοκ  Εικονογραφήσεις)">
            <a:extLst>
              <a:ext uri="{FF2B5EF4-FFF2-40B4-BE49-F238E27FC236}">
                <a16:creationId xmlns:a16="http://schemas.microsoft.com/office/drawing/2014/main" id="{972913FC-AE5B-A666-4F68-71CFC78D4B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6135" y="1615168"/>
            <a:ext cx="5171351" cy="362766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8924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897D3452-DFF6-A3B4-2B95-C7040A459B89}"/>
              </a:ext>
            </a:extLst>
          </p:cNvPr>
          <p:cNvSpPr/>
          <p:nvPr/>
        </p:nvSpPr>
        <p:spPr>
          <a:xfrm>
            <a:off x="7347857" y="685800"/>
            <a:ext cx="4844143" cy="3614057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rgbClr val="FF0000"/>
                </a:solidFill>
              </a:rPr>
              <a:t>Ποιον μήνα γεννήθηκες;</a:t>
            </a:r>
            <a:endParaRPr lang="el-CY" sz="4000" dirty="0">
              <a:solidFill>
                <a:srgbClr val="FF0000"/>
              </a:solidFill>
            </a:endParaRPr>
          </a:p>
        </p:txBody>
      </p:sp>
      <p:sp>
        <p:nvSpPr>
          <p:cNvPr id="3" name="Φυσαλίδα σκέψης: Σύννεφο 2">
            <a:extLst>
              <a:ext uri="{FF2B5EF4-FFF2-40B4-BE49-F238E27FC236}">
                <a16:creationId xmlns:a16="http://schemas.microsoft.com/office/drawing/2014/main" id="{12751F65-1346-6F4F-ECE4-9A03190C65A2}"/>
              </a:ext>
            </a:extLst>
          </p:cNvPr>
          <p:cNvSpPr/>
          <p:nvPr/>
        </p:nvSpPr>
        <p:spPr>
          <a:xfrm>
            <a:off x="5649686" y="5094514"/>
            <a:ext cx="5921828" cy="1164772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rgbClr val="FF0000"/>
                </a:solidFill>
              </a:rPr>
              <a:t>Τον  ______.</a:t>
            </a:r>
            <a:endParaRPr lang="el-CY" sz="40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χαρούμενα γενέθλια, γενέθλια, γενέθλια Clipart png | PNGEgg">
            <a:extLst>
              <a:ext uri="{FF2B5EF4-FFF2-40B4-BE49-F238E27FC236}">
                <a16:creationId xmlns:a16="http://schemas.microsoft.com/office/drawing/2014/main" id="{090822F3-323A-E238-4AD9-8600A9297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095" y="1160009"/>
            <a:ext cx="3738562" cy="373856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862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chool Clipart-student taking a test 116">
            <a:extLst>
              <a:ext uri="{FF2B5EF4-FFF2-40B4-BE49-F238E27FC236}">
                <a16:creationId xmlns:a16="http://schemas.microsoft.com/office/drawing/2014/main" id="{93635E29-2BD3-1C79-75BC-CF351D6CB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483" y="1482598"/>
            <a:ext cx="2826203" cy="389280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C2B23B37-B55F-4E62-5D50-C404FDE562EB}"/>
              </a:ext>
            </a:extLst>
          </p:cNvPr>
          <p:cNvSpPr/>
          <p:nvPr/>
        </p:nvSpPr>
        <p:spPr>
          <a:xfrm>
            <a:off x="7347857" y="685800"/>
            <a:ext cx="4844143" cy="3614057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rgbClr val="FF0000"/>
                </a:solidFill>
              </a:rPr>
              <a:t>Πότε  έχουμε  εξετάσεις;</a:t>
            </a:r>
            <a:endParaRPr lang="el-CY" sz="4000" dirty="0">
              <a:solidFill>
                <a:srgbClr val="FF0000"/>
              </a:solidFill>
            </a:endParaRPr>
          </a:p>
        </p:txBody>
      </p:sp>
      <p:sp>
        <p:nvSpPr>
          <p:cNvPr id="3" name="Φυσαλίδα σκέψης: Σύννεφο 2">
            <a:extLst>
              <a:ext uri="{FF2B5EF4-FFF2-40B4-BE49-F238E27FC236}">
                <a16:creationId xmlns:a16="http://schemas.microsoft.com/office/drawing/2014/main" id="{16F0AE08-FAAD-B8E4-5891-25CF7B578BD4}"/>
              </a:ext>
            </a:extLst>
          </p:cNvPr>
          <p:cNvSpPr/>
          <p:nvPr/>
        </p:nvSpPr>
        <p:spPr>
          <a:xfrm>
            <a:off x="5649686" y="5094514"/>
            <a:ext cx="5921828" cy="1164772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rgbClr val="FF0000"/>
                </a:solidFill>
              </a:rPr>
              <a:t>Τον  ______.</a:t>
            </a:r>
            <a:endParaRPr lang="el-CY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359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70083-794C-40C9-E043-356DD5C77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F4433F2E-9E69-9761-D6E0-E9AA41D5A8EA}"/>
              </a:ext>
            </a:extLst>
          </p:cNvPr>
          <p:cNvSpPr/>
          <p:nvPr/>
        </p:nvSpPr>
        <p:spPr>
          <a:xfrm>
            <a:off x="7347857" y="685800"/>
            <a:ext cx="4844143" cy="3614057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rgbClr val="FF0000"/>
                </a:solidFill>
              </a:rPr>
              <a:t>Πότε  θα πάμε εκδρομή;</a:t>
            </a:r>
            <a:endParaRPr lang="el-CY" sz="4000" dirty="0">
              <a:solidFill>
                <a:srgbClr val="FF0000"/>
              </a:solidFill>
            </a:endParaRPr>
          </a:p>
        </p:txBody>
      </p:sp>
      <p:sp>
        <p:nvSpPr>
          <p:cNvPr id="3" name="Φυσαλίδα σκέψης: Σύννεφο 2">
            <a:extLst>
              <a:ext uri="{FF2B5EF4-FFF2-40B4-BE49-F238E27FC236}">
                <a16:creationId xmlns:a16="http://schemas.microsoft.com/office/drawing/2014/main" id="{1A87B9F7-A276-8F9F-8B4B-305E700BB612}"/>
              </a:ext>
            </a:extLst>
          </p:cNvPr>
          <p:cNvSpPr/>
          <p:nvPr/>
        </p:nvSpPr>
        <p:spPr>
          <a:xfrm>
            <a:off x="5649686" y="5094514"/>
            <a:ext cx="5921828" cy="1164772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rgbClr val="FF0000"/>
                </a:solidFill>
              </a:rPr>
              <a:t>Τον  ______.</a:t>
            </a:r>
            <a:endParaRPr lang="el-CY" sz="40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ekdromi - Σχολή Κανάση">
            <a:extLst>
              <a:ext uri="{FF2B5EF4-FFF2-40B4-BE49-F238E27FC236}">
                <a16:creationId xmlns:a16="http://schemas.microsoft.com/office/drawing/2014/main" id="{4606FDEC-02B9-88B1-A7AB-7747FF35D6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745" y="1970314"/>
            <a:ext cx="4003625" cy="248646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9165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A0C9A6-174F-066B-1BEC-095C2B13C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0F73E526-71FE-1C72-9A8D-4EB8D6567F57}"/>
              </a:ext>
            </a:extLst>
          </p:cNvPr>
          <p:cNvSpPr/>
          <p:nvPr/>
        </p:nvSpPr>
        <p:spPr>
          <a:xfrm>
            <a:off x="7347857" y="685800"/>
            <a:ext cx="4844143" cy="3614057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rgbClr val="FF0000"/>
                </a:solidFill>
              </a:rPr>
              <a:t>Πότε ανοίγουν   τα σχολεία;</a:t>
            </a:r>
            <a:endParaRPr lang="el-CY" sz="4000" dirty="0">
              <a:solidFill>
                <a:srgbClr val="FF0000"/>
              </a:solidFill>
            </a:endParaRPr>
          </a:p>
        </p:txBody>
      </p:sp>
      <p:sp>
        <p:nvSpPr>
          <p:cNvPr id="3" name="Φυσαλίδα σκέψης: Σύννεφο 2">
            <a:extLst>
              <a:ext uri="{FF2B5EF4-FFF2-40B4-BE49-F238E27FC236}">
                <a16:creationId xmlns:a16="http://schemas.microsoft.com/office/drawing/2014/main" id="{59EB8367-6C0B-67CC-2066-C488DC81DA7F}"/>
              </a:ext>
            </a:extLst>
          </p:cNvPr>
          <p:cNvSpPr/>
          <p:nvPr/>
        </p:nvSpPr>
        <p:spPr>
          <a:xfrm>
            <a:off x="5649686" y="5094514"/>
            <a:ext cx="5921828" cy="1164772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rgbClr val="FF0000"/>
                </a:solidFill>
              </a:rPr>
              <a:t>Τον  ______.</a:t>
            </a:r>
            <a:endParaRPr lang="el-CY" sz="40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Ανοίγουν τα σχολεία!&quot;-ΚΑΛΗ ΣΧΟΛΙΚΗ ΧΡΟΝΙΑ!!! - YouTube">
            <a:extLst>
              <a:ext uri="{FF2B5EF4-FFF2-40B4-BE49-F238E27FC236}">
                <a16:creationId xmlns:a16="http://schemas.microsoft.com/office/drawing/2014/main" id="{15D164ED-5DED-9D3D-2FFE-914A3E7A4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685" y="571500"/>
            <a:ext cx="4978172" cy="5105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62173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8C7FE03-7795-4B33-0375-A915D86DE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FF0000"/>
                </a:solidFill>
              </a:rPr>
              <a:t>4 εποχές / Τραγούδι για την εκμάθηση των 4 εποχών και των βασικών χαρακτηριστικών τους</a:t>
            </a:r>
          </a:p>
        </p:txBody>
      </p:sp>
      <p:pic>
        <p:nvPicPr>
          <p:cNvPr id="4" name="Ηλεκτρονικά πολυμέσα 3" title="4 εποχές / Τραγούδι για την εκμάθηση των 4 εποχών και των βασικών χαρακτηριστικών τους">
            <a:hlinkClick r:id="" action="ppaction://media"/>
            <a:extLst>
              <a:ext uri="{FF2B5EF4-FFF2-40B4-BE49-F238E27FC236}">
                <a16:creationId xmlns:a16="http://schemas.microsoft.com/office/drawing/2014/main" id="{D616013C-97F7-74C2-F56C-56AB56BBBA63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4725" y="1825625"/>
            <a:ext cx="770096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731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9D2031E-2B0A-9E10-E0D6-D9B11811C5FB}"/>
              </a:ext>
            </a:extLst>
          </p:cNvPr>
          <p:cNvSpPr txBox="1"/>
          <p:nvPr/>
        </p:nvSpPr>
        <p:spPr>
          <a:xfrm>
            <a:off x="3048000" y="686191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800" b="1" i="0" dirty="0"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Ακούω</a:t>
            </a:r>
            <a:r>
              <a:rPr lang="el-GR" sz="4800" b="0" i="0" dirty="0"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 και </a:t>
            </a:r>
            <a:r>
              <a:rPr lang="el-GR" sz="4800" b="1" i="0" dirty="0"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γράφω</a:t>
            </a:r>
            <a:r>
              <a:rPr lang="el-GR" sz="4800" b="0" i="0" dirty="0"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 </a:t>
            </a:r>
            <a:endParaRPr lang="el-CY" sz="4800" dirty="0">
              <a:solidFill>
                <a:srgbClr val="00B050"/>
              </a:solidFill>
            </a:endParaRPr>
          </a:p>
        </p:txBody>
      </p:sp>
      <p:pic>
        <p:nvPicPr>
          <p:cNvPr id="3074" name="Picture 2" descr="ακούστε Στοκ Εικονογραφήσεις, Vectors, &amp; Clipart – (125,311 Στοκ  Εικονογραφήσεις)">
            <a:extLst>
              <a:ext uri="{FF2B5EF4-FFF2-40B4-BE49-F238E27FC236}">
                <a16:creationId xmlns:a16="http://schemas.microsoft.com/office/drawing/2014/main" id="{8F94B811-4E14-FDAE-ED52-09E2CBE18B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942" y="1903640"/>
            <a:ext cx="3458936" cy="309290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Παιδιά Που Γράφουν Ένα Μεγάλο Διάνυσμα Κινουμένων Σχεδίων Στυλό Διάνυσμα  από ©serkanavci 660704868">
            <a:extLst>
              <a:ext uri="{FF2B5EF4-FFF2-40B4-BE49-F238E27FC236}">
                <a16:creationId xmlns:a16="http://schemas.microsoft.com/office/drawing/2014/main" id="{7858762F-D66E-E51D-B2A1-4B764A8B24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5229" y="2278516"/>
            <a:ext cx="1943100" cy="23431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36336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4D62E-2769-3A91-66B0-DE419B52AE33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214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dirty="0">
                <a:solidFill>
                  <a:schemeClr val="accent4">
                    <a:lumMod val="50000"/>
                  </a:schemeClr>
                </a:solidFill>
              </a:rPr>
              <a:t>φθινόπωρο </a:t>
            </a:r>
            <a:r>
              <a:rPr lang="el-GR" dirty="0"/>
              <a:t>χειμώνας </a:t>
            </a:r>
            <a:r>
              <a:rPr lang="el-GR" dirty="0">
                <a:solidFill>
                  <a:srgbClr val="00B050"/>
                </a:solidFill>
              </a:rPr>
              <a:t>άνοιξη</a:t>
            </a:r>
            <a:r>
              <a:rPr lang="el-GR" dirty="0">
                <a:solidFill>
                  <a:srgbClr val="FF0000"/>
                </a:solidFill>
              </a:rPr>
              <a:t> καλοκαίρι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9E7E0862-845F-B8C8-906A-B29B85DAC5B5}"/>
              </a:ext>
            </a:extLst>
          </p:cNvPr>
          <p:cNvSpPr/>
          <p:nvPr/>
        </p:nvSpPr>
        <p:spPr>
          <a:xfrm>
            <a:off x="2160815" y="1295402"/>
            <a:ext cx="1883229" cy="468085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 dirty="0"/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11754F3D-3A33-B59E-AC33-52EA17B3154E}"/>
              </a:ext>
            </a:extLst>
          </p:cNvPr>
          <p:cNvSpPr/>
          <p:nvPr/>
        </p:nvSpPr>
        <p:spPr>
          <a:xfrm>
            <a:off x="4337958" y="1295402"/>
            <a:ext cx="1883229" cy="468085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07F14F53-0143-EB0E-675D-09DC8AAB2C4A}"/>
              </a:ext>
            </a:extLst>
          </p:cNvPr>
          <p:cNvSpPr/>
          <p:nvPr/>
        </p:nvSpPr>
        <p:spPr>
          <a:xfrm>
            <a:off x="6487886" y="1186545"/>
            <a:ext cx="1883229" cy="468085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EA50D7E6-8885-BED0-BE32-DB3AA27572A9}"/>
              </a:ext>
            </a:extLst>
          </p:cNvPr>
          <p:cNvSpPr/>
          <p:nvPr/>
        </p:nvSpPr>
        <p:spPr>
          <a:xfrm>
            <a:off x="8637814" y="1186544"/>
            <a:ext cx="1883229" cy="468085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599146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βάλ 6">
            <a:extLst>
              <a:ext uri="{FF2B5EF4-FFF2-40B4-BE49-F238E27FC236}">
                <a16:creationId xmlns:a16="http://schemas.microsoft.com/office/drawing/2014/main" id="{7F46D796-A654-E918-A70A-1A0E97CE8036}"/>
              </a:ext>
            </a:extLst>
          </p:cNvPr>
          <p:cNvSpPr/>
          <p:nvPr/>
        </p:nvSpPr>
        <p:spPr>
          <a:xfrm>
            <a:off x="5578072" y="4663436"/>
            <a:ext cx="3132028" cy="162197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χειμώνας</a:t>
            </a:r>
            <a:endParaRPr lang="el-CY" dirty="0"/>
          </a:p>
        </p:txBody>
      </p:sp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E0B05C0D-0A31-4C75-AACD-F33CED55A5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17" y="515140"/>
            <a:ext cx="2713229" cy="2465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1127454" y="1231496"/>
            <a:ext cx="1424354" cy="8671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 :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pic>
        <p:nvPicPr>
          <p:cNvPr id="1026" name="Picture 2" descr="Να μην ξεχάσω... - Zaldy Tan | Public βιβλία">
            <a:extLst>
              <a:ext uri="{FF2B5EF4-FFF2-40B4-BE49-F238E27FC236}">
                <a16:creationId xmlns:a16="http://schemas.microsoft.com/office/drawing/2014/main" id="{1D0A7130-3A99-49CD-B6E6-1985864249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79" t="15468" r="15517" b="39212"/>
          <a:stretch/>
        </p:blipFill>
        <p:spPr bwMode="auto">
          <a:xfrm rot="20135317">
            <a:off x="1053679" y="3841755"/>
            <a:ext cx="2005738" cy="1941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Οβάλ 11">
            <a:extLst>
              <a:ext uri="{FF2B5EF4-FFF2-40B4-BE49-F238E27FC236}">
                <a16:creationId xmlns:a16="http://schemas.microsoft.com/office/drawing/2014/main" id="{12F15A28-4BAF-F29C-AEFB-C928D5782DF5}"/>
              </a:ext>
            </a:extLst>
          </p:cNvPr>
          <p:cNvSpPr/>
          <p:nvPr/>
        </p:nvSpPr>
        <p:spPr>
          <a:xfrm>
            <a:off x="4239424" y="3041465"/>
            <a:ext cx="3132027" cy="1621971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400" b="1" dirty="0">
                <a:solidFill>
                  <a:srgbClr val="FF0000"/>
                </a:solidFill>
              </a:rPr>
              <a:t>ΕΠΟΧΕΣ</a:t>
            </a:r>
            <a:endParaRPr lang="el-CY" sz="4400" b="1" dirty="0">
              <a:solidFill>
                <a:srgbClr val="FF0000"/>
              </a:solidFill>
            </a:endParaRPr>
          </a:p>
        </p:txBody>
      </p:sp>
      <p:sp>
        <p:nvSpPr>
          <p:cNvPr id="13" name="Οβάλ 12">
            <a:extLst>
              <a:ext uri="{FF2B5EF4-FFF2-40B4-BE49-F238E27FC236}">
                <a16:creationId xmlns:a16="http://schemas.microsoft.com/office/drawing/2014/main" id="{900C0E20-0F04-00AD-AFC1-C52146DFE2EE}"/>
              </a:ext>
            </a:extLst>
          </p:cNvPr>
          <p:cNvSpPr/>
          <p:nvPr/>
        </p:nvSpPr>
        <p:spPr>
          <a:xfrm>
            <a:off x="6576500" y="1129025"/>
            <a:ext cx="2133600" cy="194650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καλοκαίρι</a:t>
            </a:r>
            <a:endParaRPr lang="el-CY" dirty="0"/>
          </a:p>
        </p:txBody>
      </p:sp>
      <p:sp>
        <p:nvSpPr>
          <p:cNvPr id="14" name="Οβάλ 13">
            <a:extLst>
              <a:ext uri="{FF2B5EF4-FFF2-40B4-BE49-F238E27FC236}">
                <a16:creationId xmlns:a16="http://schemas.microsoft.com/office/drawing/2014/main" id="{AB0A07D2-5EEF-16C3-3600-A309DE495861}"/>
              </a:ext>
            </a:extLst>
          </p:cNvPr>
          <p:cNvSpPr/>
          <p:nvPr/>
        </p:nvSpPr>
        <p:spPr>
          <a:xfrm>
            <a:off x="3671427" y="936744"/>
            <a:ext cx="2713228" cy="194650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άνοιξη</a:t>
            </a:r>
            <a:endParaRPr lang="el-CY" dirty="0"/>
          </a:p>
        </p:txBody>
      </p:sp>
      <p:pic>
        <p:nvPicPr>
          <p:cNvPr id="15" name="Picture 2" descr="Teaching Therapy: Μήνες και εποχές σε τροχό">
            <a:extLst>
              <a:ext uri="{FF2B5EF4-FFF2-40B4-BE49-F238E27FC236}">
                <a16:creationId xmlns:a16="http://schemas.microsoft.com/office/drawing/2014/main" id="{BD7325B3-21E3-7222-DF1C-D67E74BC95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94" r="14070"/>
          <a:stretch>
            <a:fillRect/>
          </a:stretch>
        </p:blipFill>
        <p:spPr bwMode="auto">
          <a:xfrm>
            <a:off x="3545869" y="224923"/>
            <a:ext cx="7532914" cy="6122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688E6A08-36B9-1A38-7A5E-4C299AA909C1}"/>
              </a:ext>
            </a:extLst>
          </p:cNvPr>
          <p:cNvSpPr/>
          <p:nvPr/>
        </p:nvSpPr>
        <p:spPr>
          <a:xfrm>
            <a:off x="8427710" y="5920912"/>
            <a:ext cx="3459490" cy="914400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b="1" dirty="0">
                <a:solidFill>
                  <a:srgbClr val="FF0000"/>
                </a:solidFill>
              </a:rPr>
              <a:t>ΕΠΟΧΕΣ</a:t>
            </a:r>
            <a:endParaRPr lang="el-CY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1873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8" y="404664"/>
            <a:ext cx="7776864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143672" y="2420888"/>
            <a:ext cx="4464496" cy="86409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www.e-charalambous.com</a:t>
            </a:r>
            <a:endParaRPr lang="el-CY" sz="2800" dirty="0"/>
          </a:p>
        </p:txBody>
      </p:sp>
    </p:spTree>
    <p:extLst>
      <p:ext uri="{BB962C8B-B14F-4D97-AF65-F5344CB8AC3E}">
        <p14:creationId xmlns:p14="http://schemas.microsoft.com/office/powerpoint/2010/main" val="568566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773" y="1285875"/>
            <a:ext cx="5936456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2588174" y="1282920"/>
            <a:ext cx="2530365" cy="969579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Διάλειμμα </a:t>
            </a:r>
            <a:endParaRPr lang="el-CY" sz="2400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13233" y="987317"/>
            <a:ext cx="2530365" cy="969579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Διάλειμμα </a:t>
            </a:r>
            <a:endParaRPr lang="el-CY" sz="2400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2111267" y="3635925"/>
            <a:ext cx="2530365" cy="969579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Διάλειμμα </a:t>
            </a:r>
            <a:endParaRPr lang="el-CY" sz="2400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4949060" y="4602547"/>
            <a:ext cx="2530365" cy="969579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Διάλειμμα </a:t>
            </a:r>
            <a:endParaRPr lang="el-CY" sz="2400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952391" y="3352144"/>
            <a:ext cx="2530365" cy="969579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Διάλειμμα </a:t>
            </a:r>
            <a:endParaRPr lang="el-CY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627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Οκτωβρίου 2025 (__/10/2025).Τώρα είμαστε στο φθινόπωρο.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imerwsi.files.wordpress.com/2012/01/img_4c93754a08270.jpg?w=7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332509"/>
            <a:ext cx="11541620" cy="613954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4679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rgbClr val="FF0000"/>
                </a:solidFill>
              </a:rPr>
              <a:t>άνοιξη, χειμώνας, φθινόπωρο &amp; καλοκαίρι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8153" y="1516176"/>
            <a:ext cx="577218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6000" dirty="0"/>
          </a:p>
          <a:p>
            <a:pPr marL="0" indent="0">
              <a:buNone/>
            </a:pPr>
            <a:r>
              <a:rPr lang="el-GR" sz="6000" dirty="0"/>
              <a:t>Την ______ δεν βρέχει. </a:t>
            </a:r>
          </a:p>
        </p:txBody>
      </p:sp>
      <p:pic>
        <p:nvPicPr>
          <p:cNvPr id="1034" name="Picture 10" descr="Girl is Using an Umbrella - Free vector clipart images on creazilla.com">
            <a:extLst>
              <a:ext uri="{FF2B5EF4-FFF2-40B4-BE49-F238E27FC236}">
                <a16:creationId xmlns:a16="http://schemas.microsoft.com/office/drawing/2014/main" id="{E87379E5-3063-6DFC-72CB-080D06FEE4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416" y="2016975"/>
            <a:ext cx="2152650" cy="371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ute little girl holding a umbrella in the rain 1308137 Vector Art at  Vecteezy">
            <a:extLst>
              <a:ext uri="{FF2B5EF4-FFF2-40B4-BE49-F238E27FC236}">
                <a16:creationId xmlns:a16="http://schemas.microsoft.com/office/drawing/2014/main" id="{BB4FB07A-DBA4-5C6D-17B3-5C4668A886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1149" y="2197949"/>
            <a:ext cx="2600325" cy="3440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0D2CB56-1ED6-6F85-F0A8-2A9DCE9FAE43}"/>
              </a:ext>
            </a:extLst>
          </p:cNvPr>
          <p:cNvSpPr txBox="1"/>
          <p:nvPr/>
        </p:nvSpPr>
        <p:spPr>
          <a:xfrm>
            <a:off x="6790333" y="5761340"/>
            <a:ext cx="275254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400" dirty="0">
                <a:solidFill>
                  <a:srgbClr val="FF0000"/>
                </a:solidFill>
              </a:rPr>
              <a:t>δεν βρέχει</a:t>
            </a:r>
            <a:endParaRPr lang="el-CY" sz="44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F69D3E-3ED7-668F-3E71-3E1518C4104E}"/>
              </a:ext>
            </a:extLst>
          </p:cNvPr>
          <p:cNvSpPr txBox="1"/>
          <p:nvPr/>
        </p:nvSpPr>
        <p:spPr>
          <a:xfrm>
            <a:off x="9866905" y="5682457"/>
            <a:ext cx="197149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400" dirty="0">
                <a:solidFill>
                  <a:srgbClr val="FF0000"/>
                </a:solidFill>
              </a:rPr>
              <a:t>βρέχει</a:t>
            </a:r>
            <a:endParaRPr lang="el-CY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404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970E0-39B9-D8DA-76BE-3ACC9D9C4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EC357-42B4-2F50-6F16-557A8B5F7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rgbClr val="FF0000"/>
                </a:solidFill>
              </a:rPr>
              <a:t>άνοιξη, χειμώνας, φθινόπωρο &amp; καλοκαίρι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157F1-98F3-EB61-1843-89ADA757E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4519"/>
            <a:ext cx="577218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Το  _______ πέφτουν τα φύλλα και  βρέχει.</a:t>
            </a:r>
          </a:p>
        </p:txBody>
      </p:sp>
      <p:pic>
        <p:nvPicPr>
          <p:cNvPr id="1028" name="Picture 4" descr="Χαρούμενο Χαμογελαστό Τρελό Φανταστικό Πουλί Έντομο Και Φθινοπωρινό Δέντρο  Που Διάνυσμα από ©Larisa_Zorina 505781328">
            <a:extLst>
              <a:ext uri="{FF2B5EF4-FFF2-40B4-BE49-F238E27FC236}">
                <a16:creationId xmlns:a16="http://schemas.microsoft.com/office/drawing/2014/main" id="{0E49B08F-AA82-CF7D-C45D-59D22CBD28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002"/>
          <a:stretch>
            <a:fillRect/>
          </a:stretch>
        </p:blipFill>
        <p:spPr bwMode="auto">
          <a:xfrm>
            <a:off x="5829639" y="1786166"/>
            <a:ext cx="5110503" cy="294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7793528-9C34-38BA-9EE6-163BB43620B7}"/>
              </a:ext>
            </a:extLst>
          </p:cNvPr>
          <p:cNvSpPr txBox="1"/>
          <p:nvPr/>
        </p:nvSpPr>
        <p:spPr>
          <a:xfrm>
            <a:off x="6357256" y="5121628"/>
            <a:ext cx="458288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000" dirty="0">
                <a:solidFill>
                  <a:srgbClr val="FF0000"/>
                </a:solidFill>
              </a:rPr>
              <a:t>πέφτουν τα φύλλα </a:t>
            </a:r>
            <a:endParaRPr lang="el-CY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759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4153E-F35D-35E6-64E1-AC90636A6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A90D7-E704-7DD4-1D26-F19B55F99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rgbClr val="FF0000"/>
                </a:solidFill>
              </a:rPr>
              <a:t>άνοιξη, χειμώνας, φθινόπωρο &amp; καλοκαίρι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E6992-6889-3A0D-6EA0-1FBDBF2D0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8153" y="1516176"/>
            <a:ext cx="577218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6000" dirty="0"/>
          </a:p>
          <a:p>
            <a:pPr marL="0" indent="0">
              <a:buNone/>
            </a:pPr>
            <a:r>
              <a:rPr lang="el-GR" sz="6000" dirty="0"/>
              <a:t>Τον  ________ χιονίζει.</a:t>
            </a:r>
          </a:p>
        </p:txBody>
      </p:sp>
      <p:pic>
        <p:nvPicPr>
          <p:cNvPr id="1030" name="Picture 6" descr="Χιονάνθρωπος Χιόνι Kawaii - Δωρεάν εικόνα στο Pixabay">
            <a:extLst>
              <a:ext uri="{FF2B5EF4-FFF2-40B4-BE49-F238E27FC236}">
                <a16:creationId xmlns:a16="http://schemas.microsoft.com/office/drawing/2014/main" id="{FEE82B36-F202-F9B4-A690-4A355B761E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2879" y="2041638"/>
            <a:ext cx="4470968" cy="337944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47FC93C-0C4C-48F3-CAC7-F8B2C91C676F}"/>
              </a:ext>
            </a:extLst>
          </p:cNvPr>
          <p:cNvSpPr txBox="1"/>
          <p:nvPr/>
        </p:nvSpPr>
        <p:spPr>
          <a:xfrm>
            <a:off x="8125846" y="5772035"/>
            <a:ext cx="26836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000" dirty="0">
                <a:solidFill>
                  <a:srgbClr val="FF0000"/>
                </a:solidFill>
              </a:rPr>
              <a:t>χιονίζει</a:t>
            </a:r>
            <a:endParaRPr lang="el-CY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093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40452-F8E6-FA71-5E59-81CFBC7363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B9331-49F7-EC89-6C60-FCE6C7243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rgbClr val="FF0000"/>
                </a:solidFill>
              </a:rPr>
              <a:t>άνοιξη, χειμώνας, φθινόπωρο &amp; καλοκαίρι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DD693-B605-38AD-CA53-DF9B6644C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8153" y="1516176"/>
            <a:ext cx="577218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6000" dirty="0"/>
              <a:t>Το  _______</a:t>
            </a:r>
          </a:p>
          <a:p>
            <a:pPr marL="0" indent="0">
              <a:buNone/>
            </a:pPr>
            <a:r>
              <a:rPr lang="el-GR" sz="6000" dirty="0"/>
              <a:t>πηγαίνουμε στη θάλασσα και κολυμπάμε.</a:t>
            </a:r>
            <a:endParaRPr lang="en-US" sz="6000" dirty="0"/>
          </a:p>
        </p:txBody>
      </p:sp>
      <p:pic>
        <p:nvPicPr>
          <p:cNvPr id="1032" name="Picture 8" descr="κολύμβηση Στοκ Εικονογραφήσεις, Vectors, &amp; Clipart – (539,847 Στοκ  Εικονογραφήσεις)">
            <a:extLst>
              <a:ext uri="{FF2B5EF4-FFF2-40B4-BE49-F238E27FC236}">
                <a16:creationId xmlns:a16="http://schemas.microsoft.com/office/drawing/2014/main" id="{19D847AA-518F-F7F6-A423-E9572A321C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692" y="3864428"/>
            <a:ext cx="3934166" cy="2003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47B5A39-60A2-D4F4-FDD4-051B2404D2AE}"/>
              </a:ext>
            </a:extLst>
          </p:cNvPr>
          <p:cNvSpPr txBox="1"/>
          <p:nvPr/>
        </p:nvSpPr>
        <p:spPr>
          <a:xfrm>
            <a:off x="8240486" y="5867514"/>
            <a:ext cx="32004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4000" dirty="0">
                <a:solidFill>
                  <a:srgbClr val="FF0000"/>
                </a:solidFill>
              </a:rPr>
              <a:t>κολυμπάμε</a:t>
            </a:r>
            <a:endParaRPr lang="el-CY" sz="40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Έντεκα χρωμοσελίδες για παιδιά - Ζωγραφίζουμε την παραλία και τη θάλασσα -  Mothersblog.gr">
            <a:extLst>
              <a:ext uri="{FF2B5EF4-FFF2-40B4-BE49-F238E27FC236}">
                <a16:creationId xmlns:a16="http://schemas.microsoft.com/office/drawing/2014/main" id="{0C7DED22-7EC3-106F-01D0-7AE6AA9DD0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604" y="1516176"/>
            <a:ext cx="3823281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230E99D-83C8-4819-A9BF-84E7F88F9CB0}"/>
              </a:ext>
            </a:extLst>
          </p:cNvPr>
          <p:cNvSpPr txBox="1"/>
          <p:nvPr/>
        </p:nvSpPr>
        <p:spPr>
          <a:xfrm>
            <a:off x="6790333" y="3306525"/>
            <a:ext cx="5075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πηγαίνουμε στη θάλασσα </a:t>
            </a:r>
            <a:endParaRPr lang="el-CY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52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6000" dirty="0"/>
              <a:t>Την  </a:t>
            </a:r>
            <a:r>
              <a:rPr lang="el-GR" sz="6000" dirty="0">
                <a:solidFill>
                  <a:srgbClr val="FF0000"/>
                </a:solidFill>
              </a:rPr>
              <a:t>άνοιξη</a:t>
            </a:r>
            <a:r>
              <a:rPr lang="el-GR" sz="6000" dirty="0"/>
              <a:t> δεν βρέχει. </a:t>
            </a:r>
          </a:p>
          <a:p>
            <a:r>
              <a:rPr lang="el-GR" sz="6000" dirty="0"/>
              <a:t>Το  </a:t>
            </a:r>
            <a:r>
              <a:rPr lang="el-GR" sz="6000" dirty="0">
                <a:solidFill>
                  <a:srgbClr val="FF0000"/>
                </a:solidFill>
              </a:rPr>
              <a:t>φθινόπωρο</a:t>
            </a:r>
            <a:r>
              <a:rPr lang="el-GR" sz="6000" dirty="0"/>
              <a:t>  πέφτουν τα φύλλα και  βρέχει.</a:t>
            </a:r>
          </a:p>
          <a:p>
            <a:r>
              <a:rPr lang="el-GR" sz="6000"/>
              <a:t>Τον </a:t>
            </a:r>
            <a:r>
              <a:rPr lang="el-GR" sz="6000" dirty="0">
                <a:solidFill>
                  <a:srgbClr val="FF0000"/>
                </a:solidFill>
              </a:rPr>
              <a:t>χειμώνα  </a:t>
            </a:r>
            <a:r>
              <a:rPr lang="el-GR" sz="6000" dirty="0"/>
              <a:t>χιονίζει.</a:t>
            </a:r>
          </a:p>
          <a:p>
            <a:r>
              <a:rPr lang="el-GR" sz="6000" dirty="0"/>
              <a:t>Το </a:t>
            </a:r>
            <a:r>
              <a:rPr lang="el-GR" sz="6000" dirty="0">
                <a:solidFill>
                  <a:srgbClr val="FF0000"/>
                </a:solidFill>
              </a:rPr>
              <a:t>καλοκαίρι  </a:t>
            </a:r>
            <a:r>
              <a:rPr lang="el-GR" sz="6000" dirty="0"/>
              <a:t>πηγαίνουμε στη θάλασσα και κολυμπάμε.</a:t>
            </a:r>
            <a:endParaRPr lang="en-US" sz="6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19B3A9C-5F85-B1CF-38CF-B0A885771D87}"/>
              </a:ext>
            </a:extLst>
          </p:cNvPr>
          <p:cNvSpPr txBox="1">
            <a:spLocks/>
          </p:cNvSpPr>
          <p:nvPr/>
        </p:nvSpPr>
        <p:spPr>
          <a:xfrm>
            <a:off x="838200" y="25626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dirty="0">
                <a:solidFill>
                  <a:srgbClr val="FF0000"/>
                </a:solidFill>
              </a:rPr>
              <a:t>άνοιξη, χειμώνας, φθινόπωρο &amp; καλοκαίρι 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480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255</Words>
  <Application>Microsoft Office PowerPoint</Application>
  <PresentationFormat>Ευρεία οθόνη</PresentationFormat>
  <Paragraphs>62</Paragraphs>
  <Slides>21</Slides>
  <Notes>0</Notes>
  <HiddenSlides>0</HiddenSlides>
  <MMClips>1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άνοιξη, χειμώνας, φθινόπωρο &amp; καλοκαίρι  </vt:lpstr>
      <vt:lpstr>άνοιξη, χειμώνας, φθινόπωρο &amp; καλοκαίρι  </vt:lpstr>
      <vt:lpstr>άνοιξη, χειμώνας, φθινόπωρο &amp; καλοκαίρι  </vt:lpstr>
      <vt:lpstr>άνοιξη, χειμώνας, φθινόπωρο &amp; καλοκαίρι  </vt:lpstr>
      <vt:lpstr>Παρουσίαση του PowerPoint</vt:lpstr>
      <vt:lpstr>Παρουσίαση του PowerPoint</vt:lpstr>
      <vt:lpstr>άνοιξη, χειμώνας, φθινόπωρο &amp; καλοκαίρι 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4 εποχές / Τραγούδι για την εκμάθηση των 4 εποχών και των βασικών χαρακτηριστικών τους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Ελένη Χαραλάμπους</cp:lastModifiedBy>
  <cp:revision>39</cp:revision>
  <dcterms:created xsi:type="dcterms:W3CDTF">2022-11-02T06:37:07Z</dcterms:created>
  <dcterms:modified xsi:type="dcterms:W3CDTF">2026-03-18T03:45:34Z</dcterms:modified>
</cp:coreProperties>
</file>