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430" r:id="rId2"/>
    <p:sldId id="641" r:id="rId3"/>
    <p:sldId id="451" r:id="rId4"/>
    <p:sldId id="611" r:id="rId5"/>
    <p:sldId id="644" r:id="rId6"/>
    <p:sldId id="612" r:id="rId7"/>
    <p:sldId id="643" r:id="rId8"/>
    <p:sldId id="650" r:id="rId9"/>
    <p:sldId id="615" r:id="rId10"/>
    <p:sldId id="614" r:id="rId11"/>
    <p:sldId id="635" r:id="rId12"/>
    <p:sldId id="440" r:id="rId13"/>
    <p:sldId id="653" r:id="rId14"/>
    <p:sldId id="646" r:id="rId15"/>
    <p:sldId id="647" r:id="rId16"/>
    <p:sldId id="648" r:id="rId17"/>
    <p:sldId id="649" r:id="rId18"/>
    <p:sldId id="651" r:id="rId19"/>
    <p:sldId id="652" r:id="rId20"/>
    <p:sldId id="654" r:id="rId21"/>
    <p:sldId id="655" r:id="rId22"/>
    <p:sldId id="656" r:id="rId23"/>
    <p:sldId id="616" r:id="rId24"/>
    <p:sldId id="617" r:id="rId25"/>
  </p:sldIdLst>
  <p:sldSz cx="12192000" cy="6858000"/>
  <p:notesSz cx="7010400" cy="9296400"/>
  <p:defaultTextStyle>
    <a:defPPr>
      <a:defRPr lang="el-CY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D4E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Χωρίς στυλ, πλέγμα πίνακα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94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507302-57F0-4D39-97FB-3D4AD8BD51A0}" type="datetimeFigureOut">
              <a:rPr lang="en-US" smtClean="0"/>
              <a:t>3/18/2026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A2BD75-56D0-42E4-8813-DAAD8F8277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6655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l-CY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02A32B8-9B16-4432-B8E1-FD3A79EF5D81}" type="datetimeFigureOut">
              <a:rPr lang="el-CY" smtClean="0"/>
              <a:t>03/18/2026</a:t>
            </a:fld>
            <a:endParaRPr lang="el-CY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l-CY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l-CY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l-CY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477F4B48-6750-40C4-8785-678CB7E3BB9C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746863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7F4B48-6750-40C4-8785-678CB7E3BB9C}" type="slidenum">
              <a:rPr lang="el-CY" smtClean="0"/>
              <a:t>1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31159532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69D48AE-0A34-1AD0-DE75-4D3385EEFA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l-CY"/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DA5BF954-F970-B5DA-98CD-F418CBB947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 lang="el-CY"/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71BB177F-C41E-0222-533A-92B6118E26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C341A-B424-4232-856C-59CB96D37032}" type="datetimeFigureOut">
              <a:rPr lang="el-CY" smtClean="0"/>
              <a:t>03/18/2026</a:t>
            </a:fld>
            <a:endParaRPr lang="el-CY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79932C90-3650-0DEB-0CC4-DDAD5E72E5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CY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2C3A8799-995D-139D-2E7C-CF5792CAC5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DE6C5-04EF-4683-9462-4AE751B16FED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9968531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A59EDDE-DD79-8A23-912A-CA19649D05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l-CY"/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4E0F6EC0-3D48-EB89-0B61-9F63AE4D48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l-CY"/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63917C78-D020-84AD-06AB-A1F87A7209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C341A-B424-4232-856C-59CB96D37032}" type="datetimeFigureOut">
              <a:rPr lang="el-CY" smtClean="0"/>
              <a:t>03/18/2026</a:t>
            </a:fld>
            <a:endParaRPr lang="el-CY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AC878C93-E90D-0E58-65C6-EE98EBAC1E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CY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90846B60-0DF2-2617-8F4E-5E4B7D45F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DE6C5-04EF-4683-9462-4AE751B16FED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38843601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>
            <a:extLst>
              <a:ext uri="{FF2B5EF4-FFF2-40B4-BE49-F238E27FC236}">
                <a16:creationId xmlns:a16="http://schemas.microsoft.com/office/drawing/2014/main" id="{C19CC27D-CBEC-267A-1837-FF7619FE4B7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  <a:endParaRPr lang="el-CY"/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8B27BF71-17CF-B325-E769-A24FA0A6DB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l-CY"/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DEFA7DB7-54FB-7FE8-ADD4-252DA30232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C341A-B424-4232-856C-59CB96D37032}" type="datetimeFigureOut">
              <a:rPr lang="el-CY" smtClean="0"/>
              <a:t>03/18/2026</a:t>
            </a:fld>
            <a:endParaRPr lang="el-CY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0D73C582-ACAE-2E73-BFE5-E428B4E6DB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CY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63F30325-4857-42F8-DEA4-065B48BA2B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DE6C5-04EF-4683-9462-4AE751B16FED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3572367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5D5E37A-5CD5-29D4-2143-5D0F9FE9F4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l-CY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6A89D895-9D28-0066-568C-167543F808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l-CY"/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369210F7-1E15-C8D1-58E6-7B98FDB76C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C341A-B424-4232-856C-59CB96D37032}" type="datetimeFigureOut">
              <a:rPr lang="el-CY" smtClean="0"/>
              <a:t>03/18/2026</a:t>
            </a:fld>
            <a:endParaRPr lang="el-CY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64BAD916-39ED-1481-75B9-085B2E2B0A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CY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88931F5C-8F3E-BB4C-83D5-4AD249D1B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DE6C5-04EF-4683-9462-4AE751B16FED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13947952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D62C524-FE82-30E0-0A9A-9ECCBE217E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l-CY"/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3D084F15-CFE3-99E1-422D-19E5D6B212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F8563F4E-A626-16F4-FED1-FF0E5A34CE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C341A-B424-4232-856C-59CB96D37032}" type="datetimeFigureOut">
              <a:rPr lang="el-CY" smtClean="0"/>
              <a:t>03/18/2026</a:t>
            </a:fld>
            <a:endParaRPr lang="el-CY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17D9D462-6F38-9A54-F4F8-5A167F1A70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CY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A8568C06-0E94-BAAD-F1CC-A67A7067B2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DE6C5-04EF-4683-9462-4AE751B16FED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58704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A3BF075-4D79-065D-E65F-8ED6DE171C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l-CY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19833033-0DE5-F221-FE65-1D69F409459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l-CY"/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7AFE518B-D38A-D2F9-1B2D-29DD986563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l-CY"/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EB647FE7-70B7-6649-559D-FAF1F652E7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C341A-B424-4232-856C-59CB96D37032}" type="datetimeFigureOut">
              <a:rPr lang="el-CY" smtClean="0"/>
              <a:t>03/18/2026</a:t>
            </a:fld>
            <a:endParaRPr lang="el-CY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CADF1353-792D-E066-6E3A-406FF87494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CY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DB50C8C3-60E9-EDA2-0E14-393B255340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DE6C5-04EF-4683-9462-4AE751B16FED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2955035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00579EA-76FE-D11E-F12A-3BDCC1CBD3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l-CY"/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2AE195C0-5E9F-C285-ED12-B9BDAF2FDE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30ED59D7-ECD7-AAE7-4D12-3FBCABBBE2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l-CY"/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B51EFAB3-4CAB-D27A-89D9-FAF6B20B7EE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02FEF899-289F-5315-7D5A-6CFF12FF081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l-CY"/>
          </a:p>
        </p:txBody>
      </p:sp>
      <p:sp>
        <p:nvSpPr>
          <p:cNvPr id="7" name="Θέση ημερομηνίας 6">
            <a:extLst>
              <a:ext uri="{FF2B5EF4-FFF2-40B4-BE49-F238E27FC236}">
                <a16:creationId xmlns:a16="http://schemas.microsoft.com/office/drawing/2014/main" id="{A4B2EF73-FF83-0969-B4C5-1CCC326584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C341A-B424-4232-856C-59CB96D37032}" type="datetimeFigureOut">
              <a:rPr lang="el-CY" smtClean="0"/>
              <a:t>03/18/2026</a:t>
            </a:fld>
            <a:endParaRPr lang="el-CY"/>
          </a:p>
        </p:txBody>
      </p:sp>
      <p:sp>
        <p:nvSpPr>
          <p:cNvPr id="8" name="Θέση υποσέλιδου 7">
            <a:extLst>
              <a:ext uri="{FF2B5EF4-FFF2-40B4-BE49-F238E27FC236}">
                <a16:creationId xmlns:a16="http://schemas.microsoft.com/office/drawing/2014/main" id="{1F50148B-852D-5421-912A-33486FF3AD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CY"/>
          </a:p>
        </p:txBody>
      </p:sp>
      <p:sp>
        <p:nvSpPr>
          <p:cNvPr id="9" name="Θέση αριθμού διαφάνειας 8">
            <a:extLst>
              <a:ext uri="{FF2B5EF4-FFF2-40B4-BE49-F238E27FC236}">
                <a16:creationId xmlns:a16="http://schemas.microsoft.com/office/drawing/2014/main" id="{578447AD-86BE-D896-D8CA-008599CACE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DE6C5-04EF-4683-9462-4AE751B16FED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29649718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1298ADE-CEDB-E948-A0C0-770C480F33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l-CY"/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id="{83E37CF8-E9FD-D2B4-E224-07B47545B1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C341A-B424-4232-856C-59CB96D37032}" type="datetimeFigureOut">
              <a:rPr lang="el-CY" smtClean="0"/>
              <a:t>03/18/2026</a:t>
            </a:fld>
            <a:endParaRPr lang="el-CY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A617B3A2-4F58-2D12-D229-E08F87165F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CY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65684628-9B86-0FDB-CD1C-1EE2DAC8D7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DE6C5-04EF-4683-9462-4AE751B16FED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14204122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5216CB07-1719-C387-6BFC-DE508D47A0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C341A-B424-4232-856C-59CB96D37032}" type="datetimeFigureOut">
              <a:rPr lang="el-CY" smtClean="0"/>
              <a:t>03/18/2026</a:t>
            </a:fld>
            <a:endParaRPr lang="el-CY"/>
          </a:p>
        </p:txBody>
      </p:sp>
      <p:sp>
        <p:nvSpPr>
          <p:cNvPr id="3" name="Θέση υποσέλιδου 2">
            <a:extLst>
              <a:ext uri="{FF2B5EF4-FFF2-40B4-BE49-F238E27FC236}">
                <a16:creationId xmlns:a16="http://schemas.microsoft.com/office/drawing/2014/main" id="{9CF82915-809A-37A8-B586-C1482CF242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CY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BB54BEA6-B907-C6D8-A5D8-6E42D33E49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DE6C5-04EF-4683-9462-4AE751B16FED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32104827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C8030C4-36FC-58EC-E4AB-6243B0C0C2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l-CY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91676D63-9BCD-2771-2D78-C080FD5E64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l-CY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C2DD2B1B-A886-1C5B-A0EC-8542DF2869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BA66C72B-0B16-F511-E4FA-2257529F7C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C341A-B424-4232-856C-59CB96D37032}" type="datetimeFigureOut">
              <a:rPr lang="el-CY" smtClean="0"/>
              <a:t>03/18/2026</a:t>
            </a:fld>
            <a:endParaRPr lang="el-CY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E8C82C32-47DB-6747-F8AA-9EF9332DBE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CY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D800592E-09B5-CB2C-D6A9-DE4AFE0B27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DE6C5-04EF-4683-9462-4AE751B16FED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29393080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9412277-8EDE-2FBA-8E56-59E3456094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l-CY"/>
          </a:p>
        </p:txBody>
      </p:sp>
      <p:sp>
        <p:nvSpPr>
          <p:cNvPr id="3" name="Θέση εικόνας 2">
            <a:extLst>
              <a:ext uri="{FF2B5EF4-FFF2-40B4-BE49-F238E27FC236}">
                <a16:creationId xmlns:a16="http://schemas.microsoft.com/office/drawing/2014/main" id="{BA3B39FE-3162-FB11-91D1-541743FC612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CY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12E76131-0C5A-207F-6C79-A751273449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AD913E78-42DC-A977-E341-822F508B7C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C341A-B424-4232-856C-59CB96D37032}" type="datetimeFigureOut">
              <a:rPr lang="el-CY" smtClean="0"/>
              <a:t>03/18/2026</a:t>
            </a:fld>
            <a:endParaRPr lang="el-CY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92E936C0-67B0-BA5E-D927-ADF4347C7A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CY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903D727F-36CD-FE55-6BEA-03FCBD4FE1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DE6C5-04EF-4683-9462-4AE751B16FED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31068121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>
            <a:extLst>
              <a:ext uri="{FF2B5EF4-FFF2-40B4-BE49-F238E27FC236}">
                <a16:creationId xmlns:a16="http://schemas.microsoft.com/office/drawing/2014/main" id="{4BA06497-C93A-CEF5-4672-DF53D3C8E5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  <a:endParaRPr lang="el-CY"/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210BA97B-74F4-6B17-5260-6B8202A21B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l-CY"/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029B602D-991B-656E-1783-E4033B7445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6EC341A-B424-4232-856C-59CB96D37032}" type="datetimeFigureOut">
              <a:rPr lang="el-CY" smtClean="0"/>
              <a:t>03/18/2026</a:t>
            </a:fld>
            <a:endParaRPr lang="el-CY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69D4C19B-0E89-A68B-4837-61603D5324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l-CY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43FB69BA-4FF7-1DB5-150A-D37FCD5D98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C6DE6C5-04EF-4683-9462-4AE751B16FED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37021962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C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artoon παιδάκια">
            <a:extLst>
              <a:ext uri="{FF2B5EF4-FFF2-40B4-BE49-F238E27FC236}">
                <a16:creationId xmlns:a16="http://schemas.microsoft.com/office/drawing/2014/main" id="{E524272D-0686-44DA-A40E-A338D735E3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424544"/>
            <a:ext cx="10951028" cy="4752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B5F328EC-A3B9-44D4-BA84-DDB647E94D6C}"/>
              </a:ext>
            </a:extLst>
          </p:cNvPr>
          <p:cNvSpPr/>
          <p:nvPr/>
        </p:nvSpPr>
        <p:spPr>
          <a:xfrm>
            <a:off x="4062249" y="2938299"/>
            <a:ext cx="3823138" cy="60106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350" dirty="0">
                <a:solidFill>
                  <a:schemeClr val="tx1"/>
                </a:solidFill>
              </a:rPr>
              <a:t>Μαθαίνω Ελληνικά </a:t>
            </a:r>
            <a:endParaRPr lang="el-CY" sz="1350" dirty="0">
              <a:solidFill>
                <a:schemeClr val="tx1"/>
              </a:solidFill>
            </a:endParaRPr>
          </a:p>
        </p:txBody>
      </p:sp>
      <p:sp>
        <p:nvSpPr>
          <p:cNvPr id="4" name="Ορθογώνιο 3">
            <a:extLst>
              <a:ext uri="{FF2B5EF4-FFF2-40B4-BE49-F238E27FC236}">
                <a16:creationId xmlns:a16="http://schemas.microsoft.com/office/drawing/2014/main" id="{6D01AD88-30B2-44B6-9D19-807548064687}"/>
              </a:ext>
            </a:extLst>
          </p:cNvPr>
          <p:cNvSpPr/>
          <p:nvPr/>
        </p:nvSpPr>
        <p:spPr>
          <a:xfrm>
            <a:off x="7885387" y="6075807"/>
            <a:ext cx="3823138" cy="60106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350" dirty="0" err="1">
                <a:solidFill>
                  <a:schemeClr val="tx1"/>
                </a:solidFill>
              </a:rPr>
              <a:t>Δρ</a:t>
            </a:r>
            <a:r>
              <a:rPr lang="el-GR" sz="1350" dirty="0">
                <a:solidFill>
                  <a:schemeClr val="tx1"/>
                </a:solidFill>
              </a:rPr>
              <a:t> Ελένη Χαραλάμπους  </a:t>
            </a:r>
            <a:endParaRPr lang="el-CY" sz="1350" dirty="0">
              <a:solidFill>
                <a:schemeClr val="tx1"/>
              </a:solidFill>
            </a:endParaRPr>
          </a:p>
        </p:txBody>
      </p:sp>
      <p:sp>
        <p:nvSpPr>
          <p:cNvPr id="5" name="Ορθογώνιο 4">
            <a:extLst>
              <a:ext uri="{FF2B5EF4-FFF2-40B4-BE49-F238E27FC236}">
                <a16:creationId xmlns:a16="http://schemas.microsoft.com/office/drawing/2014/main" id="{EAA8CB4C-AD7F-4887-8D58-0018E8FB2C9D}"/>
              </a:ext>
            </a:extLst>
          </p:cNvPr>
          <p:cNvSpPr/>
          <p:nvPr/>
        </p:nvSpPr>
        <p:spPr>
          <a:xfrm>
            <a:off x="811174" y="5364971"/>
            <a:ext cx="6901542" cy="139505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dirty="0">
                <a:solidFill>
                  <a:schemeClr val="tx1"/>
                </a:solidFill>
              </a:rPr>
              <a:t>72. Α2_ Θεματικός κύκλος 5 :  Αγορά ρούχων και ειδών καθημερινής ανάγκης __ Συνοπτικός μέλλοντας </a:t>
            </a:r>
            <a:endParaRPr lang="el-CY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03652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7F8678-D783-6AEF-19F0-9A03A91A6B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Ορθογώνιο 4">
            <a:extLst>
              <a:ext uri="{FF2B5EF4-FFF2-40B4-BE49-F238E27FC236}">
                <a16:creationId xmlns:a16="http://schemas.microsoft.com/office/drawing/2014/main" id="{32CFD191-1862-07AA-B408-0445DC186599}"/>
              </a:ext>
            </a:extLst>
          </p:cNvPr>
          <p:cNvSpPr/>
          <p:nvPr/>
        </p:nvSpPr>
        <p:spPr>
          <a:xfrm>
            <a:off x="0" y="500743"/>
            <a:ext cx="7097486" cy="1338943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600" dirty="0"/>
              <a:t>Παραγωγή γραπτού λόγου </a:t>
            </a:r>
          </a:p>
        </p:txBody>
      </p:sp>
      <p:sp>
        <p:nvSpPr>
          <p:cNvPr id="8" name="Ορθογώνιο 7">
            <a:extLst>
              <a:ext uri="{FF2B5EF4-FFF2-40B4-BE49-F238E27FC236}">
                <a16:creationId xmlns:a16="http://schemas.microsoft.com/office/drawing/2014/main" id="{D551F509-954F-E4BB-9046-243B75C2A870}"/>
              </a:ext>
            </a:extLst>
          </p:cNvPr>
          <p:cNvSpPr/>
          <p:nvPr/>
        </p:nvSpPr>
        <p:spPr>
          <a:xfrm>
            <a:off x="321128" y="5780314"/>
            <a:ext cx="2264228" cy="66403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600" dirty="0"/>
              <a:t>Γράψε!</a:t>
            </a:r>
          </a:p>
        </p:txBody>
      </p:sp>
      <p:pic>
        <p:nvPicPr>
          <p:cNvPr id="7170" name="Picture 2" descr="Μαθητής που γράφει την εργασία στο: Vector στοκ (χωρίς ...">
            <a:extLst>
              <a:ext uri="{FF2B5EF4-FFF2-40B4-BE49-F238E27FC236}">
                <a16:creationId xmlns:a16="http://schemas.microsoft.com/office/drawing/2014/main" id="{8351C262-3AB8-B643-BD73-2368AAC56B0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816"/>
          <a:stretch>
            <a:fillRect/>
          </a:stretch>
        </p:blipFill>
        <p:spPr bwMode="auto">
          <a:xfrm>
            <a:off x="321128" y="2748643"/>
            <a:ext cx="2476500" cy="2378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99445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4B7CE00-FBE4-4D07-FF38-2D0785D3DF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4543" y="110376"/>
            <a:ext cx="6923314" cy="4708981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l-GR" altLang="el-GR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</a:br>
            <a:r>
              <a:rPr kumimoji="0" lang="el-GR" altLang="el-GR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Πριν από λίγες ημέρες αγοράσατε ένα φόρεμα  από το ηλεκτρονικό κατάστημα (e-</a:t>
            </a:r>
            <a:r>
              <a:rPr kumimoji="0" lang="el-GR" altLang="el-GR" i="0" u="none" strike="noStrike" cap="none" normalizeH="0" baseline="0" dirty="0" err="1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shop</a:t>
            </a:r>
            <a:r>
              <a:rPr kumimoji="0" lang="el-GR" altLang="el-GR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) «Μόδα &amp; Στυλ». Όταν παραλάβατε το δέμα σας, </a:t>
            </a:r>
            <a:r>
              <a:rPr lang="el-GR" altLang="el-GR" dirty="0">
                <a:solidFill>
                  <a:srgbClr val="0A0A0A"/>
                </a:solidFill>
                <a:latin typeface="Google Sans"/>
              </a:rPr>
              <a:t>  </a:t>
            </a:r>
            <a:r>
              <a:rPr kumimoji="0" lang="el-GR" altLang="el-GR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υπήρχαν κάποια προβλήματα.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l-GR" altLang="el-GR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</a:br>
            <a:r>
              <a:rPr kumimoji="0" lang="el-GR" altLang="el-GR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Γράψτε ένα σύντομο email/ηλεκτρονικό μήνυμα  (60-80 λέξεις) στην κυρία Μαρία Γεωργίου, διευθύντρια  </a:t>
            </a:r>
            <a:r>
              <a:rPr lang="el-GR" altLang="el-GR" dirty="0">
                <a:solidFill>
                  <a:srgbClr val="0A0A0A"/>
                </a:solidFill>
                <a:latin typeface="Google Sans"/>
              </a:rPr>
              <a:t>του</a:t>
            </a:r>
            <a:r>
              <a:rPr kumimoji="0" lang="el-GR" altLang="el-GR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 τμήματος εξυπηρέτησης πελατών του καταστήματος.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l-GR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 Στο κείμενό σας πρέπει να αναφέρετε:</a:t>
            </a:r>
            <a:endParaRPr kumimoji="0" lang="el-GR" altLang="el-GR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el-GR" altLang="el-GR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Τι ακριβώς αγοράσατε.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2"/>
              <a:tabLst/>
            </a:pPr>
            <a:r>
              <a:rPr kumimoji="0" lang="el-GR" altLang="el-GR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Ποιο είναι το πρόβλημα με το νούμερο ή το μέγεθος. (Είναι πολύ στενό. /  </a:t>
            </a:r>
            <a:r>
              <a:rPr lang="el-GR" altLang="el-GR" dirty="0">
                <a:solidFill>
                  <a:srgbClr val="0A0A0A"/>
                </a:solidFill>
                <a:latin typeface="Google Sans"/>
              </a:rPr>
              <a:t>Είναι </a:t>
            </a:r>
            <a:r>
              <a:rPr kumimoji="0" lang="el-GR" altLang="el-GR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πολύ φαρδύ.)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3"/>
              <a:tabLst/>
            </a:pPr>
            <a:r>
              <a:rPr kumimoji="0" lang="el-GR" altLang="el-GR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Γιατί δεν είστε ευχαριστημένοι με το χρώμα. (</a:t>
            </a:r>
            <a:r>
              <a:rPr lang="el-GR" altLang="el-GR" dirty="0">
                <a:solidFill>
                  <a:srgbClr val="0A0A0A"/>
                </a:solidFill>
                <a:latin typeface="Google Sans"/>
              </a:rPr>
              <a:t>Δ</a:t>
            </a:r>
            <a:r>
              <a:rPr kumimoji="0" lang="el-GR" altLang="el-GR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εν μου πάει. / </a:t>
            </a:r>
            <a:r>
              <a:rPr lang="el-GR" altLang="el-GR" dirty="0">
                <a:solidFill>
                  <a:srgbClr val="0A0A0A"/>
                </a:solidFill>
                <a:latin typeface="Google Sans"/>
              </a:rPr>
              <a:t>Ε</a:t>
            </a:r>
            <a:r>
              <a:rPr kumimoji="0" lang="el-GR" altLang="el-GR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ίναι διαφορετικό από τη φωτογραφία.)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4"/>
              <a:tabLst/>
            </a:pPr>
            <a:r>
              <a:rPr kumimoji="0" lang="el-GR" altLang="el-GR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Τι ζητάτε από το κατάστημα. (</a:t>
            </a:r>
            <a:r>
              <a:rPr lang="el-GR" altLang="el-GR" dirty="0">
                <a:solidFill>
                  <a:srgbClr val="0A0A0A"/>
                </a:solidFill>
                <a:latin typeface="Google Sans"/>
              </a:rPr>
              <a:t>Θ</a:t>
            </a:r>
            <a:r>
              <a:rPr kumimoji="0" lang="el-GR" altLang="el-GR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α μου το  αλλάξετε; / Θα μου επιστρέψετε τα χρήματά μου;)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altLang="el-G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4" name="Ευθεία γραμμή σύνδεσης 3">
            <a:extLst>
              <a:ext uri="{FF2B5EF4-FFF2-40B4-BE49-F238E27FC236}">
                <a16:creationId xmlns:a16="http://schemas.microsoft.com/office/drawing/2014/main" id="{3B04D3B6-9106-BEAA-6210-545C5465DAEA}"/>
              </a:ext>
            </a:extLst>
          </p:cNvPr>
          <p:cNvCxnSpPr>
            <a:cxnSpLocks/>
          </p:cNvCxnSpPr>
          <p:nvPr/>
        </p:nvCxnSpPr>
        <p:spPr>
          <a:xfrm flipV="1">
            <a:off x="5736771" y="248875"/>
            <a:ext cx="6185127" cy="6360250"/>
          </a:xfrm>
          <a:prstGeom prst="line">
            <a:avLst/>
          </a:prstGeom>
          <a:ln w="762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026" name="Picture 2" descr="Καρτούν πώλησης ηλεκτρονικού εμπορίου μέσω Διαδικτύου Διανυσματική  απεικόνιση - εικονογραφία από πληρωμή, υπηρεσία: 156589007">
            <a:extLst>
              <a:ext uri="{FF2B5EF4-FFF2-40B4-BE49-F238E27FC236}">
                <a16:creationId xmlns:a16="http://schemas.microsoft.com/office/drawing/2014/main" id="{AA780CFE-A150-4A80-5696-8494BF237CE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420"/>
          <a:stretch>
            <a:fillRect/>
          </a:stretch>
        </p:blipFill>
        <p:spPr bwMode="auto">
          <a:xfrm>
            <a:off x="270102" y="5101532"/>
            <a:ext cx="1321254" cy="125415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δέμα Στοκ Εικονογραφήσεις, Vectors, &amp; Clipart – (178,424 Στοκ  Εικονογραφήσεις)">
            <a:extLst>
              <a:ext uri="{FF2B5EF4-FFF2-40B4-BE49-F238E27FC236}">
                <a16:creationId xmlns:a16="http://schemas.microsoft.com/office/drawing/2014/main" id="{BE463D5B-5692-8079-241E-38A7122853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0971" y="5078048"/>
            <a:ext cx="1527401" cy="130111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28,600+ Email Cartoon Stock Photos, Pictures &amp; Royalty-Free Images - iStock  | Phishing email cartoon">
            <a:extLst>
              <a:ext uri="{FF2B5EF4-FFF2-40B4-BE49-F238E27FC236}">
                <a16:creationId xmlns:a16="http://schemas.microsoft.com/office/drawing/2014/main" id="{FD1D5335-1CE1-A327-6CF4-3010B258DC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3788" y="5078048"/>
            <a:ext cx="1417184" cy="136148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72A144F-5067-75FD-ABC4-CFED46F2DC36}"/>
              </a:ext>
            </a:extLst>
          </p:cNvPr>
          <p:cNvSpPr txBox="1"/>
          <p:nvPr/>
        </p:nvSpPr>
        <p:spPr>
          <a:xfrm>
            <a:off x="8621486" y="3526972"/>
            <a:ext cx="38862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b="0" i="0" dirty="0">
                <a:solidFill>
                  <a:srgbClr val="0A0A0A"/>
                </a:solidFill>
                <a:effectLst/>
                <a:latin typeface="Google Sans"/>
              </a:rPr>
              <a:t>Αξιότιμη κυρία Μαρία Γεωργίου,</a:t>
            </a:r>
            <a:endParaRPr lang="el-GR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3C69E05-D7D1-5C77-BA1C-91F969E1F813}"/>
              </a:ext>
            </a:extLst>
          </p:cNvPr>
          <p:cNvSpPr txBox="1"/>
          <p:nvPr/>
        </p:nvSpPr>
        <p:spPr>
          <a:xfrm>
            <a:off x="10093099" y="5728607"/>
            <a:ext cx="200093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b="0" i="0" dirty="0">
                <a:solidFill>
                  <a:srgbClr val="0A0A0A"/>
                </a:solidFill>
                <a:effectLst/>
                <a:latin typeface="Google Sans"/>
              </a:rPr>
              <a:t>Με εκτίμηση,</a:t>
            </a:r>
          </a:p>
          <a:p>
            <a:r>
              <a:rPr lang="el-GR" b="0" i="0" dirty="0">
                <a:solidFill>
                  <a:srgbClr val="0A0A0A"/>
                </a:solidFill>
                <a:effectLst/>
                <a:latin typeface="Google Sans"/>
              </a:rPr>
              <a:t> Ελένη Ιωάννου</a:t>
            </a:r>
            <a:br>
              <a:rPr lang="el-GR" dirty="0"/>
            </a:br>
            <a:r>
              <a:rPr lang="el-GR" dirty="0">
                <a:solidFill>
                  <a:srgbClr val="0A0A0A"/>
                </a:solidFill>
                <a:latin typeface="Google Sans"/>
              </a:rPr>
              <a:t>99786745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1016585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FE83F3-5C69-EBF6-480E-924D4B03F8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8585819-3445-38AD-62A2-75A6D19D5FAB}"/>
              </a:ext>
            </a:extLst>
          </p:cNvPr>
          <p:cNvSpPr>
            <a:spLocks noGrp="1"/>
          </p:cNvSpPr>
          <p:nvPr>
            <p:ph type="title"/>
          </p:nvPr>
        </p:nvSpPr>
        <p:spPr>
          <a:ln w="57150"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el-GR" dirty="0" err="1"/>
              <a:t>Αυτοαξιολόγηση</a:t>
            </a:r>
            <a:r>
              <a:rPr lang="el-GR" dirty="0"/>
              <a:t> στο σπίτι </a:t>
            </a:r>
            <a:endParaRPr lang="el-CY" dirty="0"/>
          </a:p>
        </p:txBody>
      </p:sp>
      <p:pic>
        <p:nvPicPr>
          <p:cNvPr id="2050" name="Picture 2" descr="Αυτοαξιολόγηση: Χρειάζονται ψύχραιμες και συνετές αντιδράσεις | Alfavita">
            <a:extLst>
              <a:ext uri="{FF2B5EF4-FFF2-40B4-BE49-F238E27FC236}">
                <a16:creationId xmlns:a16="http://schemas.microsoft.com/office/drawing/2014/main" id="{22E16BBA-3FCD-3FB1-48C0-819BA4B986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027995"/>
            <a:ext cx="10515600" cy="4631221"/>
          </a:xfrm>
          <a:prstGeom prst="rect">
            <a:avLst/>
          </a:prstGeom>
          <a:noFill/>
          <a:ln w="571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89296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9181A0-02FE-2C5E-23DA-6E6950B2A2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Καρτούν πώλησης ηλεκτρονικού εμπορίου μέσω Διαδικτύου Διανυσματική  απεικόνιση - εικονογραφία από πληρωμή, υπηρεσία: 156589007">
            <a:extLst>
              <a:ext uri="{FF2B5EF4-FFF2-40B4-BE49-F238E27FC236}">
                <a16:creationId xmlns:a16="http://schemas.microsoft.com/office/drawing/2014/main" id="{1AB7F4CB-1A51-2426-C17F-051193D12F9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420"/>
          <a:stretch>
            <a:fillRect/>
          </a:stretch>
        </p:blipFill>
        <p:spPr bwMode="auto">
          <a:xfrm>
            <a:off x="449717" y="282890"/>
            <a:ext cx="2401660" cy="125415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δέμα Στοκ Εικονογραφήσεις, Vectors, &amp; Clipart – (178,424 Στοκ  Εικονογραφήσεις)">
            <a:extLst>
              <a:ext uri="{FF2B5EF4-FFF2-40B4-BE49-F238E27FC236}">
                <a16:creationId xmlns:a16="http://schemas.microsoft.com/office/drawing/2014/main" id="{9725A44E-7385-2882-C836-29202F38E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717" y="1817210"/>
            <a:ext cx="2401661" cy="130111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28,600+ Email Cartoon Stock Photos, Pictures &amp; Royalty-Free Images - iStock  | Phishing email cartoon">
            <a:extLst>
              <a:ext uri="{FF2B5EF4-FFF2-40B4-BE49-F238E27FC236}">
                <a16:creationId xmlns:a16="http://schemas.microsoft.com/office/drawing/2014/main" id="{7A466903-1EAC-404A-FB4A-517915B26B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824" y="3398497"/>
            <a:ext cx="2401661" cy="136148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Illustration Cartoon Character Holding Three Sizes Stock Illustration  62074171 | Shutterstock">
            <a:extLst>
              <a:ext uri="{FF2B5EF4-FFF2-40B4-BE49-F238E27FC236}">
                <a16:creationId xmlns:a16="http://schemas.microsoft.com/office/drawing/2014/main" id="{3B11E6AF-00E6-5F2B-7B18-72A1D04F4C8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212"/>
          <a:stretch>
            <a:fillRect/>
          </a:stretch>
        </p:blipFill>
        <p:spPr bwMode="auto">
          <a:xfrm>
            <a:off x="519793" y="5040152"/>
            <a:ext cx="2386693" cy="130112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Ορθογώνιο: Στρογγύλεμα γωνιών 4">
            <a:extLst>
              <a:ext uri="{FF2B5EF4-FFF2-40B4-BE49-F238E27FC236}">
                <a16:creationId xmlns:a16="http://schemas.microsoft.com/office/drawing/2014/main" id="{95EB8E69-0489-8B97-2783-E0CDE9CEC529}"/>
              </a:ext>
            </a:extLst>
          </p:cNvPr>
          <p:cNvSpPr/>
          <p:nvPr/>
        </p:nvSpPr>
        <p:spPr>
          <a:xfrm>
            <a:off x="3668485" y="489788"/>
            <a:ext cx="5127171" cy="84035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altLang="el-GR" sz="3600" dirty="0">
                <a:solidFill>
                  <a:srgbClr val="0A0A0A"/>
                </a:solidFill>
                <a:latin typeface="Google Sans"/>
              </a:rPr>
              <a:t>ηλεκτρονικό κατάστημα</a:t>
            </a:r>
            <a:endParaRPr lang="el-GR" sz="3600" dirty="0"/>
          </a:p>
        </p:txBody>
      </p:sp>
      <p:sp>
        <p:nvSpPr>
          <p:cNvPr id="6" name="Ορθογώνιο: Στρογγύλεμα γωνιών 5">
            <a:extLst>
              <a:ext uri="{FF2B5EF4-FFF2-40B4-BE49-F238E27FC236}">
                <a16:creationId xmlns:a16="http://schemas.microsoft.com/office/drawing/2014/main" id="{51AC9FCE-CC0A-FE15-806C-4A9681AB6ACD}"/>
              </a:ext>
            </a:extLst>
          </p:cNvPr>
          <p:cNvSpPr/>
          <p:nvPr/>
        </p:nvSpPr>
        <p:spPr>
          <a:xfrm>
            <a:off x="3668485" y="1924614"/>
            <a:ext cx="5127171" cy="84035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600" dirty="0">
                <a:solidFill>
                  <a:schemeClr val="tx1"/>
                </a:solidFill>
              </a:rPr>
              <a:t>δέμα</a:t>
            </a:r>
          </a:p>
        </p:txBody>
      </p:sp>
      <p:sp>
        <p:nvSpPr>
          <p:cNvPr id="7" name="Ορθογώνιο: Στρογγύλεμα γωνιών 6">
            <a:extLst>
              <a:ext uri="{FF2B5EF4-FFF2-40B4-BE49-F238E27FC236}">
                <a16:creationId xmlns:a16="http://schemas.microsoft.com/office/drawing/2014/main" id="{CB68586F-EFD9-2387-EF63-C373F7353DB2}"/>
              </a:ext>
            </a:extLst>
          </p:cNvPr>
          <p:cNvSpPr/>
          <p:nvPr/>
        </p:nvSpPr>
        <p:spPr>
          <a:xfrm>
            <a:off x="3897085" y="3548673"/>
            <a:ext cx="5127171" cy="84035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600" dirty="0">
                <a:solidFill>
                  <a:schemeClr val="tx1"/>
                </a:solidFill>
              </a:rPr>
              <a:t>ηλεκτρονικό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l-GR" sz="3600" dirty="0">
                <a:solidFill>
                  <a:schemeClr val="tx1"/>
                </a:solidFill>
              </a:rPr>
              <a:t>μήνυμα</a:t>
            </a:r>
          </a:p>
        </p:txBody>
      </p:sp>
      <p:sp>
        <p:nvSpPr>
          <p:cNvPr id="8" name="Ορθογώνιο: Στρογγύλεμα γωνιών 7">
            <a:extLst>
              <a:ext uri="{FF2B5EF4-FFF2-40B4-BE49-F238E27FC236}">
                <a16:creationId xmlns:a16="http://schemas.microsoft.com/office/drawing/2014/main" id="{4B211A45-88C5-59D4-85BB-7D32EE438BC9}"/>
              </a:ext>
            </a:extLst>
          </p:cNvPr>
          <p:cNvSpPr/>
          <p:nvPr/>
        </p:nvSpPr>
        <p:spPr>
          <a:xfrm>
            <a:off x="3820884" y="5040152"/>
            <a:ext cx="5127171" cy="84035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600" dirty="0">
                <a:solidFill>
                  <a:schemeClr val="tx1"/>
                </a:solidFill>
              </a:rPr>
              <a:t>μέγεθος</a:t>
            </a:r>
          </a:p>
        </p:txBody>
      </p:sp>
    </p:spTree>
    <p:extLst>
      <p:ext uri="{BB962C8B-B14F-4D97-AF65-F5344CB8AC3E}">
        <p14:creationId xmlns:p14="http://schemas.microsoft.com/office/powerpoint/2010/main" val="3197501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6B88D9-BC63-9855-115D-C513A9801D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F59D4F7-967A-89A8-C765-4B2DECAA1A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6756" y="967134"/>
            <a:ext cx="8988615" cy="1261884"/>
          </a:xfrm>
          <a:prstGeom prst="rect">
            <a:avLst/>
          </a:prstGeom>
          <a:solidFill>
            <a:srgbClr val="FFFFFF"/>
          </a:solidFill>
          <a:ln w="571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altLang="el-G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l-GR" altLang="el-GR" sz="3200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Πριν το αγοράσω, _________</a:t>
            </a:r>
            <a:r>
              <a:rPr kumimoji="0" lang="el-GR" altLang="el-GR" sz="320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 </a:t>
            </a:r>
            <a:r>
              <a:rPr kumimoji="0" lang="el-GR" altLang="el-GR" sz="3200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ένα μικρότερο νούμερο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l-GR" altLang="el-GR" sz="3200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 γιατί αυτό μου είναι μεγάλο.</a:t>
            </a: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FC37168C-A86E-533A-7FBE-DF70DAFE9D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6756" y="3468264"/>
            <a:ext cx="2779607" cy="2246769"/>
          </a:xfrm>
          <a:prstGeom prst="rect">
            <a:avLst/>
          </a:prstGeom>
          <a:solidFill>
            <a:srgbClr val="FFFFFF"/>
          </a:solidFill>
          <a:ln w="571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altLang="el-G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/>
            </a:pPr>
            <a:r>
              <a:rPr kumimoji="0" lang="el-GR" altLang="el-GR" sz="320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θα φορέσω 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/>
            </a:pPr>
            <a:r>
              <a:rPr kumimoji="0" lang="el-GR" altLang="el-GR" sz="320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θα δοκιμάσω </a:t>
            </a:r>
            <a:endParaRPr kumimoji="0" lang="el-GR" altLang="el-GR" sz="3200" b="0" i="0" u="none" strike="noStrike" cap="none" normalizeH="0" baseline="0" dirty="0">
              <a:ln>
                <a:noFill/>
              </a:ln>
              <a:solidFill>
                <a:srgbClr val="0A0A0A"/>
              </a:solidFill>
              <a:effectLst/>
              <a:latin typeface="Google Sans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/>
            </a:pPr>
            <a:r>
              <a:rPr lang="el-GR" altLang="el-GR" sz="3200" dirty="0">
                <a:solidFill>
                  <a:srgbClr val="0A0A0A"/>
                </a:solidFill>
                <a:latin typeface="Google Sans"/>
              </a:rPr>
              <a:t>θ</a:t>
            </a:r>
            <a:r>
              <a:rPr kumimoji="0" lang="el-GR" altLang="el-GR" sz="320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α μπω 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/>
            </a:pPr>
            <a:r>
              <a:rPr kumimoji="0" lang="el-GR" altLang="el-GR" sz="320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θα βγω </a:t>
            </a:r>
            <a:endParaRPr kumimoji="0" lang="el-GR" altLang="el-GR" sz="3200" b="0" i="0" u="none" strike="noStrike" cap="none" normalizeH="0" baseline="0" dirty="0">
              <a:ln>
                <a:noFill/>
              </a:ln>
              <a:solidFill>
                <a:srgbClr val="0A0A0A"/>
              </a:solidFill>
              <a:effectLst/>
              <a:latin typeface="Google Sans"/>
            </a:endParaRPr>
          </a:p>
        </p:txBody>
      </p:sp>
      <p:pic>
        <p:nvPicPr>
          <p:cNvPr id="5124" name="Picture 4" descr="Επιλέγοντας ρούχα στην ντουλάπα επίπεδη απεικόνιση. Αγοραστής αγοράζει νέα  ρούχα στο κατάστημα ρούχων. Κομψό φόρεμα κυρία αγορά βράδυ για εορταστική  εκδήλωση. Fashionista, shopaholic σε boutique fitting room Διάνυσμα από  ©IMG visuals characters">
            <a:extLst>
              <a:ext uri="{FF2B5EF4-FFF2-40B4-BE49-F238E27FC236}">
                <a16:creationId xmlns:a16="http://schemas.microsoft.com/office/drawing/2014/main" id="{59DE3482-9684-6EA9-FD27-285C9246CD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298"/>
          <a:stretch>
            <a:fillRect/>
          </a:stretch>
        </p:blipFill>
        <p:spPr bwMode="auto">
          <a:xfrm>
            <a:off x="6577693" y="2629142"/>
            <a:ext cx="2696936" cy="368716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9D12B8F-7640-E0A4-0906-FA542C19CB2C}"/>
              </a:ext>
            </a:extLst>
          </p:cNvPr>
          <p:cNvSpPr txBox="1"/>
          <p:nvPr/>
        </p:nvSpPr>
        <p:spPr>
          <a:xfrm>
            <a:off x="406756" y="197678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b="1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ΕΠΙΛΕΓΩ ΤΟ ΣΩΣΤΟ</a:t>
            </a:r>
            <a:endParaRPr lang="el-GR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50045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792D74-FB91-8CBE-B1B9-455E480FA7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EA60F61-4D24-FFB6-F4F3-73511CD87F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6756" y="1213355"/>
            <a:ext cx="10495374" cy="769441"/>
          </a:xfrm>
          <a:prstGeom prst="rect">
            <a:avLst/>
          </a:prstGeom>
          <a:solidFill>
            <a:srgbClr val="FFFFFF"/>
          </a:solidFill>
          <a:ln w="571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altLang="el-G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l-GR" altLang="el-GR" sz="3200" dirty="0">
                <a:solidFill>
                  <a:srgbClr val="0A0A0A"/>
                </a:solidFill>
                <a:latin typeface="Google Sans"/>
              </a:rPr>
              <a:t>_________</a:t>
            </a:r>
            <a:r>
              <a:rPr kumimoji="0" lang="el-GR" altLang="el-GR" sz="320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 για λίγο στο κατάστημα να δω αν έχουν εκπτώσεις.</a:t>
            </a: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0AB2ECC4-8E01-0A7D-64E0-28A117DB5C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6756" y="3468264"/>
            <a:ext cx="2779607" cy="2246769"/>
          </a:xfrm>
          <a:prstGeom prst="rect">
            <a:avLst/>
          </a:prstGeom>
          <a:solidFill>
            <a:srgbClr val="FFFFFF"/>
          </a:solidFill>
          <a:ln w="571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altLang="el-G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/>
            </a:pPr>
            <a:r>
              <a:rPr kumimoji="0" lang="el-GR" altLang="el-GR" sz="320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θα φορέσω 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/>
            </a:pPr>
            <a:r>
              <a:rPr kumimoji="0" lang="el-GR" altLang="el-GR" sz="320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θα δοκιμάσω </a:t>
            </a:r>
            <a:endParaRPr kumimoji="0" lang="el-GR" altLang="el-GR" sz="3200" b="0" i="0" u="none" strike="noStrike" cap="none" normalizeH="0" baseline="0" dirty="0">
              <a:ln>
                <a:noFill/>
              </a:ln>
              <a:solidFill>
                <a:srgbClr val="0A0A0A"/>
              </a:solidFill>
              <a:effectLst/>
              <a:latin typeface="Google Sans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/>
            </a:pPr>
            <a:r>
              <a:rPr lang="el-GR" altLang="el-GR" sz="3200" dirty="0">
                <a:solidFill>
                  <a:srgbClr val="0A0A0A"/>
                </a:solidFill>
                <a:latin typeface="Google Sans"/>
              </a:rPr>
              <a:t>θ</a:t>
            </a:r>
            <a:r>
              <a:rPr kumimoji="0" lang="el-GR" altLang="el-GR" sz="320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α μπω 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/>
            </a:pPr>
            <a:r>
              <a:rPr kumimoji="0" lang="el-GR" altLang="el-GR" sz="320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θα βγω </a:t>
            </a:r>
            <a:endParaRPr kumimoji="0" lang="el-GR" altLang="el-GR" sz="3200" b="0" i="0" u="none" strike="noStrike" cap="none" normalizeH="0" baseline="0" dirty="0">
              <a:ln>
                <a:noFill/>
              </a:ln>
              <a:solidFill>
                <a:srgbClr val="0A0A0A"/>
              </a:solidFill>
              <a:effectLst/>
              <a:latin typeface="Google Sans"/>
            </a:endParaRPr>
          </a:p>
        </p:txBody>
      </p:sp>
      <p:pic>
        <p:nvPicPr>
          <p:cNvPr id="6146" name="Picture 2" descr="Χαρούμενοι χαρακτήρες καρτούν παιδιών, μικροί φίλοι που μπαίνουν σε ένα  δωμάτιο και ανοίγουν μια πόρτα, διανυσματική απεικόνιση Διανυσματική  απεικόνιση - εικονογραφία από bounders: 414935347">
            <a:extLst>
              <a:ext uri="{FF2B5EF4-FFF2-40B4-BE49-F238E27FC236}">
                <a16:creationId xmlns:a16="http://schemas.microsoft.com/office/drawing/2014/main" id="{82326499-50A5-5A42-A31A-2242081D3C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0449" y="2607842"/>
            <a:ext cx="3107191" cy="310719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437608D-126A-0FDC-F410-7EA2E6BAE26F}"/>
              </a:ext>
            </a:extLst>
          </p:cNvPr>
          <p:cNvSpPr txBox="1"/>
          <p:nvPr/>
        </p:nvSpPr>
        <p:spPr>
          <a:xfrm>
            <a:off x="406756" y="403643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b="1" dirty="0">
                <a:solidFill>
                  <a:srgbClr val="FF0000"/>
                </a:solidFill>
              </a:rPr>
              <a:t>ΕΠΙΛΕΓΩ ΤΟ ΣΩΣΤΟ</a:t>
            </a:r>
            <a:r>
              <a:rPr lang="el-GR" b="1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ΕΠΙΛΕΓΩ ΤΟ ΣΩΣΤΟ</a:t>
            </a:r>
            <a:endParaRPr lang="el-G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33984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537171-6116-1EA3-591F-E29043A511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A2C71EB-88F5-E6B7-F380-5A082BC248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6756" y="1213356"/>
            <a:ext cx="10623549" cy="769441"/>
          </a:xfrm>
          <a:prstGeom prst="rect">
            <a:avLst/>
          </a:prstGeom>
          <a:solidFill>
            <a:srgbClr val="FFFFFF"/>
          </a:solidFill>
          <a:ln w="571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altLang="el-G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l-GR" altLang="el-GR" sz="3200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Μόλις τελειώσω τα ψώνια, ______</a:t>
            </a:r>
            <a:r>
              <a:rPr kumimoji="0" lang="el-GR" altLang="el-GR" sz="320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 </a:t>
            </a:r>
            <a:r>
              <a:rPr kumimoji="0" lang="el-GR" altLang="el-GR" sz="3200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για έναν καφέ με τη Μαρία.</a:t>
            </a: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E83DEBEA-E73E-CEA4-0966-EC33080556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6756" y="3468264"/>
            <a:ext cx="2779607" cy="2246769"/>
          </a:xfrm>
          <a:prstGeom prst="rect">
            <a:avLst/>
          </a:prstGeom>
          <a:solidFill>
            <a:srgbClr val="FFFFFF"/>
          </a:solidFill>
          <a:ln w="571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altLang="el-G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/>
            </a:pPr>
            <a:r>
              <a:rPr kumimoji="0" lang="el-GR" altLang="el-GR" sz="320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θα φορέσω 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/>
            </a:pPr>
            <a:r>
              <a:rPr kumimoji="0" lang="el-GR" altLang="el-GR" sz="320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θα δοκιμάσω </a:t>
            </a:r>
            <a:endParaRPr kumimoji="0" lang="el-GR" altLang="el-GR" sz="3200" b="0" i="0" u="none" strike="noStrike" cap="none" normalizeH="0" baseline="0" dirty="0">
              <a:ln>
                <a:noFill/>
              </a:ln>
              <a:solidFill>
                <a:srgbClr val="0A0A0A"/>
              </a:solidFill>
              <a:effectLst/>
              <a:latin typeface="Google Sans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/>
            </a:pPr>
            <a:r>
              <a:rPr lang="el-GR" altLang="el-GR" sz="3200" dirty="0">
                <a:solidFill>
                  <a:srgbClr val="0A0A0A"/>
                </a:solidFill>
                <a:latin typeface="Google Sans"/>
              </a:rPr>
              <a:t>θ</a:t>
            </a:r>
            <a:r>
              <a:rPr kumimoji="0" lang="el-GR" altLang="el-GR" sz="320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α μπω 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/>
            </a:pPr>
            <a:r>
              <a:rPr kumimoji="0" lang="el-GR" altLang="el-GR" sz="320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θα βγω </a:t>
            </a:r>
            <a:endParaRPr kumimoji="0" lang="el-GR" altLang="el-GR" sz="3200" b="0" i="0" u="none" strike="noStrike" cap="none" normalizeH="0" baseline="0" dirty="0">
              <a:ln>
                <a:noFill/>
              </a:ln>
              <a:solidFill>
                <a:srgbClr val="0A0A0A"/>
              </a:solidFill>
              <a:effectLst/>
              <a:latin typeface="Google Sans"/>
            </a:endParaRPr>
          </a:p>
        </p:txBody>
      </p:sp>
      <p:pic>
        <p:nvPicPr>
          <p:cNvPr id="7170" name="Picture 2" descr="Картинки по запросу кафе клипарт">
            <a:extLst>
              <a:ext uri="{FF2B5EF4-FFF2-40B4-BE49-F238E27FC236}">
                <a16:creationId xmlns:a16="http://schemas.microsoft.com/office/drawing/2014/main" id="{1D328E41-72D3-A05C-16D9-A0AA3DE1FE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2267" y="2335666"/>
            <a:ext cx="3716791" cy="371679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8A91236-43C2-04CA-1C0D-42A112852D7F}"/>
              </a:ext>
            </a:extLst>
          </p:cNvPr>
          <p:cNvSpPr txBox="1"/>
          <p:nvPr/>
        </p:nvSpPr>
        <p:spPr>
          <a:xfrm>
            <a:off x="406756" y="436211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b="1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ΕΠΙΛΕΓΩ ΤΟ ΣΩΣΤΟ</a:t>
            </a:r>
            <a:endParaRPr lang="el-G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1680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6C016B-8171-F920-B3C7-280F0736F4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3ED200C-C241-2CFB-1036-E11665FEB2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6756" y="1213356"/>
            <a:ext cx="8869992" cy="769441"/>
          </a:xfrm>
          <a:prstGeom prst="rect">
            <a:avLst/>
          </a:prstGeom>
          <a:solidFill>
            <a:srgbClr val="FFFFFF"/>
          </a:solidFill>
          <a:ln w="571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altLang="el-G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l-GR" altLang="el-GR" sz="3200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Αύριο στο πάρτι ________το καινούριο μου φόρεμα.</a:t>
            </a: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D6305073-A3C3-2425-2CE8-E933B8C4F2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6756" y="3468264"/>
            <a:ext cx="2779607" cy="2246769"/>
          </a:xfrm>
          <a:prstGeom prst="rect">
            <a:avLst/>
          </a:prstGeom>
          <a:solidFill>
            <a:srgbClr val="FFFFFF"/>
          </a:solidFill>
          <a:ln w="571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altLang="el-G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/>
            </a:pPr>
            <a:r>
              <a:rPr kumimoji="0" lang="el-GR" altLang="el-GR" sz="320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θα φορέσω 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/>
            </a:pPr>
            <a:r>
              <a:rPr kumimoji="0" lang="el-GR" altLang="el-GR" sz="320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θα δοκιμάσω </a:t>
            </a:r>
            <a:endParaRPr kumimoji="0" lang="el-GR" altLang="el-GR" sz="3200" b="0" i="0" u="none" strike="noStrike" cap="none" normalizeH="0" baseline="0" dirty="0">
              <a:ln>
                <a:noFill/>
              </a:ln>
              <a:solidFill>
                <a:srgbClr val="0A0A0A"/>
              </a:solidFill>
              <a:effectLst/>
              <a:latin typeface="Google Sans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/>
            </a:pPr>
            <a:r>
              <a:rPr lang="el-GR" altLang="el-GR" sz="3200" dirty="0">
                <a:solidFill>
                  <a:srgbClr val="0A0A0A"/>
                </a:solidFill>
                <a:latin typeface="Google Sans"/>
              </a:rPr>
              <a:t>θ</a:t>
            </a:r>
            <a:r>
              <a:rPr kumimoji="0" lang="el-GR" altLang="el-GR" sz="320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α μπω 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/>
            </a:pPr>
            <a:r>
              <a:rPr kumimoji="0" lang="el-GR" altLang="el-GR" sz="320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θα βγω </a:t>
            </a:r>
            <a:endParaRPr kumimoji="0" lang="el-GR" altLang="el-GR" sz="3200" b="0" i="0" u="none" strike="noStrike" cap="none" normalizeH="0" baseline="0" dirty="0">
              <a:ln>
                <a:noFill/>
              </a:ln>
              <a:solidFill>
                <a:srgbClr val="0A0A0A"/>
              </a:solidFill>
              <a:effectLst/>
              <a:latin typeface="Google Sans"/>
            </a:endParaRPr>
          </a:p>
        </p:txBody>
      </p:sp>
      <p:pic>
        <p:nvPicPr>
          <p:cNvPr id="5122" name="Picture 2" descr="να φοράει ρούχα Στοκ Εικονογραφήσεις, Vectors, &amp; Clipart – (6,119 Στοκ  Εικονογραφήσεις)">
            <a:extLst>
              <a:ext uri="{FF2B5EF4-FFF2-40B4-BE49-F238E27FC236}">
                <a16:creationId xmlns:a16="http://schemas.microsoft.com/office/drawing/2014/main" id="{73FCBA80-87E9-677D-7BF1-4D2E98786C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5278" y="2379210"/>
            <a:ext cx="4217533" cy="421753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60B64A2-D601-C2A0-66EC-93E0BC0C29EE}"/>
              </a:ext>
            </a:extLst>
          </p:cNvPr>
          <p:cNvSpPr txBox="1"/>
          <p:nvPr/>
        </p:nvSpPr>
        <p:spPr>
          <a:xfrm>
            <a:off x="406756" y="285957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b="1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ΕΠΙΛΕΓΩ ΤΟ ΣΩΣΤΟ</a:t>
            </a:r>
            <a:endParaRPr lang="el-G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94367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Τα 6 λάθη στα μαλλιά που σε δείχνουν μεγαλύτερη από την... | Ομορφιά  Ειδήσεις">
            <a:extLst>
              <a:ext uri="{FF2B5EF4-FFF2-40B4-BE49-F238E27FC236}">
                <a16:creationId xmlns:a16="http://schemas.microsoft.com/office/drawing/2014/main" id="{9D62E4D7-F1C5-9D5F-6C2C-A29CE1FC2C5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094" b="17937"/>
          <a:stretch>
            <a:fillRect/>
          </a:stretch>
        </p:blipFill>
        <p:spPr bwMode="auto">
          <a:xfrm>
            <a:off x="437017" y="337457"/>
            <a:ext cx="11297783" cy="6106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21ED835-EA1A-D3C9-00ED-33ACFB64E2C3}"/>
              </a:ext>
            </a:extLst>
          </p:cNvPr>
          <p:cNvSpPr txBox="1"/>
          <p:nvPr/>
        </p:nvSpPr>
        <p:spPr>
          <a:xfrm>
            <a:off x="1647681" y="2503715"/>
            <a:ext cx="4796662" cy="107721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l-GR" altLang="el-GR" sz="3200" b="1" dirty="0">
                <a:solidFill>
                  <a:srgbClr val="FF0000"/>
                </a:solidFill>
                <a:latin typeface="Google Sans"/>
              </a:rPr>
              <a:t>Ναι, σου πηγαίνει πάρα πολύ!</a:t>
            </a:r>
            <a:endParaRPr lang="el-GR" sz="32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1D57E92-13E5-821D-538D-FF2354E01E67}"/>
              </a:ext>
            </a:extLst>
          </p:cNvPr>
          <p:cNvSpPr txBox="1"/>
          <p:nvPr/>
        </p:nvSpPr>
        <p:spPr>
          <a:xfrm>
            <a:off x="1251857" y="5859568"/>
            <a:ext cx="5791200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l-GR" altLang="el-GR" sz="3200" b="1" dirty="0">
                <a:solidFill>
                  <a:srgbClr val="FF0000"/>
                </a:solidFill>
                <a:latin typeface="Google Sans"/>
              </a:rPr>
              <a:t>Ναι, σου πηγαίνει πάρα πολύ!</a:t>
            </a:r>
            <a:endParaRPr lang="el-GR" sz="32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9FD066C-204E-E93A-CA62-E88021EF47B8}"/>
              </a:ext>
            </a:extLst>
          </p:cNvPr>
          <p:cNvSpPr txBox="1"/>
          <p:nvPr/>
        </p:nvSpPr>
        <p:spPr>
          <a:xfrm>
            <a:off x="6691240" y="2503714"/>
            <a:ext cx="4796662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l-GR" altLang="el-GR" sz="3200" b="1" dirty="0">
                <a:solidFill>
                  <a:srgbClr val="FF0000"/>
                </a:solidFill>
                <a:latin typeface="Google Sans"/>
              </a:rPr>
              <a:t>Όχι, δεν σου πηγαίνει!</a:t>
            </a:r>
            <a:endParaRPr lang="el-GR" sz="32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35E63B9-C276-67FA-7C55-382A196E0346}"/>
              </a:ext>
            </a:extLst>
          </p:cNvPr>
          <p:cNvSpPr txBox="1"/>
          <p:nvPr/>
        </p:nvSpPr>
        <p:spPr>
          <a:xfrm>
            <a:off x="7395338" y="5859567"/>
            <a:ext cx="4796662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l-GR" altLang="el-GR" sz="3200" b="1" dirty="0">
                <a:solidFill>
                  <a:srgbClr val="FF0000"/>
                </a:solidFill>
                <a:latin typeface="Google Sans"/>
              </a:rPr>
              <a:t>Όχι, δεν σου πηγαίνει!</a:t>
            </a:r>
            <a:endParaRPr lang="el-GR" sz="32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9202EAC-357F-54A8-B5CF-AA4554D81F1D}"/>
              </a:ext>
            </a:extLst>
          </p:cNvPr>
          <p:cNvSpPr txBox="1"/>
          <p:nvPr/>
        </p:nvSpPr>
        <p:spPr>
          <a:xfrm>
            <a:off x="4880737" y="3136612"/>
            <a:ext cx="2815463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l-GR" altLang="el-GR" sz="3200" b="1" dirty="0">
                <a:latin typeface="Google Sans"/>
              </a:rPr>
              <a:t>Μου πηγαίνει;</a:t>
            </a:r>
            <a:endParaRPr lang="el-GR" sz="3200" dirty="0"/>
          </a:p>
        </p:txBody>
      </p:sp>
    </p:spTree>
    <p:extLst>
      <p:ext uri="{BB962C8B-B14F-4D97-AF65-F5344CB8AC3E}">
        <p14:creationId xmlns:p14="http://schemas.microsoft.com/office/powerpoint/2010/main" val="42048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şirin kız bir alışveriş merkezinde kasiyer oluyor Kasiyer Çalışanı Ödeme  İstasyonunda Duruyor | Premium vektör">
            <a:extLst>
              <a:ext uri="{FF2B5EF4-FFF2-40B4-BE49-F238E27FC236}">
                <a16:creationId xmlns:a16="http://schemas.microsoft.com/office/drawing/2014/main" id="{3CD682E6-1E6B-D804-6839-AB6E4D448C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074" y="1493383"/>
            <a:ext cx="4846184" cy="379503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Ορθογώνιο: Στρογγύλεμα γωνιών 1">
            <a:extLst>
              <a:ext uri="{FF2B5EF4-FFF2-40B4-BE49-F238E27FC236}">
                <a16:creationId xmlns:a16="http://schemas.microsoft.com/office/drawing/2014/main" id="{E63CDA97-CB52-AAAB-994E-1A662D6D88AC}"/>
              </a:ext>
            </a:extLst>
          </p:cNvPr>
          <p:cNvSpPr/>
          <p:nvPr/>
        </p:nvSpPr>
        <p:spPr>
          <a:xfrm>
            <a:off x="6096000" y="2950029"/>
            <a:ext cx="5660571" cy="881742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4400" dirty="0"/>
              <a:t>Με γεια!</a:t>
            </a:r>
          </a:p>
        </p:txBody>
      </p:sp>
    </p:spTree>
    <p:extLst>
      <p:ext uri="{BB962C8B-B14F-4D97-AF65-F5344CB8AC3E}">
        <p14:creationId xmlns:p14="http://schemas.microsoft.com/office/powerpoint/2010/main" val="9780389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Ημερολόγιο - Δωρεάν εικόνες διανυσματικά clipart στο creazilla.com">
            <a:extLst>
              <a:ext uri="{FF2B5EF4-FFF2-40B4-BE49-F238E27FC236}">
                <a16:creationId xmlns:a16="http://schemas.microsoft.com/office/drawing/2014/main" id="{DD08E40E-8250-09EB-6F5A-D0121D202E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085" y="122408"/>
            <a:ext cx="1624210" cy="1475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Ορθογώνιο 2">
            <a:extLst>
              <a:ext uri="{FF2B5EF4-FFF2-40B4-BE49-F238E27FC236}">
                <a16:creationId xmlns:a16="http://schemas.microsoft.com/office/drawing/2014/main" id="{7E930069-6EFE-DC67-6F68-6E209853F64C}"/>
              </a:ext>
            </a:extLst>
          </p:cNvPr>
          <p:cNvSpPr/>
          <p:nvPr/>
        </p:nvSpPr>
        <p:spPr>
          <a:xfrm>
            <a:off x="391886" y="509502"/>
            <a:ext cx="1133573" cy="70162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350" dirty="0">
                <a:solidFill>
                  <a:schemeClr val="tx1"/>
                </a:solidFill>
              </a:rPr>
              <a:t>Ημερομηνία</a:t>
            </a:r>
            <a:endParaRPr lang="en-US" sz="1350" dirty="0">
              <a:solidFill>
                <a:schemeClr val="tx1"/>
              </a:solidFill>
            </a:endParaRPr>
          </a:p>
          <a:p>
            <a:pPr algn="ctr"/>
            <a:r>
              <a:rPr lang="el-GR" sz="1350" dirty="0">
                <a:solidFill>
                  <a:schemeClr val="tx1"/>
                </a:solidFill>
              </a:rPr>
              <a:t> </a:t>
            </a:r>
            <a:endParaRPr lang="el-CY" sz="1350" dirty="0">
              <a:solidFill>
                <a:schemeClr val="tx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74081F1-AB36-9F23-6444-4883AA46D034}"/>
              </a:ext>
            </a:extLst>
          </p:cNvPr>
          <p:cNvSpPr txBox="1"/>
          <p:nvPr/>
        </p:nvSpPr>
        <p:spPr>
          <a:xfrm>
            <a:off x="2971800" y="588220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3600" dirty="0"/>
              <a:t>θα φορέσω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DAD3408-74FC-AAE0-B9E4-73FAFE6D224E}"/>
              </a:ext>
            </a:extLst>
          </p:cNvPr>
          <p:cNvSpPr txBox="1"/>
          <p:nvPr/>
        </p:nvSpPr>
        <p:spPr>
          <a:xfrm>
            <a:off x="5529943" y="1598221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3600" dirty="0"/>
              <a:t>θα δοκιμάσω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D7057A9-1BE3-8733-13A4-5C8DBE38D47F}"/>
              </a:ext>
            </a:extLst>
          </p:cNvPr>
          <p:cNvSpPr txBox="1"/>
          <p:nvPr/>
        </p:nvSpPr>
        <p:spPr>
          <a:xfrm>
            <a:off x="7522028" y="2423556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3600" dirty="0"/>
              <a:t>θα μπω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21598B9-0EFE-60E4-BB6F-1377250ACD0C}"/>
              </a:ext>
            </a:extLst>
          </p:cNvPr>
          <p:cNvSpPr txBox="1"/>
          <p:nvPr/>
        </p:nvSpPr>
        <p:spPr>
          <a:xfrm>
            <a:off x="9990364" y="3428999"/>
            <a:ext cx="227783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3600" dirty="0"/>
              <a:t>θα βγω</a:t>
            </a:r>
          </a:p>
        </p:txBody>
      </p:sp>
      <p:pic>
        <p:nvPicPr>
          <p:cNvPr id="5" name="Picture 4" descr="Επιλέγοντας ρούχα στην ντουλάπα επίπεδη απεικόνιση. Αγοραστής αγοράζει νέα  ρούχα στο κατάστημα ρούχων. Κομψό φόρεμα κυρία αγορά βράδυ για εορταστική  εκδήλωση. Fashionista, shopaholic σε boutique fitting room Διάνυσμα από  ©IMG visuals characters">
            <a:extLst>
              <a:ext uri="{FF2B5EF4-FFF2-40B4-BE49-F238E27FC236}">
                <a16:creationId xmlns:a16="http://schemas.microsoft.com/office/drawing/2014/main" id="{E7025E8C-25D1-6111-90D3-0AED6E45E51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298"/>
          <a:stretch>
            <a:fillRect/>
          </a:stretch>
        </p:blipFill>
        <p:spPr bwMode="auto">
          <a:xfrm>
            <a:off x="4498521" y="2608222"/>
            <a:ext cx="2153185" cy="218402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να φοράει ρούχα Στοκ Εικονογραφήσεις, Vectors, &amp; Clipart – (6,119 Στοκ  Εικονογραφήσεις)">
            <a:extLst>
              <a:ext uri="{FF2B5EF4-FFF2-40B4-BE49-F238E27FC236}">
                <a16:creationId xmlns:a16="http://schemas.microsoft.com/office/drawing/2014/main" id="{920447CC-5334-94DB-C970-A0C540F93E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3730" y="1346963"/>
            <a:ext cx="2153185" cy="215318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Картинки по запросу кафе клипарт">
            <a:extLst>
              <a:ext uri="{FF2B5EF4-FFF2-40B4-BE49-F238E27FC236}">
                <a16:creationId xmlns:a16="http://schemas.microsoft.com/office/drawing/2014/main" id="{E824C7B9-41DA-47A4-3671-9C09059224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9982" y="4434442"/>
            <a:ext cx="1648504" cy="164850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Χαρούμενοι χαρακτήρες καρτούν παιδιών, μικροί φίλοι που μπαίνουν σε ένα  δωμάτιο και ανοίγουν μια πόρτα, διανυσματική απεικόνιση Διανυσματική  απεικόνιση - εικονογραφία από bounders: 414935347">
            <a:extLst>
              <a:ext uri="{FF2B5EF4-FFF2-40B4-BE49-F238E27FC236}">
                <a16:creationId xmlns:a16="http://schemas.microsoft.com/office/drawing/2014/main" id="{9EE75FE6-0C12-7F75-25BB-D5009547FC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9964" y="3248891"/>
            <a:ext cx="2277836" cy="227783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75045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Χαριτωμένο Σκίτσο Ένα Γράμμα Και Φάκελο Διάνυσμα από ©lineartestpilot  248511960">
            <a:extLst>
              <a:ext uri="{FF2B5EF4-FFF2-40B4-BE49-F238E27FC236}">
                <a16:creationId xmlns:a16="http://schemas.microsoft.com/office/drawing/2014/main" id="{EC547147-2D9D-B4EA-A318-0A32ACFB3FF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52"/>
          <a:stretch>
            <a:fillRect/>
          </a:stretch>
        </p:blipFill>
        <p:spPr bwMode="auto">
          <a:xfrm>
            <a:off x="4665889" y="0"/>
            <a:ext cx="2076450" cy="2036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Ορθογώνιο: Στρογγύλεμα γωνιών 1">
            <a:extLst>
              <a:ext uri="{FF2B5EF4-FFF2-40B4-BE49-F238E27FC236}">
                <a16:creationId xmlns:a16="http://schemas.microsoft.com/office/drawing/2014/main" id="{E2B8347F-6522-6D50-95E3-D70B1144B502}"/>
              </a:ext>
            </a:extLst>
          </p:cNvPr>
          <p:cNvSpPr/>
          <p:nvPr/>
        </p:nvSpPr>
        <p:spPr>
          <a:xfrm>
            <a:off x="424543" y="2209800"/>
            <a:ext cx="4572000" cy="4071257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1200" dirty="0"/>
              <a:t>Αγαπημένε μου  _______,           Λευκωσία, 18 Μαρτίου 2026</a:t>
            </a:r>
          </a:p>
          <a:p>
            <a:pPr algn="ctr"/>
            <a:endParaRPr lang="el-GR" sz="1200" dirty="0"/>
          </a:p>
          <a:p>
            <a:pPr algn="ctr"/>
            <a:endParaRPr lang="el-GR" sz="1200" dirty="0"/>
          </a:p>
          <a:p>
            <a:pPr algn="ctr"/>
            <a:endParaRPr lang="el-GR" sz="1200" dirty="0"/>
          </a:p>
          <a:p>
            <a:pPr algn="ctr"/>
            <a:endParaRPr lang="el-GR" sz="1200" dirty="0"/>
          </a:p>
          <a:p>
            <a:pPr algn="ctr"/>
            <a:endParaRPr lang="el-GR" sz="1200" dirty="0"/>
          </a:p>
          <a:p>
            <a:pPr algn="ctr"/>
            <a:endParaRPr lang="el-GR" sz="1200" dirty="0"/>
          </a:p>
          <a:p>
            <a:pPr algn="ctr"/>
            <a:r>
              <a:rPr lang="el-GR" sz="1200" dirty="0"/>
              <a:t>			</a:t>
            </a:r>
          </a:p>
          <a:p>
            <a:pPr algn="ctr"/>
            <a:endParaRPr lang="el-GR" sz="1200" dirty="0"/>
          </a:p>
          <a:p>
            <a:pPr algn="ctr"/>
            <a:endParaRPr lang="el-GR" sz="1200" dirty="0"/>
          </a:p>
          <a:p>
            <a:pPr algn="ctr"/>
            <a:endParaRPr lang="el-GR" sz="1200" dirty="0"/>
          </a:p>
          <a:p>
            <a:pPr algn="ctr"/>
            <a:endParaRPr lang="el-GR" sz="1200" dirty="0"/>
          </a:p>
          <a:p>
            <a:pPr algn="ctr"/>
            <a:endParaRPr lang="el-GR" sz="1200" dirty="0"/>
          </a:p>
          <a:p>
            <a:pPr algn="ctr"/>
            <a:endParaRPr lang="el-GR" sz="1200" dirty="0"/>
          </a:p>
          <a:p>
            <a:pPr algn="ctr"/>
            <a:endParaRPr lang="el-GR" sz="1200" dirty="0"/>
          </a:p>
          <a:p>
            <a:pPr algn="ctr"/>
            <a:r>
              <a:rPr lang="el-GR" sz="1200" dirty="0"/>
              <a:t>			Με αγάπη,</a:t>
            </a:r>
          </a:p>
          <a:p>
            <a:pPr algn="ctr"/>
            <a:r>
              <a:rPr lang="el-GR" sz="1200" dirty="0"/>
              <a:t>			---------</a:t>
            </a:r>
          </a:p>
          <a:p>
            <a:pPr algn="ctr"/>
            <a:endParaRPr lang="el-GR" dirty="0"/>
          </a:p>
        </p:txBody>
      </p:sp>
      <p:sp>
        <p:nvSpPr>
          <p:cNvPr id="3" name="Ορθογώνιο: Στρογγύλεμα γωνιών 2">
            <a:extLst>
              <a:ext uri="{FF2B5EF4-FFF2-40B4-BE49-F238E27FC236}">
                <a16:creationId xmlns:a16="http://schemas.microsoft.com/office/drawing/2014/main" id="{EC775967-C445-5178-591F-1343A807A3D1}"/>
              </a:ext>
            </a:extLst>
          </p:cNvPr>
          <p:cNvSpPr/>
          <p:nvPr/>
        </p:nvSpPr>
        <p:spPr>
          <a:xfrm>
            <a:off x="6498772" y="2209799"/>
            <a:ext cx="4572000" cy="4071257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1200" dirty="0"/>
              <a:t>Αξιότιμε κύριε,           Λευκωσία, 18 Μαρτίου 2026</a:t>
            </a:r>
          </a:p>
          <a:p>
            <a:pPr algn="ctr"/>
            <a:endParaRPr lang="el-GR" sz="1200" dirty="0"/>
          </a:p>
          <a:p>
            <a:pPr algn="ctr"/>
            <a:endParaRPr lang="el-GR" sz="1200" dirty="0"/>
          </a:p>
          <a:p>
            <a:pPr algn="ctr"/>
            <a:endParaRPr lang="el-GR" sz="1200" dirty="0"/>
          </a:p>
          <a:p>
            <a:pPr algn="ctr"/>
            <a:endParaRPr lang="el-GR" sz="1200" dirty="0"/>
          </a:p>
          <a:p>
            <a:pPr algn="ctr"/>
            <a:endParaRPr lang="el-GR" sz="1200" dirty="0"/>
          </a:p>
          <a:p>
            <a:pPr algn="ctr"/>
            <a:endParaRPr lang="el-GR" sz="1200" dirty="0"/>
          </a:p>
          <a:p>
            <a:pPr algn="ctr"/>
            <a:r>
              <a:rPr lang="el-GR" sz="1200" dirty="0"/>
              <a:t>			</a:t>
            </a:r>
          </a:p>
          <a:p>
            <a:pPr algn="ctr"/>
            <a:endParaRPr lang="el-GR" sz="1200" dirty="0"/>
          </a:p>
          <a:p>
            <a:pPr algn="ctr"/>
            <a:endParaRPr lang="el-GR" sz="1200" dirty="0"/>
          </a:p>
          <a:p>
            <a:pPr algn="ctr"/>
            <a:endParaRPr lang="el-GR" sz="1200" dirty="0"/>
          </a:p>
          <a:p>
            <a:pPr algn="ctr"/>
            <a:endParaRPr lang="el-GR" sz="1200" dirty="0"/>
          </a:p>
          <a:p>
            <a:pPr algn="ctr"/>
            <a:endParaRPr lang="el-GR" sz="1200" dirty="0"/>
          </a:p>
          <a:p>
            <a:pPr algn="ctr"/>
            <a:endParaRPr lang="el-GR" sz="1200" dirty="0"/>
          </a:p>
          <a:p>
            <a:pPr algn="ctr"/>
            <a:endParaRPr lang="el-GR" sz="1200" dirty="0"/>
          </a:p>
          <a:p>
            <a:pPr algn="ctr"/>
            <a:r>
              <a:rPr lang="el-GR" sz="1200" dirty="0"/>
              <a:t>			Με εκτίμηση,</a:t>
            </a:r>
          </a:p>
          <a:p>
            <a:pPr algn="ctr"/>
            <a:r>
              <a:rPr lang="el-GR" sz="1200" dirty="0"/>
              <a:t>			---------</a:t>
            </a:r>
          </a:p>
        </p:txBody>
      </p:sp>
    </p:spTree>
    <p:extLst>
      <p:ext uri="{BB962C8B-B14F-4D97-AF65-F5344CB8AC3E}">
        <p14:creationId xmlns:p14="http://schemas.microsoft.com/office/powerpoint/2010/main" val="28324927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28,600+ Email Cartoon Stock Photos, Pictures &amp; Royalty-Free Images - iStock  | Phishing email cartoon">
            <a:extLst>
              <a:ext uri="{FF2B5EF4-FFF2-40B4-BE49-F238E27FC236}">
                <a16:creationId xmlns:a16="http://schemas.microsoft.com/office/drawing/2014/main" id="{C0C93AEC-282B-5E40-FB52-1E240BF050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4538" y="481125"/>
            <a:ext cx="2401661" cy="136148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Ορθογώνιο: Στρογγύλεμα γωνιών 4">
            <a:extLst>
              <a:ext uri="{FF2B5EF4-FFF2-40B4-BE49-F238E27FC236}">
                <a16:creationId xmlns:a16="http://schemas.microsoft.com/office/drawing/2014/main" id="{1D111CAD-2933-4365-2DF9-B3E25B44FAA3}"/>
              </a:ext>
            </a:extLst>
          </p:cNvPr>
          <p:cNvSpPr/>
          <p:nvPr/>
        </p:nvSpPr>
        <p:spPr>
          <a:xfrm>
            <a:off x="424543" y="2209800"/>
            <a:ext cx="4572000" cy="4071257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l-GR" sz="1200" dirty="0"/>
              <a:t>Αγαπημένε μου  _______,           </a:t>
            </a:r>
          </a:p>
          <a:p>
            <a:pPr algn="ctr"/>
            <a:endParaRPr lang="el-GR" sz="1200" dirty="0"/>
          </a:p>
          <a:p>
            <a:pPr algn="ctr"/>
            <a:endParaRPr lang="el-GR" sz="1200" dirty="0"/>
          </a:p>
          <a:p>
            <a:pPr algn="ctr"/>
            <a:endParaRPr lang="el-GR" sz="1200" dirty="0"/>
          </a:p>
          <a:p>
            <a:pPr algn="ctr"/>
            <a:endParaRPr lang="el-GR" sz="1200" dirty="0"/>
          </a:p>
          <a:p>
            <a:pPr algn="ctr"/>
            <a:endParaRPr lang="el-GR" sz="1200" dirty="0"/>
          </a:p>
          <a:p>
            <a:pPr algn="ctr"/>
            <a:endParaRPr lang="el-GR" sz="1200" dirty="0"/>
          </a:p>
          <a:p>
            <a:pPr algn="ctr"/>
            <a:r>
              <a:rPr lang="el-GR" sz="1200" dirty="0"/>
              <a:t>			</a:t>
            </a:r>
          </a:p>
          <a:p>
            <a:pPr algn="ctr"/>
            <a:endParaRPr lang="el-GR" sz="1200" dirty="0"/>
          </a:p>
          <a:p>
            <a:pPr algn="ctr"/>
            <a:endParaRPr lang="el-GR" sz="1200" dirty="0"/>
          </a:p>
          <a:p>
            <a:pPr algn="ctr"/>
            <a:endParaRPr lang="el-GR" sz="1200" dirty="0"/>
          </a:p>
          <a:p>
            <a:pPr algn="ctr"/>
            <a:endParaRPr lang="el-GR" sz="1200" dirty="0"/>
          </a:p>
          <a:p>
            <a:pPr algn="ctr"/>
            <a:endParaRPr lang="el-GR" sz="1200" dirty="0"/>
          </a:p>
          <a:p>
            <a:pPr algn="ctr"/>
            <a:endParaRPr lang="el-GR" sz="1200" dirty="0"/>
          </a:p>
          <a:p>
            <a:pPr algn="ctr"/>
            <a:endParaRPr lang="el-GR" sz="1200" dirty="0"/>
          </a:p>
          <a:p>
            <a:pPr algn="ctr"/>
            <a:r>
              <a:rPr lang="el-GR" sz="1200" dirty="0"/>
              <a:t>			Με αγάπη,</a:t>
            </a:r>
          </a:p>
          <a:p>
            <a:pPr algn="ctr"/>
            <a:r>
              <a:rPr lang="el-GR" sz="1200" dirty="0"/>
              <a:t>			---------</a:t>
            </a:r>
          </a:p>
          <a:p>
            <a:pPr algn="ctr"/>
            <a:endParaRPr lang="el-GR" dirty="0"/>
          </a:p>
        </p:txBody>
      </p:sp>
      <p:sp>
        <p:nvSpPr>
          <p:cNvPr id="6" name="Ορθογώνιο: Στρογγύλεμα γωνιών 5">
            <a:extLst>
              <a:ext uri="{FF2B5EF4-FFF2-40B4-BE49-F238E27FC236}">
                <a16:creationId xmlns:a16="http://schemas.microsoft.com/office/drawing/2014/main" id="{7C550FDD-8E40-8CCA-C9B1-F17821ED96ED}"/>
              </a:ext>
            </a:extLst>
          </p:cNvPr>
          <p:cNvSpPr/>
          <p:nvPr/>
        </p:nvSpPr>
        <p:spPr>
          <a:xfrm>
            <a:off x="6498772" y="2209799"/>
            <a:ext cx="4572000" cy="4071257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l-GR" sz="1200" dirty="0"/>
              <a:t>Αξιότιμε κύριε______________,           </a:t>
            </a:r>
          </a:p>
          <a:p>
            <a:pPr algn="ctr"/>
            <a:endParaRPr lang="el-GR" sz="1200" dirty="0"/>
          </a:p>
          <a:p>
            <a:pPr algn="ctr"/>
            <a:endParaRPr lang="el-GR" sz="1200" dirty="0"/>
          </a:p>
          <a:p>
            <a:pPr algn="ctr"/>
            <a:endParaRPr lang="el-GR" sz="1200" dirty="0"/>
          </a:p>
          <a:p>
            <a:pPr algn="ctr"/>
            <a:endParaRPr lang="el-GR" sz="1200" dirty="0"/>
          </a:p>
          <a:p>
            <a:pPr algn="ctr"/>
            <a:endParaRPr lang="el-GR" sz="1200" dirty="0"/>
          </a:p>
          <a:p>
            <a:pPr algn="ctr"/>
            <a:endParaRPr lang="el-GR" sz="1200" dirty="0"/>
          </a:p>
          <a:p>
            <a:pPr algn="ctr"/>
            <a:r>
              <a:rPr lang="el-GR" sz="1200" dirty="0"/>
              <a:t>			</a:t>
            </a:r>
          </a:p>
          <a:p>
            <a:pPr algn="ctr"/>
            <a:endParaRPr lang="el-GR" sz="1200" dirty="0"/>
          </a:p>
          <a:p>
            <a:pPr algn="ctr"/>
            <a:endParaRPr lang="el-GR" sz="1200" dirty="0"/>
          </a:p>
          <a:p>
            <a:pPr algn="ctr"/>
            <a:endParaRPr lang="el-GR" sz="1200" dirty="0"/>
          </a:p>
          <a:p>
            <a:pPr algn="ctr"/>
            <a:endParaRPr lang="el-GR" sz="1200" dirty="0"/>
          </a:p>
          <a:p>
            <a:pPr algn="ctr"/>
            <a:endParaRPr lang="el-GR" sz="1200" dirty="0"/>
          </a:p>
          <a:p>
            <a:pPr algn="ctr"/>
            <a:endParaRPr lang="el-GR" sz="1200" dirty="0"/>
          </a:p>
          <a:p>
            <a:pPr algn="ctr"/>
            <a:endParaRPr lang="el-GR" sz="1200" dirty="0"/>
          </a:p>
          <a:p>
            <a:pPr algn="ctr"/>
            <a:r>
              <a:rPr lang="el-GR" sz="1200" dirty="0"/>
              <a:t>			Με εκτίμηση,</a:t>
            </a:r>
          </a:p>
          <a:p>
            <a:pPr algn="ctr"/>
            <a:r>
              <a:rPr lang="el-GR" sz="1200" dirty="0"/>
              <a:t>			---------</a:t>
            </a:r>
          </a:p>
        </p:txBody>
      </p:sp>
    </p:spTree>
    <p:extLst>
      <p:ext uri="{BB962C8B-B14F-4D97-AF65-F5344CB8AC3E}">
        <p14:creationId xmlns:p14="http://schemas.microsoft.com/office/powerpoint/2010/main" val="6201371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Ορθογώνιο: Στρογγύλεμα γωνιών 1">
            <a:extLst>
              <a:ext uri="{FF2B5EF4-FFF2-40B4-BE49-F238E27FC236}">
                <a16:creationId xmlns:a16="http://schemas.microsoft.com/office/drawing/2014/main" id="{8516ED97-5369-66EA-973C-5E1658C14B66}"/>
              </a:ext>
            </a:extLst>
          </p:cNvPr>
          <p:cNvSpPr/>
          <p:nvPr/>
        </p:nvSpPr>
        <p:spPr>
          <a:xfrm>
            <a:off x="119743" y="2590799"/>
            <a:ext cx="3450771" cy="3690257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900" dirty="0"/>
              <a:t>Αγαπημένε μου  _______,           Λευκωσία, 18 Μαρτίου 2026</a:t>
            </a:r>
          </a:p>
          <a:p>
            <a:pPr algn="ctr"/>
            <a:endParaRPr lang="el-GR" sz="900" dirty="0"/>
          </a:p>
          <a:p>
            <a:pPr algn="ctr"/>
            <a:endParaRPr lang="el-GR" sz="900" dirty="0"/>
          </a:p>
          <a:p>
            <a:pPr algn="ctr"/>
            <a:endParaRPr lang="el-GR" sz="900" dirty="0"/>
          </a:p>
          <a:p>
            <a:pPr algn="ctr"/>
            <a:endParaRPr lang="el-GR" sz="900" dirty="0"/>
          </a:p>
          <a:p>
            <a:pPr algn="ctr"/>
            <a:endParaRPr lang="el-GR" sz="900" dirty="0"/>
          </a:p>
          <a:p>
            <a:pPr algn="ctr"/>
            <a:endParaRPr lang="el-GR" sz="900" dirty="0"/>
          </a:p>
          <a:p>
            <a:pPr algn="ctr"/>
            <a:r>
              <a:rPr lang="el-GR" sz="900" dirty="0"/>
              <a:t>			</a:t>
            </a:r>
          </a:p>
          <a:p>
            <a:pPr algn="ctr"/>
            <a:endParaRPr lang="el-GR" sz="900" dirty="0"/>
          </a:p>
          <a:p>
            <a:pPr algn="ctr"/>
            <a:endParaRPr lang="el-GR" sz="900" dirty="0"/>
          </a:p>
          <a:p>
            <a:pPr algn="ctr"/>
            <a:endParaRPr lang="el-GR" sz="900" dirty="0"/>
          </a:p>
          <a:p>
            <a:pPr algn="ctr"/>
            <a:endParaRPr lang="el-GR" sz="900" dirty="0"/>
          </a:p>
          <a:p>
            <a:pPr algn="ctr"/>
            <a:endParaRPr lang="el-GR" sz="900" dirty="0"/>
          </a:p>
          <a:p>
            <a:pPr algn="ctr"/>
            <a:endParaRPr lang="el-GR" sz="900" dirty="0"/>
          </a:p>
          <a:p>
            <a:pPr algn="ctr"/>
            <a:endParaRPr lang="el-GR" sz="900" dirty="0"/>
          </a:p>
          <a:p>
            <a:pPr algn="ctr"/>
            <a:r>
              <a:rPr lang="el-GR" sz="900" dirty="0"/>
              <a:t>		Με αγάπη,</a:t>
            </a:r>
          </a:p>
          <a:p>
            <a:pPr algn="ctr"/>
            <a:r>
              <a:rPr lang="el-GR" sz="900" dirty="0"/>
              <a:t>			</a:t>
            </a:r>
          </a:p>
          <a:p>
            <a:pPr algn="ctr"/>
            <a:endParaRPr lang="el-GR" dirty="0"/>
          </a:p>
        </p:txBody>
      </p:sp>
      <p:sp>
        <p:nvSpPr>
          <p:cNvPr id="3" name="Ορθογώνιο: Στρογγύλεμα γωνιών 2">
            <a:extLst>
              <a:ext uri="{FF2B5EF4-FFF2-40B4-BE49-F238E27FC236}">
                <a16:creationId xmlns:a16="http://schemas.microsoft.com/office/drawing/2014/main" id="{A8C59517-C570-16CC-B2CA-C75C6728F336}"/>
              </a:ext>
            </a:extLst>
          </p:cNvPr>
          <p:cNvSpPr/>
          <p:nvPr/>
        </p:nvSpPr>
        <p:spPr>
          <a:xfrm>
            <a:off x="9046028" y="2590800"/>
            <a:ext cx="3145972" cy="3548744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900" dirty="0"/>
              <a:t>Αξιότιμε κύριε,           Λευκωσία, 18 Μαρτίου 2026</a:t>
            </a:r>
          </a:p>
          <a:p>
            <a:pPr algn="ctr"/>
            <a:endParaRPr lang="el-GR" sz="900" dirty="0"/>
          </a:p>
          <a:p>
            <a:pPr algn="ctr"/>
            <a:endParaRPr lang="el-GR" sz="900" dirty="0"/>
          </a:p>
          <a:p>
            <a:pPr algn="ctr"/>
            <a:endParaRPr lang="el-GR" sz="900" dirty="0"/>
          </a:p>
          <a:p>
            <a:pPr algn="ctr"/>
            <a:endParaRPr lang="el-GR" sz="900" dirty="0"/>
          </a:p>
          <a:p>
            <a:pPr algn="ctr"/>
            <a:endParaRPr lang="el-GR" sz="900" dirty="0"/>
          </a:p>
          <a:p>
            <a:pPr algn="ctr"/>
            <a:endParaRPr lang="el-GR" sz="900" dirty="0"/>
          </a:p>
          <a:p>
            <a:pPr algn="ctr"/>
            <a:r>
              <a:rPr lang="el-GR" sz="900" dirty="0"/>
              <a:t>			</a:t>
            </a:r>
          </a:p>
          <a:p>
            <a:pPr algn="ctr"/>
            <a:endParaRPr lang="el-GR" sz="900" dirty="0"/>
          </a:p>
          <a:p>
            <a:pPr algn="ctr"/>
            <a:endParaRPr lang="el-GR" sz="900" dirty="0"/>
          </a:p>
          <a:p>
            <a:pPr algn="ctr"/>
            <a:endParaRPr lang="el-GR" sz="900" dirty="0"/>
          </a:p>
          <a:p>
            <a:pPr algn="ctr"/>
            <a:endParaRPr lang="el-GR" sz="900" dirty="0"/>
          </a:p>
          <a:p>
            <a:pPr algn="ctr"/>
            <a:endParaRPr lang="el-GR" sz="900" dirty="0"/>
          </a:p>
          <a:p>
            <a:pPr algn="ctr"/>
            <a:endParaRPr lang="el-GR" sz="900" dirty="0"/>
          </a:p>
          <a:p>
            <a:pPr algn="ctr"/>
            <a:r>
              <a:rPr lang="el-GR" sz="900" dirty="0"/>
              <a:t>		Με εκτίμηση,</a:t>
            </a:r>
          </a:p>
          <a:p>
            <a:pPr algn="ctr"/>
            <a:r>
              <a:rPr lang="el-GR" sz="900" dirty="0"/>
              <a:t>			</a:t>
            </a:r>
          </a:p>
        </p:txBody>
      </p:sp>
      <p:sp>
        <p:nvSpPr>
          <p:cNvPr id="4" name="Ορθογώνιο: Στρογγύλεμα γωνιών 3">
            <a:extLst>
              <a:ext uri="{FF2B5EF4-FFF2-40B4-BE49-F238E27FC236}">
                <a16:creationId xmlns:a16="http://schemas.microsoft.com/office/drawing/2014/main" id="{F16E59A8-F292-9A70-0FE5-8854842380C3}"/>
              </a:ext>
            </a:extLst>
          </p:cNvPr>
          <p:cNvSpPr/>
          <p:nvPr/>
        </p:nvSpPr>
        <p:spPr>
          <a:xfrm>
            <a:off x="6335486" y="2590799"/>
            <a:ext cx="2547257" cy="3690256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l-GR" sz="900" dirty="0"/>
              <a:t>Αγαπημένε μου  _______,           </a:t>
            </a:r>
          </a:p>
          <a:p>
            <a:pPr algn="ctr"/>
            <a:endParaRPr lang="el-GR" sz="900" dirty="0"/>
          </a:p>
          <a:p>
            <a:pPr algn="ctr"/>
            <a:endParaRPr lang="el-GR" sz="900" dirty="0"/>
          </a:p>
          <a:p>
            <a:pPr algn="ctr"/>
            <a:endParaRPr lang="el-GR" sz="900" dirty="0"/>
          </a:p>
          <a:p>
            <a:pPr algn="ctr"/>
            <a:endParaRPr lang="el-GR" sz="900" dirty="0"/>
          </a:p>
          <a:p>
            <a:pPr algn="ctr"/>
            <a:endParaRPr lang="el-GR" sz="900" dirty="0"/>
          </a:p>
          <a:p>
            <a:pPr algn="ctr"/>
            <a:endParaRPr lang="el-GR" sz="900" dirty="0"/>
          </a:p>
          <a:p>
            <a:pPr algn="ctr"/>
            <a:r>
              <a:rPr lang="el-GR" sz="900" dirty="0"/>
              <a:t>			</a:t>
            </a:r>
          </a:p>
          <a:p>
            <a:pPr algn="ctr"/>
            <a:endParaRPr lang="el-GR" sz="900" dirty="0"/>
          </a:p>
          <a:p>
            <a:pPr algn="ctr"/>
            <a:endParaRPr lang="el-GR" sz="900" dirty="0"/>
          </a:p>
          <a:p>
            <a:pPr algn="ctr"/>
            <a:endParaRPr lang="el-GR" sz="900" dirty="0"/>
          </a:p>
          <a:p>
            <a:pPr algn="ctr"/>
            <a:endParaRPr lang="el-GR" sz="900" dirty="0"/>
          </a:p>
          <a:p>
            <a:pPr algn="ctr"/>
            <a:endParaRPr lang="el-GR" sz="900" dirty="0"/>
          </a:p>
          <a:p>
            <a:pPr algn="ctr"/>
            <a:endParaRPr lang="el-GR" sz="900" dirty="0"/>
          </a:p>
          <a:p>
            <a:pPr algn="ctr"/>
            <a:endParaRPr lang="el-GR" sz="900" dirty="0"/>
          </a:p>
          <a:p>
            <a:pPr algn="ctr"/>
            <a:r>
              <a:rPr lang="el-GR" sz="900" dirty="0"/>
              <a:t>			Με αγάπη,</a:t>
            </a:r>
          </a:p>
          <a:p>
            <a:pPr algn="ctr"/>
            <a:r>
              <a:rPr lang="el-GR" sz="900" dirty="0"/>
              <a:t>			</a:t>
            </a:r>
          </a:p>
          <a:p>
            <a:pPr algn="ctr"/>
            <a:endParaRPr lang="el-GR" dirty="0"/>
          </a:p>
        </p:txBody>
      </p:sp>
      <p:sp>
        <p:nvSpPr>
          <p:cNvPr id="5" name="Ορθογώνιο: Στρογγύλεμα γωνιών 4">
            <a:extLst>
              <a:ext uri="{FF2B5EF4-FFF2-40B4-BE49-F238E27FC236}">
                <a16:creationId xmlns:a16="http://schemas.microsoft.com/office/drawing/2014/main" id="{4746E9F9-3119-8420-EDF0-43FD1CAA900C}"/>
              </a:ext>
            </a:extLst>
          </p:cNvPr>
          <p:cNvSpPr/>
          <p:nvPr/>
        </p:nvSpPr>
        <p:spPr>
          <a:xfrm>
            <a:off x="3810001" y="2590799"/>
            <a:ext cx="2362200" cy="3690257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l-GR" sz="800" dirty="0"/>
              <a:t>Αξιότιμε κύριε______________,           </a:t>
            </a:r>
          </a:p>
          <a:p>
            <a:pPr algn="ctr"/>
            <a:endParaRPr lang="el-GR" sz="800" dirty="0"/>
          </a:p>
          <a:p>
            <a:pPr algn="ctr"/>
            <a:endParaRPr lang="el-GR" sz="800" dirty="0"/>
          </a:p>
          <a:p>
            <a:pPr algn="ctr"/>
            <a:endParaRPr lang="el-GR" sz="800" dirty="0"/>
          </a:p>
          <a:p>
            <a:pPr algn="ctr"/>
            <a:endParaRPr lang="el-GR" sz="800" dirty="0"/>
          </a:p>
          <a:p>
            <a:pPr algn="ctr"/>
            <a:endParaRPr lang="el-GR" sz="800" dirty="0"/>
          </a:p>
          <a:p>
            <a:pPr algn="ctr"/>
            <a:endParaRPr lang="el-GR" sz="800" dirty="0"/>
          </a:p>
          <a:p>
            <a:pPr algn="ctr"/>
            <a:r>
              <a:rPr lang="el-GR" sz="800" dirty="0"/>
              <a:t>			</a:t>
            </a:r>
          </a:p>
          <a:p>
            <a:pPr algn="ctr"/>
            <a:endParaRPr lang="el-GR" sz="800" dirty="0"/>
          </a:p>
          <a:p>
            <a:pPr algn="ctr"/>
            <a:endParaRPr lang="el-GR" sz="800" dirty="0"/>
          </a:p>
          <a:p>
            <a:pPr algn="ctr"/>
            <a:endParaRPr lang="el-GR" sz="800" dirty="0"/>
          </a:p>
          <a:p>
            <a:pPr algn="ctr"/>
            <a:endParaRPr lang="el-GR" sz="800" dirty="0"/>
          </a:p>
          <a:p>
            <a:pPr algn="ctr"/>
            <a:endParaRPr lang="el-GR" sz="800" dirty="0"/>
          </a:p>
          <a:p>
            <a:pPr algn="ctr"/>
            <a:endParaRPr lang="el-GR" sz="800" dirty="0"/>
          </a:p>
          <a:p>
            <a:pPr algn="ctr"/>
            <a:endParaRPr lang="el-GR" sz="800" dirty="0"/>
          </a:p>
          <a:p>
            <a:pPr algn="ctr"/>
            <a:r>
              <a:rPr lang="el-GR" sz="800" dirty="0"/>
              <a:t>			Με εκτίμηση,</a:t>
            </a:r>
          </a:p>
          <a:p>
            <a:pPr algn="ctr"/>
            <a:r>
              <a:rPr lang="el-GR" sz="800" dirty="0"/>
              <a:t>			</a:t>
            </a:r>
            <a:endParaRPr lang="el-GR" sz="900" dirty="0"/>
          </a:p>
        </p:txBody>
      </p:sp>
      <p:pic>
        <p:nvPicPr>
          <p:cNvPr id="6" name="Picture 6" descr="28,600+ Email Cartoon Stock Photos, Pictures &amp; Royalty-Free Images - iStock  | Phishing email cartoon">
            <a:extLst>
              <a:ext uri="{FF2B5EF4-FFF2-40B4-BE49-F238E27FC236}">
                <a16:creationId xmlns:a16="http://schemas.microsoft.com/office/drawing/2014/main" id="{BBC3A2D5-D0AC-55F6-26C2-9527DB5B24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1081" y="463719"/>
            <a:ext cx="1051222" cy="80846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28,600+ Email Cartoon Stock Photos, Pictures &amp; Royalty-Free Images - iStock  | Phishing email cartoon">
            <a:extLst>
              <a:ext uri="{FF2B5EF4-FFF2-40B4-BE49-F238E27FC236}">
                <a16:creationId xmlns:a16="http://schemas.microsoft.com/office/drawing/2014/main" id="{5A89905C-9503-EB93-D6A4-D359393E05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3472" y="529032"/>
            <a:ext cx="881370" cy="67784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Χαριτωμένο Σκίτσο Ένα Γράμμα Και Φάκελο Διάνυσμα από ©lineartestpilot  248511960">
            <a:extLst>
              <a:ext uri="{FF2B5EF4-FFF2-40B4-BE49-F238E27FC236}">
                <a16:creationId xmlns:a16="http://schemas.microsoft.com/office/drawing/2014/main" id="{CDEBE0B1-2C67-F363-C6F1-CCF40AC0BC4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52"/>
          <a:stretch>
            <a:fillRect/>
          </a:stretch>
        </p:blipFill>
        <p:spPr bwMode="auto">
          <a:xfrm>
            <a:off x="387803" y="273473"/>
            <a:ext cx="1212397" cy="1188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Χαριτωμένο Σκίτσο Ένα Γράμμα Και Φάκελο Διάνυσμα από ©lineartestpilot  248511960">
            <a:extLst>
              <a:ext uri="{FF2B5EF4-FFF2-40B4-BE49-F238E27FC236}">
                <a16:creationId xmlns:a16="http://schemas.microsoft.com/office/drawing/2014/main" id="{6F8F99B2-82D6-2C05-6574-1A303A2613D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52"/>
          <a:stretch>
            <a:fillRect/>
          </a:stretch>
        </p:blipFill>
        <p:spPr bwMode="auto">
          <a:xfrm>
            <a:off x="3434442" y="282917"/>
            <a:ext cx="1212397" cy="1188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φίλοι Στοκ Εικονογραφήσεις, Vectors, &amp; Clipart – (314,923 Στοκ  Εικονογραφήσεις)">
            <a:extLst>
              <a:ext uri="{FF2B5EF4-FFF2-40B4-BE49-F238E27FC236}">
                <a16:creationId xmlns:a16="http://schemas.microsoft.com/office/drawing/2014/main" id="{6D9C0DD4-8FB1-0287-84D1-D9FFE168CC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0669" y="282917"/>
            <a:ext cx="1350570" cy="122988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φίλοι Στοκ Εικονογραφήσεις, Vectors, &amp; Clipart – (314,923 Στοκ  Εικονογραφήσεις)">
            <a:extLst>
              <a:ext uri="{FF2B5EF4-FFF2-40B4-BE49-F238E27FC236}">
                <a16:creationId xmlns:a16="http://schemas.microsoft.com/office/drawing/2014/main" id="{CE3D0116-28CF-D8C2-1027-51BB510DD3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3190" y="223742"/>
            <a:ext cx="1350570" cy="122988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Principal Cartoon Στοκ Εικονογραφήσεις, Vectors, &amp; Clipart – (4,828 Στοκ  Εικονογραφήσεις)">
            <a:extLst>
              <a:ext uri="{FF2B5EF4-FFF2-40B4-BE49-F238E27FC236}">
                <a16:creationId xmlns:a16="http://schemas.microsoft.com/office/drawing/2014/main" id="{34FCC677-0FA0-A417-C3B7-1E6F729E3A7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49" r="37287"/>
          <a:stretch>
            <a:fillRect/>
          </a:stretch>
        </p:blipFill>
        <p:spPr bwMode="auto">
          <a:xfrm>
            <a:off x="4480509" y="92083"/>
            <a:ext cx="1497162" cy="141335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Principal Cartoon Στοκ Εικονογραφήσεις, Vectors, &amp; Clipart – (4,828 Στοκ  Εικονογραφήσεις)">
            <a:extLst>
              <a:ext uri="{FF2B5EF4-FFF2-40B4-BE49-F238E27FC236}">
                <a16:creationId xmlns:a16="http://schemas.microsoft.com/office/drawing/2014/main" id="{19D05199-9285-2701-1F30-C0642B622FB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49" r="37287"/>
          <a:stretch>
            <a:fillRect/>
          </a:stretch>
        </p:blipFill>
        <p:spPr bwMode="auto">
          <a:xfrm>
            <a:off x="7630651" y="230469"/>
            <a:ext cx="1350570" cy="127496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Ευθεία γραμμή σύνδεσης 12">
            <a:extLst>
              <a:ext uri="{FF2B5EF4-FFF2-40B4-BE49-F238E27FC236}">
                <a16:creationId xmlns:a16="http://schemas.microsoft.com/office/drawing/2014/main" id="{0B42B072-B5B9-7FFB-D0FF-2B92A70CC083}"/>
              </a:ext>
            </a:extLst>
          </p:cNvPr>
          <p:cNvCxnSpPr>
            <a:cxnSpLocks/>
          </p:cNvCxnSpPr>
          <p:nvPr/>
        </p:nvCxnSpPr>
        <p:spPr>
          <a:xfrm flipV="1">
            <a:off x="0" y="1505435"/>
            <a:ext cx="12192000" cy="16807"/>
          </a:xfrm>
          <a:prstGeom prst="line">
            <a:avLst/>
          </a:prstGeom>
          <a:ln w="762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Ευθεία γραμμή σύνδεσης 14">
            <a:extLst>
              <a:ext uri="{FF2B5EF4-FFF2-40B4-BE49-F238E27FC236}">
                <a16:creationId xmlns:a16="http://schemas.microsoft.com/office/drawing/2014/main" id="{7FA629A7-60B4-ECB0-5D1C-27147C2341B9}"/>
              </a:ext>
            </a:extLst>
          </p:cNvPr>
          <p:cNvCxnSpPr>
            <a:cxnSpLocks/>
          </p:cNvCxnSpPr>
          <p:nvPr/>
        </p:nvCxnSpPr>
        <p:spPr>
          <a:xfrm>
            <a:off x="3090875" y="-5386"/>
            <a:ext cx="0" cy="1467818"/>
          </a:xfrm>
          <a:prstGeom prst="line">
            <a:avLst/>
          </a:prstGeom>
          <a:ln w="762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" name="Ευθεία γραμμή σύνδεσης 19">
            <a:extLst>
              <a:ext uri="{FF2B5EF4-FFF2-40B4-BE49-F238E27FC236}">
                <a16:creationId xmlns:a16="http://schemas.microsoft.com/office/drawing/2014/main" id="{8DBB6A3F-2E6F-383D-26B5-369B90DCCE24}"/>
              </a:ext>
            </a:extLst>
          </p:cNvPr>
          <p:cNvCxnSpPr>
            <a:cxnSpLocks/>
          </p:cNvCxnSpPr>
          <p:nvPr/>
        </p:nvCxnSpPr>
        <p:spPr>
          <a:xfrm>
            <a:off x="9382818" y="28528"/>
            <a:ext cx="0" cy="1467818"/>
          </a:xfrm>
          <a:prstGeom prst="line">
            <a:avLst/>
          </a:prstGeom>
          <a:ln w="762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Ευθεία γραμμή σύνδεσης 20">
            <a:extLst>
              <a:ext uri="{FF2B5EF4-FFF2-40B4-BE49-F238E27FC236}">
                <a16:creationId xmlns:a16="http://schemas.microsoft.com/office/drawing/2014/main" id="{F45C9E4E-B5A1-C4CD-F655-DC7CAE4A3C71}"/>
              </a:ext>
            </a:extLst>
          </p:cNvPr>
          <p:cNvCxnSpPr>
            <a:cxnSpLocks/>
          </p:cNvCxnSpPr>
          <p:nvPr/>
        </p:nvCxnSpPr>
        <p:spPr>
          <a:xfrm>
            <a:off x="6302161" y="-14195"/>
            <a:ext cx="0" cy="1467818"/>
          </a:xfrm>
          <a:prstGeom prst="line">
            <a:avLst/>
          </a:prstGeom>
          <a:ln w="762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649100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Ωρολόγιο πρόγραμμα διδασκαλίας – ΓΥΜΝΑΣΙΟ ΑΝΩΓΕΙΩΝ">
            <a:extLst>
              <a:ext uri="{FF2B5EF4-FFF2-40B4-BE49-F238E27FC236}">
                <a16:creationId xmlns:a16="http://schemas.microsoft.com/office/drawing/2014/main" id="{9ED78206-0221-49EF-99E6-95D4A9D676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9830" y="1821656"/>
            <a:ext cx="4452342" cy="3214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Φυσαλίδα σκέψης: Σύννεφο 1">
            <a:extLst>
              <a:ext uri="{FF2B5EF4-FFF2-40B4-BE49-F238E27FC236}">
                <a16:creationId xmlns:a16="http://schemas.microsoft.com/office/drawing/2014/main" id="{B02FD06D-0D90-443E-B354-79DD5A59A293}"/>
              </a:ext>
            </a:extLst>
          </p:cNvPr>
          <p:cNvSpPr/>
          <p:nvPr/>
        </p:nvSpPr>
        <p:spPr>
          <a:xfrm>
            <a:off x="3465131" y="1819441"/>
            <a:ext cx="1897774" cy="727184"/>
          </a:xfrm>
          <a:prstGeom prst="cloud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</a:rPr>
              <a:t>Διάλειμμα </a:t>
            </a:r>
            <a:endParaRPr lang="el-CY" dirty="0">
              <a:solidFill>
                <a:schemeClr val="tx1"/>
              </a:solidFill>
            </a:endParaRPr>
          </a:p>
        </p:txBody>
      </p:sp>
      <p:sp>
        <p:nvSpPr>
          <p:cNvPr id="4" name="Φυσαλίδα σκέψης: Σύννεφο 3">
            <a:extLst>
              <a:ext uri="{FF2B5EF4-FFF2-40B4-BE49-F238E27FC236}">
                <a16:creationId xmlns:a16="http://schemas.microsoft.com/office/drawing/2014/main" id="{F43435B4-73AC-4445-A196-E64B5D878452}"/>
              </a:ext>
            </a:extLst>
          </p:cNvPr>
          <p:cNvSpPr/>
          <p:nvPr/>
        </p:nvSpPr>
        <p:spPr>
          <a:xfrm>
            <a:off x="6033925" y="1597738"/>
            <a:ext cx="1897774" cy="727184"/>
          </a:xfrm>
          <a:prstGeom prst="cloudCallou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</a:rPr>
              <a:t>Διάλειμμα </a:t>
            </a:r>
            <a:endParaRPr lang="el-CY" dirty="0">
              <a:solidFill>
                <a:schemeClr val="tx1"/>
              </a:solidFill>
            </a:endParaRPr>
          </a:p>
        </p:txBody>
      </p:sp>
      <p:sp>
        <p:nvSpPr>
          <p:cNvPr id="5" name="Φυσαλίδα σκέψης: Σύννεφο 4">
            <a:extLst>
              <a:ext uri="{FF2B5EF4-FFF2-40B4-BE49-F238E27FC236}">
                <a16:creationId xmlns:a16="http://schemas.microsoft.com/office/drawing/2014/main" id="{D1074594-855D-48FE-991D-A3E7F1F6D10B}"/>
              </a:ext>
            </a:extLst>
          </p:cNvPr>
          <p:cNvSpPr/>
          <p:nvPr/>
        </p:nvSpPr>
        <p:spPr>
          <a:xfrm>
            <a:off x="3107451" y="3584194"/>
            <a:ext cx="1897774" cy="727184"/>
          </a:xfrm>
          <a:prstGeom prst="cloudCallou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</a:rPr>
              <a:t>Διάλειμμα </a:t>
            </a:r>
            <a:endParaRPr lang="el-CY" dirty="0">
              <a:solidFill>
                <a:schemeClr val="tx1"/>
              </a:solidFill>
            </a:endParaRPr>
          </a:p>
        </p:txBody>
      </p:sp>
      <p:sp>
        <p:nvSpPr>
          <p:cNvPr id="6" name="Φυσαλίδα σκέψης: Σύννεφο 5">
            <a:extLst>
              <a:ext uri="{FF2B5EF4-FFF2-40B4-BE49-F238E27FC236}">
                <a16:creationId xmlns:a16="http://schemas.microsoft.com/office/drawing/2014/main" id="{68B562CF-20CB-4B65-BF81-08EBC09E257A}"/>
              </a:ext>
            </a:extLst>
          </p:cNvPr>
          <p:cNvSpPr/>
          <p:nvPr/>
        </p:nvSpPr>
        <p:spPr>
          <a:xfrm>
            <a:off x="5235795" y="4309161"/>
            <a:ext cx="1897774" cy="727184"/>
          </a:xfrm>
          <a:prstGeom prst="cloudCallou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</a:rPr>
              <a:t>Διάλειμμα </a:t>
            </a:r>
            <a:endParaRPr lang="el-CY" dirty="0">
              <a:solidFill>
                <a:schemeClr val="tx1"/>
              </a:solidFill>
            </a:endParaRPr>
          </a:p>
        </p:txBody>
      </p:sp>
      <p:sp>
        <p:nvSpPr>
          <p:cNvPr id="7" name="Φυσαλίδα σκέψης: Σύννεφο 6">
            <a:extLst>
              <a:ext uri="{FF2B5EF4-FFF2-40B4-BE49-F238E27FC236}">
                <a16:creationId xmlns:a16="http://schemas.microsoft.com/office/drawing/2014/main" id="{5E46111C-B0A5-4C23-A629-B4B88E3E5CDA}"/>
              </a:ext>
            </a:extLst>
          </p:cNvPr>
          <p:cNvSpPr/>
          <p:nvPr/>
        </p:nvSpPr>
        <p:spPr>
          <a:xfrm>
            <a:off x="7488294" y="3371359"/>
            <a:ext cx="1897774" cy="727184"/>
          </a:xfrm>
          <a:prstGeom prst="cloudCallou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</a:rPr>
              <a:t>Διάλειμμα </a:t>
            </a:r>
            <a:endParaRPr lang="el-CY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974758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πινακίδα Στοκ Εικονογραφήσεις, Vectors, &amp; Clipart – (255,426 ...">
            <a:extLst>
              <a:ext uri="{FF2B5EF4-FFF2-40B4-BE49-F238E27FC236}">
                <a16:creationId xmlns:a16="http://schemas.microsoft.com/office/drawing/2014/main" id="{26378457-6B72-1E65-55B9-E563329FB0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9676" y="1160748"/>
            <a:ext cx="5832648" cy="4212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F0AC93A7-BAFA-A153-DB01-0A405CA16016}"/>
              </a:ext>
            </a:extLst>
          </p:cNvPr>
          <p:cNvSpPr/>
          <p:nvPr/>
        </p:nvSpPr>
        <p:spPr>
          <a:xfrm>
            <a:off x="3881754" y="2672916"/>
            <a:ext cx="3348372" cy="648072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/>
              <a:t>www.e-charalambous.com</a:t>
            </a:r>
            <a:endParaRPr lang="el-CY" sz="2100" dirty="0"/>
          </a:p>
        </p:txBody>
      </p:sp>
    </p:spTree>
    <p:extLst>
      <p:ext uri="{BB962C8B-B14F-4D97-AF65-F5344CB8AC3E}">
        <p14:creationId xmlns:p14="http://schemas.microsoft.com/office/powerpoint/2010/main" val="30048155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8828" y="1253331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6600" dirty="0"/>
              <a:t>Σήμερα είναι ______, __ Μαρτίου 2026 (__/03/2026).Τώρα είμαστε στην άνοιξη.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26978111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Ορθογώνιο 4">
            <a:extLst>
              <a:ext uri="{FF2B5EF4-FFF2-40B4-BE49-F238E27FC236}">
                <a16:creationId xmlns:a16="http://schemas.microsoft.com/office/drawing/2014/main" id="{42EEEB22-7870-F9A6-E854-6B5697D37116}"/>
              </a:ext>
            </a:extLst>
          </p:cNvPr>
          <p:cNvSpPr/>
          <p:nvPr/>
        </p:nvSpPr>
        <p:spPr>
          <a:xfrm>
            <a:off x="0" y="500743"/>
            <a:ext cx="7097486" cy="1338943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600" dirty="0"/>
              <a:t>Κατανόηση προφορικού λόγου </a:t>
            </a:r>
          </a:p>
        </p:txBody>
      </p:sp>
      <p:pic>
        <p:nvPicPr>
          <p:cNvPr id="6" name="Picture 2" descr="Listening clipart Φωτογραφίες Αρχείου, Royalty Free Listening clipart  Εικόνες | DepositPhotos">
            <a:extLst>
              <a:ext uri="{FF2B5EF4-FFF2-40B4-BE49-F238E27FC236}">
                <a16:creationId xmlns:a16="http://schemas.microsoft.com/office/drawing/2014/main" id="{7C7712E3-3B4A-E57A-0275-3DB7DE085A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303" y="2922815"/>
            <a:ext cx="1633879" cy="266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Ορθογώνιο 7">
            <a:extLst>
              <a:ext uri="{FF2B5EF4-FFF2-40B4-BE49-F238E27FC236}">
                <a16:creationId xmlns:a16="http://schemas.microsoft.com/office/drawing/2014/main" id="{6CC84959-184A-70C8-4127-79DE1A512D53}"/>
              </a:ext>
            </a:extLst>
          </p:cNvPr>
          <p:cNvSpPr/>
          <p:nvPr/>
        </p:nvSpPr>
        <p:spPr>
          <a:xfrm>
            <a:off x="321128" y="5780314"/>
            <a:ext cx="2264228" cy="66403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600" dirty="0"/>
              <a:t>Άκουσε!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9858E33-625E-7200-E944-5720B2F56A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47771" y="2586330"/>
            <a:ext cx="8841457" cy="3139321"/>
          </a:xfrm>
          <a:prstGeom prst="rect">
            <a:avLst/>
          </a:prstGeom>
          <a:solidFill>
            <a:srgbClr val="FFFFFF"/>
          </a:solidFill>
          <a:ln w="571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l-GR" b="1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Η Μαρία είδε μια διαφήμιση στην _______για ένα όμορφο φόρεμα.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l-GR" b="1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Την επόμενη μέρα, πήγε αμέσως στο _______για ψώνια.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l-GR" b="1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Δοκίμασε ένα φόρεμα και η πωλήτρια της είπε: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altLang="el-GR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altLang="el-GR" b="1" dirty="0">
                <a:solidFill>
                  <a:srgbClr val="FF0000"/>
                </a:solidFill>
                <a:latin typeface="Google Sans"/>
              </a:rPr>
              <a:t>π</a:t>
            </a:r>
            <a:r>
              <a:rPr kumimoji="0" lang="el-GR" altLang="el-GR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Google Sans"/>
              </a:rPr>
              <a:t>ωλήτρια: Ορίστε ο________! Κοιτάξτε, σας πηγαίνει πάρα πολύ!</a:t>
            </a:r>
            <a:br>
              <a:rPr kumimoji="0" lang="el-GR" altLang="el-GR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Google Sans"/>
              </a:rPr>
            </a:br>
            <a:r>
              <a:rPr kumimoji="0" lang="el-GR" altLang="el-GR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Google Sans"/>
              </a:rPr>
              <a:t>Μαρία: Πράγματι, μου κάνει τέλεια, αλλά φοβάμαι μήπως είναι κάπως___________.</a:t>
            </a:r>
            <a:br>
              <a:rPr kumimoji="0" lang="el-GR" altLang="el-GR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Google Sans"/>
              </a:rPr>
            </a:br>
            <a:r>
              <a:rPr lang="el-GR" altLang="el-GR" b="1" dirty="0">
                <a:solidFill>
                  <a:srgbClr val="FF0000"/>
                </a:solidFill>
                <a:latin typeface="Google Sans"/>
              </a:rPr>
              <a:t>π</a:t>
            </a:r>
            <a:r>
              <a:rPr kumimoji="0" lang="el-GR" altLang="el-GR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Google Sans"/>
              </a:rPr>
              <a:t>ωλήτρια: Μην ανησυχείτε καθόλου. Σήμερα όλα είναι στη μισή_________!</a:t>
            </a:r>
            <a:br>
              <a:rPr kumimoji="0" lang="el-GR" altLang="el-GR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Google Sans"/>
              </a:rPr>
            </a:br>
            <a:r>
              <a:rPr kumimoji="0" lang="el-GR" altLang="el-GR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Google Sans"/>
              </a:rPr>
              <a:t>Μαρία: Ευτυχώς! Είναι πολύ φθηνό τελικά. Το χρειάζομαι οπωσδήποτε για ένα_______. Θα το πάρω!</a:t>
            </a:r>
            <a:br>
              <a:rPr kumimoji="0" lang="el-GR" altLang="el-GR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Google Sans"/>
              </a:rPr>
            </a:br>
            <a:r>
              <a:rPr kumimoji="0" lang="el-GR" altLang="el-GR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Google Sans"/>
              </a:rPr>
              <a:t>πωλήτρια: Πολύ ωραία. Με γεια!</a:t>
            </a:r>
            <a:endParaRPr kumimoji="0" lang="el-GR" altLang="el-GR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altLang="el-G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9" name="ElevenLabs_2026-03-18T06_00_58_Martha - Expressive Greek Female_pvc_sp100_s50_sb75_v3">
            <a:hlinkClick r:id="" action="ppaction://media"/>
            <a:extLst>
              <a:ext uri="{FF2B5EF4-FFF2-40B4-BE49-F238E27FC236}">
                <a16:creationId xmlns:a16="http://schemas.microsoft.com/office/drawing/2014/main" id="{EC22943C-8570-622B-1A9D-4D15C2366AB3}"/>
              </a:ext>
            </a:extLst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339263" y="1282700"/>
            <a:ext cx="406400" cy="406400"/>
          </a:xfrm>
        </p:spPr>
      </p:pic>
    </p:spTree>
    <p:extLst>
      <p:ext uri="{BB962C8B-B14F-4D97-AF65-F5344CB8AC3E}">
        <p14:creationId xmlns:p14="http://schemas.microsoft.com/office/powerpoint/2010/main" val="2178198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202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6D7395-1D39-B5F0-BDEE-D6DCA6000D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4FDAC53-BD77-CF80-4DA4-9C3F244C29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4571" y="543514"/>
            <a:ext cx="8841457" cy="5970865"/>
          </a:xfrm>
          <a:prstGeom prst="rect">
            <a:avLst/>
          </a:prstGeom>
          <a:solidFill>
            <a:srgbClr val="FFFFFF"/>
          </a:solidFill>
          <a:ln w="571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l-GR" sz="2800" b="1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Η Μαρία είδε μια διαφήμιση στην _______για ένα όμορφο φόρεμα.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l-GR" sz="2800" b="1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Την επόμενη μέρα, πήγε αμέσως στο _______για ψώνια.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l-GR" sz="2800" b="1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Δοκίμασε ένα φόρεμα και η πωλήτρια της είπε:</a:t>
            </a:r>
            <a:endParaRPr kumimoji="0" lang="el-GR" altLang="el-GR" sz="2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altLang="el-GR" sz="2800" b="1" dirty="0">
                <a:solidFill>
                  <a:srgbClr val="FF0000"/>
                </a:solidFill>
                <a:latin typeface="Google Sans"/>
              </a:rPr>
              <a:t>π</a:t>
            </a:r>
            <a:r>
              <a:rPr kumimoji="0" lang="el-GR" altLang="el-GR" sz="28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Google Sans"/>
              </a:rPr>
              <a:t>ωλήτρια: Ορίστε ο________! Κοιτάξτε, σας πηγαίνει πάρα πολύ!</a:t>
            </a:r>
            <a:br>
              <a:rPr kumimoji="0" lang="el-GR" altLang="el-GR" sz="28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Google Sans"/>
              </a:rPr>
            </a:br>
            <a:r>
              <a:rPr kumimoji="0" lang="el-GR" altLang="el-GR" sz="28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Google Sans"/>
              </a:rPr>
              <a:t>Μαρία: Πράγματι, μου κάνει τέλεια, αλλά φοβάμαι μήπως είναι κάπως___________.</a:t>
            </a:r>
            <a:br>
              <a:rPr kumimoji="0" lang="el-GR" altLang="el-GR" sz="28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Google Sans"/>
              </a:rPr>
            </a:br>
            <a:r>
              <a:rPr lang="el-GR" altLang="el-GR" sz="2800" b="1" dirty="0">
                <a:solidFill>
                  <a:srgbClr val="FF0000"/>
                </a:solidFill>
                <a:latin typeface="Google Sans"/>
              </a:rPr>
              <a:t>π</a:t>
            </a:r>
            <a:r>
              <a:rPr kumimoji="0" lang="el-GR" altLang="el-GR" sz="28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Google Sans"/>
              </a:rPr>
              <a:t>ωλήτρια: Μην ανησυχείτε καθόλου. Σήμερα όλα είναι στη μισή_________!</a:t>
            </a:r>
            <a:br>
              <a:rPr kumimoji="0" lang="el-GR" altLang="el-GR" sz="28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Google Sans"/>
              </a:rPr>
            </a:br>
            <a:r>
              <a:rPr kumimoji="0" lang="el-GR" altLang="el-GR" sz="28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Google Sans"/>
              </a:rPr>
              <a:t>Μαρία: Ευτυχώς! Είναι πολύ φθηνό τελικά. Το χρειάζομαι οπωσδήποτε για ένα_______. Θα το πάρω!</a:t>
            </a:r>
            <a:br>
              <a:rPr kumimoji="0" lang="el-GR" altLang="el-GR" sz="28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Google Sans"/>
              </a:rPr>
            </a:br>
            <a:r>
              <a:rPr kumimoji="0" lang="el-GR" altLang="el-GR" sz="28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Google Sans"/>
              </a:rPr>
              <a:t>πωλήτρια: Πολύ ωραία. Με γεια!</a:t>
            </a:r>
            <a:endParaRPr kumimoji="0" lang="el-GR" altLang="el-GR" sz="28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altLang="el-G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322707E-0963-D06F-EDF9-BA5EEA9CC1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6315" y="2337547"/>
            <a:ext cx="65" cy="27699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altLang="el-G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053" name="Picture 5" descr="φόρεμα Στοκ Εικονογραφήσεις, Vectors, &amp; Clipart – (495,051 Στοκ  Εικονογραφήσεις)">
            <a:extLst>
              <a:ext uri="{FF2B5EF4-FFF2-40B4-BE49-F238E27FC236}">
                <a16:creationId xmlns:a16="http://schemas.microsoft.com/office/drawing/2014/main" id="{1717D012-88B8-C961-4FEE-AF547744236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504"/>
          <a:stretch>
            <a:fillRect/>
          </a:stretch>
        </p:blipFill>
        <p:spPr bwMode="auto">
          <a:xfrm>
            <a:off x="9287772" y="2006089"/>
            <a:ext cx="2160688" cy="284582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23279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BA9CBC-AE6D-58DB-9515-EC7E095071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Ορθογώνιο 4">
            <a:extLst>
              <a:ext uri="{FF2B5EF4-FFF2-40B4-BE49-F238E27FC236}">
                <a16:creationId xmlns:a16="http://schemas.microsoft.com/office/drawing/2014/main" id="{6C7C0CF5-2645-001B-B5B4-9B048ACE433C}"/>
              </a:ext>
            </a:extLst>
          </p:cNvPr>
          <p:cNvSpPr/>
          <p:nvPr/>
        </p:nvSpPr>
        <p:spPr>
          <a:xfrm>
            <a:off x="0" y="500743"/>
            <a:ext cx="7097486" cy="1338943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600" dirty="0"/>
              <a:t>Κατανόηση  γραπτού λόγου </a:t>
            </a:r>
          </a:p>
        </p:txBody>
      </p:sp>
      <p:sp>
        <p:nvSpPr>
          <p:cNvPr id="8" name="Ορθογώνιο 7">
            <a:extLst>
              <a:ext uri="{FF2B5EF4-FFF2-40B4-BE49-F238E27FC236}">
                <a16:creationId xmlns:a16="http://schemas.microsoft.com/office/drawing/2014/main" id="{D87FFEE1-6A8E-3823-C041-ECA7BB528FC2}"/>
              </a:ext>
            </a:extLst>
          </p:cNvPr>
          <p:cNvSpPr/>
          <p:nvPr/>
        </p:nvSpPr>
        <p:spPr>
          <a:xfrm>
            <a:off x="321128" y="5780314"/>
            <a:ext cx="2264228" cy="66403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600" dirty="0"/>
              <a:t>Διάβασε!</a:t>
            </a:r>
          </a:p>
        </p:txBody>
      </p:sp>
      <p:pic>
        <p:nvPicPr>
          <p:cNvPr id="5122" name="Picture 2" descr="Παιδί Διαβάζει Βιβλίο Παιδί Που Κάθεται Ένα Σωρό Βιβλία Μου ...">
            <a:extLst>
              <a:ext uri="{FF2B5EF4-FFF2-40B4-BE49-F238E27FC236}">
                <a16:creationId xmlns:a16="http://schemas.microsoft.com/office/drawing/2014/main" id="{C428F8C5-A3DE-4574-CDEA-A5EF7578F15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43"/>
          <a:stretch>
            <a:fillRect/>
          </a:stretch>
        </p:blipFill>
        <p:spPr bwMode="auto">
          <a:xfrm>
            <a:off x="566738" y="3114973"/>
            <a:ext cx="2143805" cy="2044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60018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2D0F31C-DC35-DCD9-FA46-754B0F6A9A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4571" y="328070"/>
            <a:ext cx="8841457" cy="6401753"/>
          </a:xfrm>
          <a:prstGeom prst="rect">
            <a:avLst/>
          </a:prstGeom>
          <a:solidFill>
            <a:srgbClr val="FFFFFF"/>
          </a:solidFill>
          <a:ln w="571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l-GR" sz="2800" b="1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Η Μαρία είδε μια διαφήμιση στην τηλεόραση για ένα όμορφο φόρεμα.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l-GR" sz="2800" b="1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Την επόμενη μέρα, πήγε αμέσως στο κατάστημα για ψώνια.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l-GR" sz="2800" b="1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Δοκίμασε ένα φόρεμα και η πωλήτρια της είπε:</a:t>
            </a:r>
            <a:endParaRPr kumimoji="0" lang="el-GR" altLang="el-GR" sz="2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altLang="el-GR" sz="2800" b="1" dirty="0">
                <a:solidFill>
                  <a:srgbClr val="FF0000"/>
                </a:solidFill>
                <a:latin typeface="Google Sans"/>
              </a:rPr>
              <a:t>π</a:t>
            </a:r>
            <a:r>
              <a:rPr kumimoji="0" lang="el-GR" altLang="el-GR" sz="28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Google Sans"/>
              </a:rPr>
              <a:t>ωλήτρια: Ορίστε ο καθρέφτης! Κοιτάξτε, σας πηγαίνει πάρα πολύ!</a:t>
            </a:r>
            <a:br>
              <a:rPr kumimoji="0" lang="el-GR" altLang="el-GR" sz="28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Google Sans"/>
              </a:rPr>
            </a:br>
            <a:r>
              <a:rPr kumimoji="0" lang="el-GR" altLang="el-GR" sz="28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Google Sans"/>
              </a:rPr>
              <a:t>Μαρία: Πράγματι, μου κάνει τέλεια, αλλά φοβάμαι μήπως είναι κάπως ακριβό.</a:t>
            </a:r>
            <a:br>
              <a:rPr kumimoji="0" lang="el-GR" altLang="el-GR" sz="28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Google Sans"/>
              </a:rPr>
            </a:br>
            <a:r>
              <a:rPr lang="el-GR" altLang="el-GR" sz="2800" b="1" dirty="0">
                <a:solidFill>
                  <a:srgbClr val="FF0000"/>
                </a:solidFill>
                <a:latin typeface="Google Sans"/>
              </a:rPr>
              <a:t>π</a:t>
            </a:r>
            <a:r>
              <a:rPr kumimoji="0" lang="el-GR" altLang="el-GR" sz="28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Google Sans"/>
              </a:rPr>
              <a:t>ωλήτρια: Μην ανησυχείτε καθόλου. Σήμερα όλα είναι στη μισή τιμή!</a:t>
            </a:r>
            <a:br>
              <a:rPr kumimoji="0" lang="el-GR" altLang="el-GR" sz="28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Google Sans"/>
              </a:rPr>
            </a:br>
            <a:r>
              <a:rPr kumimoji="0" lang="el-GR" altLang="el-GR" sz="28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Google Sans"/>
              </a:rPr>
              <a:t>Μαρία: Ευτυχώς! Είναι πολύ φθηνό τελικά. Το χρειάζομαι οπωσδήποτε για ένα πάρτι. Θα το πάρω!</a:t>
            </a:r>
            <a:br>
              <a:rPr kumimoji="0" lang="el-GR" altLang="el-GR" sz="28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Google Sans"/>
              </a:rPr>
            </a:br>
            <a:r>
              <a:rPr kumimoji="0" lang="el-GR" altLang="el-GR" sz="28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Google Sans"/>
              </a:rPr>
              <a:t>πωλήτρια: Πολύ ωραία. Με γεια!</a:t>
            </a:r>
            <a:endParaRPr kumimoji="0" lang="el-GR" altLang="el-GR" sz="28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altLang="el-G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62D9153-57E7-7D4F-9E3B-57133B4738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6315" y="2337547"/>
            <a:ext cx="65" cy="27699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altLang="el-G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053" name="Picture 5" descr="φόρεμα Στοκ Εικονογραφήσεις, Vectors, &amp; Clipart – (495,051 Στοκ  Εικονογραφήσεις)">
            <a:extLst>
              <a:ext uri="{FF2B5EF4-FFF2-40B4-BE49-F238E27FC236}">
                <a16:creationId xmlns:a16="http://schemas.microsoft.com/office/drawing/2014/main" id="{CE929F73-F141-33BE-5318-B3AE0AA5B40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504"/>
          <a:stretch>
            <a:fillRect/>
          </a:stretch>
        </p:blipFill>
        <p:spPr bwMode="auto">
          <a:xfrm>
            <a:off x="9287772" y="2006089"/>
            <a:ext cx="2160688" cy="284582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7735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11B872D-BC53-7ED3-356D-9B1437C7EB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2402" y="574926"/>
            <a:ext cx="11512397" cy="2862322"/>
          </a:xfrm>
          <a:prstGeom prst="rect">
            <a:avLst/>
          </a:prstGeom>
          <a:solidFill>
            <a:srgbClr val="FFFFFF"/>
          </a:solidFill>
          <a:ln w="571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el-GR" altLang="el-GR" sz="2800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  <a:cs typeface="Arial" panose="020B0604020202020204" pitchFamily="34" charset="0"/>
              </a:rPr>
              <a:t>Η Μαρία είδε μια διαφήμιση για ένα φόρεμα σε ένα περιοδικό. </a:t>
            </a:r>
            <a:r>
              <a:rPr kumimoji="0" lang="el-GR" altLang="el-GR" sz="2800" b="1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  <a:cs typeface="Arial" panose="020B0604020202020204" pitchFamily="34" charset="0"/>
              </a:rPr>
              <a:t>(Σ / Λ)</a:t>
            </a:r>
            <a:endParaRPr kumimoji="0" lang="el-GR" altLang="el-GR" sz="2800" b="0" i="0" u="none" strike="noStrike" cap="none" normalizeH="0" baseline="0" dirty="0">
              <a:ln>
                <a:noFill/>
              </a:ln>
              <a:solidFill>
                <a:srgbClr val="0A0A0A"/>
              </a:solidFill>
              <a:effectLst/>
              <a:latin typeface="Google Sans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2"/>
              <a:tabLst/>
            </a:pPr>
            <a:r>
              <a:rPr kumimoji="0" lang="el-GR" altLang="el-GR" sz="2800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  <a:cs typeface="Arial" panose="020B0604020202020204" pitchFamily="34" charset="0"/>
              </a:rPr>
              <a:t>Η Μαρία πήγε στο κατάστημα την ίδια ημέρα που είδε τη διαφήμιση. </a:t>
            </a:r>
            <a:r>
              <a:rPr kumimoji="0" lang="el-GR" altLang="el-GR" sz="2800" b="1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  <a:cs typeface="Arial" panose="020B0604020202020204" pitchFamily="34" charset="0"/>
              </a:rPr>
              <a:t>(Σ / Λ)</a:t>
            </a:r>
            <a:endParaRPr kumimoji="0" lang="el-GR" altLang="el-GR" sz="2800" b="0" i="0" u="none" strike="noStrike" cap="none" normalizeH="0" baseline="0" dirty="0">
              <a:ln>
                <a:noFill/>
              </a:ln>
              <a:solidFill>
                <a:srgbClr val="0A0A0A"/>
              </a:solidFill>
              <a:effectLst/>
              <a:latin typeface="Google Sans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3"/>
              <a:tabLst/>
            </a:pPr>
            <a:r>
              <a:rPr kumimoji="0" lang="el-GR" altLang="el-GR" sz="2800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  <a:cs typeface="Arial" panose="020B0604020202020204" pitchFamily="34" charset="0"/>
              </a:rPr>
              <a:t>Η πωλήτρια είπε στη Μαρία ότι το φόρεμα της πηγαίνει πάρα πολύ. </a:t>
            </a:r>
            <a:r>
              <a:rPr kumimoji="0" lang="el-GR" altLang="el-GR" sz="2800" b="1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  <a:cs typeface="Arial" panose="020B0604020202020204" pitchFamily="34" charset="0"/>
              </a:rPr>
              <a:t>(Σ / Λ)</a:t>
            </a:r>
            <a:endParaRPr kumimoji="0" lang="el-GR" altLang="el-GR" sz="2800" b="0" i="0" u="none" strike="noStrike" cap="none" normalizeH="0" baseline="0" dirty="0">
              <a:ln>
                <a:noFill/>
              </a:ln>
              <a:solidFill>
                <a:srgbClr val="0A0A0A"/>
              </a:solidFill>
              <a:effectLst/>
              <a:latin typeface="Google Sans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4"/>
              <a:tabLst/>
            </a:pPr>
            <a:r>
              <a:rPr kumimoji="0" lang="el-GR" altLang="el-GR" sz="2800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  <a:cs typeface="Arial" panose="020B0604020202020204" pitchFamily="34" charset="0"/>
              </a:rPr>
              <a:t>Στην αρχή, η Μαρία φοβόταν ότι το φόρεμα θα ήταν ακριβό. </a:t>
            </a:r>
            <a:r>
              <a:rPr kumimoji="0" lang="el-GR" altLang="el-GR" sz="2800" b="1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  <a:cs typeface="Arial" panose="020B0604020202020204" pitchFamily="34" charset="0"/>
              </a:rPr>
              <a:t>(Σ / Λ)</a:t>
            </a:r>
            <a:endParaRPr kumimoji="0" lang="el-GR" altLang="el-GR" sz="2800" b="0" i="0" u="none" strike="noStrike" cap="none" normalizeH="0" baseline="0" dirty="0">
              <a:ln>
                <a:noFill/>
              </a:ln>
              <a:solidFill>
                <a:srgbClr val="0A0A0A"/>
              </a:solidFill>
              <a:effectLst/>
              <a:latin typeface="Google Sans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5"/>
              <a:tabLst/>
            </a:pPr>
            <a:r>
              <a:rPr kumimoji="0" lang="el-GR" altLang="el-GR" sz="2800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  <a:cs typeface="Arial" panose="020B0604020202020204" pitchFamily="34" charset="0"/>
              </a:rPr>
              <a:t>Τελικά, η τιμή του φορέματος ήταν πολύ υψηλή. </a:t>
            </a:r>
            <a:r>
              <a:rPr kumimoji="0" lang="el-GR" altLang="el-GR" sz="2800" b="1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  <a:cs typeface="Arial" panose="020B0604020202020204" pitchFamily="34" charset="0"/>
              </a:rPr>
              <a:t>(Σ / Λ)</a:t>
            </a:r>
            <a:endParaRPr kumimoji="0" lang="el-GR" altLang="el-GR" sz="2800" b="0" i="0" u="none" strike="noStrike" cap="none" normalizeH="0" baseline="0" dirty="0">
              <a:ln>
                <a:noFill/>
              </a:ln>
              <a:solidFill>
                <a:srgbClr val="0A0A0A"/>
              </a:solidFill>
              <a:effectLst/>
              <a:latin typeface="Google Sans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6"/>
              <a:tabLst/>
            </a:pPr>
            <a:r>
              <a:rPr kumimoji="0" lang="el-GR" altLang="el-GR" sz="2800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  <a:cs typeface="Arial" panose="020B0604020202020204" pitchFamily="34" charset="0"/>
              </a:rPr>
              <a:t>Η Μαρία αγόρασε το φόρεμα για να το φορέσει σε ένα πάρτι. </a:t>
            </a:r>
            <a:r>
              <a:rPr kumimoji="0" lang="el-GR" altLang="el-GR" sz="2800" b="1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  <a:cs typeface="Arial" panose="020B0604020202020204" pitchFamily="34" charset="0"/>
              </a:rPr>
              <a:t>(Σ / Λ)</a:t>
            </a:r>
            <a:endParaRPr kumimoji="0" lang="el-GR" altLang="el-GR" sz="2800" b="0" i="0" u="none" strike="noStrike" cap="none" normalizeH="0" baseline="0" dirty="0">
              <a:ln>
                <a:noFill/>
              </a:ln>
              <a:solidFill>
                <a:srgbClr val="0A0A0A"/>
              </a:solidFill>
              <a:effectLst/>
              <a:latin typeface="Google Sans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altLang="el-G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586DE45-C716-E0E3-4507-B8B6E0BEE3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64771" y="4365172"/>
            <a:ext cx="12192000" cy="0"/>
          </a:xfrm>
          <a:prstGeom prst="rect">
            <a:avLst/>
          </a:prstGeom>
          <a:solidFill>
            <a:srgbClr val="F7F8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E60FE44-C5F2-7096-517A-C8C89189E8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64771" y="4365172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l-GR" altLang="el-GR" sz="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rPr>
            </a:br>
            <a:endParaRPr kumimoji="0" lang="el-GR" altLang="el-G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" name="Picture 5" descr="φόρεμα Στοκ Εικονογραφήσεις, Vectors, &amp; Clipart – (495,051 Στοκ  Εικονογραφήσεις)">
            <a:extLst>
              <a:ext uri="{FF2B5EF4-FFF2-40B4-BE49-F238E27FC236}">
                <a16:creationId xmlns:a16="http://schemas.microsoft.com/office/drawing/2014/main" id="{BA8A9EA7-36FF-EED0-FD75-CC2C7394C1C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504"/>
          <a:stretch>
            <a:fillRect/>
          </a:stretch>
        </p:blipFill>
        <p:spPr bwMode="auto">
          <a:xfrm>
            <a:off x="222403" y="3892073"/>
            <a:ext cx="1978941" cy="260644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Μάθε ποιο είναι το καλύτερο κούρεμα για το σχήμα του προσώπου σου!">
            <a:extLst>
              <a:ext uri="{FF2B5EF4-FFF2-40B4-BE49-F238E27FC236}">
                <a16:creationId xmlns:a16="http://schemas.microsoft.com/office/drawing/2014/main" id="{A34FCA15-D256-C091-62B3-F4AC2E5C0F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9850" y="3595095"/>
            <a:ext cx="2857500" cy="1600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9A43D2F-7114-49F7-BBC6-51E64147D58D}"/>
              </a:ext>
            </a:extLst>
          </p:cNvPr>
          <p:cNvSpPr txBox="1"/>
          <p:nvPr/>
        </p:nvSpPr>
        <p:spPr>
          <a:xfrm>
            <a:off x="3481170" y="5353142"/>
            <a:ext cx="207917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l-GR" altLang="el-GR" sz="18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Google Sans"/>
              </a:rPr>
              <a:t>Δεν σας πηγαίνει!</a:t>
            </a:r>
            <a:endParaRPr lang="el-GR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23F642F-B498-34E9-89BD-D2B11012FACC}"/>
              </a:ext>
            </a:extLst>
          </p:cNvPr>
          <p:cNvSpPr txBox="1"/>
          <p:nvPr/>
        </p:nvSpPr>
        <p:spPr>
          <a:xfrm>
            <a:off x="6840167" y="5319947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altLang="el-GR" b="1" dirty="0">
                <a:solidFill>
                  <a:srgbClr val="FF0000"/>
                </a:solidFill>
                <a:latin typeface="Google Sans"/>
              </a:rPr>
              <a:t>Σας πηγαίνει πάρα πολύ!</a:t>
            </a:r>
            <a:endParaRPr lang="el-GR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CD69C96-819D-209C-70DE-165D66D75A26}"/>
              </a:ext>
            </a:extLst>
          </p:cNvPr>
          <p:cNvSpPr txBox="1"/>
          <p:nvPr/>
        </p:nvSpPr>
        <p:spPr>
          <a:xfrm>
            <a:off x="6840167" y="5813931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altLang="el-GR" b="1" dirty="0">
                <a:solidFill>
                  <a:srgbClr val="FF0000"/>
                </a:solidFill>
                <a:latin typeface="Google Sans"/>
              </a:rPr>
              <a:t>Σου πηγαίνει πάρα πολύ!</a:t>
            </a:r>
            <a:endParaRPr lang="el-GR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929683F-80FB-8B06-929C-0223576C8067}"/>
              </a:ext>
            </a:extLst>
          </p:cNvPr>
          <p:cNvSpPr txBox="1"/>
          <p:nvPr/>
        </p:nvSpPr>
        <p:spPr>
          <a:xfrm>
            <a:off x="3510264" y="5753887"/>
            <a:ext cx="207917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l-GR" altLang="el-GR" sz="18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Google Sans"/>
              </a:rPr>
              <a:t>Δεν σου πηγαίνει!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2362627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E381CC-190A-3B58-1B5E-3B73AFA20A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Ορθογώνιο 4">
            <a:extLst>
              <a:ext uri="{FF2B5EF4-FFF2-40B4-BE49-F238E27FC236}">
                <a16:creationId xmlns:a16="http://schemas.microsoft.com/office/drawing/2014/main" id="{B6BC4B4C-AAEB-0B81-2657-A4427E8360FC}"/>
              </a:ext>
            </a:extLst>
          </p:cNvPr>
          <p:cNvSpPr/>
          <p:nvPr/>
        </p:nvSpPr>
        <p:spPr>
          <a:xfrm>
            <a:off x="0" y="500743"/>
            <a:ext cx="7097486" cy="1338943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600" dirty="0"/>
              <a:t>Παραγωγή  προφορικού λόγου </a:t>
            </a:r>
          </a:p>
        </p:txBody>
      </p:sp>
      <p:sp>
        <p:nvSpPr>
          <p:cNvPr id="8" name="Ορθογώνιο 7">
            <a:extLst>
              <a:ext uri="{FF2B5EF4-FFF2-40B4-BE49-F238E27FC236}">
                <a16:creationId xmlns:a16="http://schemas.microsoft.com/office/drawing/2014/main" id="{77C6F45F-77A1-DFB9-60FE-1D145B15C866}"/>
              </a:ext>
            </a:extLst>
          </p:cNvPr>
          <p:cNvSpPr/>
          <p:nvPr/>
        </p:nvSpPr>
        <p:spPr>
          <a:xfrm>
            <a:off x="636303" y="5867399"/>
            <a:ext cx="3228126" cy="66403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600" dirty="0"/>
              <a:t>Παιχνίδι ρόλων</a:t>
            </a:r>
          </a:p>
        </p:txBody>
      </p:sp>
      <p:pic>
        <p:nvPicPr>
          <p:cNvPr id="4098" name="Picture 2" descr="Πωλητής - Δωρεάν εικόνες διανυσματικά clipart στο creazilla.com">
            <a:extLst>
              <a:ext uri="{FF2B5EF4-FFF2-40B4-BE49-F238E27FC236}">
                <a16:creationId xmlns:a16="http://schemas.microsoft.com/office/drawing/2014/main" id="{CB0EE892-BFC2-ECF1-999C-C2FB14D55D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189" y="2747282"/>
            <a:ext cx="2745240" cy="264795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E22EC19-7974-FCBD-1EAE-B1292FA066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78087" y="3639834"/>
            <a:ext cx="7524068" cy="1938992"/>
          </a:xfrm>
          <a:prstGeom prst="rect">
            <a:avLst/>
          </a:prstGeom>
          <a:solidFill>
            <a:srgbClr val="FFFFFF"/>
          </a:solidFill>
          <a:ln w="571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l-GR" b="1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    Σενάριο: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l-GR" b="1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    Στο Κατάστημα Ρούχων</a:t>
            </a:r>
            <a:endParaRPr kumimoji="0" lang="el-GR" altLang="el-GR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altLang="el-GR" b="1" dirty="0">
                <a:solidFill>
                  <a:srgbClr val="0A0A0A"/>
                </a:solidFill>
                <a:latin typeface="Google Sans"/>
              </a:rPr>
              <a:t>    ΡΟΛΟΣ Α</a:t>
            </a:r>
            <a:endParaRPr lang="el-GR" altLang="el-GR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l-GR" b="1" dirty="0">
                <a:solidFill>
                  <a:srgbClr val="0A0A0A"/>
                </a:solidFill>
                <a:latin typeface="Google Sans"/>
              </a:rPr>
              <a:t>    </a:t>
            </a:r>
            <a:r>
              <a:rPr lang="el-GR" altLang="el-GR" b="1" dirty="0">
                <a:solidFill>
                  <a:srgbClr val="0A0A0A"/>
                </a:solidFill>
                <a:latin typeface="Google Sans"/>
              </a:rPr>
              <a:t>π</a:t>
            </a:r>
            <a:r>
              <a:rPr kumimoji="0" lang="el-GR" altLang="el-GR" b="1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ωλητής/πωλήτρια</a:t>
            </a:r>
            <a:r>
              <a:rPr kumimoji="0" lang="el-GR" altLang="el-GR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 (ευγενικός και βοηθητικός)</a:t>
            </a:r>
            <a:endParaRPr lang="el-GR" altLang="el-GR" dirty="0">
              <a:solidFill>
                <a:srgbClr val="0A0A0A"/>
              </a:solidFill>
              <a:latin typeface="Google San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l-GR" altLang="el-GR" b="1" dirty="0">
                <a:solidFill>
                  <a:srgbClr val="0A0A0A"/>
                </a:solidFill>
                <a:latin typeface="Google Sans"/>
              </a:rPr>
              <a:t>    ΡΟΛΟΣ Β</a:t>
            </a:r>
            <a:endParaRPr kumimoji="0" lang="el-GR" altLang="el-GR" b="1" i="0" u="none" strike="noStrike" cap="none" normalizeH="0" baseline="0" dirty="0">
              <a:ln>
                <a:noFill/>
              </a:ln>
              <a:solidFill>
                <a:srgbClr val="0A0A0A"/>
              </a:solidFill>
              <a:effectLst/>
              <a:latin typeface="Google San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l-GR" altLang="el-GR" b="1" dirty="0">
                <a:solidFill>
                  <a:srgbClr val="0A0A0A"/>
                </a:solidFill>
                <a:latin typeface="Google Sans"/>
              </a:rPr>
              <a:t>    π</a:t>
            </a:r>
            <a:r>
              <a:rPr kumimoji="0" lang="el-GR" altLang="el-GR" b="1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ελάτης/πελάτισσα</a:t>
            </a:r>
            <a:r>
              <a:rPr kumimoji="0" lang="el-GR" altLang="el-GR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 (ψάχνει μια τσάντα αλλά ανησυχεί για την τιμή)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altLang="el-G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8450460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1796</TotalTime>
  <Words>961</Words>
  <Application>Microsoft Office PowerPoint</Application>
  <PresentationFormat>Ευρεία οθόνη</PresentationFormat>
  <Paragraphs>244</Paragraphs>
  <Slides>24</Slides>
  <Notes>1</Notes>
  <HiddenSlides>0</HiddenSlides>
  <MMClips>1</MMClips>
  <ScaleCrop>false</ScaleCrop>
  <HeadingPairs>
    <vt:vector size="6" baseType="variant">
      <vt:variant>
        <vt:lpstr>Γραμματοσειρές που χρησιμοποιούνται</vt:lpstr>
      </vt:variant>
      <vt:variant>
        <vt:i4>6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24</vt:i4>
      </vt:variant>
    </vt:vector>
  </HeadingPairs>
  <TitlesOfParts>
    <vt:vector size="31" baseType="lpstr">
      <vt:lpstr>Aptos</vt:lpstr>
      <vt:lpstr>Aptos Display</vt:lpstr>
      <vt:lpstr>Arial</vt:lpstr>
      <vt:lpstr>Calibri</vt:lpstr>
      <vt:lpstr>Google Sans</vt:lpstr>
      <vt:lpstr>Wingdings</vt:lpstr>
      <vt:lpstr>Θέμα του Office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Αυτοαξιολόγηση στο σπίτι 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Eleni Charalambous</dc:creator>
  <cp:lastModifiedBy>Ελένη Χαραλάμπους</cp:lastModifiedBy>
  <cp:revision>189</cp:revision>
  <cp:lastPrinted>2025-04-04T04:22:18Z</cp:lastPrinted>
  <dcterms:created xsi:type="dcterms:W3CDTF">2025-02-12T05:42:48Z</dcterms:created>
  <dcterms:modified xsi:type="dcterms:W3CDTF">2026-03-18T16:25:05Z</dcterms:modified>
</cp:coreProperties>
</file>