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5" r:id="rId2"/>
    <p:sldId id="326" r:id="rId3"/>
    <p:sldId id="327" r:id="rId4"/>
    <p:sldId id="446" r:id="rId5"/>
    <p:sldId id="442" r:id="rId6"/>
    <p:sldId id="329" r:id="rId7"/>
    <p:sldId id="330" r:id="rId8"/>
    <p:sldId id="331" r:id="rId9"/>
    <p:sldId id="406" r:id="rId10"/>
    <p:sldId id="257" r:id="rId11"/>
    <p:sldId id="268" r:id="rId12"/>
    <p:sldId id="258" r:id="rId13"/>
    <p:sldId id="269" r:id="rId14"/>
    <p:sldId id="270" r:id="rId15"/>
    <p:sldId id="259" r:id="rId16"/>
    <p:sldId id="260" r:id="rId17"/>
    <p:sldId id="271" r:id="rId18"/>
    <p:sldId id="416" r:id="rId19"/>
    <p:sldId id="272" r:id="rId20"/>
    <p:sldId id="262" r:id="rId21"/>
    <p:sldId id="263" r:id="rId22"/>
    <p:sldId id="265" r:id="rId23"/>
    <p:sldId id="266" r:id="rId24"/>
    <p:sldId id="267" r:id="rId25"/>
    <p:sldId id="273" r:id="rId26"/>
    <p:sldId id="411" r:id="rId27"/>
    <p:sldId id="275" r:id="rId28"/>
    <p:sldId id="434" r:id="rId29"/>
    <p:sldId id="431" r:id="rId30"/>
    <p:sldId id="432" r:id="rId31"/>
    <p:sldId id="433" r:id="rId32"/>
    <p:sldId id="438" r:id="rId33"/>
    <p:sldId id="435" r:id="rId34"/>
    <p:sldId id="436" r:id="rId35"/>
    <p:sldId id="445" r:id="rId36"/>
    <p:sldId id="444" r:id="rId37"/>
    <p:sldId id="443" r:id="rId38"/>
    <p:sldId id="286" r:id="rId39"/>
    <p:sldId id="290" r:id="rId40"/>
    <p:sldId id="291" r:id="rId41"/>
    <p:sldId id="441" r:id="rId42"/>
    <p:sldId id="276" r:id="rId43"/>
    <p:sldId id="440" r:id="rId44"/>
    <p:sldId id="396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5B47-5CF3-41C0-A226-F5C8C52AC27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B4FB-8976-4FC8-9D5A-5CEEBD6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BA60-73E9-4D8D-9ED2-8D0514E2F09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18. Πληθυντικός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υπολογιστ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7" y="4904508"/>
            <a:ext cx="3453212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4" y="5056908"/>
            <a:ext cx="2597405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32" y="5056908"/>
            <a:ext cx="2346044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υπολογιστ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υπολογιστ</a:t>
            </a:r>
            <a:r>
              <a:rPr lang="el-GR" sz="5400" dirty="0">
                <a:solidFill>
                  <a:srgbClr val="FF0000"/>
                </a:solidFill>
              </a:rPr>
              <a:t>ές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7" y="4904508"/>
            <a:ext cx="3453212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4" y="5056908"/>
            <a:ext cx="2597405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32" y="5056908"/>
            <a:ext cx="2346044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9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μαθητ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AutoShape 2" descr="Τι σημαίνει η λέξη μαθητής; - ΗΛΕΚΤΡΟΝΙΚΗ ΔΙΔΑΣΚΑΛ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67" y="4823047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0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8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2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μαθητ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μαθητ</a:t>
            </a:r>
            <a:r>
              <a:rPr lang="el-GR" sz="5400" dirty="0">
                <a:solidFill>
                  <a:srgbClr val="FF0000"/>
                </a:solidFill>
              </a:rPr>
              <a:t>ές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AutoShape 2" descr="Τι σημαίνει η λέξη μαθητής; - ΗΛΕΚΤΡΟΝΙΚΗ ΔΙΔΑΣΚΑΛ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67" y="4823047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0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8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αγών</a:t>
            </a:r>
            <a:r>
              <a:rPr lang="el-GR" sz="5400" dirty="0">
                <a:solidFill>
                  <a:srgbClr val="FF0000"/>
                </a:solidFill>
              </a:rPr>
              <a:t>ας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58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54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45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65" y="4646777"/>
            <a:ext cx="208016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6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7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αγών</a:t>
            </a:r>
            <a:r>
              <a:rPr lang="el-GR" sz="5400" dirty="0">
                <a:solidFill>
                  <a:srgbClr val="FF0000"/>
                </a:solidFill>
              </a:rPr>
              <a:t>ας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αγών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58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54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45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65" y="4646777"/>
            <a:ext cx="208016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6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2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δρόμ</a:t>
            </a:r>
            <a:r>
              <a:rPr lang="el-GR" sz="5400" dirty="0">
                <a:solidFill>
                  <a:srgbClr val="FF0000"/>
                </a:solidFill>
              </a:rPr>
              <a:t>ος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5" y="4428528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6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8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δρόμ</a:t>
            </a:r>
            <a:r>
              <a:rPr lang="el-GR" sz="5400" dirty="0">
                <a:solidFill>
                  <a:srgbClr val="FF0000"/>
                </a:solidFill>
              </a:rPr>
              <a:t>ος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δρόμ</a:t>
            </a:r>
            <a:r>
              <a:rPr lang="el-GR" sz="5400" dirty="0">
                <a:solidFill>
                  <a:srgbClr val="FF0000"/>
                </a:solidFill>
              </a:rPr>
              <a:t>οι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5" y="4428528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6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C227E-92E1-18B3-9FE3-9421E422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+ δωρεάν εικόνες για Καυγάς και Διαφωνία - Pixabay">
            <a:extLst>
              <a:ext uri="{FF2B5EF4-FFF2-40B4-BE49-F238E27FC236}">
                <a16:creationId xmlns:a16="http://schemas.microsoft.com/office/drawing/2014/main" id="{7038EE97-FA4D-BD26-F9DB-9B854801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834799"/>
            <a:ext cx="8897030" cy="53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75332C7D-DE95-B944-2749-9F0AA1D27041}"/>
              </a:ext>
            </a:extLst>
          </p:cNvPr>
          <p:cNvSpPr/>
          <p:nvPr/>
        </p:nvSpPr>
        <p:spPr>
          <a:xfrm>
            <a:off x="3831772" y="0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Το κατάλαβες; 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24D93440-B862-4C20-C1D9-ED3E87F66A1D}"/>
              </a:ext>
            </a:extLst>
          </p:cNvPr>
          <p:cNvSpPr/>
          <p:nvPr/>
        </p:nvSpPr>
        <p:spPr>
          <a:xfrm>
            <a:off x="7217228" y="2917372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Όχι, δεν το κατάλαβα.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787606B-F79A-D3C2-CAA0-0802A62694FC}"/>
              </a:ext>
            </a:extLst>
          </p:cNvPr>
          <p:cNvSpPr/>
          <p:nvPr/>
        </p:nvSpPr>
        <p:spPr>
          <a:xfrm>
            <a:off x="903515" y="3777343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Πάμε  ξανά μαζί! </a:t>
            </a:r>
            <a:endParaRPr lang="el-C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45077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φοιτητ</a:t>
            </a:r>
            <a:r>
              <a:rPr lang="el-GR" sz="4400" dirty="0">
                <a:solidFill>
                  <a:srgbClr val="FF0000"/>
                </a:solidFill>
              </a:rPr>
              <a:t>ής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χορ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άντρ</a:t>
            </a:r>
            <a:r>
              <a:rPr lang="el-GR" sz="4400" dirty="0">
                <a:solidFill>
                  <a:srgbClr val="FF0000"/>
                </a:solidFill>
              </a:rPr>
              <a:t>ας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αδερφ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endParaRPr lang="en-US" sz="4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00106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199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3745438" y="842806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BD7325B3-21E3-7222-DF1C-D67E74BC9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48053" b="47665"/>
          <a:stretch>
            <a:fillRect/>
          </a:stretch>
        </p:blipFill>
        <p:spPr bwMode="auto">
          <a:xfrm>
            <a:off x="6182411" y="782226"/>
            <a:ext cx="1600861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88E6A08-36B9-1A38-7A5E-4C299AA909C1}"/>
              </a:ext>
            </a:extLst>
          </p:cNvPr>
          <p:cNvSpPr/>
          <p:nvPr/>
        </p:nvSpPr>
        <p:spPr>
          <a:xfrm>
            <a:off x="8427710" y="4266284"/>
            <a:ext cx="345949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δέντρα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16110BA8-590E-4EFD-1807-B99C19AAD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38155" b="47665"/>
          <a:stretch>
            <a:fillRect/>
          </a:stretch>
        </p:blipFill>
        <p:spPr bwMode="auto">
          <a:xfrm>
            <a:off x="8427710" y="768227"/>
            <a:ext cx="3005117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E72DF19-5119-A884-F53A-FCE18BD718E0}"/>
              </a:ext>
            </a:extLst>
          </p:cNvPr>
          <p:cNvSpPr/>
          <p:nvPr/>
        </p:nvSpPr>
        <p:spPr>
          <a:xfrm>
            <a:off x="5943600" y="4266284"/>
            <a:ext cx="196855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δέντρο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8475646F-EF29-EFE2-A415-D8A06190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7" y="3171890"/>
            <a:ext cx="1424354" cy="8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A0F1BE22-7448-5381-75C9-023055B0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46" y="2980473"/>
            <a:ext cx="1634741" cy="12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E2431BFF-5EC1-D8AA-C416-40660E79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3061264"/>
            <a:ext cx="1230180" cy="11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0B1C086-A18E-59FE-A649-3B9CAE4764EE}"/>
              </a:ext>
            </a:extLst>
          </p:cNvPr>
          <p:cNvSpPr/>
          <p:nvPr/>
        </p:nvSpPr>
        <p:spPr>
          <a:xfrm>
            <a:off x="3331029" y="4266284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ντομάτες</a:t>
            </a:r>
            <a:endParaRPr lang="el-CY" sz="4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F0FD67D-DE47-A2C8-CEBD-DD650665B78A}"/>
              </a:ext>
            </a:extLst>
          </p:cNvPr>
          <p:cNvSpPr/>
          <p:nvPr/>
        </p:nvSpPr>
        <p:spPr>
          <a:xfrm>
            <a:off x="589016" y="4266284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ντομάτα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CABDFED0-8A73-CA58-02EC-3444EF45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" y="5473682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F9288469-EF91-4849-EEDB-AC6B08E60477}"/>
              </a:ext>
            </a:extLst>
          </p:cNvPr>
          <p:cNvSpPr/>
          <p:nvPr/>
        </p:nvSpPr>
        <p:spPr>
          <a:xfrm>
            <a:off x="1954128" y="5595468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μολύβι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9E9D283C-D261-9ED6-8E90-0CDD9177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54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A6334B1A-4C33-422B-C193-FF6B3ED5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48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15A0234-3039-621F-D3B1-8B59202037A7}"/>
              </a:ext>
            </a:extLst>
          </p:cNvPr>
          <p:cNvSpPr/>
          <p:nvPr/>
        </p:nvSpPr>
        <p:spPr>
          <a:xfrm>
            <a:off x="7773472" y="5644741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μολύβια</a:t>
            </a:r>
            <a:endParaRPr lang="el-C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45077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φοιτητ</a:t>
            </a:r>
            <a:r>
              <a:rPr lang="el-GR" sz="4400" dirty="0">
                <a:solidFill>
                  <a:srgbClr val="FF0000"/>
                </a:solidFill>
              </a:rPr>
              <a:t>ής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χορ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άντρ</a:t>
            </a:r>
            <a:r>
              <a:rPr lang="el-GR" sz="4400" dirty="0">
                <a:solidFill>
                  <a:srgbClr val="FF0000"/>
                </a:solidFill>
              </a:rPr>
              <a:t>ας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αδερφ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endParaRPr lang="en-US" sz="4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00106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>
                <a:solidFill>
                  <a:srgbClr val="FF0000"/>
                </a:solidFill>
              </a:rPr>
              <a:t>Οι</a:t>
            </a:r>
            <a:r>
              <a:rPr lang="el-GR" sz="4400" dirty="0"/>
              <a:t> φοιτητ</a:t>
            </a:r>
            <a:r>
              <a:rPr lang="el-GR" sz="4400" dirty="0">
                <a:solidFill>
                  <a:srgbClr val="FF0000"/>
                </a:solidFill>
              </a:rPr>
              <a:t>ές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Οι </a:t>
            </a:r>
            <a:r>
              <a:rPr lang="el-GR" sz="4400" dirty="0"/>
              <a:t>χορ</a:t>
            </a:r>
            <a:r>
              <a:rPr lang="el-GR" sz="4400" dirty="0">
                <a:solidFill>
                  <a:srgbClr val="FF0000"/>
                </a:solidFill>
              </a:rPr>
              <a:t>οί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Οι </a:t>
            </a:r>
            <a:r>
              <a:rPr lang="el-GR" sz="4400" dirty="0"/>
              <a:t>άντρ</a:t>
            </a:r>
            <a:r>
              <a:rPr lang="el-GR" sz="4400" dirty="0">
                <a:solidFill>
                  <a:srgbClr val="FF0000"/>
                </a:solidFill>
              </a:rPr>
              <a:t>ες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Οι </a:t>
            </a:r>
            <a:r>
              <a:rPr lang="el-GR" sz="4400" dirty="0"/>
              <a:t>αδερφ</a:t>
            </a:r>
            <a:r>
              <a:rPr lang="el-GR" sz="4400" dirty="0">
                <a:solidFill>
                  <a:srgbClr val="FF0000"/>
                </a:solidFill>
              </a:rPr>
              <a:t>οί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834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Η   </a:t>
            </a:r>
            <a:r>
              <a:rPr lang="el-GR" sz="5400" dirty="0">
                <a:solidFill>
                  <a:schemeClr val="tx1"/>
                </a:solidFill>
              </a:rPr>
              <a:t>φίλ</a:t>
            </a:r>
            <a:r>
              <a:rPr lang="el-GR" sz="5400" dirty="0">
                <a:solidFill>
                  <a:srgbClr val="FF0000"/>
                </a:solidFill>
              </a:rPr>
              <a:t>η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 </a:t>
            </a:r>
            <a:r>
              <a:rPr lang="el-GR" sz="5400" dirty="0">
                <a:solidFill>
                  <a:schemeClr val="tx1"/>
                </a:solidFill>
              </a:rPr>
              <a:t>φίλ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258" y="4498769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Η   </a:t>
            </a:r>
            <a:r>
              <a:rPr lang="el-GR" sz="5400" dirty="0">
                <a:solidFill>
                  <a:schemeClr val="tx1"/>
                </a:solidFill>
              </a:rPr>
              <a:t>καρεκλ</a:t>
            </a:r>
            <a:r>
              <a:rPr lang="el-GR" sz="5400" dirty="0">
                <a:solidFill>
                  <a:srgbClr val="FF0000"/>
                </a:solidFill>
              </a:rPr>
              <a:t>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2552" y="4498769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  </a:t>
            </a:r>
            <a:r>
              <a:rPr lang="el-GR" sz="5400" dirty="0">
                <a:solidFill>
                  <a:schemeClr val="tx1"/>
                </a:solidFill>
              </a:rPr>
              <a:t>καρέκλ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Η  </a:t>
            </a:r>
            <a:r>
              <a:rPr lang="el-GR" sz="5400" dirty="0">
                <a:solidFill>
                  <a:schemeClr val="tx1"/>
                </a:solidFill>
              </a:rPr>
              <a:t>μέρ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</a:t>
            </a:r>
            <a:r>
              <a:rPr lang="el-GR" sz="5400" dirty="0">
                <a:solidFill>
                  <a:schemeClr val="tx1"/>
                </a:solidFill>
              </a:rPr>
              <a:t>οικογένει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 </a:t>
            </a:r>
            <a:r>
              <a:rPr lang="el-GR" sz="5400" dirty="0">
                <a:solidFill>
                  <a:schemeClr val="tx1"/>
                </a:solidFill>
              </a:rPr>
              <a:t>κόρ</a:t>
            </a:r>
            <a:r>
              <a:rPr lang="el-GR" sz="5400" dirty="0">
                <a:solidFill>
                  <a:srgbClr val="FF0000"/>
                </a:solidFill>
              </a:rPr>
              <a:t>η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</a:t>
            </a:r>
            <a:r>
              <a:rPr lang="el-GR" sz="5400" dirty="0">
                <a:solidFill>
                  <a:schemeClr val="tx1"/>
                </a:solidFill>
              </a:rPr>
              <a:t>τράπεζ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396343"/>
            <a:ext cx="576151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μέρ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οικογένει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κόρ</a:t>
            </a:r>
            <a:r>
              <a:rPr lang="el-GR" sz="5400" dirty="0">
                <a:solidFill>
                  <a:srgbClr val="FF0000"/>
                </a:solidFill>
              </a:rPr>
              <a:t>ες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 </a:t>
            </a:r>
            <a:r>
              <a:rPr lang="el-GR" sz="5400" dirty="0">
                <a:solidFill>
                  <a:schemeClr val="tx1"/>
                </a:solidFill>
              </a:rPr>
              <a:t>τράπεζε</a:t>
            </a:r>
            <a:r>
              <a:rPr lang="el-GR" sz="5400" dirty="0">
                <a:solidFill>
                  <a:srgbClr val="FF0000"/>
                </a:solidFill>
              </a:rPr>
              <a:t>ς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παιχνίδ</a:t>
            </a:r>
            <a:r>
              <a:rPr lang="el-GR" sz="5400" dirty="0">
                <a:solidFill>
                  <a:srgbClr val="FF0000"/>
                </a:solidFill>
              </a:rPr>
              <a:t>ι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παιχνίδι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258" y="4498769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βιβλ</a:t>
            </a:r>
            <a:r>
              <a:rPr lang="el-GR" sz="5400" dirty="0">
                <a:solidFill>
                  <a:srgbClr val="FF0000"/>
                </a:solidFill>
              </a:rPr>
              <a:t>ίο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2551" y="4498769"/>
            <a:ext cx="55853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βιβλί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57" y="5601195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μάθη</a:t>
            </a:r>
            <a:r>
              <a:rPr lang="el-GR" sz="5400" dirty="0">
                <a:solidFill>
                  <a:srgbClr val="FF0000"/>
                </a:solidFill>
              </a:rPr>
              <a:t>μα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978" y="5601195"/>
            <a:ext cx="55853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μαθήμα</a:t>
            </a:r>
            <a:r>
              <a:rPr lang="el-GR" sz="5400" dirty="0">
                <a:solidFill>
                  <a:srgbClr val="FF0000"/>
                </a:solidFill>
              </a:rPr>
              <a:t>τα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σχολεί</a:t>
            </a:r>
            <a:r>
              <a:rPr lang="el-GR" sz="5400" dirty="0">
                <a:solidFill>
                  <a:srgbClr val="FF0000"/>
                </a:solidFill>
              </a:rPr>
              <a:t>ο</a:t>
            </a:r>
          </a:p>
          <a:p>
            <a:r>
              <a:rPr lang="el-GR" sz="5400" dirty="0">
                <a:solidFill>
                  <a:srgbClr val="FF0000"/>
                </a:solidFill>
              </a:rPr>
              <a:t>Το</a:t>
            </a:r>
            <a:r>
              <a:rPr lang="el-GR" sz="5400" dirty="0">
                <a:solidFill>
                  <a:schemeClr val="tx1"/>
                </a:solidFill>
              </a:rPr>
              <a:t> παιδ</a:t>
            </a:r>
            <a:r>
              <a:rPr lang="el-GR" sz="5400" dirty="0">
                <a:solidFill>
                  <a:srgbClr val="FF0000"/>
                </a:solidFill>
              </a:rPr>
              <a:t>ί</a:t>
            </a:r>
          </a:p>
          <a:p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405273"/>
            <a:ext cx="576151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σχολεί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παιδι</a:t>
            </a:r>
            <a:r>
              <a:rPr lang="el-GR" sz="5400" dirty="0">
                <a:solidFill>
                  <a:srgbClr val="FF0000"/>
                </a:solidFill>
              </a:rPr>
              <a:t>ά</a:t>
            </a:r>
          </a:p>
          <a:p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 </a:t>
            </a:r>
            <a:r>
              <a:rPr lang="el-GR" sz="5400" dirty="0">
                <a:solidFill>
                  <a:schemeClr val="tx1"/>
                </a:solidFill>
              </a:rPr>
              <a:t>καθηγητ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</a:t>
            </a:r>
            <a:r>
              <a:rPr lang="el-GR" sz="5400" dirty="0">
                <a:solidFill>
                  <a:schemeClr val="tx1"/>
                </a:solidFill>
              </a:rPr>
              <a:t>δασκάλ</a:t>
            </a:r>
            <a:r>
              <a:rPr lang="el-GR" sz="5400" dirty="0">
                <a:solidFill>
                  <a:srgbClr val="FF0000"/>
                </a:solidFill>
              </a:rPr>
              <a:t>α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405273"/>
            <a:ext cx="576151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καθηγητ</a:t>
            </a:r>
            <a:r>
              <a:rPr lang="el-GR" sz="5400" dirty="0">
                <a:solidFill>
                  <a:srgbClr val="FF0000"/>
                </a:solidFill>
              </a:rPr>
              <a:t>ές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 err="1">
                <a:solidFill>
                  <a:schemeClr val="tx1"/>
                </a:solidFill>
              </a:rPr>
              <a:t>δασκάλ</a:t>
            </a:r>
            <a:r>
              <a:rPr lang="el-GR" sz="5400" dirty="0" err="1">
                <a:solidFill>
                  <a:srgbClr val="FF0000"/>
                </a:solidFill>
              </a:rPr>
              <a:t>ές</a:t>
            </a:r>
            <a:endParaRPr lang="el-GR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77FC-24D0-F6D1-AF0E-9F9CA57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27729809-E180-5C40-043E-DF29BC91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117146" y="86406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2E6A2D-AF41-4FF4-D1EA-E119586852F3}"/>
              </a:ext>
            </a:extLst>
          </p:cNvPr>
          <p:cNvSpPr/>
          <p:nvPr/>
        </p:nvSpPr>
        <p:spPr>
          <a:xfrm>
            <a:off x="6672943" y="370114"/>
            <a:ext cx="3131001" cy="1611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r>
              <a:rPr lang="el-GR" sz="4000" b="1" dirty="0">
                <a:solidFill>
                  <a:schemeClr val="tx1"/>
                </a:solidFill>
              </a:rPr>
              <a:t>Ναι, το κατάλαβα.</a:t>
            </a:r>
          </a:p>
          <a:p>
            <a:pPr algn="ctr"/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D23266A-2438-A772-8590-4CB8A4ACA9CF}"/>
              </a:ext>
            </a:extLst>
          </p:cNvPr>
          <p:cNvSpPr/>
          <p:nvPr/>
        </p:nvSpPr>
        <p:spPr>
          <a:xfrm>
            <a:off x="2224771" y="968827"/>
            <a:ext cx="3131001" cy="1556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Το κατάλαβες;</a:t>
            </a:r>
            <a:endParaRPr lang="el-CY" sz="4400" b="1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0544C7E-7845-395A-57B3-052FC8CFC707}"/>
              </a:ext>
            </a:extLst>
          </p:cNvPr>
          <p:cNvSpPr/>
          <p:nvPr/>
        </p:nvSpPr>
        <p:spPr>
          <a:xfrm>
            <a:off x="659270" y="4332515"/>
            <a:ext cx="3131001" cy="1556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Πάμε  να δημιουργήσουμε  τον κανόνα!</a:t>
            </a:r>
            <a:endParaRPr lang="el-C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2FAF136-B840-5597-AEE7-040B5CD3E06B}"/>
              </a:ext>
            </a:extLst>
          </p:cNvPr>
          <p:cNvSpPr/>
          <p:nvPr/>
        </p:nvSpPr>
        <p:spPr>
          <a:xfrm>
            <a:off x="348343" y="206829"/>
            <a:ext cx="5040086" cy="6248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u="sng" dirty="0"/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ενικός</a:t>
            </a:r>
            <a:r>
              <a:rPr lang="el-GR" sz="2400" dirty="0"/>
              <a:t> </a:t>
            </a:r>
          </a:p>
          <a:p>
            <a:pPr algn="ctr"/>
            <a:r>
              <a:rPr lang="el-GR" sz="4400" dirty="0"/>
              <a:t>-</a:t>
            </a:r>
            <a:r>
              <a:rPr lang="el-GR" sz="4400" dirty="0" err="1"/>
              <a:t>ος</a:t>
            </a:r>
            <a:r>
              <a:rPr lang="el-GR" sz="4400" dirty="0"/>
              <a:t> </a:t>
            </a:r>
            <a:r>
              <a:rPr lang="el-GR" sz="4400" dirty="0">
                <a:sym typeface="Wingdings" panose="05000000000000000000" pitchFamily="2" charset="2"/>
              </a:rPr>
              <a:t></a:t>
            </a:r>
            <a:endParaRPr lang="el-GR" sz="4400" dirty="0"/>
          </a:p>
          <a:p>
            <a:pPr algn="ctr"/>
            <a:r>
              <a:rPr lang="el-GR" sz="4400" dirty="0"/>
              <a:t>-</a:t>
            </a:r>
            <a:r>
              <a:rPr lang="el-GR" sz="4400" dirty="0" err="1"/>
              <a:t>ες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-ας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-ης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-α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-η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</a:p>
          <a:p>
            <a:pPr algn="ctr"/>
            <a:r>
              <a:rPr lang="el-GR" sz="4400" dirty="0">
                <a:sym typeface="Wingdings" panose="05000000000000000000" pitchFamily="2" charset="2"/>
              </a:rPr>
              <a:t>-ο </a:t>
            </a:r>
          </a:p>
          <a:p>
            <a:pPr algn="ctr"/>
            <a:r>
              <a:rPr lang="el-GR" sz="4400" dirty="0">
                <a:sym typeface="Wingdings" panose="05000000000000000000" pitchFamily="2" charset="2"/>
              </a:rPr>
              <a:t>-ι </a:t>
            </a:r>
          </a:p>
          <a:p>
            <a:pPr algn="ctr"/>
            <a:r>
              <a:rPr lang="el-GR" sz="4400" dirty="0">
                <a:sym typeface="Wingdings" panose="05000000000000000000" pitchFamily="2" charset="2"/>
              </a:rPr>
              <a:t>-μα </a:t>
            </a:r>
            <a:endParaRPr lang="el-GR" sz="4400" dirty="0"/>
          </a:p>
          <a:p>
            <a:pPr algn="ctr"/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98CBE4F-86D7-F3F7-699D-B804443F78A7}"/>
              </a:ext>
            </a:extLst>
          </p:cNvPr>
          <p:cNvSpPr/>
          <p:nvPr/>
        </p:nvSpPr>
        <p:spPr>
          <a:xfrm>
            <a:off x="5649686" y="206828"/>
            <a:ext cx="5040086" cy="6248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endParaRPr lang="el-GR" sz="2400" b="1" dirty="0">
              <a:solidFill>
                <a:srgbClr val="FF0000"/>
              </a:solidFill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Πληθυντικός</a:t>
            </a:r>
          </a:p>
          <a:p>
            <a:pPr algn="ctr"/>
            <a:endParaRPr lang="el-GR" sz="2400" b="1" dirty="0">
              <a:solidFill>
                <a:srgbClr val="FF0000"/>
              </a:solidFill>
            </a:endParaRPr>
          </a:p>
          <a:p>
            <a:pPr algn="ctr"/>
            <a:endParaRPr lang="el-GR" sz="2400" b="1" dirty="0">
              <a:solidFill>
                <a:srgbClr val="FF0000"/>
              </a:solidFill>
            </a:endParaRPr>
          </a:p>
          <a:p>
            <a:pPr algn="ctr"/>
            <a:endParaRPr lang="el-GR" sz="2400" b="1" dirty="0">
              <a:solidFill>
                <a:srgbClr val="FF0000"/>
              </a:solidFill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-ας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-ης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-α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-η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-ο 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-ι 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-μα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5086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9771-8D31-5221-D651-F010CC01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324A-97E0-3CAE-9DC3-8E5F9556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Μας</a:t>
            </a:r>
            <a:r>
              <a:rPr lang="el-GR" sz="4000" dirty="0"/>
              <a:t> αρέσ</a:t>
            </a:r>
            <a:r>
              <a:rPr lang="el-GR" sz="4000" dirty="0">
                <a:solidFill>
                  <a:srgbClr val="FF0000"/>
                </a:solidFill>
              </a:rPr>
              <a:t>ει τα</a:t>
            </a:r>
            <a:r>
              <a:rPr lang="el-GR" sz="4000" dirty="0"/>
              <a:t> σουβλάκ</a:t>
            </a:r>
            <a:r>
              <a:rPr lang="el-GR" sz="4000" dirty="0">
                <a:solidFill>
                  <a:srgbClr val="FF0000"/>
                </a:solidFill>
              </a:rPr>
              <a:t>ια</a:t>
            </a:r>
            <a:r>
              <a:rPr lang="el-GR" sz="4000" dirty="0"/>
              <a:t>.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EAE4986A-0101-4E59-CE42-6DBEEFF50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F7D00F80-FCF1-9185-6ABE-F7BDFCA4B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AE56EFA-80D5-D1F3-5ED2-D4D4665AC868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3C99F17-35F7-87E1-242E-0492B2C17357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1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0113A-6C43-3A5F-CFE2-9FA1789C7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1CC2-E7F3-7535-A086-116FC1B8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ή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η</a:t>
            </a:r>
            <a:r>
              <a:rPr lang="el-GR" sz="4000" dirty="0"/>
              <a:t> καθηγήτρι</a:t>
            </a:r>
            <a:r>
              <a:rPr lang="el-GR" sz="4000" dirty="0">
                <a:solidFill>
                  <a:srgbClr val="FF0000"/>
                </a:solidFill>
              </a:rPr>
              <a:t>ες</a:t>
            </a:r>
            <a:r>
              <a:rPr lang="el-GR" sz="4000" dirty="0"/>
              <a:t> είναι καλ</a:t>
            </a:r>
            <a:r>
              <a:rPr lang="el-GR" sz="4000" dirty="0">
                <a:solidFill>
                  <a:srgbClr val="FF0000"/>
                </a:solidFill>
              </a:rPr>
              <a:t>ή</a:t>
            </a:r>
            <a:r>
              <a:rPr lang="el-GR" sz="4000" dirty="0"/>
              <a:t>.</a:t>
            </a:r>
            <a:endParaRPr lang="en-US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1C0EC773-F1DB-FACE-1575-50ED54FD2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EC75528D-951F-EEB1-9BB5-53C69E79A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C1A599F-D35F-3C87-EB79-233117126C1C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A5E409C-FA41-2DE1-32F6-F741B573CA93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5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8886C-512D-42C7-38DD-4B3EC64D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4065-1B92-B9E0-3C76-CAF63AF4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ές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οι</a:t>
            </a:r>
            <a:r>
              <a:rPr lang="el-GR" sz="4000" dirty="0"/>
              <a:t> καθηγήτρι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 είναι καλ</a:t>
            </a:r>
            <a:r>
              <a:rPr lang="el-GR" sz="4000" dirty="0">
                <a:solidFill>
                  <a:srgbClr val="FF0000"/>
                </a:solidFill>
              </a:rPr>
              <a:t>ές</a:t>
            </a:r>
            <a:r>
              <a:rPr lang="el-GR" sz="4000" dirty="0"/>
              <a:t>.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AECBC04-3610-CF0A-B21D-D8C84EE01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D33CA249-2486-2A6B-B71F-DADF88B0D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CF21A95-884B-9FB5-7428-0A2EE62C456F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AD9BA6B-B9A6-8D7C-646B-B7E115492084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9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2D1E-A1BA-63E8-625F-6B188F73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F040-E5C8-77CA-EBC2-A03E8628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Μου</a:t>
            </a:r>
            <a:r>
              <a:rPr lang="el-GR" sz="4000" dirty="0"/>
              <a:t> αρέσ</a:t>
            </a:r>
            <a:r>
              <a:rPr lang="el-GR" sz="4000" dirty="0">
                <a:solidFill>
                  <a:srgbClr val="FF0000"/>
                </a:solidFill>
              </a:rPr>
              <a:t>ουν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το</a:t>
            </a:r>
            <a:r>
              <a:rPr lang="el-GR" sz="4000" dirty="0"/>
              <a:t> σουβλάκ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.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648C46E2-DF56-5CCE-7BEE-37AAA3DCF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6E1FEC8F-92AC-A358-26FA-FEC45C4E2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E7C4F29-2741-741E-005F-E1ECFDCACCE3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D77E855-3986-F34A-194E-5F59BAE82B3C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31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6D4A3-8D18-82F0-8CC6-075EEEC6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C420-D901-CD0B-EEE9-C405F77A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Αυτοί</a:t>
            </a:r>
            <a:r>
              <a:rPr lang="el-GR" sz="4000" dirty="0"/>
              <a:t> είναι </a:t>
            </a:r>
            <a:r>
              <a:rPr lang="el-GR" sz="4000" dirty="0">
                <a:solidFill>
                  <a:srgbClr val="FF0000"/>
                </a:solidFill>
              </a:rPr>
              <a:t>ο</a:t>
            </a:r>
            <a:r>
              <a:rPr lang="el-GR" sz="4000" dirty="0"/>
              <a:t> καθηγητής μας.</a:t>
            </a:r>
          </a:p>
          <a:p>
            <a:pPr marL="0" indent="0">
              <a:buNone/>
            </a:pPr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5254423D-54E7-DE15-D7A2-3F109E474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5CAAF12B-1703-EEE4-18B3-C4CFB680F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FFE6355-B472-ACA1-C34A-A296A3190120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7DAA7B8-9D63-C3D1-4B3D-0E1DBB7E2360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3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3FF4-11DE-B963-9E4E-0657B32B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25E6-B387-81ED-89C9-F28B324E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 τ</a:t>
            </a:r>
            <a:r>
              <a:rPr lang="el-GR" sz="4000" dirty="0">
                <a:solidFill>
                  <a:srgbClr val="FF0000"/>
                </a:solidFill>
              </a:rPr>
              <a:t>ο</a:t>
            </a:r>
            <a:r>
              <a:rPr lang="el-GR" sz="4000" dirty="0"/>
              <a:t> αγάλ</a:t>
            </a:r>
            <a:r>
              <a:rPr lang="el-GR" sz="4000" dirty="0">
                <a:solidFill>
                  <a:srgbClr val="FF0000"/>
                </a:solidFill>
              </a:rPr>
              <a:t>ματα</a:t>
            </a:r>
            <a:r>
              <a:rPr lang="el-GR" sz="4000" dirty="0"/>
              <a:t> είναι παλι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. </a:t>
            </a:r>
          </a:p>
          <a:p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412D189C-DAF1-E3B9-516F-923AE755D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08E73414-E7DF-F8B8-67D6-742F7CEE8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98A33C7-B255-D9FD-19C1-883FE682CE95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D681F0F4-0938-B55F-CF19-9B73600A42C9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1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E313-7EF3-A795-1EFC-5E76320A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6A35-4D88-BC05-6A51-C2F6C05F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ά</a:t>
            </a:r>
            <a:r>
              <a:rPr lang="el-GR" sz="4000" dirty="0"/>
              <a:t> τ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 άγαλ</a:t>
            </a:r>
            <a:r>
              <a:rPr lang="el-GR" sz="4000" dirty="0">
                <a:solidFill>
                  <a:srgbClr val="FF0000"/>
                </a:solidFill>
              </a:rPr>
              <a:t>μα</a:t>
            </a:r>
            <a:r>
              <a:rPr lang="el-GR" sz="4000" dirty="0"/>
              <a:t> είναι παλι</a:t>
            </a:r>
            <a:r>
              <a:rPr lang="el-GR" sz="4000" dirty="0">
                <a:solidFill>
                  <a:srgbClr val="FF0000"/>
                </a:solidFill>
              </a:rPr>
              <a:t>ά.</a:t>
            </a:r>
            <a:r>
              <a:rPr lang="el-GR" sz="4000" dirty="0"/>
              <a:t> </a:t>
            </a:r>
          </a:p>
          <a:p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DC5A366-5BE1-96A9-2975-9AE921D1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49B8718D-2907-CA22-5234-B48D916C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766347F-489C-83D8-180D-E7469E536836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00A948C-DA51-C589-DD75-5D865C48828D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3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θέατρο Στοκ Εικονογραφήσεις, Vectors, &amp; Clipart – (259,558 Στοκ  Εικονογραφήσεις)">
            <a:extLst>
              <a:ext uri="{FF2B5EF4-FFF2-40B4-BE49-F238E27FC236}">
                <a16:creationId xmlns:a16="http://schemas.microsoft.com/office/drawing/2014/main" id="{98530177-3DBD-B489-2744-EACF04F6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4528"/>
            <a:ext cx="6858000" cy="5148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0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χαριτωμένη κοπέλα μιλάει χρησιμοποιώντας κινητό τηλέφωνο Διανυσματική  απεικόνιση - εικονογραφία από lifestyle, cellphone: 210288100">
            <a:extLst>
              <a:ext uri="{FF2B5EF4-FFF2-40B4-BE49-F238E27FC236}">
                <a16:creationId xmlns:a16="http://schemas.microsoft.com/office/drawing/2014/main" id="{30324FB9-569F-6DBE-B2D0-5011FDF8C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8" r="19560"/>
          <a:stretch>
            <a:fillRect/>
          </a:stretch>
        </p:blipFill>
        <p:spPr bwMode="auto">
          <a:xfrm>
            <a:off x="566059" y="1922008"/>
            <a:ext cx="1556656" cy="42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νεαρός στο σούπερ μάρκετ με καρότσι με γεμάτο τρόφιμα ένα παράδειγμα  διανύσματος Διανυσματική απεικόνιση - εικονογραφία από lifestyle: 224123594">
            <a:extLst>
              <a:ext uri="{FF2B5EF4-FFF2-40B4-BE49-F238E27FC236}">
                <a16:creationId xmlns:a16="http://schemas.microsoft.com/office/drawing/2014/main" id="{D63D62A5-CFAD-49D8-F716-BB42D329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3" y="297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artoon Beautician Μιλάει Στο Κινητό Τηλέφωνο Διάνυσμα από ©lineartist  394272710">
            <a:extLst>
              <a:ext uri="{FF2B5EF4-FFF2-40B4-BE49-F238E27FC236}">
                <a16:creationId xmlns:a16="http://schemas.microsoft.com/office/drawing/2014/main" id="{D1DD372B-B83B-C642-9FE9-4B658F7B9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"/>
          <a:stretch>
            <a:fillRect/>
          </a:stretch>
        </p:blipFill>
        <p:spPr bwMode="auto">
          <a:xfrm>
            <a:off x="7271659" y="2782660"/>
            <a:ext cx="18097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D51EB701-97A8-015E-4E81-319AA9522D12}"/>
              </a:ext>
            </a:extLst>
          </p:cNvPr>
          <p:cNvCxnSpPr/>
          <p:nvPr/>
        </p:nvCxnSpPr>
        <p:spPr>
          <a:xfrm flipH="1">
            <a:off x="522514" y="0"/>
            <a:ext cx="11582400" cy="66402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B37E3A2-A03D-DFF6-4C9F-B3DF376CC474}"/>
              </a:ext>
            </a:extLst>
          </p:cNvPr>
          <p:cNvSpPr/>
          <p:nvPr/>
        </p:nvSpPr>
        <p:spPr>
          <a:xfrm>
            <a:off x="4278086" y="500743"/>
            <a:ext cx="4245428" cy="762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σπίτι 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2A92DF1-C22A-9431-2B73-ED818C30FAAA}"/>
              </a:ext>
            </a:extLst>
          </p:cNvPr>
          <p:cNvSpPr/>
          <p:nvPr/>
        </p:nvSpPr>
        <p:spPr>
          <a:xfrm>
            <a:off x="7271659" y="5316311"/>
            <a:ext cx="4245428" cy="762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υπεραγορά 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5E0B01F-C93E-A44F-30DB-D09591226228}"/>
              </a:ext>
            </a:extLst>
          </p:cNvPr>
          <p:cNvSpPr/>
          <p:nvPr/>
        </p:nvSpPr>
        <p:spPr>
          <a:xfrm>
            <a:off x="1989368" y="1589315"/>
            <a:ext cx="4517571" cy="2057400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Θα πάμε εκδρομή αύριο. Θέλω   3 ________ 4 ________ και 2_________.</a:t>
            </a:r>
            <a:endParaRPr lang="el-CY" sz="20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78EBED95-6CA1-8AA2-0DB1-96DA329DD6B7}"/>
              </a:ext>
            </a:extLst>
          </p:cNvPr>
          <p:cNvSpPr/>
          <p:nvPr/>
        </p:nvSpPr>
        <p:spPr>
          <a:xfrm>
            <a:off x="7973793" y="1763826"/>
            <a:ext cx="2786745" cy="1116466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Εντάξει, αγάπη μου.</a:t>
            </a:r>
            <a:endParaRPr lang="el-CY" sz="20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8BE8D44-4793-C14D-671B-4C428EB45F93}"/>
              </a:ext>
            </a:extLst>
          </p:cNvPr>
          <p:cNvSpPr/>
          <p:nvPr/>
        </p:nvSpPr>
        <p:spPr>
          <a:xfrm>
            <a:off x="9846129" y="3124200"/>
            <a:ext cx="1975757" cy="7626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γονείς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B558416-3B55-7139-C148-F9B9BD7D7AF8}"/>
              </a:ext>
            </a:extLst>
          </p:cNvPr>
          <p:cNvSpPr/>
          <p:nvPr/>
        </p:nvSpPr>
        <p:spPr>
          <a:xfrm>
            <a:off x="146958" y="1077344"/>
            <a:ext cx="1975757" cy="7626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παιδί</a:t>
            </a:r>
            <a:endParaRPr lang="el-CY" sz="3600" dirty="0">
              <a:solidFill>
                <a:srgbClr val="FF0000"/>
              </a:solidFill>
            </a:endParaRPr>
          </a:p>
        </p:txBody>
      </p:sp>
      <p:pic>
        <p:nvPicPr>
          <p:cNvPr id="8200" name="Picture 8" descr="Cartoon Cottage Στοκ Εικονογραφήσεις, Vectors, &amp; Clipart – (52,673 Στοκ  Εικονογραφήσεις)">
            <a:extLst>
              <a:ext uri="{FF2B5EF4-FFF2-40B4-BE49-F238E27FC236}">
                <a16:creationId xmlns:a16="http://schemas.microsoft.com/office/drawing/2014/main" id="{F08CACBC-E819-01B6-1529-F73AEA73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1" y="229619"/>
            <a:ext cx="1491343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artoon Illustration Of A Family Shopping In A Supermarket Or Grocery Store  Royalty Free SVG, Cliparts, Vectors, and Stock Illustration. Image  203985199.">
            <a:extLst>
              <a:ext uri="{FF2B5EF4-FFF2-40B4-BE49-F238E27FC236}">
                <a16:creationId xmlns:a16="http://schemas.microsoft.com/office/drawing/2014/main" id="{44A91D7F-0BCE-E4D0-8136-FC2104E6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5" y="4664871"/>
            <a:ext cx="332967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386335E-FDB0-F2F5-7784-564EABB1E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>
            <a:fillRect/>
          </a:stretch>
        </p:blipFill>
        <p:spPr bwMode="auto">
          <a:xfrm>
            <a:off x="3227614" y="1251858"/>
            <a:ext cx="5257799" cy="3907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22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52596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  άντρ</a:t>
            </a:r>
            <a:r>
              <a:rPr lang="el-GR" u="sng" dirty="0"/>
              <a:t>ας</a:t>
            </a:r>
          </a:p>
          <a:p>
            <a:pPr>
              <a:lnSpc>
                <a:spcPct val="200000"/>
              </a:lnSpc>
            </a:pPr>
            <a:r>
              <a:rPr lang="el-GR" dirty="0"/>
              <a:t>ο πίνακ</a:t>
            </a:r>
            <a:r>
              <a:rPr lang="el-GR" u="sng" dirty="0"/>
              <a:t>ας</a:t>
            </a:r>
          </a:p>
          <a:p>
            <a:pPr>
              <a:lnSpc>
                <a:spcPct val="200000"/>
              </a:lnSpc>
            </a:pPr>
            <a:r>
              <a:rPr lang="el-GR" dirty="0"/>
              <a:t>ο εργάτ</a:t>
            </a:r>
            <a:r>
              <a:rPr lang="el-GR" u="sng" dirty="0"/>
              <a:t>ης</a:t>
            </a:r>
          </a:p>
          <a:p>
            <a:pPr>
              <a:lnSpc>
                <a:spcPct val="200000"/>
              </a:lnSpc>
            </a:pPr>
            <a:r>
              <a:rPr lang="el-GR" dirty="0"/>
              <a:t>ο μαθητ</a:t>
            </a:r>
            <a:r>
              <a:rPr lang="el-GR" u="sng" dirty="0"/>
              <a:t>ής</a:t>
            </a:r>
          </a:p>
          <a:p>
            <a:pPr>
              <a:lnSpc>
                <a:spcPct val="200000"/>
              </a:lnSpc>
            </a:pPr>
            <a:r>
              <a:rPr lang="el-GR" dirty="0"/>
              <a:t>ο ήλι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ο δάσκαλ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ο δρόμ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ο άνθρωπ</a:t>
            </a:r>
            <a:r>
              <a:rPr lang="el-GR" u="sng" dirty="0"/>
              <a:t>ος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02403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ΑΡΣΕΝΙΚΑ</a:t>
            </a:r>
            <a:r>
              <a:rPr lang="en-GB" dirty="0"/>
              <a:t> </a:t>
            </a:r>
            <a:r>
              <a:rPr lang="en-US" i="1" dirty="0"/>
              <a:t>masculine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2436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ΘΗΛ</a:t>
            </a:r>
            <a:r>
              <a:rPr lang="en-US" dirty="0"/>
              <a:t>Y</a:t>
            </a:r>
            <a:r>
              <a:rPr lang="el-GR" dirty="0"/>
              <a:t>ΚΑ</a:t>
            </a:r>
            <a:r>
              <a:rPr lang="en-US" dirty="0"/>
              <a:t> </a:t>
            </a:r>
            <a:r>
              <a:rPr lang="en-US" i="1" dirty="0"/>
              <a:t>feminine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10446" y="57148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ΟΥΔΕΤΕΡΑ</a:t>
            </a:r>
            <a:r>
              <a:rPr lang="en-GB" dirty="0"/>
              <a:t> </a:t>
            </a:r>
            <a:r>
              <a:rPr lang="en-US" i="1" dirty="0"/>
              <a:t>neutral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024298" y="142852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ΟΥΣΙΑΣΤΙΚΑ - </a:t>
            </a:r>
            <a:r>
              <a:rPr lang="en-GB" dirty="0"/>
              <a:t>NOUNS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24364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η γυναίκ</a:t>
            </a:r>
            <a:r>
              <a:rPr lang="el-GR" u="sng" dirty="0"/>
              <a:t>α</a:t>
            </a:r>
          </a:p>
          <a:p>
            <a:pPr>
              <a:lnSpc>
                <a:spcPct val="200000"/>
              </a:lnSpc>
            </a:pPr>
            <a:r>
              <a:rPr lang="el-GR" dirty="0"/>
              <a:t>η τσάντ</a:t>
            </a:r>
            <a:r>
              <a:rPr lang="el-GR" u="sng" dirty="0"/>
              <a:t>α</a:t>
            </a:r>
          </a:p>
          <a:p>
            <a:pPr>
              <a:lnSpc>
                <a:spcPct val="200000"/>
              </a:lnSpc>
            </a:pPr>
            <a:r>
              <a:rPr lang="el-GR" dirty="0"/>
              <a:t>η μητέρ</a:t>
            </a:r>
            <a:r>
              <a:rPr lang="el-GR" u="sng" dirty="0"/>
              <a:t>α</a:t>
            </a:r>
          </a:p>
          <a:p>
            <a:pPr>
              <a:lnSpc>
                <a:spcPct val="200000"/>
              </a:lnSpc>
            </a:pPr>
            <a:r>
              <a:rPr lang="el-GR" dirty="0"/>
              <a:t>η πόλ</a:t>
            </a:r>
            <a:r>
              <a:rPr lang="el-GR" u="sng" dirty="0"/>
              <a:t>η</a:t>
            </a:r>
          </a:p>
          <a:p>
            <a:pPr>
              <a:lnSpc>
                <a:spcPct val="200000"/>
              </a:lnSpc>
            </a:pPr>
            <a:r>
              <a:rPr lang="el-GR" dirty="0"/>
              <a:t>η τάξ</a:t>
            </a:r>
            <a:r>
              <a:rPr lang="el-GR" u="sng" dirty="0"/>
              <a:t>η</a:t>
            </a:r>
          </a:p>
          <a:p>
            <a:pPr>
              <a:lnSpc>
                <a:spcPct val="200000"/>
              </a:lnSpc>
            </a:pPr>
            <a:r>
              <a:rPr lang="el-GR" dirty="0"/>
              <a:t>η είσοδ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η έξοδ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η παράγραφ</a:t>
            </a:r>
            <a:r>
              <a:rPr lang="el-GR" u="sng" dirty="0"/>
              <a:t>ος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310446" y="1142986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το νερ</a:t>
            </a:r>
            <a:r>
              <a:rPr lang="el-GR" u="sng" dirty="0"/>
              <a:t>ό</a:t>
            </a:r>
          </a:p>
          <a:p>
            <a:pPr>
              <a:lnSpc>
                <a:spcPct val="200000"/>
              </a:lnSpc>
            </a:pPr>
            <a:r>
              <a:rPr lang="el-GR" dirty="0"/>
              <a:t>το αυτοκίνητ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διαβατήρι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δωμάτι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εισιτήρι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κορίτσ</a:t>
            </a:r>
            <a:r>
              <a:rPr lang="el-GR" u="sng" dirty="0"/>
              <a:t>ι</a:t>
            </a:r>
          </a:p>
          <a:p>
            <a:pPr>
              <a:lnSpc>
                <a:spcPct val="200000"/>
              </a:lnSpc>
            </a:pPr>
            <a:r>
              <a:rPr lang="el-GR" dirty="0"/>
              <a:t>το αγόρ</a:t>
            </a:r>
            <a:r>
              <a:rPr lang="el-GR" u="sng" dirty="0"/>
              <a:t>ι</a:t>
            </a:r>
          </a:p>
          <a:p>
            <a:pPr>
              <a:lnSpc>
                <a:spcPct val="200000"/>
              </a:lnSpc>
            </a:pPr>
            <a:r>
              <a:rPr lang="el-GR" dirty="0"/>
              <a:t>το σπίτ</a:t>
            </a:r>
            <a:r>
              <a:rPr lang="el-GR" u="sng" dirty="0"/>
              <a:t>ι</a:t>
            </a:r>
          </a:p>
        </p:txBody>
      </p:sp>
    </p:spTree>
    <p:extLst>
      <p:ext uri="{BB962C8B-B14F-4D97-AF65-F5344CB8AC3E}">
        <p14:creationId xmlns:p14="http://schemas.microsoft.com/office/powerpoint/2010/main" val="545324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52596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  άντρ</a:t>
            </a:r>
            <a:r>
              <a:rPr lang="el-GR" u="sng" dirty="0"/>
              <a:t>ας 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man</a:t>
            </a:r>
            <a:endParaRPr lang="el-GR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πίνακ</a:t>
            </a:r>
            <a:r>
              <a:rPr lang="el-GR" u="sng" dirty="0"/>
              <a:t>ας </a:t>
            </a:r>
            <a:r>
              <a:rPr lang="en-US" u="sng" dirty="0">
                <a:solidFill>
                  <a:srgbClr val="FF0000"/>
                </a:solidFill>
                <a:latin typeface="inherit"/>
                <a:cs typeface="Arial" pitchFamily="34" charset="0"/>
              </a:rPr>
              <a:t>white board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εργάτ</a:t>
            </a:r>
            <a:r>
              <a:rPr lang="el-GR" u="sng" dirty="0"/>
              <a:t>ης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worker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μαθητ</a:t>
            </a:r>
            <a:r>
              <a:rPr lang="el-GR" u="sng" dirty="0"/>
              <a:t>ής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student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ήλι</a:t>
            </a:r>
            <a:r>
              <a:rPr lang="el-GR" u="sng" dirty="0"/>
              <a:t>ος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sun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δάσκαλ</a:t>
            </a:r>
            <a:r>
              <a:rPr lang="el-GR" u="sng" dirty="0"/>
              <a:t>ος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teacher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δρόμ</a:t>
            </a:r>
            <a:r>
              <a:rPr lang="el-GR" u="sng" dirty="0"/>
              <a:t>ος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road </a:t>
            </a:r>
            <a:endParaRPr lang="el-GR" u="sng" dirty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l-GR" dirty="0"/>
              <a:t>ο άνθρωπ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GB" dirty="0">
                <a:solidFill>
                  <a:srgbClr val="FF0000"/>
                </a:solidFill>
                <a:latin typeface="inherit"/>
                <a:cs typeface="Arial" pitchFamily="34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inherit"/>
                <a:cs typeface="Arial" pitchFamily="34" charset="0"/>
              </a:rPr>
              <a:t>uman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02403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ΑΡΣΕΝΙΚΑ</a:t>
            </a:r>
            <a:r>
              <a:rPr lang="en-GB" dirty="0"/>
              <a:t> </a:t>
            </a:r>
            <a:r>
              <a:rPr lang="en-US" i="1" dirty="0"/>
              <a:t>masculine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2436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ΘΗΛ</a:t>
            </a:r>
            <a:r>
              <a:rPr lang="en-US"/>
              <a:t>Y</a:t>
            </a:r>
            <a:r>
              <a:rPr lang="el-GR"/>
              <a:t>ΚΑ</a:t>
            </a:r>
            <a:r>
              <a:rPr lang="en-US" dirty="0"/>
              <a:t> </a:t>
            </a:r>
            <a:r>
              <a:rPr lang="en-US" i="1" dirty="0"/>
              <a:t>feminine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10446" y="57148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ΟΥΔΕΤΕΡΑ</a:t>
            </a:r>
            <a:r>
              <a:rPr lang="en-GB" dirty="0"/>
              <a:t> </a:t>
            </a:r>
            <a:r>
              <a:rPr lang="en-US" i="1" dirty="0"/>
              <a:t>neutral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024298" y="142852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ΟΥΣΙΑΣΤΙΚΑ - </a:t>
            </a:r>
            <a:r>
              <a:rPr lang="en-GB" dirty="0"/>
              <a:t>NOUNS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24364" y="1142985"/>
            <a:ext cx="271464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η γυναίκ</a:t>
            </a:r>
            <a:r>
              <a:rPr lang="el-GR" u="sng" dirty="0"/>
              <a:t>α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woman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τσάντ</a:t>
            </a:r>
            <a:r>
              <a:rPr lang="el-GR" u="sng" dirty="0"/>
              <a:t>α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bag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μητέρ</a:t>
            </a:r>
            <a:r>
              <a:rPr lang="el-GR" u="sng" dirty="0"/>
              <a:t>α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mother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πόλ</a:t>
            </a:r>
            <a:r>
              <a:rPr lang="el-GR" u="sng" dirty="0"/>
              <a:t>η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city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τάξ</a:t>
            </a:r>
            <a:r>
              <a:rPr lang="el-GR" u="sng" dirty="0"/>
              <a:t>η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classroom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είσοδ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entrance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έξοδ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exit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παράγραφ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paragraph</a:t>
            </a:r>
            <a:r>
              <a:rPr lang="en-US" sz="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381884" y="1142984"/>
            <a:ext cx="2928958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το νερ</a:t>
            </a:r>
            <a:r>
              <a:rPr lang="el-GR" u="sng" dirty="0"/>
              <a:t>ό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water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το αυτοκίνητ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car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διαβατήρι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passport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δωμάτι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room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εισιτήρι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ticket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κορίτσ</a:t>
            </a:r>
            <a:r>
              <a:rPr lang="el-GR" u="sng" dirty="0"/>
              <a:t>ι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girl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το αγόρ</a:t>
            </a:r>
            <a:r>
              <a:rPr lang="el-GR" u="sng" dirty="0"/>
              <a:t>ι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boy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το σπίτ</a:t>
            </a:r>
            <a:r>
              <a:rPr lang="el-GR" u="sng" dirty="0"/>
              <a:t>ι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home</a:t>
            </a:r>
            <a:r>
              <a:rPr lang="en-US" sz="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5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venLabs_2026-03-19T03_39_37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883A8121-BC85-984D-E745-ABC602CD454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1343" y="3022600"/>
            <a:ext cx="406400" cy="406400"/>
          </a:xfrm>
        </p:spPr>
      </p:pic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98" y="2133926"/>
            <a:ext cx="3856460" cy="2744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52596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οι  άντρ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πίνακ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εργάτ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μαθητ</a:t>
            </a:r>
            <a:r>
              <a:rPr lang="el-GR" u="sng" dirty="0"/>
              <a:t>ές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ήλι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δάσκαλ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δρόμ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άνθρωπ</a:t>
            </a:r>
            <a:r>
              <a:rPr lang="el-GR" u="sng" dirty="0"/>
              <a:t>οι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02403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ΑΡΣΕΝΙΚΑ</a:t>
            </a:r>
            <a:r>
              <a:rPr lang="en-GB" dirty="0"/>
              <a:t> </a:t>
            </a:r>
            <a:r>
              <a:rPr lang="en-US" i="1" dirty="0"/>
              <a:t>masculine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2436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/>
              <a:t>ΘΗΛΥΚΑ</a:t>
            </a:r>
            <a:r>
              <a:rPr lang="en-US" dirty="0"/>
              <a:t> </a:t>
            </a:r>
            <a:r>
              <a:rPr lang="en-US" i="1" dirty="0"/>
              <a:t>feminine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10446" y="57148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ΟΥΔΕΤΕΡΑ</a:t>
            </a:r>
            <a:r>
              <a:rPr lang="en-GB" dirty="0"/>
              <a:t> </a:t>
            </a:r>
            <a:r>
              <a:rPr lang="en-US" i="1" dirty="0"/>
              <a:t>neutral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809984" y="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ΟΥΣΙΑΣΤΙΚΑ - </a:t>
            </a:r>
            <a:r>
              <a:rPr lang="en-GB" dirty="0"/>
              <a:t>NOUNS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24364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οι γυναίκ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τσάντ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μητέρ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πόλ</a:t>
            </a:r>
            <a:r>
              <a:rPr lang="el-GR" u="sng" dirty="0"/>
              <a:t>εις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τάξ</a:t>
            </a:r>
            <a:r>
              <a:rPr lang="el-GR" u="sng" dirty="0"/>
              <a:t>εις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είσοδ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έξοδ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παράγραφ</a:t>
            </a:r>
            <a:r>
              <a:rPr lang="el-GR" u="sng" dirty="0"/>
              <a:t>οι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310446" y="1142986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τα νερ</a:t>
            </a:r>
            <a:r>
              <a:rPr lang="el-GR" u="sng" dirty="0"/>
              <a:t>ά</a:t>
            </a:r>
          </a:p>
          <a:p>
            <a:pPr>
              <a:lnSpc>
                <a:spcPct val="200000"/>
              </a:lnSpc>
            </a:pPr>
            <a:r>
              <a:rPr lang="el-GR" dirty="0"/>
              <a:t>τα αυτοκίνητ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διαβατήρι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δωμάτι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εισιτήρι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κορίτσ</a:t>
            </a:r>
            <a:r>
              <a:rPr lang="el-GR" u="sng" dirty="0"/>
              <a:t>ια</a:t>
            </a:r>
          </a:p>
          <a:p>
            <a:pPr>
              <a:lnSpc>
                <a:spcPct val="200000"/>
              </a:lnSpc>
            </a:pPr>
            <a:r>
              <a:rPr lang="el-GR" dirty="0"/>
              <a:t>τα αγόρ</a:t>
            </a:r>
            <a:r>
              <a:rPr lang="el-GR" u="sng" dirty="0"/>
              <a:t>ια</a:t>
            </a:r>
          </a:p>
          <a:p>
            <a:pPr>
              <a:lnSpc>
                <a:spcPct val="200000"/>
              </a:lnSpc>
            </a:pPr>
            <a:r>
              <a:rPr lang="el-GR" dirty="0"/>
              <a:t>τα σπίτ</a:t>
            </a:r>
            <a:r>
              <a:rPr lang="el-GR" u="sng" dirty="0"/>
              <a:t>ια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6238877" y="0"/>
            <a:ext cx="2135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en-US" dirty="0" err="1"/>
              <a:t>lural</a:t>
            </a:r>
            <a:r>
              <a:rPr lang="en-US" dirty="0"/>
              <a:t> -</a:t>
            </a:r>
            <a:r>
              <a:rPr lang="el-GR" dirty="0"/>
              <a:t> Πληθυντικός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57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ΙΑΤΙ ΔΕΝ (ΘΕΛΩ ΝΑ) ΔΙΑΒΑΖΩ | LiFO">
            <a:extLst>
              <a:ext uri="{FF2B5EF4-FFF2-40B4-BE49-F238E27FC236}">
                <a16:creationId xmlns:a16="http://schemas.microsoft.com/office/drawing/2014/main" id="{E516FF7D-B937-896F-F2D0-6A95E9ED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5" y="651781"/>
            <a:ext cx="5784397" cy="5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9A4F2D5-7F11-6720-4FC0-68DA55249AD4}"/>
              </a:ext>
            </a:extLst>
          </p:cNvPr>
          <p:cNvSpPr/>
          <p:nvPr/>
        </p:nvSpPr>
        <p:spPr>
          <a:xfrm>
            <a:off x="5083629" y="522514"/>
            <a:ext cx="5784397" cy="1926772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Εργασία στο σπίτι!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586676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2FAF136-B840-5597-AEE7-040B5CD3E06B}"/>
              </a:ext>
            </a:extLst>
          </p:cNvPr>
          <p:cNvSpPr/>
          <p:nvPr/>
        </p:nvSpPr>
        <p:spPr>
          <a:xfrm>
            <a:off x="827314" y="500742"/>
            <a:ext cx="11179628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Έχω  τρία  ______________.(το μολύβι)</a:t>
            </a:r>
          </a:p>
          <a:p>
            <a:pPr algn="ctr"/>
            <a:r>
              <a:rPr lang="el-GR" sz="4400" dirty="0"/>
              <a:t>Έχω πέντε ____________. (το παιδί)</a:t>
            </a:r>
          </a:p>
          <a:p>
            <a:pPr algn="ctr"/>
            <a:r>
              <a:rPr lang="el-GR" sz="4400" dirty="0"/>
              <a:t>Έχω  τρεις _____________. (ο μαθητής)</a:t>
            </a:r>
          </a:p>
          <a:p>
            <a:pPr algn="ctr"/>
            <a:r>
              <a:rPr lang="el-GR" sz="4400" dirty="0"/>
              <a:t>Έχω  τέσσερις __________. (ο καθηγητής)</a:t>
            </a:r>
          </a:p>
          <a:p>
            <a:pPr algn="ctr"/>
            <a:r>
              <a:rPr lang="el-GR" sz="4400" dirty="0"/>
              <a:t>Περιμένουν  οκτώ __________. (ο άνθρωπος) </a:t>
            </a: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247955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7ABC-4DC3-BE81-6D50-D047BBA02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D4F1042-4B8D-C580-7BE1-4A707A74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5" t="11785" r="13300" b="20313"/>
          <a:stretch>
            <a:fillRect/>
          </a:stretch>
        </p:blipFill>
        <p:spPr>
          <a:xfrm>
            <a:off x="272143" y="348342"/>
            <a:ext cx="6400799" cy="635725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78EC5EF-57AB-707A-47DC-2CAD5996AAE6}"/>
              </a:ext>
            </a:extLst>
          </p:cNvPr>
          <p:cNvSpPr/>
          <p:nvPr/>
        </p:nvSpPr>
        <p:spPr>
          <a:xfrm>
            <a:off x="6901543" y="685800"/>
            <a:ext cx="4484914" cy="1208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Δημιουργία λίστας για  ψώνια!</a:t>
            </a:r>
            <a:endParaRPr lang="el-CY" sz="4400" dirty="0"/>
          </a:p>
        </p:txBody>
      </p:sp>
      <p:pic>
        <p:nvPicPr>
          <p:cNvPr id="6146" name="Picture 2" descr="Γυναίκα με καρότσι στην εικόνα του φορέα του σούπερ μάρκετ ...">
            <a:extLst>
              <a:ext uri="{FF2B5EF4-FFF2-40B4-BE49-F238E27FC236}">
                <a16:creationId xmlns:a16="http://schemas.microsoft.com/office/drawing/2014/main" id="{3549B063-4108-9B36-9683-C955FCEC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4" y="2799670"/>
            <a:ext cx="3435805" cy="35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98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1935F-3247-38FA-9C3C-73D1BA97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12A0D1B-3904-B6E0-C1AE-97E61F5F7059}"/>
              </a:ext>
            </a:extLst>
          </p:cNvPr>
          <p:cNvSpPr/>
          <p:nvPr/>
        </p:nvSpPr>
        <p:spPr>
          <a:xfrm>
            <a:off x="1127453" y="457200"/>
            <a:ext cx="3914095" cy="164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Ακούω &amp; Συμπληρώνω 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5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73B1E4BD-793A-2B2E-6C82-25B3E37D0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48053" b="47665"/>
          <a:stretch>
            <a:fillRect/>
          </a:stretch>
        </p:blipFill>
        <p:spPr bwMode="auto">
          <a:xfrm>
            <a:off x="6182411" y="782226"/>
            <a:ext cx="1600861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5FA0619C-0255-8BF5-FEE5-86CB51BD6EFE}"/>
              </a:ext>
            </a:extLst>
          </p:cNvPr>
          <p:cNvSpPr/>
          <p:nvPr/>
        </p:nvSpPr>
        <p:spPr>
          <a:xfrm>
            <a:off x="9015590" y="4243807"/>
            <a:ext cx="317641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</a:t>
            </a:r>
            <a:r>
              <a:rPr lang="el-GR" sz="4400" b="1" dirty="0" err="1">
                <a:solidFill>
                  <a:srgbClr val="FF0000"/>
                </a:solidFill>
              </a:rPr>
              <a:t>δέντρ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EAF577E3-C3E9-7354-9681-035DB0183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38155" b="47665"/>
          <a:stretch>
            <a:fillRect/>
          </a:stretch>
        </p:blipFill>
        <p:spPr bwMode="auto">
          <a:xfrm>
            <a:off x="8427710" y="768227"/>
            <a:ext cx="3005117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3BFD35D-92CE-7DF2-ADBB-7A4C7D309372}"/>
              </a:ext>
            </a:extLst>
          </p:cNvPr>
          <p:cNvSpPr/>
          <p:nvPr/>
        </p:nvSpPr>
        <p:spPr>
          <a:xfrm>
            <a:off x="6770086" y="4244723"/>
            <a:ext cx="2596183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</a:t>
            </a:r>
            <a:r>
              <a:rPr lang="el-GR" sz="4400" b="1" dirty="0" err="1">
                <a:solidFill>
                  <a:srgbClr val="FF0000"/>
                </a:solidFill>
              </a:rPr>
              <a:t>δέντρ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EB67ECFB-6228-9C96-51AE-D33AA236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7" y="3171890"/>
            <a:ext cx="1424354" cy="8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F723BBDF-F3AE-27E5-87C3-CDC7EEE4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46" y="2980473"/>
            <a:ext cx="1634741" cy="12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A3EEAD3D-AD2B-79E5-B7EA-20CEF6A5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3061264"/>
            <a:ext cx="1230180" cy="11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4881518-ED17-601A-B036-B6B1C26A09B4}"/>
              </a:ext>
            </a:extLst>
          </p:cNvPr>
          <p:cNvSpPr/>
          <p:nvPr/>
        </p:nvSpPr>
        <p:spPr>
          <a:xfrm>
            <a:off x="3191924" y="4266284"/>
            <a:ext cx="345949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ο_ </a:t>
            </a:r>
            <a:r>
              <a:rPr lang="el-GR" sz="4400" b="1" dirty="0" err="1">
                <a:solidFill>
                  <a:srgbClr val="FF0000"/>
                </a:solidFill>
              </a:rPr>
              <a:t>ντομάτ</a:t>
            </a:r>
            <a:r>
              <a:rPr lang="el-GR" sz="4400" b="1" dirty="0">
                <a:solidFill>
                  <a:srgbClr val="FF0000"/>
                </a:solidFill>
              </a:rPr>
              <a:t>__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AAC2989-72EC-3C46-0E7A-C7BD1EA80203}"/>
              </a:ext>
            </a:extLst>
          </p:cNvPr>
          <p:cNvSpPr/>
          <p:nvPr/>
        </p:nvSpPr>
        <p:spPr>
          <a:xfrm>
            <a:off x="206829" y="4266284"/>
            <a:ext cx="2866423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_ </a:t>
            </a:r>
            <a:r>
              <a:rPr lang="el-GR" sz="4400" b="1" dirty="0" err="1">
                <a:solidFill>
                  <a:srgbClr val="FF0000"/>
                </a:solidFill>
              </a:rPr>
              <a:t>ντομάτ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74DC4FEF-9C76-1D80-68A7-8BC573DB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" y="5473682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A781400-17F4-EAF1-7CD9-84B76C4207C8}"/>
              </a:ext>
            </a:extLst>
          </p:cNvPr>
          <p:cNvSpPr/>
          <p:nvPr/>
        </p:nvSpPr>
        <p:spPr>
          <a:xfrm>
            <a:off x="1954128" y="5595468"/>
            <a:ext cx="308742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</a:t>
            </a:r>
            <a:r>
              <a:rPr lang="el-GR" sz="4400" b="1" dirty="0" err="1">
                <a:solidFill>
                  <a:srgbClr val="FF0000"/>
                </a:solidFill>
              </a:rPr>
              <a:t>μολύβ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6BD5DC28-A90E-8C66-BEA4-E997C5A9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54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FE262FBC-00D2-F7C6-1152-961EF30B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48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91DAF88-2C76-80B8-7D82-D70E2E83A0E0}"/>
              </a:ext>
            </a:extLst>
          </p:cNvPr>
          <p:cNvSpPr/>
          <p:nvPr/>
        </p:nvSpPr>
        <p:spPr>
          <a:xfrm>
            <a:off x="7783272" y="5634331"/>
            <a:ext cx="4192859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μολύβι_</a:t>
            </a:r>
            <a:endParaRPr lang="el-C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χαρούμενη οικογένεια φαγητό μαζί καρτούν μητέρα και παιδί Διανυσματική  απεικόνιση - εικονογραφία από lifestyle: 215251601">
            <a:extLst>
              <a:ext uri="{FF2B5EF4-FFF2-40B4-BE49-F238E27FC236}">
                <a16:creationId xmlns:a16="http://schemas.microsoft.com/office/drawing/2014/main" id="{77D7920B-3268-5087-7C7B-0305D55BC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" b="10268"/>
          <a:stretch>
            <a:fillRect/>
          </a:stretch>
        </p:blipFill>
        <p:spPr bwMode="auto">
          <a:xfrm>
            <a:off x="1426027" y="1818239"/>
            <a:ext cx="8523516" cy="48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0D98B5B9-A79B-3E8E-0347-496F9D3B226B}"/>
              </a:ext>
            </a:extLst>
          </p:cNvPr>
          <p:cNvSpPr/>
          <p:nvPr/>
        </p:nvSpPr>
        <p:spPr>
          <a:xfrm>
            <a:off x="6640286" y="1153886"/>
            <a:ext cx="3243943" cy="1545771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Εγώ θέλω δύο κομμάτια πίτσα.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B18B08A2-8305-019B-6760-A0B95238A24E}"/>
              </a:ext>
            </a:extLst>
          </p:cNvPr>
          <p:cNvSpPr/>
          <p:nvPr/>
        </p:nvSpPr>
        <p:spPr>
          <a:xfrm>
            <a:off x="598715" y="381000"/>
            <a:ext cx="3690257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Εγώ δεν πεινάω. Θέλω ένα  κομμάτι πίτσα.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43F6C0D-B1A3-8342-3A26-EFC9C4F8C714}"/>
              </a:ext>
            </a:extLst>
          </p:cNvPr>
          <p:cNvSpPr/>
          <p:nvPr/>
        </p:nvSpPr>
        <p:spPr>
          <a:xfrm>
            <a:off x="4463143" y="-97809"/>
            <a:ext cx="3243943" cy="1545771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Γιατί δεν τρώτε;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Πίτσα κομμένη σε κομμάτια.: Vector στοκ (χωρίς δικαιώματα) 1012837033 |  Shutterstock">
            <a:extLst>
              <a:ext uri="{FF2B5EF4-FFF2-40B4-BE49-F238E27FC236}">
                <a16:creationId xmlns:a16="http://schemas.microsoft.com/office/drawing/2014/main" id="{18DF82AB-8A21-1F2A-77C8-5D8948407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8" t="8045" r="7648" b="26804"/>
          <a:stretch>
            <a:fillRect/>
          </a:stretch>
        </p:blipFill>
        <p:spPr bwMode="auto">
          <a:xfrm>
            <a:off x="8997041" y="3205770"/>
            <a:ext cx="2846615" cy="26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9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διανυσματική απεικόνιση δύο χαριτωμένα μικρά μαθητές: Vector στοκ (χωρίς  δικαιώματα) 2628329887 | Shutterstock">
            <a:extLst>
              <a:ext uri="{FF2B5EF4-FFF2-40B4-BE49-F238E27FC236}">
                <a16:creationId xmlns:a16="http://schemas.microsoft.com/office/drawing/2014/main" id="{5C98F842-5BC9-3A4E-6679-981B45F17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6"/>
          <a:stretch>
            <a:fillRect/>
          </a:stretch>
        </p:blipFill>
        <p:spPr bwMode="auto">
          <a:xfrm>
            <a:off x="3080656" y="1960788"/>
            <a:ext cx="5834743" cy="45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F29D201-3612-107F-5AED-C12B2DC0D519}"/>
              </a:ext>
            </a:extLst>
          </p:cNvPr>
          <p:cNvSpPr/>
          <p:nvPr/>
        </p:nvSpPr>
        <p:spPr>
          <a:xfrm>
            <a:off x="598715" y="381000"/>
            <a:ext cx="3690257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Ξέχασα την τσάντα μου. Θέλω ένα τετράδιο.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EFD18D1-BBC8-69DA-8865-F6061576CAED}"/>
              </a:ext>
            </a:extLst>
          </p:cNvPr>
          <p:cNvSpPr/>
          <p:nvPr/>
        </p:nvSpPr>
        <p:spPr>
          <a:xfrm>
            <a:off x="6270171" y="801459"/>
            <a:ext cx="5170711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Πάρε δύο τετράδια. Είμαστε φίλοι. Τα δικά μου  είναι και δικά σου.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8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Lesson Stock Illustrations – 33,174 Computer Lesson Stock  Illustrations, Vectors &amp; Clipart - Dreamstime">
            <a:extLst>
              <a:ext uri="{FF2B5EF4-FFF2-40B4-BE49-F238E27FC236}">
                <a16:creationId xmlns:a16="http://schemas.microsoft.com/office/drawing/2014/main" id="{FAF694BB-CE71-E904-DDC0-1083A63F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9" y="2079171"/>
            <a:ext cx="5498646" cy="39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9E6B41CE-8431-1ED9-DCB0-AE0E8517D4DB}"/>
              </a:ext>
            </a:extLst>
          </p:cNvPr>
          <p:cNvSpPr/>
          <p:nvPr/>
        </p:nvSpPr>
        <p:spPr>
          <a:xfrm>
            <a:off x="598715" y="381000"/>
            <a:ext cx="3690257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Κλείστε τους υπολογιστές. Καλό διάλειμμα!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139D6416-8DBC-D796-C5E9-029FB160E5A5}"/>
              </a:ext>
            </a:extLst>
          </p:cNvPr>
          <p:cNvSpPr/>
          <p:nvPr/>
        </p:nvSpPr>
        <p:spPr>
          <a:xfrm>
            <a:off x="6270171" y="801459"/>
            <a:ext cx="5170711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Κυρία Αλίκη, θα κτυπήσει το κουδούνι σε ένα λεπτό.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Πληθυντικός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712</Words>
  <Application>Microsoft Office PowerPoint</Application>
  <PresentationFormat>Ευρεία οθόνη</PresentationFormat>
  <Paragraphs>289</Paragraphs>
  <Slides>45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inherit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Ελένη Χαραλάμπους</cp:lastModifiedBy>
  <cp:revision>65</cp:revision>
  <dcterms:created xsi:type="dcterms:W3CDTF">2022-11-18T08:04:08Z</dcterms:created>
  <dcterms:modified xsi:type="dcterms:W3CDTF">2026-03-19T03:46:42Z</dcterms:modified>
</cp:coreProperties>
</file>