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30" r:id="rId2"/>
    <p:sldId id="641" r:id="rId3"/>
    <p:sldId id="451" r:id="rId4"/>
    <p:sldId id="611" r:id="rId5"/>
    <p:sldId id="612" r:id="rId6"/>
    <p:sldId id="644" r:id="rId7"/>
    <p:sldId id="642" r:id="rId8"/>
    <p:sldId id="615" r:id="rId9"/>
    <p:sldId id="614" r:id="rId10"/>
    <p:sldId id="643" r:id="rId11"/>
    <p:sldId id="440" r:id="rId12"/>
    <p:sldId id="646" r:id="rId13"/>
    <p:sldId id="645" r:id="rId14"/>
    <p:sldId id="647" r:id="rId15"/>
    <p:sldId id="616" r:id="rId16"/>
    <p:sldId id="617" r:id="rId17"/>
  </p:sldIdLst>
  <p:sldSz cx="12192000" cy="6858000"/>
  <p:notesSz cx="7010400" cy="92964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07302-57F0-4D39-97FB-3D4AD8BD51A0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2BD75-56D0-42E4-8813-DAAD8F82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65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2A32B8-9B16-4432-B8E1-FD3A79EF5D81}" type="datetimeFigureOut">
              <a:rPr lang="el-CY" smtClean="0"/>
              <a:t>03/19/2026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7F4B48-6750-40C4-8785-678CB7E3BB9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468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F4B48-6750-40C4-8785-678CB7E3BB9C}" type="slidenum">
              <a:rPr lang="el-CY" smtClean="0"/>
              <a:t>1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1595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D48AE-0A34-1AD0-DE75-4D3385EE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A5BF954-F970-B5DA-98CD-F418CBB94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BB177F-C41E-0222-533A-92B6118E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03/19/2026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932C90-3650-0DEB-0CC4-DDAD5E72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3A8799-995D-139D-2E7C-CF5792CA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9685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59EDDE-DD79-8A23-912A-CA19649D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0F6EC0-3D48-EB89-0B61-9F63AE4D4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917C78-D020-84AD-06AB-A1F87A72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03/19/2026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878C93-E90D-0E58-65C6-EE98EBA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846B60-0DF2-2617-8F4E-5E4B7D45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843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19CC27D-CBEC-267A-1837-FF7619FE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B27BF71-17CF-B325-E769-A24FA0A6D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FA7DB7-54FB-7FE8-ADD4-252DA302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03/19/2026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73C582-ACAE-2E73-BFE5-E428B4E6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F30325-4857-42F8-DEA4-065B48BA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7236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D5E37A-5CD5-29D4-2143-5D0F9FE9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89D895-9D28-0066-568C-167543F8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9210F7-1E15-C8D1-58E6-7B98FDB7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03/19/2026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BAD916-39ED-1481-75B9-085B2E2B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931F5C-8F3E-BB4C-83D5-4AD249D1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947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2C524-FE82-30E0-0A9A-9ECCBE21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084F15-CFE3-99E1-422D-19E5D6B2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63F4E-A626-16F4-FED1-FF0E5A34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03/19/2026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D9D462-6F38-9A54-F4F8-5A167F1A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568C06-0E94-BAAD-F1CC-A67A7067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87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BF075-4D79-065D-E65F-8ED6DE17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833033-0DE5-F221-FE65-1D69F4094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FE518B-D38A-D2F9-1B2D-29DD98656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647FE7-70B7-6649-559D-FAF1F65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03/19/2026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DF1353-792D-E066-6E3A-406FF874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50C8C3-60E9-EDA2-0E14-393B2553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55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0579EA-76FE-D11E-F12A-3BDCC1CB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E195C0-5E9F-C285-ED12-B9BDAF2FD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ED59D7-ECD7-AAE7-4D12-3FBCABBBE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1EFAB3-4CAB-D27A-89D9-FAF6B20B7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2FEF899-289F-5315-7D5A-6CFF12FF0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4B2EF73-FF83-0969-B4C5-1CCC3265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03/19/2026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F50148B-852D-5421-912A-33486FF3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78447AD-86BE-D896-D8CA-008599CA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6497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298ADE-CEDB-E948-A0C0-770C480F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3E37CF8-E9FD-D2B4-E224-07B47545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03/19/2026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617B3A2-4F58-2D12-D229-E08F8716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5684628-9B86-0FDB-CD1C-1EE2DAC8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2041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216CB07-1719-C387-6BFC-DE508D47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03/19/2026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CF82915-809A-37A8-B586-C1482CF2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54BEA6-B907-C6D8-A5D8-6E42D33E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04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8030C4-36FC-58EC-E4AB-6243B0C0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676D63-9BCD-2771-2D78-C080FD5E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2DD2B1B-A886-1C5B-A0EC-8542DF286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66C72B-0B16-F511-E4FA-2257529F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03/19/2026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C82C32-47DB-6747-F8AA-9EF9332D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800592E-09B5-CB2C-D6A9-DE4AFE0B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393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412277-8EDE-2FBA-8E56-59E34560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A3B39FE-3162-FB11-91D1-541743FC6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E76131-0C5A-207F-6C79-A7512734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913E78-42DC-A977-E341-822F508B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03/19/2026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2E936C0-67B0-BA5E-D927-ADF4347C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3D727F-36CD-FE55-6BEA-03FCBD4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0681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BA06497-C93A-CEF5-4672-DF53D3C8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10BA97B-74F4-6B17-5260-6B8202A2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9B602D-991B-656E-1783-E4033B744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EC341A-B424-4232-856C-59CB96D37032}" type="datetimeFigureOut">
              <a:rPr lang="el-CY" smtClean="0"/>
              <a:t>03/19/2026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D4C19B-0E89-A68B-4837-61603D532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FB69BA-4FF7-1DB5-150A-D37FCD5D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0219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85387" y="6075807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11174" y="5364971"/>
            <a:ext cx="6901542" cy="1395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73. Α2_Θεματικός κύκλος 5_Συγκριτικός βαθμός επιθέτων (μονολεκτικά και περιφραστικά)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32215-99A4-26A3-506B-E84900FCC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F78BA1D-1775-69E7-7B04-A90C103EEB6F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952A1A30-26ED-32D7-DE96-9C2DD6731096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Γράψε!</a:t>
            </a:r>
          </a:p>
        </p:txBody>
      </p:sp>
      <p:pic>
        <p:nvPicPr>
          <p:cNvPr id="7170" name="Picture 2" descr="Μαθητής που γράφει την εργασία στο: Vector στοκ (χωρίς ...">
            <a:extLst>
              <a:ext uri="{FF2B5EF4-FFF2-40B4-BE49-F238E27FC236}">
                <a16:creationId xmlns:a16="http://schemas.microsoft.com/office/drawing/2014/main" id="{149C3E28-3F72-9533-147D-3A3022DDC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>
            <a:fillRect/>
          </a:stretch>
        </p:blipFill>
        <p:spPr bwMode="auto">
          <a:xfrm>
            <a:off x="321128" y="3352800"/>
            <a:ext cx="2476500" cy="177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C5F696-88D0-AA27-9F80-32D91065EED0}"/>
              </a:ext>
            </a:extLst>
          </p:cNvPr>
          <p:cNvSpPr txBox="1"/>
          <p:nvPr/>
        </p:nvSpPr>
        <p:spPr>
          <a:xfrm>
            <a:off x="119743" y="2219068"/>
            <a:ext cx="12072257" cy="752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Aft>
                <a:spcPts val="900"/>
              </a:spcAft>
              <a:buFont typeface="+mj-lt"/>
              <a:buAutoNum type="arabicPeriod"/>
            </a:pPr>
            <a:endParaRPr lang="el-GR" sz="4000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algn="l">
              <a:lnSpc>
                <a:spcPts val="1800"/>
              </a:lnSpc>
              <a:spcAft>
                <a:spcPts val="900"/>
              </a:spcAft>
            </a:pPr>
            <a:r>
              <a:rPr lang="el-GR" sz="4000" dirty="0">
                <a:solidFill>
                  <a:srgbClr val="0A0A0A"/>
                </a:solidFill>
                <a:latin typeface="Google Sans"/>
              </a:rPr>
              <a:t>2. Αυτά </a:t>
            </a:r>
            <a:r>
              <a:rPr lang="el-GR" sz="4000" b="0" i="0" dirty="0">
                <a:solidFill>
                  <a:srgbClr val="0A0A0A"/>
                </a:solidFill>
                <a:effectLst/>
                <a:latin typeface="Google Sans"/>
              </a:rPr>
              <a:t> ___________________________________.</a:t>
            </a:r>
            <a:endParaRPr lang="el-GR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D76EB-CAA2-FD9D-CAA6-9790DAFEFAC0}"/>
              </a:ext>
            </a:extLst>
          </p:cNvPr>
          <p:cNvSpPr txBox="1"/>
          <p:nvPr/>
        </p:nvSpPr>
        <p:spPr>
          <a:xfrm>
            <a:off x="9459686" y="4040481"/>
            <a:ext cx="2356757" cy="2406172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el-GR" dirty="0"/>
              <a:t>είναι</a:t>
            </a: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el-GR" dirty="0"/>
              <a:t>πιο</a:t>
            </a: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el-GR" dirty="0"/>
              <a:t>τα</a:t>
            </a: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el-GR" dirty="0"/>
              <a:t>παπούτσια</a:t>
            </a: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el-GR" dirty="0"/>
              <a:t>από</a:t>
            </a: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el-GR" dirty="0"/>
              <a:t>ακριβά</a:t>
            </a: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el-GR" dirty="0"/>
              <a:t>άλλα </a:t>
            </a:r>
            <a:endParaRPr lang="el-GR" b="0" i="0" dirty="0">
              <a:solidFill>
                <a:srgbClr val="0A0A0A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75346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8CCE4-DFF3-9505-79A9-4F76B5EFD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B1AD21A-10D5-94CF-B239-EAC5FC7C6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813" y="1799545"/>
            <a:ext cx="5361216" cy="439102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5A30B63-2871-9AEE-E6CC-8D95AC63F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813" y="0"/>
            <a:ext cx="5361216" cy="1828800"/>
          </a:xfrm>
          <a:prstGeom prst="rect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E946FC3A-C726-A8A1-2B3A-28449847B1D4}"/>
              </a:ext>
            </a:extLst>
          </p:cNvPr>
          <p:cNvSpPr/>
          <p:nvPr/>
        </p:nvSpPr>
        <p:spPr>
          <a:xfrm>
            <a:off x="3047999" y="2046513"/>
            <a:ext cx="1600200" cy="7402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183DEDB-EF90-10B7-1243-2BBB54FA66B0}"/>
              </a:ext>
            </a:extLst>
          </p:cNvPr>
          <p:cNvSpPr/>
          <p:nvPr/>
        </p:nvSpPr>
        <p:spPr>
          <a:xfrm>
            <a:off x="3086098" y="4352585"/>
            <a:ext cx="1600200" cy="304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0EF1F5D0-FB78-776C-A7FC-10BB2D846553}"/>
              </a:ext>
            </a:extLst>
          </p:cNvPr>
          <p:cNvSpPr/>
          <p:nvPr/>
        </p:nvSpPr>
        <p:spPr>
          <a:xfrm>
            <a:off x="3047999" y="3124200"/>
            <a:ext cx="1600200" cy="304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3DF72B5A-8109-C569-5B0D-055C4C64D81A}"/>
              </a:ext>
            </a:extLst>
          </p:cNvPr>
          <p:cNvSpPr/>
          <p:nvPr/>
        </p:nvSpPr>
        <p:spPr>
          <a:xfrm>
            <a:off x="3086098" y="3690257"/>
            <a:ext cx="1600200" cy="304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F947B75D-4288-EF3D-901B-4EF75044C04D}"/>
              </a:ext>
            </a:extLst>
          </p:cNvPr>
          <p:cNvSpPr/>
          <p:nvPr/>
        </p:nvSpPr>
        <p:spPr>
          <a:xfrm>
            <a:off x="3086098" y="4923745"/>
            <a:ext cx="1600200" cy="304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704E8F3E-EFE4-4E47-70F8-9C937A632867}"/>
              </a:ext>
            </a:extLst>
          </p:cNvPr>
          <p:cNvSpPr/>
          <p:nvPr/>
        </p:nvSpPr>
        <p:spPr>
          <a:xfrm>
            <a:off x="3047999" y="5562599"/>
            <a:ext cx="1600200" cy="304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5B6800CC-8A7A-E850-CD1B-182530EC8DAC}"/>
              </a:ext>
            </a:extLst>
          </p:cNvPr>
          <p:cNvSpPr/>
          <p:nvPr/>
        </p:nvSpPr>
        <p:spPr>
          <a:xfrm>
            <a:off x="4933949" y="2046512"/>
            <a:ext cx="1600200" cy="7402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9143EA56-8EBF-66BB-3F0E-1B7504465439}"/>
              </a:ext>
            </a:extLst>
          </p:cNvPr>
          <p:cNvSpPr/>
          <p:nvPr/>
        </p:nvSpPr>
        <p:spPr>
          <a:xfrm>
            <a:off x="4933949" y="3058888"/>
            <a:ext cx="1600200" cy="4245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6733457F-5686-46EE-09C4-012C694729F3}"/>
              </a:ext>
            </a:extLst>
          </p:cNvPr>
          <p:cNvSpPr/>
          <p:nvPr/>
        </p:nvSpPr>
        <p:spPr>
          <a:xfrm>
            <a:off x="4933949" y="4863874"/>
            <a:ext cx="1600200" cy="4245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32B0333A-2E9A-C562-87CE-A5A513166B8F}"/>
              </a:ext>
            </a:extLst>
          </p:cNvPr>
          <p:cNvSpPr/>
          <p:nvPr/>
        </p:nvSpPr>
        <p:spPr>
          <a:xfrm>
            <a:off x="4933949" y="4200188"/>
            <a:ext cx="1600200" cy="4245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EAF86CE0-72A9-3729-E6DE-862FFB2D4948}"/>
              </a:ext>
            </a:extLst>
          </p:cNvPr>
          <p:cNvSpPr/>
          <p:nvPr/>
        </p:nvSpPr>
        <p:spPr>
          <a:xfrm>
            <a:off x="4904014" y="5502728"/>
            <a:ext cx="1600200" cy="4245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4695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14511C2-91AF-C91F-2191-6B520577E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813" y="1799545"/>
            <a:ext cx="5361216" cy="439102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9B43FD6-F3DE-06C6-FF09-7F93D49B5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813" y="0"/>
            <a:ext cx="5361216" cy="1828800"/>
          </a:xfrm>
          <a:prstGeom prst="rect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119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Δείτε σχετικές λεπτομέρειες εικόνας. Three Figures - Don Cincone : r/HowToDraw101">
            <a:extLst>
              <a:ext uri="{FF2B5EF4-FFF2-40B4-BE49-F238E27FC236}">
                <a16:creationId xmlns:a16="http://schemas.microsoft.com/office/drawing/2014/main" id="{59BB0524-781D-8E75-614C-8E79D56078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9D821E6B-5962-3B89-59A7-B4F1B5C64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42" y="310923"/>
            <a:ext cx="4555671" cy="6088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0058E9AF-8B58-34A1-EF6E-D0C21C31C81F}"/>
              </a:ext>
            </a:extLst>
          </p:cNvPr>
          <p:cNvSpPr/>
          <p:nvPr/>
        </p:nvSpPr>
        <p:spPr>
          <a:xfrm>
            <a:off x="2993571" y="1469571"/>
            <a:ext cx="1491343" cy="51162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Ελένη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445EC011-032A-84EE-E9F8-5889B7B1D0AD}"/>
              </a:ext>
            </a:extLst>
          </p:cNvPr>
          <p:cNvSpPr/>
          <p:nvPr/>
        </p:nvSpPr>
        <p:spPr>
          <a:xfrm>
            <a:off x="348342" y="3099523"/>
            <a:ext cx="1186543" cy="51162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Μαρία</a:t>
            </a: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1F51C415-F417-6947-0134-A22AB840AAFA}"/>
              </a:ext>
            </a:extLst>
          </p:cNvPr>
          <p:cNvSpPr/>
          <p:nvPr/>
        </p:nvSpPr>
        <p:spPr>
          <a:xfrm>
            <a:off x="5225142" y="2579914"/>
            <a:ext cx="6738258" cy="252548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Η Ελένη  ήταν  πιο  ψηλή  από  τη Μαρία.</a:t>
            </a:r>
          </a:p>
          <a:p>
            <a:pPr algn="ctr"/>
            <a:r>
              <a:rPr lang="el-GR" sz="2800" dirty="0"/>
              <a:t>Η Ελένη ήταν ψηλότερη   από  τη Μαρία.</a:t>
            </a:r>
          </a:p>
          <a:p>
            <a:pPr algn="ctr"/>
            <a:r>
              <a:rPr lang="el-GR" sz="2800" dirty="0"/>
              <a:t>Η Μαρία  ήταν  πιο κοντή από  την Ελένη.</a:t>
            </a:r>
          </a:p>
          <a:p>
            <a:pPr algn="ctr"/>
            <a:r>
              <a:rPr lang="el-GR" sz="2800" dirty="0"/>
              <a:t>Η Μαρία ήταν κοντύτερη από  την Ελένη.</a:t>
            </a:r>
          </a:p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090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47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300481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DD08E40E-8250-09EB-6F5A-D0121D202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E930069-6EFE-DC67-6F68-6E209853F64C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8" name="Picture 4" descr="Καρτούν Ένας Κοντός Άντρας Και Ψηλός Άντρας Διάνυσμα από ©azdesign64  377210410">
            <a:extLst>
              <a:ext uri="{FF2B5EF4-FFF2-40B4-BE49-F238E27FC236}">
                <a16:creationId xmlns:a16="http://schemas.microsoft.com/office/drawing/2014/main" id="{4C23CE95-6284-E469-A76F-E461B79AA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2"/>
          <a:stretch>
            <a:fillRect/>
          </a:stretch>
        </p:blipFill>
        <p:spPr bwMode="auto">
          <a:xfrm>
            <a:off x="6755945" y="3526971"/>
            <a:ext cx="3400426" cy="3057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Καρτούν Ένας Κοντός Άντρας Και Ψηλός Άντρας Διάνυσμα από ©azdesign64  377210410">
            <a:extLst>
              <a:ext uri="{FF2B5EF4-FFF2-40B4-BE49-F238E27FC236}">
                <a16:creationId xmlns:a16="http://schemas.microsoft.com/office/drawing/2014/main" id="{8C33FE2E-01C4-5C33-0A98-3D7988B75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1" b="6462"/>
          <a:stretch>
            <a:fillRect/>
          </a:stretch>
        </p:blipFill>
        <p:spPr bwMode="auto">
          <a:xfrm>
            <a:off x="2427514" y="3614058"/>
            <a:ext cx="1462180" cy="3057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975CC4D6-9E8E-48A3-75B7-E1DEAA4A18DB}"/>
              </a:ext>
            </a:extLst>
          </p:cNvPr>
          <p:cNvSpPr/>
          <p:nvPr/>
        </p:nvSpPr>
        <p:spPr>
          <a:xfrm>
            <a:off x="1197429" y="2209800"/>
            <a:ext cx="3820885" cy="103414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ψηλός</a:t>
            </a: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9EF33738-9F23-97B1-AB52-51421FCEC7C6}"/>
              </a:ext>
            </a:extLst>
          </p:cNvPr>
          <p:cNvSpPr/>
          <p:nvPr/>
        </p:nvSpPr>
        <p:spPr>
          <a:xfrm>
            <a:off x="6545714" y="860313"/>
            <a:ext cx="3820885" cy="103414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ψηλότερος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35A5F7FF-2A3C-755A-5C98-2615FBF2A282}"/>
              </a:ext>
            </a:extLst>
          </p:cNvPr>
          <p:cNvSpPr/>
          <p:nvPr/>
        </p:nvSpPr>
        <p:spPr>
          <a:xfrm>
            <a:off x="6545715" y="2209800"/>
            <a:ext cx="3820885" cy="103414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πιο ψηλός</a:t>
            </a:r>
          </a:p>
        </p:txBody>
      </p:sp>
    </p:spTree>
    <p:extLst>
      <p:ext uri="{BB962C8B-B14F-4D97-AF65-F5344CB8AC3E}">
        <p14:creationId xmlns:p14="http://schemas.microsoft.com/office/powerpoint/2010/main" val="1967504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828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Μαρτίου 2026 (__/03/2026).Τώρα είμαστε στην άνοιξη.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0" y="295275"/>
            <a:ext cx="7097486" cy="990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3" y="2922815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163541" y="5855617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pic>
        <p:nvPicPr>
          <p:cNvPr id="3" name="ElevenLabs_2026-03-18T08_43_14_Martha - Expressive Greek Female_pvc_sp100_s50_sb75_v3">
            <a:hlinkClick r:id="" action="ppaction://media"/>
            <a:extLst>
              <a:ext uri="{FF2B5EF4-FFF2-40B4-BE49-F238E27FC236}">
                <a16:creationId xmlns:a16="http://schemas.microsoft.com/office/drawing/2014/main" id="{59C72977-A1A3-695F-6063-8675FEB9420A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50400" y="879475"/>
            <a:ext cx="406400" cy="4064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E75B0B-58F6-4168-9238-8506E1004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5356" y="2439297"/>
            <a:ext cx="9360319" cy="341632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Η Ελένη πήγε στο εμπορικό κέντρο γιατί ήθελε ένα καινούριο_____.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Είδε δύο σχέδια: ένα κόκκινο και ένα_______.</a:t>
            </a:r>
            <a:endParaRPr kumimoji="0" lang="el-GR" altLang="el-G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Το κόκκινο φόρεμα ήταν πιο ωραίο από το μπλε, αλλά ήταν πιο_____.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2400" b="1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Η Ελένη σκέφτηκε: "Αυτό το φόρεμα είναι καλύτερο για το πάρτι,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αλλά το μπλε είναι πιο ____________".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Τελικά, θα δοκιμάσει και τα δύο. Θα μπει στο δοκιμαστήριο και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θα φορέσει πρώτα το___________. </a:t>
            </a:r>
          </a:p>
        </p:txBody>
      </p:sp>
    </p:spTree>
    <p:extLst>
      <p:ext uri="{BB962C8B-B14F-4D97-AF65-F5344CB8AC3E}">
        <p14:creationId xmlns:p14="http://schemas.microsoft.com/office/powerpoint/2010/main" val="217819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A9CBC-AE6D-58DB-9515-EC7E09507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C7C0CF5-2645-001B-B5B4-9B048ACE433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87FFEE1-6A8E-3823-C041-ECA7BB528FC2}"/>
              </a:ext>
            </a:extLst>
          </p:cNvPr>
          <p:cNvSpPr/>
          <p:nvPr/>
        </p:nvSpPr>
        <p:spPr>
          <a:xfrm>
            <a:off x="179614" y="6020171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Διάβασε!</a:t>
            </a:r>
          </a:p>
        </p:txBody>
      </p:sp>
      <p:pic>
        <p:nvPicPr>
          <p:cNvPr id="5122" name="Picture 2" descr="Παιδί Διαβάζει Βιβλίο Παιδί Που Κάθεται Ένα Σωρό Βιβλία Μου ...">
            <a:extLst>
              <a:ext uri="{FF2B5EF4-FFF2-40B4-BE49-F238E27FC236}">
                <a16:creationId xmlns:a16="http://schemas.microsoft.com/office/drawing/2014/main" id="{C428F8C5-A3DE-4574-CDEA-A5EF7578F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3"/>
          <a:stretch>
            <a:fillRect/>
          </a:stretch>
        </p:blipFill>
        <p:spPr bwMode="auto">
          <a:xfrm>
            <a:off x="566738" y="3114973"/>
            <a:ext cx="2143805" cy="20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EF4689-20DE-AB29-D37D-943FC640B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5356" y="2254631"/>
            <a:ext cx="9587946" cy="378565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Η Ελένη πήγε στο εμπορικό κέντρο γιατί ήθελε ένα καινούριο φόρεμα.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Είδε δύο σχέδια: ένα κόκκινο και ένα μπλε.</a:t>
            </a:r>
            <a:endParaRPr kumimoji="0" lang="el-GR" altLang="el-G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Το κόκκινο φόρεμα ήταν πιο ωραίο από το μπλε, αλλά ήταν πιο ακριβό.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Η Ελένη σκέφτηκε: </a:t>
            </a:r>
            <a:endParaRPr kumimoji="0" lang="en-US" altLang="el-GR" sz="2400" b="1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l-GR" sz="2400" b="1" dirty="0">
              <a:solidFill>
                <a:srgbClr val="0A0A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"Αυτό το φόρεμα είναι καλύτερο για το πάρτι,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αλλά το μπλε είναι πιο φθηνό".</a:t>
            </a:r>
            <a:endParaRPr kumimoji="0" lang="en-US" altLang="el-GR" sz="2400" b="1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Τελικά, θα δοκιμάσει και τα δύο. Θα μπει στο δοκιμαστήριο και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θα φορέσει πρώτα το μπλε. </a:t>
            </a:r>
          </a:p>
        </p:txBody>
      </p:sp>
    </p:spTree>
    <p:extLst>
      <p:ext uri="{BB962C8B-B14F-4D97-AF65-F5344CB8AC3E}">
        <p14:creationId xmlns:p14="http://schemas.microsoft.com/office/powerpoint/2010/main" val="1376001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4,700+ Shopping Mall Cartoon Stock Photos, Pictures &amp; Royalty-Free Images  - iStock | Virtual mall">
            <a:extLst>
              <a:ext uri="{FF2B5EF4-FFF2-40B4-BE49-F238E27FC236}">
                <a16:creationId xmlns:a16="http://schemas.microsoft.com/office/drawing/2014/main" id="{4FB65EE7-1807-0178-9AC2-ED95FCFDC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79" y="1490662"/>
            <a:ext cx="3012621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σκεφτείτε Στοκ Εικονογραφήσεις, Vectors, &amp; Clipart – (373,122 Στοκ  Εικονογραφήσεις)">
            <a:extLst>
              <a:ext uri="{FF2B5EF4-FFF2-40B4-BE49-F238E27FC236}">
                <a16:creationId xmlns:a16="http://schemas.microsoft.com/office/drawing/2014/main" id="{160F0BCE-BBA8-7DF3-C847-22ADFF584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360" y="2503715"/>
            <a:ext cx="2152650" cy="261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σκεφτείτε Στοκ Εικονογραφήσεις, Vectors, &amp; Clipart – (373,122 Στοκ  Εικονογραφήσεις)">
            <a:extLst>
              <a:ext uri="{FF2B5EF4-FFF2-40B4-BE49-F238E27FC236}">
                <a16:creationId xmlns:a16="http://schemas.microsoft.com/office/drawing/2014/main" id="{DBA57587-CA28-DB2C-F73A-17F0434DA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141" y="2209801"/>
            <a:ext cx="2152650" cy="29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 descr="A red dress with a blue belt that says red dress | Premium Vector">
            <a:extLst>
              <a:ext uri="{FF2B5EF4-FFF2-40B4-BE49-F238E27FC236}">
                <a16:creationId xmlns:a16="http://schemas.microsoft.com/office/drawing/2014/main" id="{DBBA9F59-47FB-7523-BBDB-DF2E5A528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295" y="2034572"/>
            <a:ext cx="1158647" cy="115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Blue dress baby - 84 χιλιάδες εικόνες, εικονογραφήσεις και φωτογραφίες στοκ  χωρίς δικαιώματα | Shutterstock">
            <a:extLst>
              <a:ext uri="{FF2B5EF4-FFF2-40B4-BE49-F238E27FC236}">
                <a16:creationId xmlns:a16="http://schemas.microsoft.com/office/drawing/2014/main" id="{778B2F23-41EB-B1BB-FFD2-0E5FB2463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7"/>
          <a:stretch>
            <a:fillRect/>
          </a:stretch>
        </p:blipFill>
        <p:spPr bwMode="auto">
          <a:xfrm>
            <a:off x="7664222" y="2034572"/>
            <a:ext cx="816429" cy="13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D5947253-8E44-0E6B-52F8-B1FEAF0F7DB3}"/>
              </a:ext>
            </a:extLst>
          </p:cNvPr>
          <p:cNvCxnSpPr/>
          <p:nvPr/>
        </p:nvCxnSpPr>
        <p:spPr>
          <a:xfrm flipH="1">
            <a:off x="2721429" y="0"/>
            <a:ext cx="2991189" cy="67164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149D8454-6574-FDA8-4EC5-6ABEF1CF392D}"/>
              </a:ext>
            </a:extLst>
          </p:cNvPr>
          <p:cNvCxnSpPr/>
          <p:nvPr/>
        </p:nvCxnSpPr>
        <p:spPr>
          <a:xfrm flipH="1">
            <a:off x="7229984" y="141514"/>
            <a:ext cx="2991189" cy="67164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Character Dressing Στοκ Εικονογραφήσεις, Vectors, &amp; Clipart – (3,935 Στοκ  Εικονογραφήσεις)">
            <a:extLst>
              <a:ext uri="{FF2B5EF4-FFF2-40B4-BE49-F238E27FC236}">
                <a16:creationId xmlns:a16="http://schemas.microsoft.com/office/drawing/2014/main" id="{32FC4743-4CF2-86E5-8D5F-EF78D32E5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090" y="4343399"/>
            <a:ext cx="2228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Δοκιμαστήριο: Περισσότερες από 50 χιλιάδες εικονογραφήσεις και σχέδια στοκ  χωρίς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C090578B-7180-AFF5-D830-9ADE7FC09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2"/>
          <a:stretch>
            <a:fillRect/>
          </a:stretch>
        </p:blipFill>
        <p:spPr bwMode="auto">
          <a:xfrm>
            <a:off x="9065248" y="2835262"/>
            <a:ext cx="3038475" cy="13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69F71F0F-7538-3F36-B484-2DC45000867A}"/>
              </a:ext>
            </a:extLst>
          </p:cNvPr>
          <p:cNvSpPr/>
          <p:nvPr/>
        </p:nvSpPr>
        <p:spPr>
          <a:xfrm>
            <a:off x="696686" y="424543"/>
            <a:ext cx="3222171" cy="70757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πριν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FB7B2726-FA5A-5BF0-C616-FBFC2715DE0D}"/>
              </a:ext>
            </a:extLst>
          </p:cNvPr>
          <p:cNvSpPr/>
          <p:nvPr/>
        </p:nvSpPr>
        <p:spPr>
          <a:xfrm>
            <a:off x="10289381" y="516697"/>
            <a:ext cx="1854311" cy="70757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μετά</a:t>
            </a: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C84C7449-EBBB-A9DE-54DE-B38E1AA99ECF}"/>
              </a:ext>
            </a:extLst>
          </p:cNvPr>
          <p:cNvSpPr/>
          <p:nvPr/>
        </p:nvSpPr>
        <p:spPr>
          <a:xfrm>
            <a:off x="5712618" y="516697"/>
            <a:ext cx="3222171" cy="70757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τώρα</a:t>
            </a:r>
          </a:p>
        </p:txBody>
      </p:sp>
    </p:spTree>
    <p:extLst>
      <p:ext uri="{BB962C8B-B14F-4D97-AF65-F5344CB8AC3E}">
        <p14:creationId xmlns:p14="http://schemas.microsoft.com/office/powerpoint/2010/main" val="947751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A060A9-189A-9DF2-4EA3-1FFAAA82F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0915" y="469097"/>
            <a:ext cx="4811486" cy="60939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Η Ελένη πήγε στο εμπορικό κέντρο για να αγοράσει παπούτσια.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Σωστό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/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Λάθος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Το μπλε φόρεμα ήταν πιο ωραίο από το κόκκινο.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Σωστό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/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Λάθος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Το κόκκινο φόρεμα ήταν πιο ακριβό από το μπλε.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Σωστό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/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Λάθος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Η Ελένη πιστεύει ότι το κόκκινο φόρεμα είναι καλύτερο για το πάρτι.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Σωστό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/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Λάθος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Η Ελένη θα δοκιμάσει μόνο το κόκκινο φόρεμα.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Σωστό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/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Λάθος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Το πρώτο φόρεμα που θα φορέσει η Ελένη είναι το μπλε.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Σωστό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/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Λάθος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9129A2C-1C70-15BF-C74F-6B26959B9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670" y="2084371"/>
            <a:ext cx="5350330" cy="452431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Η Ελένη πήγε στο εμπορικό κέντρο γιατί ήθελε ένα καινούριο φόρεμα.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Είδε δύο σχέδια: ένα κόκκινο και ένα μπλε.</a:t>
            </a:r>
            <a:endParaRPr kumimoji="0" lang="el-GR" altLang="el-GR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Το κόκκινο φόρεμα ήταν πιο ωραίο από το μπλε, αλλά ήταν πιο ακριβό.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Η Ελένη σκέφτηκε: "Αυτό το φόρεμα είναι καλύτερο για το πάρτι,  αλλά το μπλε είναι πιο φθηνό".</a:t>
            </a:r>
            <a:endParaRPr kumimoji="0" lang="el-GR" altLang="el-GR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Τελικά, θα δοκιμάσει και τα δύο. Θα μπει στο δοκιμαστήριο και θα φορέσει πρώτα το μπλε. </a:t>
            </a:r>
          </a:p>
        </p:txBody>
      </p:sp>
      <p:pic>
        <p:nvPicPr>
          <p:cNvPr id="3077" name="Picture 5" descr="A red dress with a blue belt that says red dress | Premium Vector">
            <a:extLst>
              <a:ext uri="{FF2B5EF4-FFF2-40B4-BE49-F238E27FC236}">
                <a16:creationId xmlns:a16="http://schemas.microsoft.com/office/drawing/2014/main" id="{2F1182AB-08CC-E152-8247-1FECC43C1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67" y="249314"/>
            <a:ext cx="1724705" cy="172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Blue dress baby - 84 χιλιάδες εικόνες, εικονογραφήσεις και φωτογραφίες στοκ  χωρίς δικαιώματα | Shutterstock">
            <a:extLst>
              <a:ext uri="{FF2B5EF4-FFF2-40B4-BE49-F238E27FC236}">
                <a16:creationId xmlns:a16="http://schemas.microsoft.com/office/drawing/2014/main" id="{A27F1C6A-BD1C-63AD-A3A8-81DFF91B5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019" y="323132"/>
            <a:ext cx="1577067" cy="157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961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381CC-190A-3B58-1B5E-3B73AFA20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6BC4B4C-AAEB-0B81-2657-A4427E8360F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 προφορικού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7C6F45F-77A1-DFB9-60FE-1D145B15C866}"/>
              </a:ext>
            </a:extLst>
          </p:cNvPr>
          <p:cNvSpPr/>
          <p:nvPr/>
        </p:nvSpPr>
        <p:spPr>
          <a:xfrm>
            <a:off x="636303" y="5867399"/>
            <a:ext cx="3228126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Παιχνίδι ρόλων</a:t>
            </a:r>
          </a:p>
        </p:txBody>
      </p:sp>
      <p:pic>
        <p:nvPicPr>
          <p:cNvPr id="4098" name="Picture 2" descr="Πωλητής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CB0EE892-BFC2-ECF1-999C-C2FB14D55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9" y="2747282"/>
            <a:ext cx="2745240" cy="2647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22EC19-7974-FCBD-1EAE-B1292FA06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829" y="2345437"/>
            <a:ext cx="7197497" cy="1508105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altLang="el-G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Εσύ  ποιο θα </a:t>
            </a:r>
            <a:r>
              <a:rPr lang="el-GR" altLang="el-GR" sz="4400" dirty="0"/>
              <a:t>διάλεγ</a:t>
            </a:r>
            <a:r>
              <a:rPr lang="el-GR" altLang="el-GR" sz="4400" dirty="0">
                <a:solidFill>
                  <a:srgbClr val="FF0000"/>
                </a:solidFill>
              </a:rPr>
              <a:t>ες</a:t>
            </a:r>
            <a:r>
              <a:rPr kumimoji="0" lang="el-GR" altLang="el-G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B041DEC-6730-76A8-08E6-872F54A36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743" y="4486754"/>
            <a:ext cx="7197497" cy="677108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4400" dirty="0"/>
              <a:t>Θ</a:t>
            </a:r>
            <a:r>
              <a:rPr kumimoji="0" lang="el-GR" altLang="el-G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 </a:t>
            </a:r>
            <a:r>
              <a:rPr lang="el-GR" altLang="el-GR" sz="4400" dirty="0"/>
              <a:t>διάλεγ</a:t>
            </a:r>
            <a:r>
              <a:rPr lang="el-GR" altLang="el-GR" sz="4400" dirty="0">
                <a:solidFill>
                  <a:srgbClr val="FF0000"/>
                </a:solidFill>
              </a:rPr>
              <a:t>α</a:t>
            </a:r>
            <a:r>
              <a:rPr lang="el-GR" altLang="el-GR" sz="4400" dirty="0"/>
              <a:t> το__________.</a:t>
            </a:r>
            <a:endParaRPr kumimoji="0" lang="el-GR" altLang="el-G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50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F8678-D783-6AEF-19F0-9A03A91A6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2CFD191-1862-07AA-B408-0445DC186599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551F509-954F-E4BB-9046-243B75C2A870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Γράψε!</a:t>
            </a:r>
          </a:p>
        </p:txBody>
      </p:sp>
      <p:pic>
        <p:nvPicPr>
          <p:cNvPr id="7170" name="Picture 2" descr="Μαθητής που γράφει την εργασία στο: Vector στοκ (χωρίς ...">
            <a:extLst>
              <a:ext uri="{FF2B5EF4-FFF2-40B4-BE49-F238E27FC236}">
                <a16:creationId xmlns:a16="http://schemas.microsoft.com/office/drawing/2014/main" id="{8351C262-3AB8-B643-BD73-2368AAC56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>
            <a:fillRect/>
          </a:stretch>
        </p:blipFill>
        <p:spPr bwMode="auto">
          <a:xfrm>
            <a:off x="321128" y="3352800"/>
            <a:ext cx="2476500" cy="177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DE7E30-8C38-87BF-0926-7E39FC6E7B65}"/>
              </a:ext>
            </a:extLst>
          </p:cNvPr>
          <p:cNvSpPr txBox="1"/>
          <p:nvPr/>
        </p:nvSpPr>
        <p:spPr>
          <a:xfrm>
            <a:off x="119743" y="2219068"/>
            <a:ext cx="12072257" cy="752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Aft>
                <a:spcPts val="900"/>
              </a:spcAft>
              <a:buFont typeface="+mj-lt"/>
              <a:buAutoNum type="arabicPeriod"/>
            </a:pPr>
            <a:endParaRPr lang="el-GR" sz="4000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algn="l">
              <a:lnSpc>
                <a:spcPts val="18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l-GR" sz="4000" b="0" i="0" dirty="0">
                <a:solidFill>
                  <a:srgbClr val="0A0A0A"/>
                </a:solidFill>
                <a:effectLst/>
                <a:latin typeface="Google Sans"/>
              </a:rPr>
              <a:t>Το κόκκινο ___________________________________.</a:t>
            </a:r>
            <a:endParaRPr lang="el-GR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34C01-D669-1F6F-D005-776284CC6A1F}"/>
              </a:ext>
            </a:extLst>
          </p:cNvPr>
          <p:cNvSpPr txBox="1"/>
          <p:nvPr/>
        </p:nvSpPr>
        <p:spPr>
          <a:xfrm>
            <a:off x="9459686" y="4040481"/>
            <a:ext cx="2356757" cy="2403863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Aft>
                <a:spcPts val="900"/>
              </a:spcAft>
            </a:pPr>
            <a:r>
              <a:rPr lang="el-GR" dirty="0">
                <a:solidFill>
                  <a:srgbClr val="0A0A0A"/>
                </a:solidFill>
                <a:latin typeface="Google Sans"/>
              </a:rPr>
              <a:t>φ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όρεμα</a:t>
            </a:r>
          </a:p>
          <a:p>
            <a:pPr algn="l">
              <a:lnSpc>
                <a:spcPts val="1800"/>
              </a:lnSpc>
              <a:spcAft>
                <a:spcPts val="900"/>
              </a:spcAft>
            </a:pPr>
            <a:r>
              <a:rPr lang="el-GR" dirty="0">
                <a:solidFill>
                  <a:srgbClr val="0A0A0A"/>
                </a:solidFill>
                <a:latin typeface="Google Sans"/>
              </a:rPr>
              <a:t>ωραίο</a:t>
            </a:r>
            <a:endParaRPr lang="el-GR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el-GR" dirty="0">
                <a:solidFill>
                  <a:srgbClr val="0A0A0A"/>
                </a:solidFill>
                <a:latin typeface="Google Sans"/>
              </a:rPr>
              <a:t>μπλε</a:t>
            </a: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el-GR" dirty="0">
                <a:solidFill>
                  <a:srgbClr val="0A0A0A"/>
                </a:solidFill>
                <a:latin typeface="Google Sans"/>
              </a:rPr>
              <a:t>πιο</a:t>
            </a: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el-GR" dirty="0">
                <a:solidFill>
                  <a:srgbClr val="0A0A0A"/>
                </a:solidFill>
                <a:latin typeface="Google Sans"/>
              </a:rPr>
              <a:t>από</a:t>
            </a:r>
          </a:p>
          <a:p>
            <a:pPr algn="l">
              <a:lnSpc>
                <a:spcPts val="1800"/>
              </a:lnSpc>
              <a:spcAft>
                <a:spcPts val="900"/>
              </a:spcAft>
            </a:pPr>
            <a:r>
              <a:rPr lang="el-GR" dirty="0">
                <a:solidFill>
                  <a:srgbClr val="0A0A0A"/>
                </a:solidFill>
                <a:latin typeface="Google Sans"/>
              </a:rPr>
              <a:t>το</a:t>
            </a:r>
          </a:p>
          <a:p>
            <a:pPr algn="l">
              <a:lnSpc>
                <a:spcPts val="1800"/>
              </a:lnSpc>
              <a:spcAft>
                <a:spcPts val="900"/>
              </a:spcAft>
            </a:pP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είναι</a:t>
            </a:r>
          </a:p>
        </p:txBody>
      </p:sp>
    </p:spTree>
    <p:extLst>
      <p:ext uri="{BB962C8B-B14F-4D97-AF65-F5344CB8AC3E}">
        <p14:creationId xmlns:p14="http://schemas.microsoft.com/office/powerpoint/2010/main" val="231994452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462</Words>
  <Application>Microsoft Office PowerPoint</Application>
  <PresentationFormat>Ευρεία οθόνη</PresentationFormat>
  <Paragraphs>96</Paragraphs>
  <Slides>16</Slides>
  <Notes>1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Google Sans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Charalambous</dc:creator>
  <cp:lastModifiedBy>Ελένη Χαραλάμπους</cp:lastModifiedBy>
  <cp:revision>162</cp:revision>
  <cp:lastPrinted>2025-04-04T04:22:18Z</cp:lastPrinted>
  <dcterms:created xsi:type="dcterms:W3CDTF">2025-02-12T05:42:48Z</dcterms:created>
  <dcterms:modified xsi:type="dcterms:W3CDTF">2026-03-19T17:23:09Z</dcterms:modified>
</cp:coreProperties>
</file>